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Lst>
  <p:sldSz cy="5143500" cx="9144000"/>
  <p:notesSz cx="6858000" cy="9144000"/>
  <p:embeddedFontLst>
    <p:embeddedFont>
      <p:font typeface="Roboto"/>
      <p:regular r:id="rId80"/>
      <p:bold r:id="rId81"/>
      <p:italic r:id="rId82"/>
      <p:boldItalic r:id="rId83"/>
    </p:embeddedFont>
    <p:embeddedFont>
      <p:font typeface="Lora"/>
      <p:regular r:id="rId84"/>
      <p:bold r:id="rId85"/>
      <p:italic r:id="rId86"/>
      <p:boldItalic r:id="rId87"/>
    </p:embeddedFont>
    <p:embeddedFont>
      <p:font typeface="Merriweather"/>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02B246-95F9-451F-AA23-60F97D289DCC}">
  <a:tblStyle styleId="{4902B246-95F9-451F-AA23-60F97D289D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79F761D-706C-4740-B2E8-A51884DCD73B}"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75B655C-8532-45BF-931A-D0D930DFC712}"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Lora-regular.fntdata"/><Relationship Id="rId83" Type="http://schemas.openxmlformats.org/officeDocument/2006/relationships/font" Target="fonts/Roboto-boldItalic.fntdata"/><Relationship Id="rId42" Type="http://schemas.openxmlformats.org/officeDocument/2006/relationships/slide" Target="slides/slide34.xml"/><Relationship Id="rId86" Type="http://schemas.openxmlformats.org/officeDocument/2006/relationships/font" Target="fonts/Lora-italic.fntdata"/><Relationship Id="rId41" Type="http://schemas.openxmlformats.org/officeDocument/2006/relationships/slide" Target="slides/slide33.xml"/><Relationship Id="rId85" Type="http://schemas.openxmlformats.org/officeDocument/2006/relationships/font" Target="fonts/Lora-bold.fntdata"/><Relationship Id="rId44" Type="http://schemas.openxmlformats.org/officeDocument/2006/relationships/slide" Target="slides/slide36.xml"/><Relationship Id="rId88" Type="http://schemas.openxmlformats.org/officeDocument/2006/relationships/font" Target="fonts/Merriweather-regular.fntdata"/><Relationship Id="rId43" Type="http://schemas.openxmlformats.org/officeDocument/2006/relationships/slide" Target="slides/slide35.xml"/><Relationship Id="rId87" Type="http://schemas.openxmlformats.org/officeDocument/2006/relationships/font" Target="fonts/Lora-boldItalic.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Merriweather-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schemas.openxmlformats.org/officeDocument/2006/relationships/font" Target="fonts/Merriweather-boldItalic.fntdata"/><Relationship Id="rId90" Type="http://schemas.openxmlformats.org/officeDocument/2006/relationships/font" Target="fonts/Merriweather-italic.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aee77fb6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aee77fb6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aee77fb65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aee77fb65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aee77fb6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6aee77fb6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aee77fb6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aee77fb6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6aee77fb6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6aee77fb6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aee77fb65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aee77fb6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6aee77fb6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6aee77fb6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aee77fb65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aee77fb65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aee77fb65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aee77fb65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6aee77fb65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6aee77fb65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aee77fb6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aee77fb6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aee77fb6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aee77fb6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aee77fb6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aee77fb6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aee77fb65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6aee77fb65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aee77fb65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aee77fb65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aee77fb65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aee77fb65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aee77fb65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aee77fb65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6aee77fb65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6aee77fb65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6aee77fb65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6aee77fb65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aee77fb65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6aee77fb65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6aee77fb6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6aee77fb6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6aee77fb65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6aee77fb65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aee77fb6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aee77fb6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6aee77fb65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6aee77fb65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6aee77fb65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6aee77fb65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6aee77fb65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6aee77fb65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6aee77fb6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6aee77fb6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6aee77fb65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6aee77fb65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6aee77fb6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6aee77fb6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aee77fb65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aee77fb65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6aee77fb65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6aee77fb65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6aee77fb65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6aee77fb65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6aee77fb65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6aee77fb65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aee77fb6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aee77fb6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6aee77fb65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6aee77fb65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6aee77fb65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6aee77fb65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6aee77fb65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6aee77fb65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6aee77fb65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6aee77fb65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6aee77fb65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6aee77fb65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6aee77fb65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6aee77fb65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6aee77fb6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6aee77fb6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aee77fb6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6aee77fb6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6aee77fb65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6aee77fb65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6aee77fb65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6aee77fb65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aee77fb6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6aee77fb6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6aee77fb6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6aee77fb6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6aee77fb6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6aee77fb6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6aee77fb65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6aee77fb65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6aee77fb65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6aee77fb65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6aee77fb65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6aee77fb65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6aee77fb65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6aee77fb65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6aee77fb6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6aee77fb6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6aee77fb65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6aee77fb65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6aee77fb65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6aee77fb65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6aee77fb65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6aee77fb65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aee77fb6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aee77fb6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6aee77fb6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6aee77fb6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6aee77fb65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6aee77fb65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6aee77fb65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6aee77fb65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6aee77fb65_0_1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6aee77fb65_0_1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6aee77fb65_0_1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6aee77fb65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6aee77fb65_0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6aee77fb65_0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6aee77fb65_0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6aee77fb65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6aee77fb65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6aee77fb65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6aee77fb65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6aee77fb65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6aee77fb65_0_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6aee77fb65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aee77fb6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aee77fb6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6aee77fb65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6aee77fb65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6aee77fb65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6aee77fb65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aee77fb6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aee77fb6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aee77fb6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aee77fb6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8" name="Google Shape;58;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9" name="Google Shape;59;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1" name="Shape 61"/>
        <p:cNvGrpSpPr/>
        <p:nvPr/>
      </p:nvGrpSpPr>
      <p:grpSpPr>
        <a:xfrm>
          <a:off x="0" y="0"/>
          <a:ext cx="0" cy="0"/>
          <a:chOff x="0" y="0"/>
          <a:chExt cx="0" cy="0"/>
        </a:xfrm>
      </p:grpSpPr>
      <p:sp>
        <p:nvSpPr>
          <p:cNvPr id="62" name="Google Shape;62;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4" name="Google Shape;64;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9" name="Google Shape;69;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0" name="Google Shape;70;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1" name="Google Shape;71;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 name="Google Shape;76;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7" name="Google Shape;77;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6" name="Google Shape;86;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5" name="Google Shape;95;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13" name="Shape 113"/>
        <p:cNvGrpSpPr/>
        <p:nvPr/>
      </p:nvGrpSpPr>
      <p:grpSpPr>
        <a:xfrm>
          <a:off x="0" y="0"/>
          <a:ext cx="0" cy="0"/>
          <a:chOff x="0" y="0"/>
          <a:chExt cx="0" cy="0"/>
        </a:xfrm>
      </p:grpSpPr>
      <p:sp>
        <p:nvSpPr>
          <p:cNvPr id="114" name="Google Shape;114;p2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5" name="Google Shape;115;p2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6" name="Google Shape;116;p26"/>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17" name="Google Shape;11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18" name="Shape 118"/>
        <p:cNvGrpSpPr/>
        <p:nvPr/>
      </p:nvGrpSpPr>
      <p:grpSpPr>
        <a:xfrm>
          <a:off x="0" y="0"/>
          <a:ext cx="0" cy="0"/>
          <a:chOff x="0" y="0"/>
          <a:chExt cx="0" cy="0"/>
        </a:xfrm>
      </p:grpSpPr>
      <p:sp>
        <p:nvSpPr>
          <p:cNvPr id="119" name="Google Shape;119;p2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21" name="Google Shape;121;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27" name="Google Shape;12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 name="Google Shape;128;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9" name="Google Shape;12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0"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3" name="Google Shape;133;p2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 name="Google Shape;13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3" name="Google Shape;143;p31"/>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45" name="Shape 145"/>
        <p:cNvGrpSpPr/>
        <p:nvPr/>
      </p:nvGrpSpPr>
      <p:grpSpPr>
        <a:xfrm>
          <a:off x="0" y="0"/>
          <a:ext cx="0" cy="0"/>
          <a:chOff x="0" y="0"/>
          <a:chExt cx="0" cy="0"/>
        </a:xfrm>
      </p:grpSpPr>
      <p:sp>
        <p:nvSpPr>
          <p:cNvPr id="146" name="Google Shape;146;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7" name="Google Shape;14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1" name="Google Shape;151;p33"/>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52" name="Google Shape;152;p33"/>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3" name="Google Shape;15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57" name="Google Shape;15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8" name="Shape 158"/>
        <p:cNvGrpSpPr/>
        <p:nvPr/>
      </p:nvGrpSpPr>
      <p:grpSpPr>
        <a:xfrm>
          <a:off x="0" y="0"/>
          <a:ext cx="0" cy="0"/>
          <a:chOff x="0" y="0"/>
          <a:chExt cx="0" cy="0"/>
        </a:xfrm>
      </p:grpSpPr>
      <p:sp>
        <p:nvSpPr>
          <p:cNvPr id="159" name="Google Shape;159;p3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61" name="Google Shape;1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4.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mt="11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2">
            <a:alphaModFix/>
          </a:blip>
          <a:stretch>
            <a:fillRect/>
          </a:stretch>
        </p:blipFill>
        <p:spPr>
          <a:xfrm>
            <a:off x="78925" y="4779850"/>
            <a:ext cx="2090028" cy="363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09" name="Google Shape;10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10" name="Google Shape;11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
            <a:alphaModFix amt="10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2">
            <a:alphaModFix/>
          </a:blip>
          <a:stretch>
            <a:fillRect/>
          </a:stretch>
        </p:blipFill>
        <p:spPr>
          <a:xfrm>
            <a:off x="0" y="4920875"/>
            <a:ext cx="1279450" cy="222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youtu.be/YeupGcOW-3k" TargetMode="External"/><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8.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s://careerkarma.com/blog/python-modules/" TargetMode="Externa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0.xml"/><Relationship Id="rId3" Type="http://schemas.openxmlformats.org/officeDocument/2006/relationships/hyperlink" Target="https://youtu.be/YeupGcOW-3k" TargetMode="External"/><Relationship Id="rId4" Type="http://schemas.openxmlformats.org/officeDocument/2006/relationships/image" Target="../media/image2.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7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1.xml"/><Relationship Id="rId3" Type="http://schemas.openxmlformats.org/officeDocument/2006/relationships/hyperlink" Target="https://youtu.be/YeupGcOW-3k" TargetMode="External"/><Relationship Id="rId4" Type="http://schemas.openxmlformats.org/officeDocument/2006/relationships/image" Target="../media/image2.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latin typeface="Impact"/>
                <a:ea typeface="Impact"/>
                <a:cs typeface="Impact"/>
                <a:sym typeface="Impact"/>
              </a:rPr>
              <a:t>52 Python Developer Interview Questions-Answers</a:t>
            </a:r>
            <a:endParaRPr sz="4700">
              <a:latin typeface="Impact"/>
              <a:ea typeface="Impact"/>
              <a:cs typeface="Impact"/>
              <a:sym typeface="Impact"/>
            </a:endParaRPr>
          </a:p>
        </p:txBody>
      </p:sp>
      <p:pic>
        <p:nvPicPr>
          <p:cNvPr id="169" name="Google Shape;169;p3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70" name="Google Shape;170;p37"/>
          <p:cNvSpPr txBox="1"/>
          <p:nvPr/>
        </p:nvSpPr>
        <p:spPr>
          <a:xfrm>
            <a:off x="629175" y="2295025"/>
            <a:ext cx="3433800" cy="708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rPr>
              <a:t>Watch Full Video On Youtube:</a:t>
            </a:r>
            <a:endParaRPr b="1" sz="1700">
              <a:solidFill>
                <a:schemeClr val="lt1"/>
              </a:solidFill>
            </a:endParaRPr>
          </a:p>
          <a:p>
            <a:pPr indent="0" lvl="0" marL="0" rtl="0" algn="l">
              <a:spcBef>
                <a:spcPts val="0"/>
              </a:spcBef>
              <a:spcAft>
                <a:spcPts val="0"/>
              </a:spcAft>
              <a:buNone/>
            </a:pPr>
            <a:r>
              <a:rPr b="1" lang="en" sz="1700" u="sng">
                <a:solidFill>
                  <a:srgbClr val="00FFFF"/>
                </a:solidFill>
                <a:latin typeface="Roboto"/>
                <a:ea typeface="Roboto"/>
                <a:cs typeface="Roboto"/>
                <a:sym typeface="Roboto"/>
                <a:hlinkClick r:id="rId4">
                  <a:extLst>
                    <a:ext uri="{A12FA001-AC4F-418D-AE19-62706E023703}">
                      <ahyp:hlinkClr val="tx"/>
                    </a:ext>
                  </a:extLst>
                </a:hlinkClick>
              </a:rPr>
              <a:t>https://youtu.be/YeupGcOW-3k</a:t>
            </a:r>
            <a:endParaRPr b="1" sz="1700">
              <a:solidFill>
                <a:srgbClr val="00FFFF"/>
              </a:solidFill>
              <a:latin typeface="Roboto"/>
              <a:ea typeface="Roboto"/>
              <a:cs typeface="Roboto"/>
              <a:sym typeface="Roboto"/>
            </a:endParaRPr>
          </a:p>
        </p:txBody>
      </p:sp>
      <p:sp>
        <p:nvSpPr>
          <p:cNvPr id="171" name="Google Shape;171;p37"/>
          <p:cNvSpPr txBox="1"/>
          <p:nvPr/>
        </p:nvSpPr>
        <p:spPr>
          <a:xfrm>
            <a:off x="3287125" y="3417475"/>
            <a:ext cx="5385000" cy="153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Connect with me:</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Youtube: </a:t>
            </a:r>
            <a:r>
              <a:rPr b="1" lang="en" sz="1250" u="sng">
                <a:solidFill>
                  <a:schemeClr val="hlink"/>
                </a:solidFill>
                <a:highlight>
                  <a:srgbClr val="FFFFFF"/>
                </a:highlight>
                <a:latin typeface="Roboto"/>
                <a:ea typeface="Roboto"/>
                <a:cs typeface="Roboto"/>
                <a:sym typeface="Roboto"/>
                <a:hlinkClick r:id="rId5"/>
              </a:rPr>
              <a:t>https://www.youtube.com/c/nitmantalks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Instagram: </a:t>
            </a:r>
            <a:r>
              <a:rPr b="1" lang="en" sz="1250" u="sng">
                <a:solidFill>
                  <a:schemeClr val="hlink"/>
                </a:solidFill>
                <a:highlight>
                  <a:srgbClr val="FFFFFF"/>
                </a:highlight>
                <a:latin typeface="Roboto"/>
                <a:ea typeface="Roboto"/>
                <a:cs typeface="Roboto"/>
                <a:sym typeface="Roboto"/>
                <a:hlinkClick r:id="rId6"/>
              </a:rPr>
              <a:t>https://www.instagram.com/nitinmangotra/</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LinkedIn: </a:t>
            </a:r>
            <a:r>
              <a:rPr b="1" lang="en" sz="1250" u="sng">
                <a:solidFill>
                  <a:schemeClr val="hlink"/>
                </a:solidFill>
                <a:highlight>
                  <a:srgbClr val="FFFFFF"/>
                </a:highlight>
                <a:latin typeface="Roboto"/>
                <a:ea typeface="Roboto"/>
                <a:cs typeface="Roboto"/>
                <a:sym typeface="Roboto"/>
                <a:hlinkClick r:id="rId7"/>
              </a:rPr>
              <a:t>https://www.linkedin.com/in/nitin-mangotra-9a075a149/</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Facebook: </a:t>
            </a:r>
            <a:r>
              <a:rPr b="1" lang="en" sz="1250" u="sng">
                <a:solidFill>
                  <a:schemeClr val="hlink"/>
                </a:solidFill>
                <a:highlight>
                  <a:srgbClr val="FFFFFF"/>
                </a:highlight>
                <a:latin typeface="Roboto"/>
                <a:ea typeface="Roboto"/>
                <a:cs typeface="Roboto"/>
                <a:sym typeface="Roboto"/>
                <a:hlinkClick r:id="rId8"/>
              </a:rPr>
              <a:t>https://www.facebook.com/NitManTalks/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Twitter: </a:t>
            </a:r>
            <a:r>
              <a:rPr b="1" lang="en" sz="1250" u="sng">
                <a:solidFill>
                  <a:schemeClr val="hlink"/>
                </a:solidFill>
                <a:highlight>
                  <a:srgbClr val="FFFFFF"/>
                </a:highlight>
                <a:latin typeface="Roboto"/>
                <a:ea typeface="Roboto"/>
                <a:cs typeface="Roboto"/>
                <a:sym typeface="Roboto"/>
                <a:hlinkClick r:id="rId9"/>
              </a:rPr>
              <a:t>https://twitter.com/nitinmangotra07/</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Telegram: </a:t>
            </a:r>
            <a:r>
              <a:rPr b="1" lang="en" sz="1250" u="sng">
                <a:solidFill>
                  <a:schemeClr val="hlink"/>
                </a:solidFill>
                <a:highlight>
                  <a:srgbClr val="FFFFFF"/>
                </a:highlight>
                <a:latin typeface="Roboto"/>
                <a:ea typeface="Roboto"/>
                <a:cs typeface="Roboto"/>
                <a:sym typeface="Roboto"/>
                <a:hlinkClick r:id="rId10"/>
              </a:rPr>
              <a:t>https://t.me/nitmantalks/</a:t>
            </a:r>
            <a:endParaRPr b="1" sz="1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9. What are Generators. Explain it with Example.</a:t>
            </a:r>
            <a:endParaRPr b="1" sz="4100"/>
          </a:p>
        </p:txBody>
      </p:sp>
      <p:sp>
        <p:nvSpPr>
          <p:cNvPr id="248" name="Google Shape;248;p46"/>
          <p:cNvSpPr txBox="1"/>
          <p:nvPr/>
        </p:nvSpPr>
        <p:spPr>
          <a:xfrm>
            <a:off x="395275" y="1541200"/>
            <a:ext cx="4978200" cy="1708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iterators which can execute only once. </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Every generator is an iterator.</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 uses “yield” keyword.</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mostly used in loops to generate an iterator by returning all the values in the loop without affecting the iteration of the loop</a:t>
            </a:r>
            <a:endParaRPr sz="1100">
              <a:latin typeface="Merriweather"/>
              <a:ea typeface="Merriweather"/>
              <a:cs typeface="Merriweather"/>
              <a:sym typeface="Merriweather"/>
            </a:endParaRPr>
          </a:p>
        </p:txBody>
      </p:sp>
      <p:sp>
        <p:nvSpPr>
          <p:cNvPr id="249" name="Google Shape;249;p46"/>
          <p:cNvSpPr txBox="1"/>
          <p:nvPr/>
        </p:nvSpPr>
        <p:spPr>
          <a:xfrm>
            <a:off x="5449875" y="1420475"/>
            <a:ext cx="2346900" cy="28629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erriweather"/>
                <a:ea typeface="Merriweather"/>
                <a:cs typeface="Merriweather"/>
                <a:sym typeface="Merriweather"/>
              </a:rPr>
              <a:t>Example:</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sqr(n):</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i in range(1, n+1):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yield i*i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 sqr(3)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Output:</a:t>
            </a:r>
            <a:endParaRPr sz="13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4</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9</a:t>
            </a:r>
            <a:endParaRPr sz="1000">
              <a:latin typeface="Merriweather"/>
              <a:ea typeface="Merriweather"/>
              <a:cs typeface="Merriweather"/>
              <a:sym typeface="Merriweather"/>
            </a:endParaRPr>
          </a:p>
        </p:txBody>
      </p:sp>
      <p:pic>
        <p:nvPicPr>
          <p:cNvPr id="250" name="Google Shape;250;p4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324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10. What are in-built Data Types in Python OR</a:t>
            </a:r>
            <a:endParaRPr b="1" sz="2100"/>
          </a:p>
          <a:p>
            <a:pPr indent="0" lvl="0" marL="0" rtl="0" algn="l">
              <a:spcBef>
                <a:spcPts val="0"/>
              </a:spcBef>
              <a:spcAft>
                <a:spcPts val="0"/>
              </a:spcAft>
              <a:buNone/>
            </a:pPr>
            <a:r>
              <a:rPr b="1" lang="en" sz="2100"/>
              <a:t>       Explain Mutable and Immutable Data Types</a:t>
            </a:r>
            <a:endParaRPr b="1" sz="2300"/>
          </a:p>
        </p:txBody>
      </p:sp>
      <p:sp>
        <p:nvSpPr>
          <p:cNvPr id="256" name="Google Shape;256;p47"/>
          <p:cNvSpPr txBox="1"/>
          <p:nvPr/>
        </p:nvSpPr>
        <p:spPr>
          <a:xfrm>
            <a:off x="231450" y="1364750"/>
            <a:ext cx="868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A first fundamental distinction that Python makes on data is about whether or not the value of an object changes. </a:t>
            </a:r>
            <a:endParaRPr sz="1100">
              <a:solidFill>
                <a:srgbClr val="29292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If the value can change, the object is called </a:t>
            </a:r>
            <a:r>
              <a:rPr b="1" lang="en" sz="1100">
                <a:solidFill>
                  <a:srgbClr val="292929"/>
                </a:solidFill>
                <a:highlight>
                  <a:srgbClr val="FFFFFF"/>
                </a:highlight>
                <a:latin typeface="Merriweather"/>
                <a:ea typeface="Merriweather"/>
                <a:cs typeface="Merriweather"/>
                <a:sym typeface="Merriweather"/>
              </a:rPr>
              <a:t>mutable</a:t>
            </a:r>
            <a:r>
              <a:rPr lang="en" sz="1100">
                <a:solidFill>
                  <a:srgbClr val="292929"/>
                </a:solidFill>
                <a:highlight>
                  <a:srgbClr val="FFFFFF"/>
                </a:highlight>
                <a:latin typeface="Merriweather"/>
                <a:ea typeface="Merriweather"/>
                <a:cs typeface="Merriweather"/>
                <a:sym typeface="Merriweather"/>
              </a:rPr>
              <a:t>, while if the value cannot change, the object is called </a:t>
            </a:r>
            <a:r>
              <a:rPr b="1" lang="en" sz="1100">
                <a:solidFill>
                  <a:srgbClr val="292929"/>
                </a:solidFill>
                <a:highlight>
                  <a:srgbClr val="FFFFFF"/>
                </a:highlight>
                <a:latin typeface="Merriweather"/>
                <a:ea typeface="Merriweather"/>
                <a:cs typeface="Merriweather"/>
                <a:sym typeface="Merriweather"/>
              </a:rPr>
              <a:t>immutable</a:t>
            </a:r>
            <a:r>
              <a:rPr lang="en" sz="1100">
                <a:solidFill>
                  <a:srgbClr val="292929"/>
                </a:solidFill>
                <a:highlight>
                  <a:srgbClr val="FFFFFF"/>
                </a:highlight>
                <a:latin typeface="Merriweather"/>
                <a:ea typeface="Merriweather"/>
                <a:cs typeface="Merriweather"/>
                <a:sym typeface="Merriweather"/>
              </a:rPr>
              <a:t>.</a:t>
            </a:r>
            <a:endParaRPr sz="1100">
              <a:latin typeface="Merriweather"/>
              <a:ea typeface="Merriweather"/>
              <a:cs typeface="Merriweather"/>
              <a:sym typeface="Merriweather"/>
            </a:endParaRPr>
          </a:p>
        </p:txBody>
      </p:sp>
      <p:graphicFrame>
        <p:nvGraphicFramePr>
          <p:cNvPr id="257" name="Google Shape;257;p47"/>
          <p:cNvGraphicFramePr/>
          <p:nvPr/>
        </p:nvGraphicFramePr>
        <p:xfrm>
          <a:off x="1838138" y="1927300"/>
          <a:ext cx="3000000" cy="3000000"/>
        </p:xfrm>
        <a:graphic>
          <a:graphicData uri="http://schemas.openxmlformats.org/drawingml/2006/table">
            <a:tbl>
              <a:tblPr>
                <a:noFill/>
                <a:tableStyleId>{B79F761D-706C-4740-B2E8-A51884DCD73B}</a:tableStyleId>
              </a:tblPr>
              <a:tblGrid>
                <a:gridCol w="1540025"/>
                <a:gridCol w="3314850"/>
              </a:tblGrid>
              <a:tr h="246925">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DataType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Mutable Or Immutable?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Boolean (bool)</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Integer (int)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Float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String (str)</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tuple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frozenset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list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dict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bl>
          </a:graphicData>
        </a:graphic>
      </p:graphicFrame>
      <p:pic>
        <p:nvPicPr>
          <p:cNvPr id="258" name="Google Shape;258;p4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11. Explain Ternary Operator in Python?</a:t>
            </a:r>
            <a:endParaRPr b="1" sz="2400"/>
          </a:p>
        </p:txBody>
      </p:sp>
      <p:sp>
        <p:nvSpPr>
          <p:cNvPr id="264" name="Google Shape;264;p48"/>
          <p:cNvSpPr txBox="1"/>
          <p:nvPr/>
        </p:nvSpPr>
        <p:spPr>
          <a:xfrm>
            <a:off x="631325" y="1653375"/>
            <a:ext cx="557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The syntax for the Python ternary statement is as follows: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457200" lvl="0" marL="0" rtl="0" algn="l">
              <a:spcBef>
                <a:spcPts val="0"/>
              </a:spcBef>
              <a:spcAft>
                <a:spcPts val="0"/>
              </a:spcAft>
              <a:buNone/>
            </a:pPr>
            <a:r>
              <a:rPr lang="en">
                <a:highlight>
                  <a:srgbClr val="EFEFEF"/>
                </a:highlight>
                <a:latin typeface="Merriweather"/>
                <a:ea typeface="Merriweather"/>
                <a:cs typeface="Merriweather"/>
                <a:sym typeface="Merriweather"/>
              </a:rPr>
              <a:t>[if_true] if [expression] else [if_false]</a:t>
            </a:r>
            <a:endParaRPr>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65" name="Google Shape;265;p48"/>
          <p:cNvSpPr txBox="1"/>
          <p:nvPr/>
        </p:nvSpPr>
        <p:spPr>
          <a:xfrm>
            <a:off x="696300" y="2952400"/>
            <a:ext cx="2866800" cy="11544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Ternary Operator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age = 25</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discount = 5 if age &lt; 65 else 10</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print(discount)</a:t>
            </a:r>
            <a:endParaRPr>
              <a:latin typeface="Merriweather"/>
              <a:ea typeface="Merriweather"/>
              <a:cs typeface="Merriweather"/>
              <a:sym typeface="Merriweather"/>
            </a:endParaRPr>
          </a:p>
        </p:txBody>
      </p:sp>
      <p:sp>
        <p:nvSpPr>
          <p:cNvPr id="266" name="Google Shape;266;p48"/>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Common Questions</a:t>
            </a:r>
            <a:endParaRPr>
              <a:solidFill>
                <a:schemeClr val="lt1"/>
              </a:solidFill>
              <a:latin typeface="Merriweather"/>
              <a:ea typeface="Merriweather"/>
              <a:cs typeface="Merriweather"/>
              <a:sym typeface="Merriweather"/>
            </a:endParaRPr>
          </a:p>
        </p:txBody>
      </p:sp>
      <p:pic>
        <p:nvPicPr>
          <p:cNvPr id="267" name="Google Shape;267;p4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12. What is Inheritance In Python</a:t>
            </a:r>
            <a:endParaRPr b="1" sz="2400"/>
          </a:p>
        </p:txBody>
      </p:sp>
      <p:sp>
        <p:nvSpPr>
          <p:cNvPr id="273" name="Google Shape;273;p49"/>
          <p:cNvSpPr txBox="1"/>
          <p:nvPr/>
        </p:nvSpPr>
        <p:spPr>
          <a:xfrm>
            <a:off x="349650" y="1472200"/>
            <a:ext cx="5395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In inheritance, the child class acquires the properties and can access all the data members and functions defined in the parent class. A child class can also provide its specific implementation to the functions of the parent class.</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In python, a derived class can inherit base class by just mentioning the base in the bracket after the derived class name. </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EFEFEF"/>
                </a:highlight>
                <a:latin typeface="Merriweather"/>
                <a:ea typeface="Merriweather"/>
                <a:cs typeface="Merriweather"/>
                <a:sym typeface="Merriweather"/>
              </a:rPr>
              <a:t>Class A</a:t>
            </a:r>
            <a:r>
              <a:rPr b="1" lang="en" sz="1200">
                <a:highlight>
                  <a:srgbClr val="EFEFEF"/>
                </a:highlight>
                <a:latin typeface="Merriweather"/>
                <a:ea typeface="Merriweather"/>
                <a:cs typeface="Merriweather"/>
                <a:sym typeface="Merriweather"/>
              </a:rPr>
              <a:t>(B)</a:t>
            </a:r>
            <a:r>
              <a:rPr lang="en" sz="1200">
                <a:highlight>
                  <a:srgbClr val="EFEFEF"/>
                </a:highlight>
                <a:latin typeface="Merriweather"/>
                <a:ea typeface="Merriweather"/>
                <a:cs typeface="Merriweather"/>
                <a:sym typeface="Merriweather"/>
              </a:rPr>
              <a:t>:  </a:t>
            </a:r>
            <a:endParaRPr sz="1200">
              <a:latin typeface="Merriweather"/>
              <a:ea typeface="Merriweather"/>
              <a:cs typeface="Merriweather"/>
              <a:sym typeface="Merriweather"/>
            </a:endParaRPr>
          </a:p>
        </p:txBody>
      </p:sp>
      <p:sp>
        <p:nvSpPr>
          <p:cNvPr id="274" name="Google Shape;274;p49"/>
          <p:cNvSpPr txBox="1"/>
          <p:nvPr/>
        </p:nvSpPr>
        <p:spPr>
          <a:xfrm>
            <a:off x="5960700" y="1472200"/>
            <a:ext cx="1947300" cy="2739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class 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display(self):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print("A 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class B(A):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show(self):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print("B 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B()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B Show</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 Display</a:t>
            </a:r>
            <a:endParaRPr sz="1100">
              <a:latin typeface="Merriweather"/>
              <a:ea typeface="Merriweather"/>
              <a:cs typeface="Merriweather"/>
              <a:sym typeface="Merriweather"/>
            </a:endParaRPr>
          </a:p>
        </p:txBody>
      </p:sp>
      <p:pic>
        <p:nvPicPr>
          <p:cNvPr id="275" name="Google Shape;275;p4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00"/>
              <a:t>13. Difference Between Local and Global Variable in Python</a:t>
            </a:r>
            <a:endParaRPr b="1" sz="2200"/>
          </a:p>
        </p:txBody>
      </p:sp>
      <p:graphicFrame>
        <p:nvGraphicFramePr>
          <p:cNvPr id="281" name="Google Shape;281;p50"/>
          <p:cNvGraphicFramePr/>
          <p:nvPr/>
        </p:nvGraphicFramePr>
        <p:xfrm>
          <a:off x="545459" y="1465415"/>
          <a:ext cx="3000000" cy="3000000"/>
        </p:xfrm>
        <a:graphic>
          <a:graphicData uri="http://schemas.openxmlformats.org/drawingml/2006/table">
            <a:tbl>
              <a:tblPr>
                <a:noFill/>
                <a:tableStyleId>{4902B246-95F9-451F-AA23-60F97D289DCC}</a:tableStyleId>
              </a:tblPr>
              <a:tblGrid>
                <a:gridCol w="3578775"/>
                <a:gridCol w="3634475"/>
              </a:tblGrid>
              <a:tr h="276350">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Local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solidFill>
                      <a:prstDash val="solid"/>
                      <a:round/>
                      <a:headEnd len="sm" w="sm" type="none"/>
                      <a:tailEnd len="sm" w="sm" type="none"/>
                    </a:lnB>
                    <a:solidFill>
                      <a:srgbClr val="D9D9D9"/>
                    </a:solidFill>
                  </a:tcPr>
                </a:tc>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Global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solidFill>
                      <a:srgbClr val="D9D9D9"/>
                    </a:solidFill>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inside a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outside the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EEEEEE"/>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a garbage value is stored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zero is stored as default.</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when the function starts execution and lost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functions terminate.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before the program’s global execution starts and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lost when the program terminates.</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not possible as data of the local variable can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be accessed by only one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possible as multiple functions can access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same global variable.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required for local variables to access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the value in 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not necessary for a global variable as it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is visible throughout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local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the changes are not visible in another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global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changes are visible in the rest of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Local variables can be accessed with the help of statements,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inside a function in which they are declared.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You can access global variables by any statement in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the stack unless specified.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a fixed location decided by the compiler.</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82" name="Google Shape;282;p50"/>
          <p:cNvSpPr txBox="1"/>
          <p:nvPr/>
        </p:nvSpPr>
        <p:spPr>
          <a:xfrm>
            <a:off x="5719750" y="4820400"/>
            <a:ext cx="861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https://www.guru99.com/local-vs-global-variable.html</a:t>
            </a:r>
            <a:endParaRPr i="1" sz="800">
              <a:latin typeface="Merriweather"/>
              <a:ea typeface="Merriweather"/>
              <a:cs typeface="Merriweather"/>
              <a:sym typeface="Merriweather"/>
            </a:endParaRPr>
          </a:p>
        </p:txBody>
      </p:sp>
      <p:pic>
        <p:nvPicPr>
          <p:cNvPr id="283" name="Google Shape;283;p5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11"/>
              <a:t>14. Explain Break, Continue and Pass Statement</a:t>
            </a:r>
            <a:endParaRPr b="1" sz="2911"/>
          </a:p>
        </p:txBody>
      </p:sp>
      <p:sp>
        <p:nvSpPr>
          <p:cNvPr id="289" name="Google Shape;289;p51"/>
          <p:cNvSpPr txBox="1"/>
          <p:nvPr/>
        </p:nvSpPr>
        <p:spPr>
          <a:xfrm>
            <a:off x="111400" y="1392625"/>
            <a:ext cx="85581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break</a:t>
            </a:r>
            <a:r>
              <a:rPr lang="en" sz="1100">
                <a:solidFill>
                  <a:srgbClr val="222222"/>
                </a:solidFill>
                <a:highlight>
                  <a:srgbClr val="FFFFFF"/>
                </a:highlight>
                <a:latin typeface="Merriweather"/>
                <a:ea typeface="Merriweather"/>
                <a:cs typeface="Merriweather"/>
                <a:sym typeface="Merriweather"/>
              </a:rPr>
              <a:t> statement, when used inside the loop, will terminate the loop and exit. If used inside nested loops, it will break out from the current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continue</a:t>
            </a:r>
            <a:r>
              <a:rPr lang="en" sz="1100">
                <a:solidFill>
                  <a:srgbClr val="222222"/>
                </a:solidFill>
                <a:highlight>
                  <a:srgbClr val="FFFFFF"/>
                </a:highlight>
                <a:latin typeface="Merriweather"/>
                <a:ea typeface="Merriweather"/>
                <a:cs typeface="Merriweather"/>
                <a:sym typeface="Merriweather"/>
              </a:rPr>
              <a:t> statement will stop the current execution when used inside a loop, and the control will go back to the start of the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Font typeface="Merriweather"/>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pass </a:t>
            </a:r>
            <a:r>
              <a:rPr lang="en" sz="1100">
                <a:solidFill>
                  <a:srgbClr val="222222"/>
                </a:solidFill>
                <a:highlight>
                  <a:srgbClr val="FFFFFF"/>
                </a:highlight>
                <a:latin typeface="Merriweather"/>
                <a:ea typeface="Merriweather"/>
                <a:cs typeface="Merriweather"/>
                <a:sym typeface="Merriweather"/>
              </a:rPr>
              <a:t>statement is a null statement. When the Python interpreter comes across the pass statement, it does nothing and is ignored.</a:t>
            </a:r>
            <a:endParaRPr sz="1100">
              <a:solidFill>
                <a:srgbClr val="222222"/>
              </a:solidFill>
              <a:highlight>
                <a:srgbClr val="FFFFFF"/>
              </a:highlight>
              <a:latin typeface="Merriweather"/>
              <a:ea typeface="Merriweather"/>
              <a:cs typeface="Merriweather"/>
              <a:sym typeface="Merriweather"/>
            </a:endParaRPr>
          </a:p>
        </p:txBody>
      </p:sp>
      <p:sp>
        <p:nvSpPr>
          <p:cNvPr id="290" name="Google Shape;290;p51"/>
          <p:cNvSpPr txBox="1"/>
          <p:nvPr/>
        </p:nvSpPr>
        <p:spPr>
          <a:xfrm>
            <a:off x="6188425" y="2988125"/>
            <a:ext cx="2643900" cy="178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Pass Statement Example</a:t>
            </a:r>
            <a:endParaRPr sz="1100">
              <a:solidFill>
                <a:srgbClr val="22222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def my_func():</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print('pass inside function')</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pass</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my_func()</a:t>
            </a:r>
            <a:endParaRPr sz="1000">
              <a:solidFill>
                <a:srgbClr val="222222"/>
              </a:solidFill>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 sz="1200">
                <a:solidFill>
                  <a:srgbClr val="222222"/>
                </a:solidFill>
                <a:highlight>
                  <a:srgbClr val="FFFFFF"/>
                </a:highlight>
                <a:latin typeface="Merriweather"/>
                <a:ea typeface="Merriweather"/>
                <a:cs typeface="Merriweather"/>
                <a:sym typeface="Merriweather"/>
              </a:rPr>
              <a:t>Output:</a:t>
            </a:r>
            <a:endParaRPr b="1" sz="12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000">
                <a:solidFill>
                  <a:srgbClr val="222222"/>
                </a:solidFill>
                <a:latin typeface="Merriweather"/>
                <a:ea typeface="Merriweather"/>
                <a:cs typeface="Merriweather"/>
                <a:sym typeface="Merriweather"/>
              </a:rPr>
              <a:t>pass inside function</a:t>
            </a:r>
            <a:endParaRPr sz="1000">
              <a:solidFill>
                <a:srgbClr val="222222"/>
              </a:solidFill>
              <a:latin typeface="Merriweather"/>
              <a:ea typeface="Merriweather"/>
              <a:cs typeface="Merriweather"/>
              <a:sym typeface="Merriweather"/>
            </a:endParaRPr>
          </a:p>
        </p:txBody>
      </p:sp>
      <p:sp>
        <p:nvSpPr>
          <p:cNvPr id="291" name="Google Shape;291;p51"/>
          <p:cNvSpPr txBox="1"/>
          <p:nvPr/>
        </p:nvSpPr>
        <p:spPr>
          <a:xfrm>
            <a:off x="3175800" y="2988125"/>
            <a:ext cx="2792400" cy="16470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Continue Statement Example</a:t>
            </a:r>
            <a:endParaRPr>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continue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0,1,2,3,4,5,6,8,9,</a:t>
            </a:r>
            <a:endParaRPr sz="1000">
              <a:latin typeface="Merriweather"/>
              <a:ea typeface="Merriweather"/>
              <a:cs typeface="Merriweather"/>
              <a:sym typeface="Merriweather"/>
            </a:endParaRPr>
          </a:p>
        </p:txBody>
      </p:sp>
      <p:sp>
        <p:nvSpPr>
          <p:cNvPr id="292" name="Google Shape;292;p51"/>
          <p:cNvSpPr txBox="1"/>
          <p:nvPr/>
        </p:nvSpPr>
        <p:spPr>
          <a:xfrm>
            <a:off x="420025" y="2988125"/>
            <a:ext cx="2560200" cy="166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Break Statement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break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a:t>
            </a:r>
            <a:endParaRPr sz="1000">
              <a:latin typeface="Merriweather"/>
              <a:ea typeface="Merriweather"/>
              <a:cs typeface="Merriweather"/>
              <a:sym typeface="Merriweather"/>
            </a:endParaRPr>
          </a:p>
        </p:txBody>
      </p:sp>
      <p:pic>
        <p:nvPicPr>
          <p:cNvPr id="293" name="Google Shape;293;p5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15. What is 'self' Keyword in python?</a:t>
            </a:r>
            <a:endParaRPr b="1" sz="2400"/>
          </a:p>
        </p:txBody>
      </p:sp>
      <p:sp>
        <p:nvSpPr>
          <p:cNvPr id="299" name="Google Shape;299;p52"/>
          <p:cNvSpPr txBox="1"/>
          <p:nvPr/>
        </p:nvSpPr>
        <p:spPr>
          <a:xfrm>
            <a:off x="389950" y="1504075"/>
            <a:ext cx="8307300" cy="5541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The </a:t>
            </a:r>
            <a:r>
              <a:rPr b="1" lang="en" sz="1200">
                <a:latin typeface="Merriweather"/>
                <a:ea typeface="Merriweather"/>
                <a:cs typeface="Merriweather"/>
                <a:sym typeface="Merriweather"/>
              </a:rPr>
              <a:t>‘self’ </a:t>
            </a:r>
            <a:r>
              <a:rPr lang="en" sz="1200">
                <a:latin typeface="Merriweather"/>
                <a:ea typeface="Merriweather"/>
                <a:cs typeface="Merriweather"/>
                <a:sym typeface="Merriweather"/>
              </a:rPr>
              <a:t>parameter is a reference to the current instance of the class, and is used to access variables that belongs to the class.</a:t>
            </a:r>
            <a:endParaRPr sz="1200">
              <a:latin typeface="Merriweather"/>
              <a:ea typeface="Merriweather"/>
              <a:cs typeface="Merriweather"/>
              <a:sym typeface="Merriweather"/>
            </a:endParaRPr>
          </a:p>
        </p:txBody>
      </p:sp>
      <p:sp>
        <p:nvSpPr>
          <p:cNvPr id="300" name="Google Shape;300;p52"/>
          <p:cNvSpPr txBox="1"/>
          <p:nvPr/>
        </p:nvSpPr>
        <p:spPr>
          <a:xfrm>
            <a:off x="427100" y="2152475"/>
            <a:ext cx="5197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class Person:</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__init__(self, name,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self.name = name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self.age =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info(self):</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print(f"My name is {self.name}. I am {self.age} years old.")</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 = Person("Nitin",23)</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c.info()</a:t>
            </a:r>
            <a:endParaRPr sz="1000">
              <a:highlight>
                <a:srgbClr val="F3F3F3"/>
              </a:highlight>
              <a:latin typeface="Merriweather"/>
              <a:ea typeface="Merriweather"/>
              <a:cs typeface="Merriweather"/>
              <a:sym typeface="Merriweather"/>
            </a:endParaRPr>
          </a:p>
        </p:txBody>
      </p:sp>
      <p:sp>
        <p:nvSpPr>
          <p:cNvPr id="301" name="Google Shape;301;p52"/>
          <p:cNvSpPr txBox="1"/>
          <p:nvPr/>
        </p:nvSpPr>
        <p:spPr>
          <a:xfrm>
            <a:off x="510625" y="3970575"/>
            <a:ext cx="2876100" cy="5850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Output:</a:t>
            </a:r>
            <a:endParaRPr b="1" sz="1300"/>
          </a:p>
          <a:p>
            <a:pPr indent="0" lvl="0" marL="0" rtl="0" algn="l">
              <a:spcBef>
                <a:spcPts val="0"/>
              </a:spcBef>
              <a:spcAft>
                <a:spcPts val="0"/>
              </a:spcAft>
              <a:buNone/>
            </a:pPr>
            <a:r>
              <a:rPr lang="en" sz="1300"/>
              <a:t>My name is Nitin. I am 23 years old.</a:t>
            </a:r>
            <a:endParaRPr sz="1300"/>
          </a:p>
        </p:txBody>
      </p:sp>
      <p:pic>
        <p:nvPicPr>
          <p:cNvPr id="302" name="Google Shape;302;p5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16. Difference Between Pickling and Unpickling?</a:t>
            </a:r>
            <a:endParaRPr b="1" sz="2400"/>
          </a:p>
        </p:txBody>
      </p:sp>
      <p:sp>
        <p:nvSpPr>
          <p:cNvPr id="308" name="Google Shape;308;p53"/>
          <p:cNvSpPr txBox="1"/>
          <p:nvPr/>
        </p:nvSpPr>
        <p:spPr>
          <a:xfrm>
            <a:off x="432325" y="1478450"/>
            <a:ext cx="8279400" cy="1623900"/>
          </a:xfrm>
          <a:prstGeom prst="rect">
            <a:avLst/>
          </a:prstGeom>
          <a:noFill/>
          <a:ln cap="flat" cmpd="sng" w="2857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80808"/>
                </a:solidFill>
                <a:highlight>
                  <a:schemeClr val="lt1"/>
                </a:highlight>
                <a:latin typeface="Merriweather"/>
                <a:ea typeface="Merriweather"/>
                <a:cs typeface="Merriweather"/>
                <a:sym typeface="Merriweather"/>
              </a:rPr>
              <a:t>Pickling:</a:t>
            </a:r>
            <a:endParaRPr b="1" sz="16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In python, the pickle module accepts any Python object, transforms it into a string representation, and dumps it into a file by using the dump function. This process is known as </a:t>
            </a:r>
            <a:r>
              <a:rPr b="1" lang="en" sz="1000">
                <a:solidFill>
                  <a:srgbClr val="080808"/>
                </a:solidFill>
                <a:highlight>
                  <a:schemeClr val="lt1"/>
                </a:highlight>
                <a:latin typeface="Merriweather"/>
                <a:ea typeface="Merriweather"/>
                <a:cs typeface="Merriweather"/>
                <a:sym typeface="Merriweather"/>
              </a:rPr>
              <a:t>pickling</a:t>
            </a:r>
            <a:r>
              <a:rPr lang="en" sz="1000">
                <a:solidFill>
                  <a:srgbClr val="080808"/>
                </a:solidFill>
                <a:highlight>
                  <a:schemeClr val="lt1"/>
                </a:highlight>
                <a:latin typeface="Merriweather"/>
                <a:ea typeface="Merriweather"/>
                <a:cs typeface="Merriweather"/>
                <a:sym typeface="Merriweather"/>
              </a:rPr>
              <a:t>. The function used for this process is </a:t>
            </a:r>
            <a:r>
              <a:rPr lang="en" sz="1000">
                <a:solidFill>
                  <a:srgbClr val="080808"/>
                </a:solidFill>
                <a:highlight>
                  <a:srgbClr val="EFEFEF"/>
                </a:highlight>
                <a:latin typeface="Merriweather"/>
                <a:ea typeface="Merriweather"/>
                <a:cs typeface="Merriweather"/>
                <a:sym typeface="Merriweather"/>
              </a:rPr>
              <a:t>pickle.dump()</a:t>
            </a:r>
            <a:endParaRPr sz="1000">
              <a:solidFill>
                <a:srgbClr val="080808"/>
              </a:solidFill>
              <a:highlight>
                <a:srgbClr val="EFEFEF"/>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b="1" lang="en" sz="1300">
                <a:solidFill>
                  <a:srgbClr val="080808"/>
                </a:solidFill>
                <a:highlight>
                  <a:schemeClr val="lt1"/>
                </a:highlight>
                <a:latin typeface="Merriweather"/>
                <a:ea typeface="Merriweather"/>
                <a:cs typeface="Merriweather"/>
                <a:sym typeface="Merriweather"/>
              </a:rPr>
              <a:t>Unpickling:</a:t>
            </a:r>
            <a:endParaRPr b="1" sz="13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The process of retrieving the original python object from the stored string representation is called </a:t>
            </a:r>
            <a:r>
              <a:rPr b="1" lang="en" sz="1000">
                <a:solidFill>
                  <a:srgbClr val="080808"/>
                </a:solidFill>
                <a:highlight>
                  <a:schemeClr val="lt1"/>
                </a:highlight>
                <a:latin typeface="Merriweather"/>
                <a:ea typeface="Merriweather"/>
                <a:cs typeface="Merriweather"/>
                <a:sym typeface="Merriweather"/>
              </a:rPr>
              <a:t>unpickling</a:t>
            </a:r>
            <a:r>
              <a:rPr lang="en" sz="1000">
                <a:solidFill>
                  <a:srgbClr val="080808"/>
                </a:solidFill>
                <a:highlight>
                  <a:schemeClr val="lt1"/>
                </a:highlight>
                <a:latin typeface="Merriweather"/>
                <a:ea typeface="Merriweather"/>
                <a:cs typeface="Merriweather"/>
                <a:sym typeface="Merriweather"/>
              </a:rPr>
              <a:t>. </a:t>
            </a:r>
            <a:endParaRPr sz="10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solidFill>
                  <a:srgbClr val="080808"/>
                </a:solidFill>
                <a:highlight>
                  <a:schemeClr val="lt1"/>
                </a:highlight>
                <a:latin typeface="Merriweather"/>
                <a:ea typeface="Merriweather"/>
                <a:cs typeface="Merriweather"/>
                <a:sym typeface="Merriweather"/>
              </a:rPr>
              <a:t>The function used for this process is </a:t>
            </a:r>
            <a:r>
              <a:rPr lang="en" sz="1000">
                <a:solidFill>
                  <a:srgbClr val="080808"/>
                </a:solidFill>
                <a:highlight>
                  <a:srgbClr val="EFEFEF"/>
                </a:highlight>
                <a:latin typeface="Merriweather"/>
                <a:ea typeface="Merriweather"/>
                <a:cs typeface="Merriweather"/>
                <a:sym typeface="Merriweather"/>
              </a:rPr>
              <a:t>pickle.load()</a:t>
            </a:r>
            <a:endParaRPr sz="1000">
              <a:solidFill>
                <a:srgbClr val="080808"/>
              </a:solidFill>
              <a:highlight>
                <a:srgbClr val="EFEFEF"/>
              </a:highlight>
              <a:latin typeface="Merriweather"/>
              <a:ea typeface="Merriweather"/>
              <a:cs typeface="Merriweather"/>
              <a:sym typeface="Merriweather"/>
            </a:endParaRPr>
          </a:p>
        </p:txBody>
      </p:sp>
      <p:sp>
        <p:nvSpPr>
          <p:cNvPr id="309" name="Google Shape;309;p53"/>
          <p:cNvSpPr txBox="1"/>
          <p:nvPr/>
        </p:nvSpPr>
        <p:spPr>
          <a:xfrm>
            <a:off x="222625" y="3261200"/>
            <a:ext cx="86097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They are inverses of each other.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Pickling</a:t>
            </a:r>
            <a:r>
              <a:rPr lang="en" sz="1100">
                <a:highlight>
                  <a:schemeClr val="lt1"/>
                </a:highlight>
                <a:latin typeface="Merriweather"/>
                <a:ea typeface="Merriweather"/>
                <a:cs typeface="Merriweather"/>
                <a:sym typeface="Merriweather"/>
              </a:rPr>
              <a:t>, also called </a:t>
            </a:r>
            <a:r>
              <a:rPr b="1" lang="en" sz="1100">
                <a:highlight>
                  <a:schemeClr val="lt1"/>
                </a:highlight>
                <a:latin typeface="Merriweather"/>
                <a:ea typeface="Merriweather"/>
                <a:cs typeface="Merriweather"/>
                <a:sym typeface="Merriweather"/>
              </a:rPr>
              <a:t>serialization</a:t>
            </a:r>
            <a:r>
              <a:rPr lang="en" sz="1100">
                <a:highlight>
                  <a:schemeClr val="lt1"/>
                </a:highlight>
                <a:latin typeface="Merriweather"/>
                <a:ea typeface="Merriweather"/>
                <a:cs typeface="Merriweather"/>
                <a:sym typeface="Merriweather"/>
              </a:rPr>
              <a:t>, involves converting a Python object into a series of bytes which can be written out to a file.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Unpicking</a:t>
            </a:r>
            <a:r>
              <a:rPr lang="en" sz="1100">
                <a:highlight>
                  <a:schemeClr val="lt1"/>
                </a:highlight>
                <a:latin typeface="Merriweather"/>
                <a:ea typeface="Merriweather"/>
                <a:cs typeface="Merriweather"/>
                <a:sym typeface="Merriweather"/>
              </a:rPr>
              <a:t>, or </a:t>
            </a:r>
            <a:r>
              <a:rPr b="1" lang="en" sz="1100">
                <a:highlight>
                  <a:schemeClr val="lt1"/>
                </a:highlight>
                <a:latin typeface="Merriweather"/>
                <a:ea typeface="Merriweather"/>
                <a:cs typeface="Merriweather"/>
                <a:sym typeface="Merriweather"/>
              </a:rPr>
              <a:t>de-serialization</a:t>
            </a:r>
            <a:r>
              <a:rPr lang="en" sz="1100">
                <a:highlight>
                  <a:schemeClr val="lt1"/>
                </a:highlight>
                <a:latin typeface="Merriweather"/>
                <a:ea typeface="Merriweather"/>
                <a:cs typeface="Merriweather"/>
                <a:sym typeface="Merriweather"/>
              </a:rPr>
              <a:t>, does the opposite–it converts a series of bytes into the Python object it represents.</a:t>
            </a:r>
            <a:endParaRPr sz="1100">
              <a:highlight>
                <a:schemeClr val="lt1"/>
              </a:highlight>
              <a:latin typeface="Merriweather"/>
              <a:ea typeface="Merriweather"/>
              <a:cs typeface="Merriweather"/>
              <a:sym typeface="Merriweather"/>
            </a:endParaRPr>
          </a:p>
        </p:txBody>
      </p:sp>
      <p:pic>
        <p:nvPicPr>
          <p:cNvPr id="310" name="Google Shape;310;p5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b="1" sz="2400"/>
          </a:p>
        </p:txBody>
      </p:sp>
      <p:sp>
        <p:nvSpPr>
          <p:cNvPr id="316" name="Google Shape;316;p54"/>
          <p:cNvSpPr txBox="1"/>
          <p:nvPr/>
        </p:nvSpPr>
        <p:spPr>
          <a:xfrm>
            <a:off x="311725" y="1463000"/>
            <a:ext cx="4086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lnSpc>
                <a:spcPct val="80000"/>
              </a:lnSpc>
              <a:spcBef>
                <a:spcPts val="0"/>
              </a:spcBef>
              <a:spcAft>
                <a:spcPts val="0"/>
              </a:spcAft>
              <a:buSzPts val="852"/>
              <a:buNone/>
            </a:pPr>
            <a:r>
              <a:rPr b="1" lang="en" sz="1240">
                <a:latin typeface="Merriweather"/>
                <a:ea typeface="Merriweather"/>
                <a:cs typeface="Merriweather"/>
                <a:sym typeface="Merriweather"/>
              </a:rPr>
              <a:t>Functions Of List</a:t>
            </a:r>
            <a:endParaRPr b="1" sz="1240">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sort(): Sorts the list in ascending order.</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append(): Adds a single element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extend(): Adds multiple elements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index(): Returns the first appearance of the specified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max(list): It returns an item from the list with max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min(list): It returns an item from the list with min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len(list): It gives the total length of the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list(seq): Converts a tuple into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cmp(list1, list2): It compares elements of both lists list1 and list2.</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type(list): It returns the class type of an object.</a:t>
            </a:r>
            <a:endParaRPr sz="852">
              <a:latin typeface="Merriweather"/>
              <a:ea typeface="Merriweather"/>
              <a:cs typeface="Merriweather"/>
              <a:sym typeface="Merriweather"/>
            </a:endParaRPr>
          </a:p>
        </p:txBody>
      </p:sp>
      <p:sp>
        <p:nvSpPr>
          <p:cNvPr id="317" name="Google Shape;317;p54"/>
          <p:cNvSpPr txBox="1"/>
          <p:nvPr/>
        </p:nvSpPr>
        <p:spPr>
          <a:xfrm>
            <a:off x="4649300" y="1463000"/>
            <a:ext cx="4140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b="1" lang="en" sz="1500">
                <a:latin typeface="Merriweather"/>
                <a:ea typeface="Merriweather"/>
                <a:cs typeface="Merriweather"/>
                <a:sym typeface="Merriweather"/>
              </a:rPr>
              <a:t>Functions Of Tuple</a:t>
            </a:r>
            <a:endParaRPr b="1" sz="15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cmp(tuple1, tuple2) - Compares elements of both tuples.</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len(): total length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max(): Returns item from the tuple with max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min(): Returns item from the tuple with min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tuple(seq): Converts a list into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sum(): returns the arithmetic sum of all the items in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any(): If even one item in the tuple has a Boolean value of True, it returns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all(): returns True only if all items have a Boolean value of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sorted(): a sorted version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index(): It takes one argument and returns the index of the first appearance of an item in a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count(): It takes one argument and returns the number of times an item appears in the tuple.</a:t>
            </a:r>
            <a:endParaRPr sz="1000">
              <a:latin typeface="Merriweather"/>
              <a:ea typeface="Merriweather"/>
              <a:cs typeface="Merriweather"/>
              <a:sym typeface="Merriweather"/>
            </a:endParaRPr>
          </a:p>
        </p:txBody>
      </p:sp>
      <p:sp>
        <p:nvSpPr>
          <p:cNvPr id="318" name="Google Shape;318;p54"/>
          <p:cNvSpPr txBox="1"/>
          <p:nvPr/>
        </p:nvSpPr>
        <p:spPr>
          <a:xfrm>
            <a:off x="311725" y="3136400"/>
            <a:ext cx="4086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b="1" lang="en">
                <a:latin typeface="Merriweather"/>
                <a:ea typeface="Merriweather"/>
                <a:cs typeface="Merriweather"/>
                <a:sym typeface="Merriweather"/>
              </a:rPr>
              <a:t>Functions Of Dictionary</a:t>
            </a:r>
            <a:endParaRPr b="1">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fromkeys(): Returns a dictionary with the specified keys and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get(): Returns the value of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items(): Returns a list containing a tuple for each key 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keys(): Returns a list containing the dictionary's keys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the element with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popitem(): Removes the last inserted key-value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setdefault(): Returns the value of the specified key. If the key does not exist: insert the key, with the specified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Updates the dictionary with the specified key-value pairs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values(): Returns a list of all the values in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cmp(): compare two dictionaries</a:t>
            </a:r>
            <a:endParaRPr sz="900">
              <a:latin typeface="Merriweather"/>
              <a:ea typeface="Merriweather"/>
              <a:cs typeface="Merriweather"/>
              <a:sym typeface="Merriweather"/>
            </a:endParaRPr>
          </a:p>
        </p:txBody>
      </p:sp>
      <p:sp>
        <p:nvSpPr>
          <p:cNvPr id="319" name="Google Shape;319;p54"/>
          <p:cNvSpPr txBox="1"/>
          <p:nvPr/>
        </p:nvSpPr>
        <p:spPr>
          <a:xfrm>
            <a:off x="4649300" y="3136400"/>
            <a:ext cx="4140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457200" rtl="0" algn="l">
              <a:spcBef>
                <a:spcPts val="0"/>
              </a:spcBef>
              <a:spcAft>
                <a:spcPts val="0"/>
              </a:spcAft>
              <a:buNone/>
            </a:pPr>
            <a:r>
              <a:rPr b="1" lang="en">
                <a:latin typeface="Merriweather"/>
                <a:ea typeface="Merriweather"/>
                <a:cs typeface="Merriweather"/>
                <a:sym typeface="Merriweather"/>
              </a:rPr>
              <a:t>Functions Of Set</a:t>
            </a:r>
            <a:endParaRPr b="1">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add(): Adds an element to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 Returns a set containing the difference between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difference_update(): Removes the items in this set that are also included in another, specified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discard(): Remove the specified item</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 Returns a set, that is the intersection of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intersection_update(): Removes the items in this set that are not present in other, specified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isdisjoint(): Returns whether two sets have a intersection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issubset(): Returns whether another set contains this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issuperset(): Returns whether this set contains another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an element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remove(): Removes the specified element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 Returns a set with the symmetric differences of two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symmetric_difference_update(): inserts the symmetric differences from this set and another</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union(): Return a set containing the union of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 the set with another set, or any other iterable</a:t>
            </a:r>
            <a:endParaRPr sz="900">
              <a:latin typeface="Merriweather"/>
              <a:ea typeface="Merriweather"/>
              <a:cs typeface="Merriweather"/>
              <a:sym typeface="Merriweather"/>
            </a:endParaRPr>
          </a:p>
        </p:txBody>
      </p:sp>
      <p:pic>
        <p:nvPicPr>
          <p:cNvPr id="320" name="Google Shape;320;p5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26" name="Google Shape;326;p55"/>
          <p:cNvSpPr txBox="1"/>
          <p:nvPr/>
        </p:nvSpPr>
        <p:spPr>
          <a:xfrm>
            <a:off x="311725" y="1463000"/>
            <a:ext cx="4020000" cy="2801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600">
                <a:highlight>
                  <a:schemeClr val="lt1"/>
                </a:highlight>
                <a:latin typeface="Merriweather"/>
                <a:ea typeface="Merriweather"/>
                <a:cs typeface="Merriweather"/>
                <a:sym typeface="Merriweather"/>
              </a:rPr>
              <a:t>Functions Of List</a:t>
            </a:r>
            <a:endParaRPr b="1" sz="1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sort(): Sorts the list in ascending order.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append(): Adds a single element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extend(): Adds multiple elements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index(): Returns the first appearance of the specified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max(list): It returns an item from the list with max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min(list): It returns an item from the list with min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len(list): It gives the total length of the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list(seq): Converts a tuple into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cmp(list1, list2): It compares elements of both lists list1 and list2.</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type(list): It returns the class type of an object.</a:t>
            </a:r>
            <a:endParaRPr sz="1100">
              <a:highlight>
                <a:schemeClr val="lt1"/>
              </a:highlight>
              <a:latin typeface="Merriweather"/>
              <a:ea typeface="Merriweather"/>
              <a:cs typeface="Merriweather"/>
              <a:sym typeface="Merriweather"/>
            </a:endParaRPr>
          </a:p>
        </p:txBody>
      </p:sp>
      <p:sp>
        <p:nvSpPr>
          <p:cNvPr id="327" name="Google Shape;327;p55"/>
          <p:cNvSpPr txBox="1"/>
          <p:nvPr/>
        </p:nvSpPr>
        <p:spPr>
          <a:xfrm>
            <a:off x="4331675" y="1463000"/>
            <a:ext cx="4278600" cy="287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500">
                <a:highlight>
                  <a:schemeClr val="lt1"/>
                </a:highlight>
                <a:latin typeface="Merriweather"/>
                <a:ea typeface="Merriweather"/>
                <a:cs typeface="Merriweather"/>
                <a:sym typeface="Merriweather"/>
              </a:rPr>
              <a:t>Functions Of Tuple</a:t>
            </a:r>
            <a:endParaRPr b="1" sz="15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cmp(tuple1, tuple2) - Compares elements of both tuples.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len(): total length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max(): Returns item from the tuple with max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min(): Returns item from the tuple with min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tuple(seq): Converts a list into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sum(): returns the arithmetic sum of all the items in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any(): If even one item in the tuple has a Boolean value of True, it returns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all(): returns True only if all items have a Boolean value of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sorted(): a sorted version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index(): It takes one argument and returns the index of the first appearance of an item in a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count(): It takes one argument and returns the number of times an item appears in the tuple.</a:t>
            </a:r>
            <a:endParaRPr sz="1000">
              <a:highlight>
                <a:schemeClr val="lt1"/>
              </a:highlight>
              <a:latin typeface="Merriweather"/>
              <a:ea typeface="Merriweather"/>
              <a:cs typeface="Merriweather"/>
              <a:sym typeface="Merriweather"/>
            </a:endParaRPr>
          </a:p>
        </p:txBody>
      </p:sp>
      <p:pic>
        <p:nvPicPr>
          <p:cNvPr id="328" name="Google Shape;328;p5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idx="1" type="body"/>
          </p:nvPr>
        </p:nvSpPr>
        <p:spPr>
          <a:xfrm>
            <a:off x="311700" y="1487125"/>
            <a:ext cx="4087800" cy="2327100"/>
          </a:xfrm>
          <a:prstGeom prst="rect">
            <a:avLst/>
          </a:prstGeom>
          <a:solidFill>
            <a:srgbClr val="EEEEEE"/>
          </a:solidFill>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LIST</a:t>
            </a:r>
            <a:endParaRPr b="1" sz="3100">
              <a:solidFill>
                <a:schemeClr val="dk1"/>
              </a:solidFill>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Arial"/>
              <a:buAutoNum type="arabicPeriod"/>
            </a:pPr>
            <a:r>
              <a:rPr lang="en" sz="1350">
                <a:solidFill>
                  <a:schemeClr val="dk1"/>
                </a:solidFill>
                <a:highlight>
                  <a:srgbClr val="F2F2F2"/>
                </a:highlight>
                <a:latin typeface="Merriweather"/>
                <a:ea typeface="Merriweather"/>
                <a:cs typeface="Merriweather"/>
                <a:sym typeface="Merriweather"/>
              </a:rPr>
              <a:t>Lists are </a:t>
            </a:r>
            <a:r>
              <a:rPr b="1" lang="en" sz="1350">
                <a:solidFill>
                  <a:schemeClr val="dk1"/>
                </a:solidFill>
                <a:highlight>
                  <a:srgbClr val="F2F2F2"/>
                </a:highlight>
                <a:latin typeface="Merriweather"/>
                <a:ea typeface="Merriweather"/>
                <a:cs typeface="Merriweather"/>
                <a:sym typeface="Merriweather"/>
              </a:rPr>
              <a:t>mutable</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is a container to contain different types of objects and is used to iterate objects.</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Syntax Of List</a:t>
            </a:r>
            <a:endParaRPr sz="1350">
              <a:solidFill>
                <a:schemeClr val="dk1"/>
              </a:solidFill>
              <a:highlight>
                <a:srgbClr val="F2F2F2"/>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1350">
                <a:solidFill>
                  <a:schemeClr val="dk1"/>
                </a:solidFill>
                <a:highlight>
                  <a:srgbClr val="F2F2F2"/>
                </a:highlight>
                <a:latin typeface="Merriweather"/>
                <a:ea typeface="Merriweather"/>
                <a:cs typeface="Merriweather"/>
                <a:sym typeface="Merriweather"/>
              </a:rPr>
              <a:t> </a:t>
            </a:r>
            <a:r>
              <a:rPr b="1" lang="en" sz="1350">
                <a:solidFill>
                  <a:schemeClr val="dk1"/>
                </a:solidFill>
                <a:highlight>
                  <a:srgbClr val="F2F2F2"/>
                </a:highlight>
                <a:latin typeface="Merriweather"/>
                <a:ea typeface="Merriweather"/>
                <a:cs typeface="Merriweather"/>
                <a:sym typeface="Merriweather"/>
              </a:rPr>
              <a:t>list = ['a', 'b', 'c', 1,2,3]</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iteration is slower</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Lists consume more memory</a:t>
            </a:r>
            <a:endParaRPr sz="1350">
              <a:solidFill>
                <a:schemeClr val="dk1"/>
              </a:solidFill>
              <a:highlight>
                <a:srgbClr val="F2F2F2"/>
              </a:highlight>
              <a:latin typeface="Merriweather"/>
              <a:ea typeface="Merriweather"/>
              <a:cs typeface="Merriweather"/>
              <a:sym typeface="Merriweather"/>
            </a:endParaRPr>
          </a:p>
          <a:p>
            <a:pPr indent="-298767" lvl="0" marL="457200" rtl="0" algn="l">
              <a:lnSpc>
                <a:spcPct val="100000"/>
              </a:lnSpc>
              <a:spcBef>
                <a:spcPts val="0"/>
              </a:spcBef>
              <a:spcAft>
                <a:spcPts val="0"/>
              </a:spcAft>
              <a:buClr>
                <a:schemeClr val="dk1"/>
              </a:buClr>
              <a:buSzPct val="96296"/>
              <a:buFont typeface="Merriweather"/>
              <a:buAutoNum type="arabicPeriod"/>
            </a:pPr>
            <a:r>
              <a:rPr lang="en">
                <a:solidFill>
                  <a:schemeClr val="dk1"/>
                </a:solidFill>
                <a:highlight>
                  <a:srgbClr val="F2F2F2"/>
                </a:highlight>
                <a:latin typeface="Merriweather"/>
                <a:ea typeface="Merriweather"/>
                <a:cs typeface="Merriweather"/>
                <a:sym typeface="Merriweather"/>
              </a:rPr>
              <a:t>Operations like insertion and deletion are better performed.</a:t>
            </a:r>
            <a:endParaRPr sz="1350">
              <a:solidFill>
                <a:schemeClr val="dk1"/>
              </a:solidFill>
              <a:highlight>
                <a:srgbClr val="F2F2F2"/>
              </a:highlight>
              <a:latin typeface="Merriweather"/>
              <a:ea typeface="Merriweather"/>
              <a:cs typeface="Merriweather"/>
              <a:sym typeface="Merriweather"/>
            </a:endParaRPr>
          </a:p>
        </p:txBody>
      </p:sp>
      <p:sp>
        <p:nvSpPr>
          <p:cNvPr id="177" name="Google Shape;177;p38"/>
          <p:cNvSpPr txBox="1"/>
          <p:nvPr>
            <p:ph type="title"/>
          </p:nvPr>
        </p:nvSpPr>
        <p:spPr>
          <a:xfrm>
            <a:off x="311700" y="278100"/>
            <a:ext cx="8520600" cy="623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sz="3600"/>
              <a:t>Difference Between List and Tuple</a:t>
            </a:r>
            <a:endParaRPr sz="3600"/>
          </a:p>
        </p:txBody>
      </p:sp>
      <p:sp>
        <p:nvSpPr>
          <p:cNvPr id="178" name="Google Shape;178;p38"/>
          <p:cNvSpPr txBox="1"/>
          <p:nvPr>
            <p:ph idx="2" type="body"/>
          </p:nvPr>
        </p:nvSpPr>
        <p:spPr>
          <a:xfrm>
            <a:off x="4628150" y="1505725"/>
            <a:ext cx="4087800" cy="2289900"/>
          </a:xfrm>
          <a:prstGeom prst="rect">
            <a:avLst/>
          </a:prstGeom>
          <a:solidFill>
            <a:srgbClr val="EEEEEE"/>
          </a:solidFill>
          <a:ln cap="flat" cmpd="sng" w="9525">
            <a:solidFill>
              <a:srgbClr val="D2D2D2"/>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Tuple</a:t>
            </a:r>
            <a:endParaRPr sz="310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Arial"/>
              <a:buAutoNum type="arabicPeriod"/>
            </a:pPr>
            <a:r>
              <a:rPr lang="en" sz="1350">
                <a:solidFill>
                  <a:schemeClr val="dk1"/>
                </a:solidFill>
                <a:latin typeface="Merriweather"/>
                <a:ea typeface="Merriweather"/>
                <a:cs typeface="Merriweather"/>
                <a:sym typeface="Merriweather"/>
              </a:rPr>
              <a:t>Tuples are </a:t>
            </a:r>
            <a:r>
              <a:rPr b="1" lang="en" sz="1350">
                <a:solidFill>
                  <a:schemeClr val="dk1"/>
                </a:solidFill>
                <a:latin typeface="Merriweather"/>
                <a:ea typeface="Merriweather"/>
                <a:cs typeface="Merriweather"/>
                <a:sym typeface="Merriweather"/>
              </a:rPr>
              <a:t>immutable</a:t>
            </a:r>
            <a:endParaRPr b="1"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is also similar to list but contains immutable objects.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Syntax Of Tuple</a:t>
            </a:r>
            <a:endParaRPr sz="1350">
              <a:solidFill>
                <a:schemeClr val="dk1"/>
              </a:solidFill>
              <a:latin typeface="Merriweather"/>
              <a:ea typeface="Merriweather"/>
              <a:cs typeface="Merriweather"/>
              <a:sym typeface="Merriweather"/>
            </a:endParaRPr>
          </a:p>
          <a:p>
            <a:pPr indent="0" lvl="0" marL="457200" rtl="0" algn="l">
              <a:spcBef>
                <a:spcPts val="1200"/>
              </a:spcBef>
              <a:spcAft>
                <a:spcPts val="0"/>
              </a:spcAft>
              <a:buNone/>
            </a:pPr>
            <a:r>
              <a:rPr b="1" lang="en" sz="1350">
                <a:solidFill>
                  <a:schemeClr val="dk1"/>
                </a:solidFill>
                <a:latin typeface="Merriweather"/>
                <a:ea typeface="Merriweather"/>
                <a:cs typeface="Merriweather"/>
                <a:sym typeface="Merriweather"/>
              </a:rPr>
              <a:t>tuples = ('a', 'b', 'c', 1, 2) </a:t>
            </a:r>
            <a:endParaRPr b="1" sz="135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processing is faster than List.</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consume less memory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Elements can be accessed better.</a:t>
            </a:r>
            <a:endParaRPr sz="1350">
              <a:solidFill>
                <a:schemeClr val="dk1"/>
              </a:solidFill>
              <a:latin typeface="Merriweather"/>
              <a:ea typeface="Merriweather"/>
              <a:cs typeface="Merriweather"/>
              <a:sym typeface="Merriweather"/>
            </a:endParaRPr>
          </a:p>
        </p:txBody>
      </p:sp>
      <p:pic>
        <p:nvPicPr>
          <p:cNvPr id="179" name="Google Shape;179;p3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34" name="Google Shape;334;p56"/>
          <p:cNvSpPr txBox="1"/>
          <p:nvPr/>
        </p:nvSpPr>
        <p:spPr>
          <a:xfrm>
            <a:off x="183009" y="1371000"/>
            <a:ext cx="4020000" cy="2616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Dictionary</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fromkeys(): Returns a dictionary with the specified keys and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get(): Returns the value of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items(): Returns a list containing a tuple for each key 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keys(): Returns a list containing the dictionary's keys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the element with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popitem(): Removes the last inserted key-value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setdefault(): Returns the value of the specified key. If the key does not exist: insert the key, with the specified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Updates the dictionary with the specified key-value pairs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values(): Returns a list of all the values in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cmp(): compare two dictionaries</a:t>
            </a:r>
            <a:endParaRPr sz="900">
              <a:highlight>
                <a:schemeClr val="lt1"/>
              </a:highlight>
              <a:latin typeface="Merriweather"/>
              <a:ea typeface="Merriweather"/>
              <a:cs typeface="Merriweather"/>
              <a:sym typeface="Merriweather"/>
            </a:endParaRPr>
          </a:p>
        </p:txBody>
      </p:sp>
      <p:sp>
        <p:nvSpPr>
          <p:cNvPr id="335" name="Google Shape;335;p56"/>
          <p:cNvSpPr txBox="1"/>
          <p:nvPr/>
        </p:nvSpPr>
        <p:spPr>
          <a:xfrm>
            <a:off x="4055725" y="1230375"/>
            <a:ext cx="4776600" cy="3447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Set</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add(): Adds an element to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 Returns a set containing the difference between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difference_update(): Removes the items in this set that are also included in another, specified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discard(): Remove the specified item</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 Returns a set, that is the intersection of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intersection_update(): Removes the items in this set that are not present in other, specified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isdisjoint(): Returns whether two sets have a intersection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issubset(): Returns whether another set contains this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issuperset(): Returns whether this set contains another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an element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remove(): Removes the specified element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 Returns a set with the symmetric differences of two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symmetric_difference_update(): inserts the symmetric differences from this set and another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union(): Return a set containing the union of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 the set with another set, or any other iterable</a:t>
            </a:r>
            <a:endParaRPr sz="900">
              <a:highlight>
                <a:schemeClr val="lt1"/>
              </a:highlight>
              <a:latin typeface="Merriweather"/>
              <a:ea typeface="Merriweather"/>
              <a:cs typeface="Merriweather"/>
              <a:sym typeface="Merriweather"/>
            </a:endParaRPr>
          </a:p>
        </p:txBody>
      </p:sp>
      <p:pic>
        <p:nvPicPr>
          <p:cNvPr id="336" name="Google Shape;336;p5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18. What are Python Iterators?</a:t>
            </a:r>
            <a:endParaRPr b="1" sz="2700"/>
          </a:p>
        </p:txBody>
      </p:sp>
      <p:sp>
        <p:nvSpPr>
          <p:cNvPr id="342" name="Google Shape;342;p57"/>
          <p:cNvSpPr txBox="1"/>
          <p:nvPr/>
        </p:nvSpPr>
        <p:spPr>
          <a:xfrm>
            <a:off x="311725" y="1439950"/>
            <a:ext cx="8478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An iterator is an object which contains a countable number of values and it is used to iterate over iterable objects like list, tuples, sets, etc.</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Iterators are used mostly to iterate or convert other objects to an iterator using iter() function.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 uses iter() and next() functions.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Every iterator is not a generator.</a:t>
            </a:r>
            <a:endParaRPr sz="1100">
              <a:highlight>
                <a:schemeClr val="lt1"/>
              </a:highlight>
              <a:latin typeface="Merriweather"/>
              <a:ea typeface="Merriweather"/>
              <a:cs typeface="Merriweather"/>
              <a:sym typeface="Merriweather"/>
            </a:endParaRPr>
          </a:p>
        </p:txBody>
      </p:sp>
      <p:sp>
        <p:nvSpPr>
          <p:cNvPr id="343" name="Google Shape;343;p57"/>
          <p:cNvSpPr txBox="1"/>
          <p:nvPr/>
        </p:nvSpPr>
        <p:spPr>
          <a:xfrm>
            <a:off x="823250" y="2520300"/>
            <a:ext cx="2071200" cy="1908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Example:</a:t>
            </a:r>
            <a:endParaRPr sz="12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iter_list = iter(['A', 'B', 'C'])</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B</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a:t>
            </a:r>
            <a:endParaRPr sz="1000">
              <a:latin typeface="Merriweather"/>
              <a:ea typeface="Merriweather"/>
              <a:cs typeface="Merriweather"/>
              <a:sym typeface="Merriweather"/>
            </a:endParaRPr>
          </a:p>
        </p:txBody>
      </p:sp>
      <p:pic>
        <p:nvPicPr>
          <p:cNvPr id="344" name="Google Shape;344;p5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nvSpPr>
        <p:spPr>
          <a:xfrm>
            <a:off x="430350" y="246075"/>
            <a:ext cx="767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19. Explain Type Conversion in Python. </a:t>
            </a:r>
            <a:endParaRPr b="1" sz="2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      [(int(), float(), ord(), oct(), str() etc.)]</a:t>
            </a:r>
            <a:endParaRPr b="1" sz="1500">
              <a:latin typeface="Merriweather"/>
              <a:ea typeface="Merriweather"/>
              <a:cs typeface="Merriweather"/>
              <a:sym typeface="Merriweather"/>
            </a:endParaRPr>
          </a:p>
        </p:txBody>
      </p:sp>
      <p:sp>
        <p:nvSpPr>
          <p:cNvPr id="350" name="Google Shape;350;p58"/>
          <p:cNvSpPr txBox="1"/>
          <p:nvPr/>
        </p:nvSpPr>
        <p:spPr>
          <a:xfrm>
            <a:off x="365925" y="1453800"/>
            <a:ext cx="83823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int</a:t>
            </a:r>
            <a:r>
              <a:rPr lang="en" sz="1100">
                <a:highlight>
                  <a:schemeClr val="lt1"/>
                </a:highlight>
                <a:latin typeface="Merriweather"/>
                <a:ea typeface="Merriweather"/>
                <a:cs typeface="Merriweather"/>
                <a:sym typeface="Merriweather"/>
              </a:rPr>
              <a:t>() - Converts any data type into an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float</a:t>
            </a:r>
            <a:r>
              <a:rPr lang="en" sz="1100">
                <a:highlight>
                  <a:schemeClr val="lt1"/>
                </a:highlight>
                <a:latin typeface="Merriweather"/>
                <a:ea typeface="Merriweather"/>
                <a:cs typeface="Merriweather"/>
                <a:sym typeface="Merriweather"/>
              </a:rPr>
              <a:t>() - Returns A floating point number from a number or string</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oct</a:t>
            </a:r>
            <a:r>
              <a:rPr lang="en" sz="1100">
                <a:highlight>
                  <a:schemeClr val="lt1"/>
                </a:highlight>
                <a:latin typeface="Merriweather"/>
                <a:ea typeface="Merriweather"/>
                <a:cs typeface="Merriweather"/>
                <a:sym typeface="Merriweather"/>
              </a:rPr>
              <a:t>() - Returns its octal representation in a string format.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hex</a:t>
            </a:r>
            <a:r>
              <a:rPr lang="en" sz="1100">
                <a:highlight>
                  <a:schemeClr val="lt1"/>
                </a:highlight>
                <a:latin typeface="Merriweather"/>
                <a:ea typeface="Merriweather"/>
                <a:cs typeface="Merriweather"/>
                <a:sym typeface="Merriweather"/>
              </a:rPr>
              <a:t>() - Convert the integer into a suitable hexadecimal form for the number of the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ord</a:t>
            </a:r>
            <a:r>
              <a:rPr lang="en" sz="1100">
                <a:highlight>
                  <a:schemeClr val="lt1"/>
                </a:highlight>
                <a:latin typeface="Merriweather"/>
                <a:ea typeface="Merriweather"/>
                <a:cs typeface="Merriweather"/>
                <a:sym typeface="Merriweather"/>
              </a:rPr>
              <a:t>() - Returns the integer of the Unicode point of the character in the Unicode case or the byte value in the case of an 8-bit argument.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chr</a:t>
            </a:r>
            <a:r>
              <a:rPr lang="en" sz="1100">
                <a:highlight>
                  <a:schemeClr val="lt1"/>
                </a:highlight>
                <a:latin typeface="Merriweather"/>
                <a:ea typeface="Merriweather"/>
                <a:cs typeface="Merriweather"/>
                <a:sym typeface="Merriweather"/>
              </a:rPr>
              <a:t>(number) - Returns the character (string) from the integer (represents unicode code point of the character).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eval</a:t>
            </a:r>
            <a:r>
              <a:rPr lang="en" sz="1100">
                <a:highlight>
                  <a:schemeClr val="lt1"/>
                </a:highlight>
                <a:latin typeface="Merriweather"/>
                <a:ea typeface="Merriweather"/>
                <a:cs typeface="Merriweather"/>
                <a:sym typeface="Merriweather"/>
              </a:rPr>
              <a:t>() - Parses the expression argument and evaluates it as a python expression.</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str</a:t>
            </a:r>
            <a:r>
              <a:rPr lang="en" sz="1100">
                <a:highlight>
                  <a:schemeClr val="lt1"/>
                </a:highlight>
                <a:latin typeface="Merriweather"/>
                <a:ea typeface="Merriweather"/>
                <a:cs typeface="Merriweather"/>
                <a:sym typeface="Merriweather"/>
              </a:rPr>
              <a:t>() - Convert a value (integer or float) into a string.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repr</a:t>
            </a:r>
            <a:r>
              <a:rPr lang="en" sz="1100">
                <a:highlight>
                  <a:schemeClr val="lt1"/>
                </a:highlight>
                <a:latin typeface="Merriweather"/>
                <a:ea typeface="Merriweather"/>
                <a:cs typeface="Merriweather"/>
                <a:sym typeface="Merriweather"/>
              </a:rPr>
              <a:t>() - Returns the string representation of the value passed to eval function by default. For the custom class object, it returns a string enclosed in angle brackets that contains the name and address of the object by default.</a:t>
            </a:r>
            <a:endParaRPr sz="1100">
              <a:highlight>
                <a:schemeClr val="lt1"/>
              </a:highlight>
              <a:latin typeface="Merriweather"/>
              <a:ea typeface="Merriweather"/>
              <a:cs typeface="Merriweather"/>
              <a:sym typeface="Merriweather"/>
            </a:endParaRPr>
          </a:p>
        </p:txBody>
      </p:sp>
      <p:pic>
        <p:nvPicPr>
          <p:cNvPr id="351" name="Google Shape;351;p5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20. What does *args and **kwargs mean? Expain</a:t>
            </a:r>
            <a:endParaRPr b="1" sz="2400"/>
          </a:p>
        </p:txBody>
      </p:sp>
      <p:sp>
        <p:nvSpPr>
          <p:cNvPr id="357" name="Google Shape;357;p59"/>
          <p:cNvSpPr txBox="1"/>
          <p:nvPr/>
        </p:nvSpPr>
        <p:spPr>
          <a:xfrm>
            <a:off x="368050" y="1463000"/>
            <a:ext cx="8190000" cy="12621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When you are not clear how many arguments you need to pass to a particular function, then we use </a:t>
            </a:r>
            <a:r>
              <a:rPr b="1" lang="en" sz="1000">
                <a:highlight>
                  <a:schemeClr val="lt1"/>
                </a:highlight>
                <a:latin typeface="Merriweather"/>
                <a:ea typeface="Merriweather"/>
                <a:cs typeface="Merriweather"/>
                <a:sym typeface="Merriweather"/>
              </a:rPr>
              <a:t>*args</a:t>
            </a:r>
            <a:r>
              <a:rPr lang="en" sz="1000">
                <a:highlight>
                  <a:schemeClr val="lt1"/>
                </a:highlight>
                <a:latin typeface="Merriweather"/>
                <a:ea typeface="Merriweather"/>
                <a:cs typeface="Merriweather"/>
                <a:sym typeface="Merriweather"/>
              </a:rPr>
              <a:t> and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a:t>
            </a:r>
            <a:r>
              <a:rPr b="1" lang="en" sz="1000">
                <a:highlight>
                  <a:schemeClr val="lt1"/>
                </a:highlight>
                <a:latin typeface="Merriweather"/>
                <a:ea typeface="Merriweather"/>
                <a:cs typeface="Merriweather"/>
                <a:sym typeface="Merriweather"/>
              </a:rPr>
              <a:t> *args</a:t>
            </a:r>
            <a:r>
              <a:rPr lang="en" sz="1000">
                <a:highlight>
                  <a:schemeClr val="lt1"/>
                </a:highlight>
                <a:latin typeface="Merriweather"/>
                <a:ea typeface="Merriweather"/>
                <a:cs typeface="Merriweather"/>
                <a:sym typeface="Merriweather"/>
              </a:rPr>
              <a:t> keyword represents a varied number of arguments.  It is used to add together the values of multiple arguments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 keyword represents an arbitrary number of arguments that are passed to a function. **kwargs keywords are stored in a dictionary. You can access each item by referring to the keyword you associated with an argument when you passed the argument.</a:t>
            </a:r>
            <a:endParaRPr sz="1000">
              <a:highlight>
                <a:schemeClr val="lt1"/>
              </a:highlight>
              <a:latin typeface="Merriweather"/>
              <a:ea typeface="Merriweather"/>
              <a:cs typeface="Merriweather"/>
              <a:sym typeface="Merriweather"/>
            </a:endParaRPr>
          </a:p>
        </p:txBody>
      </p:sp>
      <p:sp>
        <p:nvSpPr>
          <p:cNvPr id="358" name="Google Shape;358;p59"/>
          <p:cNvSpPr txBox="1"/>
          <p:nvPr/>
        </p:nvSpPr>
        <p:spPr>
          <a:xfrm>
            <a:off x="552475" y="2808675"/>
            <a:ext cx="3000000" cy="20010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sum(*args):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0</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a in 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total +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print(total)</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sum(1,2,3,4,5)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15</a:t>
            </a:r>
            <a:endParaRPr sz="1000">
              <a:latin typeface="Merriweather"/>
              <a:ea typeface="Merriweather"/>
              <a:cs typeface="Merriweather"/>
              <a:sym typeface="Merriweather"/>
            </a:endParaRPr>
          </a:p>
        </p:txBody>
      </p:sp>
      <p:sp>
        <p:nvSpPr>
          <p:cNvPr id="359" name="Google Shape;359;p59"/>
          <p:cNvSpPr txBox="1"/>
          <p:nvPr/>
        </p:nvSpPr>
        <p:spPr>
          <a:xfrm>
            <a:off x="3940675" y="2808675"/>
            <a:ext cx="3000000" cy="17085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**Kwargs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show(**kwargs):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print(kwargs)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show(A=1,B=2,C=3)</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1, 'B': 2, 'C': 3}</a:t>
            </a:r>
            <a:endParaRPr sz="1000">
              <a:latin typeface="Merriweather"/>
              <a:ea typeface="Merriweather"/>
              <a:cs typeface="Merriweather"/>
              <a:sym typeface="Merriweather"/>
            </a:endParaRPr>
          </a:p>
        </p:txBody>
      </p:sp>
      <p:pic>
        <p:nvPicPr>
          <p:cNvPr id="360" name="Google Shape;360;p5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21. What is "Open" and "With" statement in Python?</a:t>
            </a:r>
            <a:endParaRPr b="1" sz="2400"/>
          </a:p>
        </p:txBody>
      </p:sp>
      <p:sp>
        <p:nvSpPr>
          <p:cNvPr id="366" name="Google Shape;366;p60"/>
          <p:cNvSpPr txBox="1"/>
          <p:nvPr/>
        </p:nvSpPr>
        <p:spPr>
          <a:xfrm>
            <a:off x="1169650" y="2194475"/>
            <a:ext cx="2291100" cy="9852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 = </a:t>
            </a:r>
            <a:r>
              <a:rPr b="1" lang="en" sz="1300">
                <a:latin typeface="Merriweather"/>
                <a:ea typeface="Merriweather"/>
                <a:cs typeface="Merriweather"/>
                <a:sym typeface="Merriweather"/>
              </a:rPr>
              <a:t>open</a:t>
            </a:r>
            <a:r>
              <a:rPr lang="en" sz="1300">
                <a:latin typeface="Merriweather"/>
                <a:ea typeface="Merriweather"/>
                <a:cs typeface="Merriweather"/>
                <a:sym typeface="Merriweather"/>
              </a:rPr>
              <a:t>("nitin.txt")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print(content)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f.</a:t>
            </a:r>
            <a:r>
              <a:rPr b="1" lang="en" sz="1300">
                <a:latin typeface="Merriweather"/>
                <a:ea typeface="Merriweather"/>
                <a:cs typeface="Merriweather"/>
                <a:sym typeface="Merriweather"/>
              </a:rPr>
              <a:t>close</a:t>
            </a:r>
            <a:r>
              <a:rPr lang="en" sz="1300">
                <a:latin typeface="Merriweather"/>
                <a:ea typeface="Merriweather"/>
                <a:cs typeface="Merriweather"/>
                <a:sym typeface="Merriweather"/>
              </a:rPr>
              <a:t>()</a:t>
            </a:r>
            <a:endParaRPr sz="1300">
              <a:latin typeface="Merriweather"/>
              <a:ea typeface="Merriweather"/>
              <a:cs typeface="Merriweather"/>
              <a:sym typeface="Merriweather"/>
            </a:endParaRPr>
          </a:p>
        </p:txBody>
      </p:sp>
      <p:sp>
        <p:nvSpPr>
          <p:cNvPr id="367" name="Google Shape;367;p60"/>
          <p:cNvSpPr txBox="1"/>
          <p:nvPr/>
        </p:nvSpPr>
        <p:spPr>
          <a:xfrm>
            <a:off x="637650" y="1487150"/>
            <a:ext cx="8110500" cy="6003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Both Statements are used in case of file handling.</a:t>
            </a:r>
            <a:endParaRPr sz="1350">
              <a:solidFill>
                <a:srgbClr val="333333"/>
              </a:solidFill>
              <a:highlight>
                <a:srgbClr val="FFFFFF"/>
              </a:highlight>
              <a:latin typeface="Merriweather"/>
              <a:ea typeface="Merriweather"/>
              <a:cs typeface="Merriweather"/>
              <a:sym typeface="Merriweather"/>
            </a:endParaRPr>
          </a:p>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With the “With” statement, you get better syntax and exceptions handling.</a:t>
            </a:r>
            <a:endParaRPr>
              <a:latin typeface="Merriweather"/>
              <a:ea typeface="Merriweather"/>
              <a:cs typeface="Merriweather"/>
              <a:sym typeface="Merriweather"/>
            </a:endParaRPr>
          </a:p>
        </p:txBody>
      </p:sp>
      <p:sp>
        <p:nvSpPr>
          <p:cNvPr id="368" name="Google Shape;368;p60"/>
          <p:cNvSpPr txBox="1"/>
          <p:nvPr/>
        </p:nvSpPr>
        <p:spPr>
          <a:xfrm>
            <a:off x="1169650" y="3427225"/>
            <a:ext cx="3000000" cy="7851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with open</a:t>
            </a:r>
            <a:r>
              <a:rPr lang="en" sz="1300">
                <a:latin typeface="Merriweather"/>
                <a:ea typeface="Merriweather"/>
                <a:cs typeface="Merriweather"/>
                <a:sym typeface="Merriweather"/>
              </a:rPr>
              <a:t>("nitin.txt") as f:</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print(content)</a:t>
            </a:r>
            <a:endParaRPr sz="1300">
              <a:latin typeface="Merriweather"/>
              <a:ea typeface="Merriweather"/>
              <a:cs typeface="Merriweather"/>
              <a:sym typeface="Merriweather"/>
            </a:endParaRPr>
          </a:p>
        </p:txBody>
      </p:sp>
      <p:pic>
        <p:nvPicPr>
          <p:cNvPr id="369" name="Google Shape;369;p6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22. Different Ways To Read And Write In A File In Python?</a:t>
            </a:r>
            <a:endParaRPr b="1" sz="2200"/>
          </a:p>
        </p:txBody>
      </p:sp>
      <p:sp>
        <p:nvSpPr>
          <p:cNvPr id="375" name="Google Shape;375;p61"/>
          <p:cNvSpPr txBox="1"/>
          <p:nvPr/>
        </p:nvSpPr>
        <p:spPr>
          <a:xfrm>
            <a:off x="436475" y="1294363"/>
            <a:ext cx="5921100" cy="7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22222"/>
                </a:solidFill>
                <a:highlight>
                  <a:srgbClr val="FFFFFF"/>
                </a:highlight>
                <a:latin typeface="Merriweather"/>
                <a:ea typeface="Merriweather"/>
                <a:cs typeface="Merriweather"/>
                <a:sym typeface="Merriweather"/>
              </a:rPr>
              <a:t>Syntax of Python open file function:</a:t>
            </a:r>
            <a:endParaRPr b="1" sz="13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b="1" sz="5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100">
                <a:solidFill>
                  <a:srgbClr val="222222"/>
                </a:solidFill>
                <a:latin typeface="Merriweather"/>
                <a:ea typeface="Merriweather"/>
                <a:cs typeface="Merriweather"/>
                <a:sym typeface="Merriweather"/>
              </a:rPr>
              <a:t>file_object  = open("filename", "mode")</a:t>
            </a:r>
            <a:endParaRPr sz="1100">
              <a:solidFill>
                <a:srgbClr val="222222"/>
              </a:solidFill>
              <a:latin typeface="Merriweather"/>
              <a:ea typeface="Merriweather"/>
              <a:cs typeface="Merriweather"/>
              <a:sym typeface="Merriweather"/>
            </a:endParaRPr>
          </a:p>
        </p:txBody>
      </p:sp>
      <p:sp>
        <p:nvSpPr>
          <p:cNvPr id="376" name="Google Shape;376;p61"/>
          <p:cNvSpPr txBox="1"/>
          <p:nvPr/>
        </p:nvSpPr>
        <p:spPr>
          <a:xfrm>
            <a:off x="207025" y="2001775"/>
            <a:ext cx="8564400" cy="2878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Only (‘r’) </a:t>
            </a:r>
            <a:r>
              <a:rPr lang="en" sz="900">
                <a:latin typeface="Merriweather"/>
                <a:ea typeface="Merriweather"/>
                <a:cs typeface="Merriweather"/>
                <a:sym typeface="Merriweather"/>
              </a:rPr>
              <a:t>: Open text file for reading. The handle is positioned at the beginning of the file. If the file does not exists, raises I/O error. This is also the default mode in which file is opened.</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and Write (‘r+’)</a:t>
            </a:r>
            <a:r>
              <a:rPr lang="en" sz="900">
                <a:latin typeface="Merriweather"/>
                <a:ea typeface="Merriweather"/>
                <a:cs typeface="Merriweather"/>
                <a:sym typeface="Merriweather"/>
              </a:rPr>
              <a:t> : Open the file for reading and writing. The handle is positioned at the beginning of the file. Raises I/O error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Only (‘w’)</a:t>
            </a:r>
            <a:r>
              <a:rPr lang="en" sz="900">
                <a:latin typeface="Merriweather"/>
                <a:ea typeface="Merriweather"/>
                <a:cs typeface="Merriweather"/>
                <a:sym typeface="Merriweather"/>
              </a:rPr>
              <a:t> : Open the file for writing. For existing file, the data is truncated and over-written. The handle is positioned at the beginning of the file. Creates the file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and Read (‘w+’)</a:t>
            </a:r>
            <a:r>
              <a:rPr lang="en" sz="900">
                <a:latin typeface="Merriweather"/>
                <a:ea typeface="Merriweather"/>
                <a:cs typeface="Merriweather"/>
                <a:sym typeface="Merriweather"/>
              </a:rPr>
              <a:t> : Open the file for reading and writing. For existing file, data is truncated and over-written. The handle is positioned at the beginning of the file.</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Only (‘a’)</a:t>
            </a:r>
            <a:r>
              <a:rPr lang="en" sz="900">
                <a:latin typeface="Merriweather"/>
                <a:ea typeface="Merriweather"/>
                <a:cs typeface="Merriweather"/>
                <a:sym typeface="Merriweather"/>
              </a:rPr>
              <a:t> : Open the file for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and Read (‘a+’)</a:t>
            </a:r>
            <a:r>
              <a:rPr lang="en" sz="900">
                <a:latin typeface="Merriweather"/>
                <a:ea typeface="Merriweather"/>
                <a:cs typeface="Merriweather"/>
                <a:sym typeface="Merriweather"/>
              </a:rPr>
              <a:t> : Open the file for reading and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Text mode (‘t’):</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meaning \n characters will be translated to the host OS line endings when writing to a file, and back again when reading.</a:t>
            </a:r>
            <a:endParaRPr sz="900">
              <a:solidFill>
                <a:srgbClr val="202124"/>
              </a:solidFill>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E</a:t>
            </a:r>
            <a:r>
              <a:rPr b="1" lang="en" sz="900">
                <a:solidFill>
                  <a:srgbClr val="202124"/>
                </a:solidFill>
                <a:highlight>
                  <a:schemeClr val="lt1"/>
                </a:highlight>
                <a:latin typeface="Merriweather"/>
                <a:ea typeface="Merriweather"/>
                <a:cs typeface="Merriweather"/>
                <a:sym typeface="Merriweather"/>
              </a:rPr>
              <a:t>xclusive creation (‘x’): </a:t>
            </a:r>
            <a:r>
              <a:rPr lang="en" sz="900">
                <a:solidFill>
                  <a:srgbClr val="202124"/>
                </a:solidFill>
                <a:highlight>
                  <a:schemeClr val="lt1"/>
                </a:highlight>
                <a:latin typeface="Merriweather"/>
                <a:ea typeface="Merriweather"/>
                <a:cs typeface="Merriweather"/>
                <a:sym typeface="Merriweather"/>
              </a:rPr>
              <a:t>File is created and opened for writing – but only if it doesn't already exist. Otherwise you get a FileExistsError.</a:t>
            </a:r>
            <a:endParaRPr sz="900">
              <a:solidFill>
                <a:srgbClr val="202124"/>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Binary mode (‘b’):</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appended to the mode opens the file in binary mode, so there are also modes like 'rb', 'wb', and 'r+b'. </a:t>
            </a:r>
            <a:endParaRPr b="1" sz="1000">
              <a:latin typeface="Merriweather"/>
              <a:ea typeface="Merriweather"/>
              <a:cs typeface="Merriweather"/>
              <a:sym typeface="Merriweather"/>
            </a:endParaRPr>
          </a:p>
        </p:txBody>
      </p:sp>
      <p:pic>
        <p:nvPicPr>
          <p:cNvPr id="377" name="Google Shape;377;p6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23. What is Pythonpath?</a:t>
            </a:r>
            <a:endParaRPr b="1" sz="2700"/>
          </a:p>
        </p:txBody>
      </p:sp>
      <p:sp>
        <p:nvSpPr>
          <p:cNvPr id="383" name="Google Shape;383;p62"/>
          <p:cNvSpPr txBox="1"/>
          <p:nvPr/>
        </p:nvSpPr>
        <p:spPr>
          <a:xfrm>
            <a:off x="464200" y="1513325"/>
            <a:ext cx="8205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PYTHONPATH is an environment variable which you can set to add additional directories where python will look for modules and packages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‘PYTHONPATH’ variable holds a string with the name of various directories that need to be added to the sys.path directory list by Python.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primary use of this variable is to allow users to import modules that are not made installable yet.</a:t>
            </a:r>
            <a:endParaRPr sz="1300">
              <a:highlight>
                <a:schemeClr val="lt1"/>
              </a:highlight>
              <a:latin typeface="Merriweather"/>
              <a:ea typeface="Merriweather"/>
              <a:cs typeface="Merriweather"/>
              <a:sym typeface="Merriweather"/>
            </a:endParaRPr>
          </a:p>
        </p:txBody>
      </p:sp>
      <p:pic>
        <p:nvPicPr>
          <p:cNvPr id="384" name="Google Shape;384;p6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24. How Exception Handled In Python?</a:t>
            </a:r>
            <a:endParaRPr b="1" sz="2500"/>
          </a:p>
        </p:txBody>
      </p:sp>
      <p:sp>
        <p:nvSpPr>
          <p:cNvPr id="390" name="Google Shape;390;p63"/>
          <p:cNvSpPr txBox="1"/>
          <p:nvPr/>
        </p:nvSpPr>
        <p:spPr>
          <a:xfrm>
            <a:off x="311725" y="1509750"/>
            <a:ext cx="3762000" cy="20319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Try</a:t>
            </a:r>
            <a:r>
              <a:rPr lang="en" sz="1200">
                <a:latin typeface="Merriweather"/>
                <a:ea typeface="Merriweather"/>
                <a:cs typeface="Merriweather"/>
                <a:sym typeface="Merriweather"/>
              </a:rPr>
              <a:t>: This block will test the exceptional error to occur.</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Except</a:t>
            </a:r>
            <a:r>
              <a:rPr lang="en" sz="1200">
                <a:latin typeface="Merriweather"/>
                <a:ea typeface="Merriweather"/>
                <a:cs typeface="Merriweather"/>
                <a:sym typeface="Merriweather"/>
              </a:rPr>
              <a:t>: Here you can handle the error.</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Else</a:t>
            </a:r>
            <a:r>
              <a:rPr lang="en" sz="1200">
                <a:latin typeface="Merriweather"/>
                <a:ea typeface="Merriweather"/>
                <a:cs typeface="Merriweather"/>
                <a:sym typeface="Merriweather"/>
              </a:rPr>
              <a:t>: If there is no exception then this block will be executed.</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Finally</a:t>
            </a:r>
            <a:r>
              <a:rPr lang="en" sz="1200">
                <a:latin typeface="Merriweather"/>
                <a:ea typeface="Merriweather"/>
                <a:cs typeface="Merriweather"/>
                <a:sym typeface="Merriweather"/>
              </a:rPr>
              <a:t>: Finally block always gets executed either exception is generated or not.</a:t>
            </a:r>
            <a:endParaRPr sz="1200">
              <a:latin typeface="Merriweather"/>
              <a:ea typeface="Merriweather"/>
              <a:cs typeface="Merriweather"/>
              <a:sym typeface="Merriweather"/>
            </a:endParaRPr>
          </a:p>
        </p:txBody>
      </p:sp>
      <p:sp>
        <p:nvSpPr>
          <p:cNvPr id="391" name="Google Shape;391;p63"/>
          <p:cNvSpPr txBox="1"/>
          <p:nvPr/>
        </p:nvSpPr>
        <p:spPr>
          <a:xfrm>
            <a:off x="4874250" y="1559750"/>
            <a:ext cx="3293700" cy="25551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try: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except: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Optional Block</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Handling of exception (if required)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else:</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execute if no exception</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finally: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.....(always executed)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p:txBody>
      </p:sp>
      <p:pic>
        <p:nvPicPr>
          <p:cNvPr id="392" name="Google Shape;392;p6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sz="2000">
              <a:latin typeface="Arial"/>
              <a:ea typeface="Arial"/>
              <a:cs typeface="Arial"/>
              <a:sym typeface="Arial"/>
            </a:endParaRPr>
          </a:p>
        </p:txBody>
      </p:sp>
      <p:graphicFrame>
        <p:nvGraphicFramePr>
          <p:cNvPr id="398" name="Google Shape;398;p64"/>
          <p:cNvGraphicFramePr/>
          <p:nvPr/>
        </p:nvGraphicFramePr>
        <p:xfrm>
          <a:off x="280600" y="1552500"/>
          <a:ext cx="3000000" cy="3000000"/>
        </p:xfrm>
        <a:graphic>
          <a:graphicData uri="http://schemas.openxmlformats.org/drawingml/2006/table">
            <a:tbl>
              <a:tblPr>
                <a:solidFill>
                  <a:srgbClr val="FFFFFF"/>
                </a:solidFill>
                <a:tableStyleId>{4902B246-95F9-451F-AA23-60F97D289DCC}</a:tableStyleId>
              </a:tblPr>
              <a:tblGrid>
                <a:gridCol w="1525950"/>
                <a:gridCol w="3215675"/>
                <a:gridCol w="377897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 "Hello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Release Date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2008</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2000</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Function print</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Division of Integers</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Whenever two integers are divided, you get a float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 two integers are divided, you always provide integer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3, default storing of strings is 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To store Unicode string value, you require to define them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is simpler and easily understandable.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of Python 2 was comparatively difficult to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understand.</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bl>
          </a:graphicData>
        </a:graphic>
      </p:graphicFrame>
      <p:sp>
        <p:nvSpPr>
          <p:cNvPr id="399" name="Google Shape;399;p64"/>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0" name="Google Shape;400;p64"/>
          <p:cNvSpPr txBox="1"/>
          <p:nvPr/>
        </p:nvSpPr>
        <p:spPr>
          <a:xfrm>
            <a:off x="6095825" y="4821875"/>
            <a:ext cx="313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01" name="Google Shape;401;p6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b="1" sz="2500"/>
          </a:p>
        </p:txBody>
      </p:sp>
      <p:graphicFrame>
        <p:nvGraphicFramePr>
          <p:cNvPr id="407" name="Google Shape;407;p65"/>
          <p:cNvGraphicFramePr/>
          <p:nvPr/>
        </p:nvGraphicFramePr>
        <p:xfrm>
          <a:off x="311725" y="1591475"/>
          <a:ext cx="3000000" cy="3000000"/>
        </p:xfrm>
        <a:graphic>
          <a:graphicData uri="http://schemas.openxmlformats.org/drawingml/2006/table">
            <a:tbl>
              <a:tblPr>
                <a:solidFill>
                  <a:srgbClr val="FFFFFF"/>
                </a:solidFill>
                <a:tableStyleId>{4902B246-95F9-451F-AA23-60F97D289DCC}</a:tableStyleId>
              </a:tblPr>
              <a:tblGrid>
                <a:gridCol w="1505500"/>
                <a:gridCol w="3567400"/>
                <a:gridCol w="333352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Comparisons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this version, Rules of ordering comparisons have been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simplified.</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comparison are very complex.</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Iteration</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new Range() function introduced to perform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2, the xrange() is used for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Exceptions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parenthesis.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notations.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Leak of variables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variables never changes.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the global variable will change while using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inside for-loop.</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Backward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compatibility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Not difficult to port python 2 to python 3 but it is never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reliable.</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version 3 is not backwardly compatible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2.</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Library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recent developers are creating libraries which you can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only use with Python 3.</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older libraries created for Python 2 is not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forward-compatible.</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08" name="Google Shape;408;p65"/>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9" name="Google Shape;409;p65"/>
          <p:cNvSpPr txBox="1"/>
          <p:nvPr/>
        </p:nvSpPr>
        <p:spPr>
          <a:xfrm>
            <a:off x="6144000" y="48357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10" name="Google Shape;410;p6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nvSpPr>
        <p:spPr>
          <a:xfrm>
            <a:off x="4797850" y="119075"/>
            <a:ext cx="4013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Decorator Coding Example</a:t>
            </a:r>
            <a:endParaRPr>
              <a:solidFill>
                <a:schemeClr val="lt1"/>
              </a:solidFill>
              <a:latin typeface="Merriweather"/>
              <a:ea typeface="Merriweather"/>
              <a:cs typeface="Merriweather"/>
              <a:sym typeface="Merriweather"/>
            </a:endParaRPr>
          </a:p>
        </p:txBody>
      </p:sp>
      <p:sp>
        <p:nvSpPr>
          <p:cNvPr id="185" name="Google Shape;185;p39"/>
          <p:cNvSpPr txBox="1"/>
          <p:nvPr>
            <p:ph type="title"/>
          </p:nvPr>
        </p:nvSpPr>
        <p:spPr>
          <a:xfrm>
            <a:off x="497425" y="1475775"/>
            <a:ext cx="33534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 Decorator is just a function that takes another function as an argument, add some kind of functionality and then returns another function. </a:t>
            </a:r>
            <a:endParaRPr sz="1400"/>
          </a:p>
          <a:p>
            <a:pPr indent="0" lvl="0" marL="0" rtl="0" algn="l">
              <a:lnSpc>
                <a:spcPct val="115000"/>
              </a:lnSpc>
              <a:spcBef>
                <a:spcPts val="0"/>
              </a:spcBef>
              <a:spcAft>
                <a:spcPts val="0"/>
              </a:spcAft>
              <a:buNone/>
            </a:pPr>
            <a:r>
              <a:rPr lang="en" sz="1400"/>
              <a:t>All of this without altering the source code of the original function that you passed in.</a:t>
            </a:r>
            <a:endParaRPr sz="1400"/>
          </a:p>
        </p:txBody>
      </p:sp>
      <p:sp>
        <p:nvSpPr>
          <p:cNvPr id="186" name="Google Shape;186;p39"/>
          <p:cNvSpPr txBox="1"/>
          <p:nvPr>
            <p:ph idx="1" type="body"/>
          </p:nvPr>
        </p:nvSpPr>
        <p:spPr>
          <a:xfrm>
            <a:off x="4797850" y="621650"/>
            <a:ext cx="4013100" cy="4380300"/>
          </a:xfrm>
          <a:prstGeom prst="rect">
            <a:avLst/>
          </a:prstGeom>
          <a:solidFill>
            <a:srgbClr val="D2D2D2"/>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decorator_func(func):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def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print("wrapper_func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print("decorator_func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print("Show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 = decorator_func(show)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#Alternative</a:t>
            </a:r>
            <a:endParaRPr sz="1200">
              <a:solidFill>
                <a:schemeClr val="dk1"/>
              </a:solidFill>
              <a:highlight>
                <a:srgbClr val="CFE2F3"/>
              </a:highlight>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print('display </a:t>
            </a:r>
            <a:endParaRPr sz="1200">
              <a:solidFill>
                <a:schemeClr val="dk1"/>
              </a:solidFill>
              <a:latin typeface="Merriweather"/>
              <a:ea typeface="Merriweather"/>
              <a:cs typeface="Merriweather"/>
              <a:sym typeface="Merriweather"/>
            </a:endParaRPr>
          </a:p>
          <a:p>
            <a:pPr indent="457200" lvl="0" marL="45720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p:txBody>
      </p:sp>
      <p:sp>
        <p:nvSpPr>
          <p:cNvPr id="187" name="Google Shape;187;p39"/>
          <p:cNvSpPr txBox="1"/>
          <p:nvPr/>
        </p:nvSpPr>
        <p:spPr>
          <a:xfrm>
            <a:off x="5286250" y="4669025"/>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88" name="Google Shape;188;p39"/>
          <p:cNvSpPr txBox="1"/>
          <p:nvPr/>
        </p:nvSpPr>
        <p:spPr>
          <a:xfrm>
            <a:off x="230100" y="431675"/>
            <a:ext cx="401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2. What is Decorator?      </a:t>
            </a:r>
            <a:endParaRPr b="1" sz="2600">
              <a:solidFill>
                <a:schemeClr val="dk1"/>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Explain With Example.</a:t>
            </a:r>
            <a:endParaRPr b="1" sz="2600">
              <a:solidFill>
                <a:schemeClr val="dk1"/>
              </a:solidFill>
              <a:highlight>
                <a:schemeClr val="lt1"/>
              </a:highlight>
              <a:latin typeface="Merriweather"/>
              <a:ea typeface="Merriweather"/>
              <a:cs typeface="Merriweather"/>
              <a:sym typeface="Merriweather"/>
            </a:endParaRPr>
          </a:p>
        </p:txBody>
      </p:sp>
      <p:sp>
        <p:nvSpPr>
          <p:cNvPr id="189" name="Google Shape;189;p39"/>
          <p:cNvSpPr txBox="1"/>
          <p:nvPr/>
        </p:nvSpPr>
        <p:spPr>
          <a:xfrm>
            <a:off x="6916900" y="3793550"/>
            <a:ext cx="1894200" cy="1208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852"/>
              <a:buFont typeface="Arial"/>
              <a:buNone/>
            </a:pPr>
            <a:r>
              <a:rPr b="1" lang="en" sz="1000">
                <a:solidFill>
                  <a:schemeClr val="dk1"/>
                </a:solidFill>
                <a:highlight>
                  <a:schemeClr val="lt1"/>
                </a:highlight>
                <a:latin typeface="Merriweather"/>
                <a:ea typeface="Merriweather"/>
                <a:cs typeface="Merriweather"/>
                <a:sym typeface="Merriweather"/>
              </a:rPr>
              <a:t>Output:  </a:t>
            </a:r>
            <a:r>
              <a:rPr lang="en" sz="1000">
                <a:solidFill>
                  <a:schemeClr val="dk1"/>
                </a:solidFill>
                <a:highlight>
                  <a:schemeClr val="lt1"/>
                </a:highlight>
                <a:latin typeface="Merriweather"/>
                <a:ea typeface="Merriweather"/>
                <a:cs typeface="Merriweather"/>
                <a:sym typeface="Merriweather"/>
              </a:rPr>
              <a:t>                                                                                                  </a:t>
            </a:r>
            <a:endParaRPr sz="1000">
              <a:solidFill>
                <a:schemeClr val="dk1"/>
              </a:solidFill>
              <a:highlight>
                <a:schemeClr val="lt1"/>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Show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display worked</a:t>
            </a:r>
            <a:endParaRPr sz="1000">
              <a:solidFill>
                <a:schemeClr val="dk1"/>
              </a:solidFill>
              <a:latin typeface="Merriweather"/>
              <a:ea typeface="Merriweather"/>
              <a:cs typeface="Merriweather"/>
              <a:sym typeface="Merriweather"/>
            </a:endParaRPr>
          </a:p>
        </p:txBody>
      </p:sp>
      <p:pic>
        <p:nvPicPr>
          <p:cNvPr id="190" name="Google Shape;190;p3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26. What is ‘PIP’ In Python</a:t>
            </a:r>
            <a:endParaRPr b="1" sz="2700"/>
          </a:p>
        </p:txBody>
      </p:sp>
      <p:sp>
        <p:nvSpPr>
          <p:cNvPr id="416" name="Google Shape;416;p66"/>
          <p:cNvSpPr txBox="1"/>
          <p:nvPr/>
        </p:nvSpPr>
        <p:spPr>
          <a:xfrm>
            <a:off x="457350" y="1571525"/>
            <a:ext cx="822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73239"/>
                </a:solidFill>
                <a:highlight>
                  <a:srgbClr val="FFFFFF"/>
                </a:highlight>
                <a:latin typeface="Merriweather"/>
                <a:ea typeface="Merriweather"/>
                <a:cs typeface="Merriweather"/>
                <a:sym typeface="Merriweather"/>
              </a:rPr>
              <a:t>Python pip</a:t>
            </a:r>
            <a:r>
              <a:rPr lang="en" sz="1200">
                <a:solidFill>
                  <a:srgbClr val="273239"/>
                </a:solidFill>
                <a:highlight>
                  <a:srgbClr val="FFFFFF"/>
                </a:highlight>
                <a:latin typeface="Merriweather"/>
                <a:ea typeface="Merriweather"/>
                <a:cs typeface="Merriweather"/>
                <a:sym typeface="Merriweather"/>
              </a:rPr>
              <a:t> is the package manager for Python packages. We can use pip to install packages that do not come with Python.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highlight>
                  <a:srgbClr val="FFFFFF"/>
                </a:highlight>
                <a:latin typeface="Merriweather"/>
                <a:ea typeface="Merriweather"/>
                <a:cs typeface="Merriweather"/>
                <a:sym typeface="Merriweather"/>
              </a:rPr>
              <a:t>The basic syntax of pip commands in command prompt is: </a:t>
            </a:r>
            <a:endParaRPr sz="1200">
              <a:latin typeface="Merriweather"/>
              <a:ea typeface="Merriweather"/>
              <a:cs typeface="Merriweather"/>
              <a:sym typeface="Merriweather"/>
            </a:endParaRPr>
          </a:p>
        </p:txBody>
      </p:sp>
      <p:sp>
        <p:nvSpPr>
          <p:cNvPr id="417" name="Google Shape;417;p66"/>
          <p:cNvSpPr txBox="1"/>
          <p:nvPr/>
        </p:nvSpPr>
        <p:spPr>
          <a:xfrm>
            <a:off x="852125" y="2867800"/>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install &lt;package_name&gt;</a:t>
            </a:r>
            <a:endParaRPr sz="1200">
              <a:solidFill>
                <a:srgbClr val="273239"/>
              </a:solidFill>
              <a:highlight>
                <a:srgbClr val="D9D9D9"/>
              </a:highlight>
              <a:latin typeface="Merriweather"/>
              <a:ea typeface="Merriweather"/>
              <a:cs typeface="Merriweather"/>
              <a:sym typeface="Merriweather"/>
            </a:endParaRPr>
          </a:p>
        </p:txBody>
      </p:sp>
      <p:sp>
        <p:nvSpPr>
          <p:cNvPr id="418" name="Google Shape;418;p66"/>
          <p:cNvSpPr txBox="1"/>
          <p:nvPr/>
        </p:nvSpPr>
        <p:spPr>
          <a:xfrm>
            <a:off x="852125" y="2494925"/>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'arguments'</a:t>
            </a:r>
            <a:endParaRPr sz="1200">
              <a:solidFill>
                <a:srgbClr val="273239"/>
              </a:solidFill>
              <a:highlight>
                <a:srgbClr val="D9D9D9"/>
              </a:highlight>
              <a:latin typeface="Merriweather"/>
              <a:ea typeface="Merriweather"/>
              <a:cs typeface="Merriweather"/>
              <a:sym typeface="Merriweather"/>
            </a:endParaRPr>
          </a:p>
        </p:txBody>
      </p:sp>
      <p:pic>
        <p:nvPicPr>
          <p:cNvPr id="419" name="Google Shape;419;p6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27. Where Python Is Used?</a:t>
            </a:r>
            <a:endParaRPr b="1"/>
          </a:p>
        </p:txBody>
      </p:sp>
      <p:sp>
        <p:nvSpPr>
          <p:cNvPr id="425" name="Google Shape;425;p67"/>
          <p:cNvSpPr txBox="1"/>
          <p:nvPr/>
        </p:nvSpPr>
        <p:spPr>
          <a:xfrm>
            <a:off x="839675" y="1599500"/>
            <a:ext cx="53478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Web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Desktop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Database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Networking Application</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Machine Learning</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Artificial Intelligence</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 Analysis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IOT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Games and many more…!</a:t>
            </a:r>
            <a:endParaRPr b="1" sz="1500">
              <a:latin typeface="Merriweather"/>
              <a:ea typeface="Merriweather"/>
              <a:cs typeface="Merriweather"/>
              <a:sym typeface="Merriweather"/>
            </a:endParaRPr>
          </a:p>
        </p:txBody>
      </p:sp>
      <p:pic>
        <p:nvPicPr>
          <p:cNvPr id="426" name="Google Shape;426;p6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60"/>
              <a:t>28. How to use F String and Format or Replacement Operator?</a:t>
            </a:r>
            <a:endParaRPr b="1" sz="2060"/>
          </a:p>
        </p:txBody>
      </p:sp>
      <p:sp>
        <p:nvSpPr>
          <p:cNvPr id="432" name="Google Shape;432;p68"/>
          <p:cNvSpPr txBox="1"/>
          <p:nvPr/>
        </p:nvSpPr>
        <p:spPr>
          <a:xfrm>
            <a:off x="529650" y="1382575"/>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f-string</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a:t>
            </a:r>
            <a:r>
              <a:rPr b="1" lang="en" sz="1100">
                <a:highlight>
                  <a:schemeClr val="lt1"/>
                </a:highlight>
                <a:latin typeface="Merriweather"/>
                <a:ea typeface="Merriweather"/>
                <a:cs typeface="Merriweather"/>
                <a:sym typeface="Merriweather"/>
              </a:rPr>
              <a:t>f</a:t>
            </a:r>
            <a:r>
              <a:rPr lang="en" sz="1100">
                <a:highlight>
                  <a:schemeClr val="lt1"/>
                </a:highlight>
                <a:latin typeface="Merriweather"/>
                <a:ea typeface="Merriweather"/>
                <a:cs typeface="Merriweather"/>
                <a:sym typeface="Merriweather"/>
              </a:rPr>
              <a:t>"Hello, My name is</a:t>
            </a:r>
            <a:r>
              <a:rPr b="1" lang="en" sz="1100">
                <a:highlight>
                  <a:schemeClr val="lt1"/>
                </a:highlight>
                <a:latin typeface="Merriweather"/>
                <a:ea typeface="Merriweather"/>
                <a:cs typeface="Merriweather"/>
                <a:sym typeface="Merriweather"/>
              </a:rPr>
              <a:t> {name}</a:t>
            </a:r>
            <a:r>
              <a:rPr lang="en" sz="1100">
                <a:highlight>
                  <a:schemeClr val="lt1"/>
                </a:highlight>
                <a:latin typeface="Merriweather"/>
                <a:ea typeface="Merriweather"/>
                <a:cs typeface="Merriweather"/>
                <a:sym typeface="Merriweather"/>
              </a:rPr>
              <a:t> and I'm</a:t>
            </a:r>
            <a:r>
              <a:rPr b="1" lang="en" sz="1100">
                <a:highlight>
                  <a:schemeClr val="lt1"/>
                </a:highlight>
                <a:latin typeface="Merriweather"/>
                <a:ea typeface="Merriweather"/>
                <a:cs typeface="Merriweather"/>
                <a:sym typeface="Merriweather"/>
              </a:rPr>
              <a:t> {role}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sp>
        <p:nvSpPr>
          <p:cNvPr id="433" name="Google Shape;433;p68"/>
          <p:cNvSpPr txBox="1"/>
          <p:nvPr/>
        </p:nvSpPr>
        <p:spPr>
          <a:xfrm>
            <a:off x="529650" y="2943750"/>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format Operator</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print(("Hello, My name is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 and I'm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a:t>
            </a:r>
            <a:r>
              <a:rPr b="1" lang="en" sz="1100">
                <a:highlight>
                  <a:schemeClr val="lt1"/>
                </a:highlight>
                <a:latin typeface="Merriweather"/>
                <a:ea typeface="Merriweather"/>
                <a:cs typeface="Merriweather"/>
                <a:sym typeface="Merriweather"/>
              </a:rPr>
              <a:t>.format(name,role)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pic>
        <p:nvPicPr>
          <p:cNvPr id="434" name="Google Shape;434;p6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29. How to Get List of all keys in a Dictionary?</a:t>
            </a:r>
            <a:endParaRPr b="1" sz="2600"/>
          </a:p>
        </p:txBody>
      </p:sp>
      <p:pic>
        <p:nvPicPr>
          <p:cNvPr id="440" name="Google Shape;440;p6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41" name="Google Shape;441;p69"/>
          <p:cNvSpPr txBox="1"/>
          <p:nvPr/>
        </p:nvSpPr>
        <p:spPr>
          <a:xfrm>
            <a:off x="846175" y="31756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2" name="Google Shape;442;p69"/>
          <p:cNvSpPr txBox="1"/>
          <p:nvPr/>
        </p:nvSpPr>
        <p:spPr>
          <a:xfrm>
            <a:off x="4337300" y="23057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3" name="Google Shape;443;p69"/>
          <p:cNvSpPr txBox="1"/>
          <p:nvPr/>
        </p:nvSpPr>
        <p:spPr>
          <a:xfrm>
            <a:off x="4337300" y="1364375"/>
            <a:ext cx="3000000" cy="8772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Keys() Function:</a:t>
            </a:r>
            <a:br>
              <a:rPr lang="en" sz="1100">
                <a:latin typeface="Merriweather"/>
                <a:ea typeface="Merriweather"/>
                <a:cs typeface="Merriweather"/>
                <a:sym typeface="Merriweather"/>
              </a:rPr>
            </a:b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print([k for k in x])</a:t>
            </a:r>
            <a:endParaRPr sz="1100">
              <a:latin typeface="Merriweather"/>
              <a:ea typeface="Merriweather"/>
              <a:cs typeface="Merriweather"/>
              <a:sym typeface="Merriweather"/>
            </a:endParaRPr>
          </a:p>
        </p:txBody>
      </p:sp>
      <p:sp>
        <p:nvSpPr>
          <p:cNvPr id="444" name="Google Shape;444;p69"/>
          <p:cNvSpPr txBox="1"/>
          <p:nvPr/>
        </p:nvSpPr>
        <p:spPr>
          <a:xfrm>
            <a:off x="846175" y="1363063"/>
            <a:ext cx="3000000" cy="1739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List: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Shortcut for Above Code:</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p:txBody>
      </p:sp>
      <p:sp>
        <p:nvSpPr>
          <p:cNvPr id="445" name="Google Shape;445;p69"/>
          <p:cNvSpPr txBox="1"/>
          <p:nvPr/>
        </p:nvSpPr>
        <p:spPr>
          <a:xfrm>
            <a:off x="4337300" y="4138225"/>
            <a:ext cx="3000000" cy="58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Output Is Same In All 7 Cases:</a:t>
            </a:r>
            <a:endParaRPr sz="1300">
              <a:latin typeface="Merriweather"/>
              <a:ea typeface="Merriweather"/>
              <a:cs typeface="Merriweather"/>
              <a:sym typeface="Merriweather"/>
            </a:endParaRPr>
          </a:p>
          <a:p>
            <a:pPr indent="0" lvl="0" marL="0" rtl="0" algn="l">
              <a:spcBef>
                <a:spcPts val="0"/>
              </a:spcBef>
              <a:spcAft>
                <a:spcPts val="0"/>
              </a:spcAft>
              <a:buNone/>
            </a:pPr>
            <a:r>
              <a:rPr b="1" lang="en" sz="1300">
                <a:latin typeface="Merriweather"/>
                <a:ea typeface="Merriweather"/>
                <a:cs typeface="Merriweather"/>
                <a:sym typeface="Merriweather"/>
              </a:rPr>
              <a:t>['A', 'B', 'C']</a:t>
            </a:r>
            <a:endParaRPr b="1" sz="1600">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11"/>
              <a:t>30. Difference Between Abstraction and Encapsulation.</a:t>
            </a:r>
            <a:endParaRPr b="1" sz="2511"/>
          </a:p>
        </p:txBody>
      </p:sp>
      <p:graphicFrame>
        <p:nvGraphicFramePr>
          <p:cNvPr id="451" name="Google Shape;451;p70"/>
          <p:cNvGraphicFramePr/>
          <p:nvPr/>
        </p:nvGraphicFramePr>
        <p:xfrm>
          <a:off x="301748" y="1412650"/>
          <a:ext cx="3000000" cy="3000000"/>
        </p:xfrm>
        <a:graphic>
          <a:graphicData uri="http://schemas.openxmlformats.org/drawingml/2006/table">
            <a:tbl>
              <a:tblPr>
                <a:noFill/>
                <a:tableStyleId>{4902B246-95F9-451F-AA23-60F97D289DCC}</a:tableStyleId>
              </a:tblPr>
              <a:tblGrid>
                <a:gridCol w="4212775"/>
                <a:gridCol w="4212775"/>
              </a:tblGrid>
              <a:tr h="264225">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Abstraction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Encapsulation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r>
              <a:tr h="264225">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works on the design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works on the application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implemented to hide unnecessary data and withdrawing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relevant data.</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the mechanism of hiding the code and the data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together from the outside world or misuse.</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highlights what the work of an object instead of how the object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works is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focuses on the inner details of how the object works. Modifications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can be done later to the settings.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focuses on outside viewing, for example, shifting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focuses on internal working or inner viewing, for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example, the production of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supported in Java with the interface and the abstract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supported using, e.g. public, private and secure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access modification systems.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 a nutshell, abstraction is hiding implementation with the help of an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interface and an abstract 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 In a nutshell, encapsulation is hiding the data with the help of getters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and setters.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2" name="Google Shape;452;p70"/>
          <p:cNvSpPr txBox="1"/>
          <p:nvPr/>
        </p:nvSpPr>
        <p:spPr>
          <a:xfrm>
            <a:off x="5776125" y="4770900"/>
            <a:ext cx="646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Merriweather"/>
                <a:ea typeface="Merriweather"/>
                <a:cs typeface="Merriweather"/>
                <a:sym typeface="Merriweather"/>
              </a:rPr>
              <a:t>https://www.educba.com/abstraction-vs-encapsulation/</a:t>
            </a:r>
            <a:endParaRPr i="1" sz="900">
              <a:latin typeface="Merriweather"/>
              <a:ea typeface="Merriweather"/>
              <a:cs typeface="Merriweather"/>
              <a:sym typeface="Merriweather"/>
            </a:endParaRPr>
          </a:p>
        </p:txBody>
      </p:sp>
      <p:pic>
        <p:nvPicPr>
          <p:cNvPr id="453" name="Google Shape;453;p7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59" name="Google Shape;459;p71"/>
          <p:cNvSpPr txBox="1"/>
          <p:nvPr/>
        </p:nvSpPr>
        <p:spPr>
          <a:xfrm>
            <a:off x="400375" y="1361825"/>
            <a:ext cx="8343300" cy="3693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Yes, Python Supports Multiple Inheritance.</a:t>
            </a:r>
            <a:endParaRPr b="1" sz="1200">
              <a:latin typeface="Merriweather"/>
              <a:ea typeface="Merriweather"/>
              <a:cs typeface="Merriweather"/>
              <a:sym typeface="Merriweather"/>
            </a:endParaRPr>
          </a:p>
        </p:txBody>
      </p:sp>
      <p:sp>
        <p:nvSpPr>
          <p:cNvPr id="460" name="Google Shape;460;p71"/>
          <p:cNvSpPr txBox="1"/>
          <p:nvPr/>
        </p:nvSpPr>
        <p:spPr>
          <a:xfrm>
            <a:off x="4572000" y="1828625"/>
            <a:ext cx="2721600" cy="115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A");</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p:txBody>
      </p:sp>
      <p:sp>
        <p:nvSpPr>
          <p:cNvPr id="461" name="Google Shape;461;p71"/>
          <p:cNvSpPr txBox="1"/>
          <p:nvPr/>
        </p:nvSpPr>
        <p:spPr>
          <a:xfrm>
            <a:off x="625650" y="3313875"/>
            <a:ext cx="22614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B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B");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2" name="Google Shape;462;p71"/>
          <p:cNvSpPr txBox="1"/>
          <p:nvPr/>
        </p:nvSpPr>
        <p:spPr>
          <a:xfrm>
            <a:off x="3100825" y="3306250"/>
            <a:ext cx="22062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C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C");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3" name="Google Shape;463;p71"/>
          <p:cNvSpPr txBox="1"/>
          <p:nvPr/>
        </p:nvSpPr>
        <p:spPr>
          <a:xfrm>
            <a:off x="5575875" y="3152350"/>
            <a:ext cx="32565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Merriweather"/>
                <a:ea typeface="Merriweather"/>
                <a:cs typeface="Merriweather"/>
                <a:sym typeface="Merriweather"/>
              </a:rPr>
              <a:t>//not supported in Java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public class D extends B,C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public static void main(String args[])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 d = new D();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//creates ambiguity which display() method to call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d.display();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p:txBody>
      </p:sp>
      <p:sp>
        <p:nvSpPr>
          <p:cNvPr id="464" name="Google Shape;464;p71"/>
          <p:cNvSpPr txBox="1"/>
          <p:nvPr/>
        </p:nvSpPr>
        <p:spPr>
          <a:xfrm>
            <a:off x="519525" y="1852900"/>
            <a:ext cx="3084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What Is Diamond Problem?</a:t>
            </a:r>
            <a:endParaRPr b="1" sz="1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What Java does not allow is multiple inheritance where one class can inherit properties from more than one class. It is known as the diamond problem. </a:t>
            </a:r>
            <a:endParaRPr sz="1200">
              <a:latin typeface="Merriweather"/>
              <a:ea typeface="Merriweather"/>
              <a:cs typeface="Merriweather"/>
              <a:sym typeface="Merriweather"/>
            </a:endParaRPr>
          </a:p>
        </p:txBody>
      </p:sp>
      <p:sp>
        <p:nvSpPr>
          <p:cNvPr id="465" name="Google Shape;465;p71"/>
          <p:cNvSpPr txBox="1"/>
          <p:nvPr/>
        </p:nvSpPr>
        <p:spPr>
          <a:xfrm>
            <a:off x="1048925" y="4737675"/>
            <a:ext cx="725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In the above figure, we find that class D is trying to inherit form class B and class C, that is not allowed in Java.</a:t>
            </a:r>
            <a:endParaRPr/>
          </a:p>
        </p:txBody>
      </p:sp>
      <p:sp>
        <p:nvSpPr>
          <p:cNvPr id="466" name="Google Shape;466;p71"/>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Tricky Questions</a:t>
            </a:r>
            <a:endParaRPr>
              <a:solidFill>
                <a:schemeClr val="lt1"/>
              </a:solidFill>
              <a:latin typeface="Merriweather"/>
              <a:ea typeface="Merriweather"/>
              <a:cs typeface="Merriweather"/>
              <a:sym typeface="Merriweather"/>
            </a:endParaRPr>
          </a:p>
        </p:txBody>
      </p:sp>
      <p:pic>
        <p:nvPicPr>
          <p:cNvPr id="467" name="Google Shape;467;p7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73" name="Google Shape;473;p72"/>
          <p:cNvSpPr txBox="1"/>
          <p:nvPr/>
        </p:nvSpPr>
        <p:spPr>
          <a:xfrm>
            <a:off x="697300" y="1465500"/>
            <a:ext cx="2819400" cy="3155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Multiple Inheritance In Python:</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class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B(A):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print("b")</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C(A):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print("c")</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D(B,C):</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pass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 = D()</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d.abc()</a:t>
            </a:r>
            <a:endParaRPr sz="1000">
              <a:latin typeface="Merriweather"/>
              <a:ea typeface="Merriweather"/>
              <a:cs typeface="Merriweather"/>
              <a:sym typeface="Merriweather"/>
            </a:endParaRPr>
          </a:p>
        </p:txBody>
      </p:sp>
      <p:sp>
        <p:nvSpPr>
          <p:cNvPr id="474" name="Google Shape;474;p72"/>
          <p:cNvSpPr txBox="1"/>
          <p:nvPr/>
        </p:nvSpPr>
        <p:spPr>
          <a:xfrm>
            <a:off x="5113100" y="1465500"/>
            <a:ext cx="1188900" cy="6156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Output:</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pic>
        <p:nvPicPr>
          <p:cNvPr id="475" name="Google Shape;475;p7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32. How to initialize Empty List, Tuple, Dict and Set?</a:t>
            </a:r>
            <a:endParaRPr b="1" sz="2400"/>
          </a:p>
        </p:txBody>
      </p:sp>
      <p:sp>
        <p:nvSpPr>
          <p:cNvPr id="481" name="Google Shape;481;p73"/>
          <p:cNvSpPr txBox="1"/>
          <p:nvPr/>
        </p:nvSpPr>
        <p:spPr>
          <a:xfrm>
            <a:off x="1225825" y="1526500"/>
            <a:ext cx="1613100" cy="1939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List:</a:t>
            </a:r>
            <a:endParaRPr b="1" sz="1500">
              <a:latin typeface="Merriweather"/>
              <a:ea typeface="Merriweather"/>
              <a:cs typeface="Merriweather"/>
              <a:sym typeface="Merriweather"/>
            </a:endParaRPr>
          </a:p>
          <a:p>
            <a:pPr indent="457200" lvl="0" marL="0" rtl="0" algn="l">
              <a:spcBef>
                <a:spcPts val="0"/>
              </a:spcBef>
              <a:spcAft>
                <a:spcPts val="0"/>
              </a:spcAft>
              <a:buNone/>
            </a:pPr>
            <a:r>
              <a:rPr lang="en" sz="1300">
                <a:latin typeface="Merriweather"/>
                <a:ea typeface="Merriweather"/>
                <a:cs typeface="Merriweather"/>
                <a:sym typeface="Merriweather"/>
              </a:rPr>
              <a:t>a = []</a:t>
            </a:r>
            <a:endParaRPr sz="13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Tuple:</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Dict: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p:txBody>
      </p:sp>
      <p:sp>
        <p:nvSpPr>
          <p:cNvPr id="482" name="Google Shape;482;p73"/>
          <p:cNvSpPr txBox="1"/>
          <p:nvPr/>
        </p:nvSpPr>
        <p:spPr>
          <a:xfrm>
            <a:off x="1225825" y="3615475"/>
            <a:ext cx="1613100" cy="631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Set: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set()</a:t>
            </a:r>
            <a:endParaRPr>
              <a:latin typeface="Merriweather"/>
              <a:ea typeface="Merriweather"/>
              <a:cs typeface="Merriweather"/>
              <a:sym typeface="Merriweather"/>
            </a:endParaRPr>
          </a:p>
        </p:txBody>
      </p:sp>
      <p:pic>
        <p:nvPicPr>
          <p:cNvPr id="483" name="Google Shape;483;p7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33. Difference Between .py and .pyc</a:t>
            </a:r>
            <a:endParaRPr b="1" sz="2700"/>
          </a:p>
        </p:txBody>
      </p:sp>
      <p:sp>
        <p:nvSpPr>
          <p:cNvPr id="489" name="Google Shape;489;p74"/>
          <p:cNvSpPr txBox="1"/>
          <p:nvPr/>
        </p:nvSpPr>
        <p:spPr>
          <a:xfrm>
            <a:off x="414600" y="1608775"/>
            <a:ext cx="8171100" cy="12930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rgbClr val="080808"/>
              </a:buClr>
              <a:buSzPts val="1200"/>
              <a:buFont typeface="Merriweather"/>
              <a:buChar char="❏"/>
            </a:pP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contain the source code of a program. Whereas,</a:t>
            </a:r>
            <a:r>
              <a:rPr b="1" lang="en" sz="1200">
                <a:solidFill>
                  <a:srgbClr val="080808"/>
                </a:solidFill>
                <a:highlight>
                  <a:schemeClr val="lt1"/>
                </a:highlight>
                <a:latin typeface="Merriweather"/>
                <a:ea typeface="Merriweather"/>
                <a:cs typeface="Merriweather"/>
                <a:sym typeface="Merriweather"/>
              </a:rPr>
              <a:t> .pyc file</a:t>
            </a:r>
            <a:r>
              <a:rPr lang="en" sz="1200">
                <a:solidFill>
                  <a:srgbClr val="080808"/>
                </a:solidFill>
                <a:highlight>
                  <a:schemeClr val="lt1"/>
                </a:highlight>
                <a:latin typeface="Merriweather"/>
                <a:ea typeface="Merriweather"/>
                <a:cs typeface="Merriweather"/>
                <a:sym typeface="Merriweather"/>
              </a:rPr>
              <a:t> contains the bytecode of your program.</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Python compiles the </a:t>
            </a: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and saves it as </a:t>
            </a:r>
            <a:r>
              <a:rPr b="1" lang="en" sz="1200">
                <a:solidFill>
                  <a:srgbClr val="080808"/>
                </a:solidFill>
                <a:highlight>
                  <a:schemeClr val="lt1"/>
                </a:highlight>
                <a:latin typeface="Merriweather"/>
                <a:ea typeface="Merriweather"/>
                <a:cs typeface="Merriweather"/>
                <a:sym typeface="Merriweather"/>
              </a:rPr>
              <a:t>.pyc files</a:t>
            </a:r>
            <a:r>
              <a:rPr lang="en" sz="1200">
                <a:solidFill>
                  <a:srgbClr val="080808"/>
                </a:solidFill>
                <a:highlight>
                  <a:schemeClr val="lt1"/>
                </a:highlight>
                <a:latin typeface="Merriweather"/>
                <a:ea typeface="Merriweather"/>
                <a:cs typeface="Merriweather"/>
                <a:sym typeface="Merriweather"/>
              </a:rPr>
              <a:t> , so it can reference them in subsequent invocations. </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The .pyc contain the compiled bytecode of </a:t>
            </a:r>
            <a:r>
              <a:rPr b="1" lang="en" sz="1200">
                <a:solidFill>
                  <a:srgbClr val="080808"/>
                </a:solidFill>
                <a:highlight>
                  <a:schemeClr val="lt1"/>
                </a:highlight>
                <a:latin typeface="Merriweather"/>
                <a:ea typeface="Merriweather"/>
                <a:cs typeface="Merriweather"/>
                <a:sym typeface="Merriweather"/>
              </a:rPr>
              <a:t>Python</a:t>
            </a:r>
            <a:r>
              <a:rPr lang="en" sz="1200">
                <a:solidFill>
                  <a:srgbClr val="080808"/>
                </a:solidFill>
                <a:highlight>
                  <a:schemeClr val="lt1"/>
                </a:highlight>
                <a:latin typeface="Merriweather"/>
                <a:ea typeface="Merriweather"/>
                <a:cs typeface="Merriweather"/>
                <a:sym typeface="Merriweather"/>
              </a:rPr>
              <a:t> source files. This code is then executed by Python's </a:t>
            </a:r>
            <a:r>
              <a:rPr b="1" lang="en" sz="1200">
                <a:solidFill>
                  <a:srgbClr val="080808"/>
                </a:solidFill>
                <a:highlight>
                  <a:schemeClr val="lt1"/>
                </a:highlight>
                <a:latin typeface="Merriweather"/>
                <a:ea typeface="Merriweather"/>
                <a:cs typeface="Merriweather"/>
                <a:sym typeface="Merriweather"/>
              </a:rPr>
              <a:t>virtual machine</a:t>
            </a:r>
            <a:r>
              <a:rPr lang="en" sz="1200">
                <a:solidFill>
                  <a:srgbClr val="080808"/>
                </a:solidFill>
                <a:highlight>
                  <a:schemeClr val="lt1"/>
                </a:highlight>
                <a:latin typeface="Merriweather"/>
                <a:ea typeface="Merriweather"/>
                <a:cs typeface="Merriweather"/>
                <a:sym typeface="Merriweather"/>
              </a:rPr>
              <a:t> .</a:t>
            </a:r>
            <a:endParaRPr sz="1200">
              <a:solidFill>
                <a:srgbClr val="080808"/>
              </a:solidFill>
              <a:highlight>
                <a:schemeClr val="lt1"/>
              </a:highlight>
              <a:latin typeface="Merriweather"/>
              <a:ea typeface="Merriweather"/>
              <a:cs typeface="Merriweather"/>
              <a:sym typeface="Merriweather"/>
            </a:endParaRPr>
          </a:p>
        </p:txBody>
      </p:sp>
      <p:pic>
        <p:nvPicPr>
          <p:cNvPr id="490" name="Google Shape;490;p7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496" name="Google Shape;496;p75"/>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497" name="Google Shape;497;p75"/>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498" name="Google Shape;498;p75"/>
          <p:cNvGraphicFramePr/>
          <p:nvPr/>
        </p:nvGraphicFramePr>
        <p:xfrm>
          <a:off x="885913" y="2761869"/>
          <a:ext cx="3000000" cy="3000000"/>
        </p:xfrm>
        <a:graphic>
          <a:graphicData uri="http://schemas.openxmlformats.org/drawingml/2006/table">
            <a:tbl>
              <a:tblPr>
                <a:noFill/>
                <a:tableStyleId>{875B655C-8532-45BF-931A-D0D930DFC712}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499" name="Google Shape;499;p75"/>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00" name="Google Shape;500;p7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265300" y="2873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3. Difference Between List and Dict Comprehension</a:t>
            </a:r>
            <a:endParaRPr sz="2700"/>
          </a:p>
        </p:txBody>
      </p:sp>
      <p:sp>
        <p:nvSpPr>
          <p:cNvPr id="196" name="Google Shape;196;p40"/>
          <p:cNvSpPr txBox="1"/>
          <p:nvPr/>
        </p:nvSpPr>
        <p:spPr>
          <a:xfrm>
            <a:off x="359950" y="4473400"/>
            <a:ext cx="39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97" name="Google Shape;197;p40"/>
          <p:cNvSpPr txBox="1"/>
          <p:nvPr/>
        </p:nvSpPr>
        <p:spPr>
          <a:xfrm>
            <a:off x="450850" y="1380175"/>
            <a:ext cx="39012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500" u="sng">
                <a:latin typeface="Merriweather"/>
                <a:ea typeface="Merriweather"/>
                <a:cs typeface="Merriweather"/>
                <a:sym typeface="Merriweather"/>
              </a:rPr>
              <a:t>List Comprehension</a:t>
            </a:r>
            <a:endParaRPr b="1" sz="1500" u="sng">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Syntax:</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 [expression for item in iterable if conditional]</a:t>
            </a:r>
            <a:endParaRPr sz="1000">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b="1" sz="5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 = []</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for i in range(10):</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l.append(i)</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List Comprehension:</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ls = [i for i in range(10)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print(ls)</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[1, 3, 5, 7, 9]</a:t>
            </a:r>
            <a:endParaRPr sz="1000">
              <a:latin typeface="Merriweather"/>
              <a:ea typeface="Merriweather"/>
              <a:cs typeface="Merriweather"/>
              <a:sym typeface="Merriweather"/>
            </a:endParaRPr>
          </a:p>
        </p:txBody>
      </p:sp>
      <p:sp>
        <p:nvSpPr>
          <p:cNvPr id="198" name="Google Shape;198;p40"/>
          <p:cNvSpPr txBox="1"/>
          <p:nvPr/>
        </p:nvSpPr>
        <p:spPr>
          <a:xfrm>
            <a:off x="4572000" y="1380175"/>
            <a:ext cx="40935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latin typeface="Merriweather"/>
                <a:ea typeface="Merriweather"/>
                <a:cs typeface="Merriweather"/>
                <a:sym typeface="Merriweather"/>
              </a:rPr>
              <a:t>Dict Comprehension</a:t>
            </a:r>
            <a:endParaRPr b="1" sz="1500" u="sng">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Syntax :</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{key:value for (key,value) in iterable if conditional}</a:t>
            </a:r>
            <a:endParaRPr sz="1000">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 = {}</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for i in range(1,10):</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sqr = i*i</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d[i] = i*i</a:t>
            </a:r>
            <a:endParaRPr sz="1000">
              <a:latin typeface="Merriweather"/>
              <a:ea typeface="Merriweather"/>
              <a:cs typeface="Merriweather"/>
              <a:sym typeface="Merriweather"/>
            </a:endParaRPr>
          </a:p>
          <a:p>
            <a:pPr indent="457200" lvl="0" marL="0" rtl="0" algn="l">
              <a:spcBef>
                <a:spcPts val="0"/>
              </a:spcBef>
              <a:spcAft>
                <a:spcPts val="0"/>
              </a:spcAft>
              <a:buNone/>
            </a:pPr>
            <a:r>
              <a:rPr lang="en" sz="1000">
                <a:latin typeface="Merriweather"/>
                <a:ea typeface="Merriweather"/>
                <a:cs typeface="Merriweather"/>
                <a:sym typeface="Merriweather"/>
              </a:rPr>
              <a:t>print(d)</a:t>
            </a:r>
            <a:endParaRPr sz="1000">
              <a:latin typeface="Merriweather"/>
              <a:ea typeface="Merriweather"/>
              <a:cs typeface="Merriweather"/>
              <a:sym typeface="Merriweather"/>
            </a:endParaRPr>
          </a:p>
          <a:p>
            <a:pPr indent="0" lvl="0" marL="45720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Dict Comprehension:</a:t>
            </a:r>
            <a:endParaRPr b="1"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d1={n:n*n for n in range(1,10)}</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print (d1)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 1, 2: 4, 3: 9, 4: 16, 5: 25, 6: 36, 7: 49, 8: 64, 9: 81}</a:t>
            </a:r>
            <a:endParaRPr sz="1000">
              <a:latin typeface="Merriweather"/>
              <a:ea typeface="Merriweather"/>
              <a:cs typeface="Merriweather"/>
              <a:sym typeface="Merriweather"/>
            </a:endParaRPr>
          </a:p>
        </p:txBody>
      </p:sp>
      <p:pic>
        <p:nvPicPr>
          <p:cNvPr id="199" name="Google Shape;199;p4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06" name="Google Shape;506;p76"/>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07" name="Google Shape;507;p76"/>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508" name="Google Shape;508;p76"/>
          <p:cNvGraphicFramePr/>
          <p:nvPr/>
        </p:nvGraphicFramePr>
        <p:xfrm>
          <a:off x="885913" y="2761869"/>
          <a:ext cx="3000000" cy="3000000"/>
        </p:xfrm>
        <a:graphic>
          <a:graphicData uri="http://schemas.openxmlformats.org/drawingml/2006/table">
            <a:tbl>
              <a:tblPr>
                <a:noFill/>
                <a:tableStyleId>{875B655C-8532-45BF-931A-D0D930DFC712}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09" name="Google Shape;509;p76"/>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10" name="Google Shape;510;p7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16" name="Google Shape;516;p77"/>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17" name="Google Shape;517;p77"/>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a:t>
            </a:r>
            <a:endParaRPr b="1" sz="1000">
              <a:latin typeface="Merriweather"/>
              <a:ea typeface="Merriweather"/>
              <a:cs typeface="Merriweather"/>
              <a:sym typeface="Merriweather"/>
            </a:endParaRPr>
          </a:p>
        </p:txBody>
      </p:sp>
      <p:graphicFrame>
        <p:nvGraphicFramePr>
          <p:cNvPr id="518" name="Google Shape;518;p77"/>
          <p:cNvGraphicFramePr/>
          <p:nvPr/>
        </p:nvGraphicFramePr>
        <p:xfrm>
          <a:off x="885913" y="2761869"/>
          <a:ext cx="3000000" cy="3000000"/>
        </p:xfrm>
        <a:graphic>
          <a:graphicData uri="http://schemas.openxmlformats.org/drawingml/2006/table">
            <a:tbl>
              <a:tblPr>
                <a:noFill/>
                <a:tableStyleId>{875B655C-8532-45BF-931A-D0D930DFC712}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19" name="Google Shape;519;p77"/>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20" name="Google Shape;520;p7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26" name="Google Shape;526;p78"/>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27" name="Google Shape;527;p78"/>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llo</a:t>
            </a:r>
            <a:endParaRPr b="1" sz="1000">
              <a:latin typeface="Merriweather"/>
              <a:ea typeface="Merriweather"/>
              <a:cs typeface="Merriweather"/>
              <a:sym typeface="Merriweather"/>
            </a:endParaRPr>
          </a:p>
        </p:txBody>
      </p:sp>
      <p:graphicFrame>
        <p:nvGraphicFramePr>
          <p:cNvPr id="528" name="Google Shape;528;p78"/>
          <p:cNvGraphicFramePr/>
          <p:nvPr/>
        </p:nvGraphicFramePr>
        <p:xfrm>
          <a:off x="885913" y="2761869"/>
          <a:ext cx="3000000" cy="3000000"/>
        </p:xfrm>
        <a:graphic>
          <a:graphicData uri="http://schemas.openxmlformats.org/drawingml/2006/table">
            <a:tbl>
              <a:tblPr>
                <a:noFill/>
                <a:tableStyleId>{875B655C-8532-45BF-931A-D0D930DFC712}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29" name="Google Shape;529;p78"/>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30" name="Google Shape;530;p7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36" name="Google Shape;536;p79"/>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37" name="Google Shape;537;p79"/>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print(s[2:8:2])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loo</a:t>
            </a:r>
            <a:endParaRPr b="1" sz="1000">
              <a:latin typeface="Merriweather"/>
              <a:ea typeface="Merriweather"/>
              <a:cs typeface="Merriweather"/>
              <a:sym typeface="Merriweather"/>
            </a:endParaRPr>
          </a:p>
        </p:txBody>
      </p:sp>
      <p:graphicFrame>
        <p:nvGraphicFramePr>
          <p:cNvPr id="538" name="Google Shape;538;p79"/>
          <p:cNvGraphicFramePr/>
          <p:nvPr/>
        </p:nvGraphicFramePr>
        <p:xfrm>
          <a:off x="885913" y="2761869"/>
          <a:ext cx="3000000" cy="3000000"/>
        </p:xfrm>
        <a:graphic>
          <a:graphicData uri="http://schemas.openxmlformats.org/drawingml/2006/table">
            <a:tbl>
              <a:tblPr>
                <a:noFill/>
                <a:tableStyleId>{875B655C-8532-45BF-931A-D0D930DFC712}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39" name="Google Shape;539;p79"/>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40" name="Google Shape;540;p7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46" name="Google Shape;546;p80"/>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47" name="Google Shape;547;p80"/>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print(s[8:1:-1])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lroWoll</a:t>
            </a:r>
            <a:endParaRPr b="1" sz="1000">
              <a:latin typeface="Merriweather"/>
              <a:ea typeface="Merriweather"/>
              <a:cs typeface="Merriweather"/>
              <a:sym typeface="Merriweather"/>
            </a:endParaRPr>
          </a:p>
        </p:txBody>
      </p:sp>
      <p:graphicFrame>
        <p:nvGraphicFramePr>
          <p:cNvPr id="548" name="Google Shape;548;p80"/>
          <p:cNvGraphicFramePr/>
          <p:nvPr/>
        </p:nvGraphicFramePr>
        <p:xfrm>
          <a:off x="885913" y="2761869"/>
          <a:ext cx="3000000" cy="3000000"/>
        </p:xfrm>
        <a:graphic>
          <a:graphicData uri="http://schemas.openxmlformats.org/drawingml/2006/table">
            <a:tbl>
              <a:tblPr>
                <a:noFill/>
                <a:tableStyleId>{875B655C-8532-45BF-931A-D0D930DFC712}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49" name="Google Shape;549;p80"/>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50" name="Google Shape;550;p8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56" name="Google Shape;556;p81"/>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57" name="Google Shape;557;p81"/>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print(s[-4:-2])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or</a:t>
            </a:r>
            <a:endParaRPr b="1" sz="1000">
              <a:latin typeface="Merriweather"/>
              <a:ea typeface="Merriweather"/>
              <a:cs typeface="Merriweather"/>
              <a:sym typeface="Merriweather"/>
            </a:endParaRPr>
          </a:p>
        </p:txBody>
      </p:sp>
      <p:graphicFrame>
        <p:nvGraphicFramePr>
          <p:cNvPr id="558" name="Google Shape;558;p81"/>
          <p:cNvGraphicFramePr/>
          <p:nvPr/>
        </p:nvGraphicFramePr>
        <p:xfrm>
          <a:off x="885913" y="2761869"/>
          <a:ext cx="3000000" cy="3000000"/>
        </p:xfrm>
        <a:graphic>
          <a:graphicData uri="http://schemas.openxmlformats.org/drawingml/2006/table">
            <a:tbl>
              <a:tblPr>
                <a:noFill/>
                <a:tableStyleId>{875B655C-8532-45BF-931A-D0D930DFC712}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59" name="Google Shape;559;p81"/>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60" name="Google Shape;560;p8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66" name="Google Shape;566;p82"/>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67" name="Google Shape;567;p82"/>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dlroWolleh</a:t>
            </a:r>
            <a:endParaRPr b="1" sz="1000">
              <a:latin typeface="Merriweather"/>
              <a:ea typeface="Merriweather"/>
              <a:cs typeface="Merriweather"/>
              <a:sym typeface="Merriweather"/>
            </a:endParaRPr>
          </a:p>
        </p:txBody>
      </p:sp>
      <p:graphicFrame>
        <p:nvGraphicFramePr>
          <p:cNvPr id="568" name="Google Shape;568;p82"/>
          <p:cNvGraphicFramePr/>
          <p:nvPr/>
        </p:nvGraphicFramePr>
        <p:xfrm>
          <a:off x="885913" y="2761869"/>
          <a:ext cx="3000000" cy="3000000"/>
        </p:xfrm>
        <a:graphic>
          <a:graphicData uri="http://schemas.openxmlformats.org/drawingml/2006/table">
            <a:tbl>
              <a:tblPr>
                <a:noFill/>
                <a:tableStyleId>{875B655C-8532-45BF-931A-D0D930DFC712}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69" name="Google Shape;569;p82"/>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70" name="Google Shape;570;p8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76" name="Google Shape;576;p83"/>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77" name="Google Shape;577;p83"/>
          <p:cNvSpPr txBox="1"/>
          <p:nvPr/>
        </p:nvSpPr>
        <p:spPr>
          <a:xfrm>
            <a:off x="5046650" y="2131550"/>
            <a:ext cx="2415900" cy="17856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print(s[:5])  </a:t>
            </a:r>
            <a:r>
              <a:rPr b="1" lang="en" sz="1300">
                <a:latin typeface="Merriweather"/>
                <a:ea typeface="Merriweather"/>
                <a:cs typeface="Merriweather"/>
                <a:sym typeface="Merriweather"/>
              </a:rPr>
              <a:t>#Hello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print(s[2:5])  </a:t>
            </a:r>
            <a:r>
              <a:rPr b="1" lang="en" sz="1300">
                <a:latin typeface="Merriweather"/>
                <a:ea typeface="Merriweather"/>
                <a:cs typeface="Merriweather"/>
                <a:sym typeface="Merriweather"/>
              </a:rPr>
              <a:t>#llo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print(s[2:8:2])  </a:t>
            </a:r>
            <a:r>
              <a:rPr b="1" lang="en" sz="1300">
                <a:latin typeface="Merriweather"/>
                <a:ea typeface="Merriweather"/>
                <a:cs typeface="Merriweather"/>
                <a:sym typeface="Merriweather"/>
              </a:rPr>
              <a:t>#loo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print(s[8:1:-1])  </a:t>
            </a:r>
            <a:r>
              <a:rPr b="1" lang="en" sz="1300">
                <a:latin typeface="Merriweather"/>
                <a:ea typeface="Merriweather"/>
                <a:cs typeface="Merriweather"/>
                <a:sym typeface="Merriweather"/>
              </a:rPr>
              <a:t>#lroWoll</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print(s[-4:-2])  </a:t>
            </a:r>
            <a:r>
              <a:rPr b="1" lang="en" sz="1300">
                <a:latin typeface="Merriweather"/>
                <a:ea typeface="Merriweather"/>
                <a:cs typeface="Merriweather"/>
                <a:sym typeface="Merriweather"/>
              </a:rPr>
              <a:t>#or</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print(s[::-1])  </a:t>
            </a:r>
            <a:r>
              <a:rPr b="1" lang="en" sz="1300">
                <a:latin typeface="Merriweather"/>
                <a:ea typeface="Merriweather"/>
                <a:cs typeface="Merriweather"/>
                <a:sym typeface="Merriweather"/>
              </a:rPr>
              <a:t>#dlroWolleH</a:t>
            </a:r>
            <a:endParaRPr b="1" sz="1300">
              <a:latin typeface="Merriweather"/>
              <a:ea typeface="Merriweather"/>
              <a:cs typeface="Merriweather"/>
              <a:sym typeface="Merriweather"/>
            </a:endParaRPr>
          </a:p>
        </p:txBody>
      </p:sp>
      <p:sp>
        <p:nvSpPr>
          <p:cNvPr id="578" name="Google Shape;578;p83"/>
          <p:cNvSpPr txBox="1"/>
          <p:nvPr/>
        </p:nvSpPr>
        <p:spPr>
          <a:xfrm>
            <a:off x="794250" y="2162450"/>
            <a:ext cx="3777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p:txBody>
      </p:sp>
      <p:graphicFrame>
        <p:nvGraphicFramePr>
          <p:cNvPr id="579" name="Google Shape;579;p83"/>
          <p:cNvGraphicFramePr/>
          <p:nvPr/>
        </p:nvGraphicFramePr>
        <p:xfrm>
          <a:off x="885913" y="2761869"/>
          <a:ext cx="3000000" cy="3000000"/>
        </p:xfrm>
        <a:graphic>
          <a:graphicData uri="http://schemas.openxmlformats.org/drawingml/2006/table">
            <a:tbl>
              <a:tblPr>
                <a:noFill/>
                <a:tableStyleId>{875B655C-8532-45BF-931A-D0D930DFC712}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80" name="Google Shape;580;p83"/>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81" name="Google Shape;581;p8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4"/>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87" name="Google Shape;587;p84"/>
          <p:cNvSpPr txBox="1"/>
          <p:nvPr/>
        </p:nvSpPr>
        <p:spPr>
          <a:xfrm>
            <a:off x="675600" y="1574100"/>
            <a:ext cx="3000000" cy="1739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How To Concatenate Two Tuple: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t1 + t2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print("After concatenation is : ", t1 )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Output:</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After concatenation is :  (1, 2, 3, 7, 9, 10)</a:t>
            </a:r>
            <a:endParaRPr b="1" sz="1100">
              <a:latin typeface="Merriweather"/>
              <a:ea typeface="Merriweather"/>
              <a:cs typeface="Merriweather"/>
              <a:sym typeface="Merriweather"/>
            </a:endParaRPr>
          </a:p>
        </p:txBody>
      </p:sp>
      <p:pic>
        <p:nvPicPr>
          <p:cNvPr id="588" name="Google Shape;588;p8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5"/>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94" name="Google Shape;594;p85"/>
          <p:cNvSpPr txBox="1"/>
          <p:nvPr/>
        </p:nvSpPr>
        <p:spPr>
          <a:xfrm>
            <a:off x="4572000" y="2094475"/>
            <a:ext cx="40452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list_1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print(id(list_1))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print(id(list_2)) </a:t>
            </a:r>
            <a:r>
              <a:rPr b="1" lang="en" sz="1100">
                <a:latin typeface="Merriweather"/>
                <a:ea typeface="Merriweather"/>
                <a:cs typeface="Merriweather"/>
                <a:sym typeface="Merriweather"/>
              </a:rPr>
              <a:t> #140180965601408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list_1.extend(list_2)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list_3 = list_1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List after concatenation is : ", list_1 )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List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print(id(list_3))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p:txBody>
      </p:sp>
      <p:sp>
        <p:nvSpPr>
          <p:cNvPr id="595" name="Google Shape;595;p85"/>
          <p:cNvSpPr txBox="1"/>
          <p:nvPr/>
        </p:nvSpPr>
        <p:spPr>
          <a:xfrm>
            <a:off x="590250" y="2094475"/>
            <a:ext cx="37806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tuple_1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print(id(tuple_1))  </a:t>
            </a:r>
            <a:r>
              <a:rPr b="1" lang="en" sz="1100">
                <a:latin typeface="Merriweather"/>
                <a:ea typeface="Merriweather"/>
                <a:cs typeface="Merriweather"/>
                <a:sym typeface="Merriweather"/>
              </a:rPr>
              <a:t>#140180965800128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print(id(tuple_2)) </a:t>
            </a:r>
            <a:r>
              <a:rPr b="1" lang="en" sz="1100">
                <a:latin typeface="Merriweather"/>
                <a:ea typeface="Merriweather"/>
                <a:cs typeface="Merriweather"/>
                <a:sym typeface="Merriweather"/>
              </a:rPr>
              <a:t> #140180965665600</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tuple_1 = tuple_1 + tuple_2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tuple_3 = tuple_1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tuple after concatenation is : ", tuple_1 )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tuple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print(id(tuple_3))  </a:t>
            </a:r>
            <a:r>
              <a:rPr b="1" lang="en" sz="1100">
                <a:latin typeface="Merriweather"/>
                <a:ea typeface="Merriweather"/>
                <a:cs typeface="Merriweather"/>
                <a:sym typeface="Merriweather"/>
              </a:rPr>
              <a:t>#140180966177280</a:t>
            </a:r>
            <a:endParaRPr sz="1100">
              <a:latin typeface="Merriweather"/>
              <a:ea typeface="Merriweather"/>
              <a:cs typeface="Merriweather"/>
              <a:sym typeface="Merriweather"/>
            </a:endParaRPr>
          </a:p>
        </p:txBody>
      </p:sp>
      <p:sp>
        <p:nvSpPr>
          <p:cNvPr id="596" name="Google Shape;596;p85"/>
          <p:cNvSpPr txBox="1"/>
          <p:nvPr/>
        </p:nvSpPr>
        <p:spPr>
          <a:xfrm>
            <a:off x="590250" y="1536675"/>
            <a:ext cx="5347800" cy="44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Why Tuple Is Immutable and List Is Mutable?</a:t>
            </a:r>
            <a:endParaRPr b="1" sz="1700">
              <a:latin typeface="Merriweather"/>
              <a:ea typeface="Merriweather"/>
              <a:cs typeface="Merriweather"/>
              <a:sym typeface="Merriweather"/>
            </a:endParaRPr>
          </a:p>
        </p:txBody>
      </p:sp>
      <p:sp>
        <p:nvSpPr>
          <p:cNvPr id="597" name="Google Shape;597;p85"/>
          <p:cNvSpPr txBox="1"/>
          <p:nvPr/>
        </p:nvSpPr>
        <p:spPr>
          <a:xfrm>
            <a:off x="590250" y="3914375"/>
            <a:ext cx="20628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Tuple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tuple_1 : </a:t>
            </a:r>
            <a:r>
              <a:rPr b="1" lang="en" sz="1000">
                <a:latin typeface="Lora"/>
                <a:ea typeface="Lora"/>
                <a:cs typeface="Lora"/>
                <a:sym typeface="Lora"/>
              </a:rPr>
              <a:t>#140180965800128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tuple_2 :</a:t>
            </a:r>
            <a:r>
              <a:rPr b="1" lang="en" sz="1000">
                <a:latin typeface="Lora"/>
                <a:ea typeface="Lora"/>
                <a:cs typeface="Lora"/>
                <a:sym typeface="Lora"/>
              </a:rPr>
              <a:t> #140180965665600</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tuple_3 : </a:t>
            </a:r>
            <a:r>
              <a:rPr b="1" lang="en" sz="1000">
                <a:latin typeface="Lora"/>
                <a:ea typeface="Lora"/>
                <a:cs typeface="Lora"/>
                <a:sym typeface="Lora"/>
              </a:rPr>
              <a:t>#140180966177280</a:t>
            </a:r>
            <a:endParaRPr sz="1000">
              <a:latin typeface="Lora"/>
              <a:ea typeface="Lora"/>
              <a:cs typeface="Lora"/>
              <a:sym typeface="Lora"/>
            </a:endParaRPr>
          </a:p>
        </p:txBody>
      </p:sp>
      <p:sp>
        <p:nvSpPr>
          <p:cNvPr id="598" name="Google Shape;598;p85"/>
          <p:cNvSpPr txBox="1"/>
          <p:nvPr/>
        </p:nvSpPr>
        <p:spPr>
          <a:xfrm>
            <a:off x="2794450" y="3914375"/>
            <a:ext cx="19662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List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list_1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b="1" sz="1000">
              <a:highlight>
                <a:srgbClr val="FFFFFF"/>
              </a:highlight>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list_2 :</a:t>
            </a:r>
            <a:r>
              <a:rPr b="1" lang="en" sz="1000">
                <a:latin typeface="Lora"/>
                <a:ea typeface="Lora"/>
                <a:cs typeface="Lora"/>
                <a:sym typeface="Lora"/>
              </a:rPr>
              <a:t> #140180965601408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list_3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sz="1000">
              <a:highlight>
                <a:srgbClr val="FFFFFF"/>
              </a:highlight>
              <a:latin typeface="Lora"/>
              <a:ea typeface="Lora"/>
              <a:cs typeface="Lora"/>
              <a:sym typeface="Lora"/>
            </a:endParaRPr>
          </a:p>
        </p:txBody>
      </p:sp>
      <p:pic>
        <p:nvPicPr>
          <p:cNvPr id="599" name="Google Shape;599;p8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600"/>
              <a:t>4. How Memory Managed In Python?</a:t>
            </a:r>
            <a:endParaRPr sz="2600"/>
          </a:p>
        </p:txBody>
      </p:sp>
      <p:sp>
        <p:nvSpPr>
          <p:cNvPr id="205" name="Google Shape;205;p41"/>
          <p:cNvSpPr txBox="1"/>
          <p:nvPr/>
        </p:nvSpPr>
        <p:spPr>
          <a:xfrm>
            <a:off x="322800" y="1456000"/>
            <a:ext cx="8411700" cy="2555100"/>
          </a:xfrm>
          <a:prstGeom prst="rect">
            <a:avLst/>
          </a:prstGeom>
          <a:solidFill>
            <a:srgbClr val="EEEEEE"/>
          </a:solid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Memory management in Python involves a </a:t>
            </a:r>
            <a:r>
              <a:rPr b="1" lang="en" sz="1100">
                <a:solidFill>
                  <a:schemeClr val="dk1"/>
                </a:solidFill>
                <a:latin typeface="Merriweather"/>
                <a:ea typeface="Merriweather"/>
                <a:cs typeface="Merriweather"/>
                <a:sym typeface="Merriweather"/>
              </a:rPr>
              <a:t>private heap</a:t>
            </a:r>
            <a:r>
              <a:rPr lang="en" sz="1100">
                <a:solidFill>
                  <a:schemeClr val="dk1"/>
                </a:solidFill>
                <a:latin typeface="Merriweather"/>
                <a:ea typeface="Merriweather"/>
                <a:cs typeface="Merriweather"/>
                <a:sym typeface="Merriweather"/>
              </a:rPr>
              <a:t> containing all Python objects and data structures. Interpreter takes care of Python heap and that the programmer has no access to it.</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allocation of heap space for Python objects is done by </a:t>
            </a:r>
            <a:r>
              <a:rPr b="1" lang="en" sz="1100">
                <a:solidFill>
                  <a:schemeClr val="dk1"/>
                </a:solidFill>
                <a:latin typeface="Merriweather"/>
                <a:ea typeface="Merriweather"/>
                <a:cs typeface="Merriweather"/>
                <a:sym typeface="Merriweather"/>
              </a:rPr>
              <a:t>Python memory manager</a:t>
            </a:r>
            <a:r>
              <a:rPr lang="en" sz="1100">
                <a:solidFill>
                  <a:schemeClr val="dk1"/>
                </a:solidFill>
                <a:latin typeface="Merriweather"/>
                <a:ea typeface="Merriweather"/>
                <a:cs typeface="Merriweather"/>
                <a:sym typeface="Merriweather"/>
              </a:rPr>
              <a:t>. The core API of Python provides some tools for the programmer to code reliable and more robust program.</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Python also has a build-in garbage collector which recycles all the unused memory. When an object is no longer referenced by the program, the heap space it occupies can be freed. The garbage collector determines objects which are no longer referenced by the program frees the occupied memory and make it available to the heap space.</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gc module defines functions to enable /disable garbage collector:</a:t>
            </a:r>
            <a:endParaRPr sz="11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gc.enable()</a:t>
            </a:r>
            <a:r>
              <a:rPr lang="en" sz="1100">
                <a:solidFill>
                  <a:schemeClr val="dk1"/>
                </a:solidFill>
                <a:latin typeface="Merriweather"/>
                <a:ea typeface="Merriweather"/>
                <a:cs typeface="Merriweather"/>
                <a:sym typeface="Merriweather"/>
              </a:rPr>
              <a:t> -Enables automatic garbage collection.</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gc.disable()</a:t>
            </a:r>
            <a:r>
              <a:rPr lang="en" sz="1100">
                <a:solidFill>
                  <a:schemeClr val="dk1"/>
                </a:solidFill>
                <a:latin typeface="Merriweather"/>
                <a:ea typeface="Merriweather"/>
                <a:cs typeface="Merriweather"/>
                <a:sym typeface="Merriweather"/>
              </a:rPr>
              <a:t> - Disables automatic garbage collection.</a:t>
            </a:r>
            <a:endParaRPr sz="1100">
              <a:solidFill>
                <a:schemeClr val="dk1"/>
              </a:solidFill>
              <a:latin typeface="Merriweather"/>
              <a:ea typeface="Merriweather"/>
              <a:cs typeface="Merriweather"/>
              <a:sym typeface="Merriweather"/>
            </a:endParaRPr>
          </a:p>
        </p:txBody>
      </p:sp>
      <p:sp>
        <p:nvSpPr>
          <p:cNvPr id="206" name="Google Shape;206;p41"/>
          <p:cNvSpPr txBox="1"/>
          <p:nvPr/>
        </p:nvSpPr>
        <p:spPr>
          <a:xfrm>
            <a:off x="5215650" y="4798350"/>
            <a:ext cx="651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https://www.careerride.com/python-memory-management.aspx</a:t>
            </a:r>
            <a:endParaRPr i="1" sz="800">
              <a:latin typeface="Merriweather"/>
              <a:ea typeface="Merriweather"/>
              <a:cs typeface="Merriweather"/>
              <a:sym typeface="Merriweather"/>
            </a:endParaRPr>
          </a:p>
        </p:txBody>
      </p:sp>
      <p:pic>
        <p:nvPicPr>
          <p:cNvPr id="207" name="Google Shape;207;p4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36. Difference Between Python Arrays and Lists</a:t>
            </a:r>
            <a:endParaRPr b="1" sz="2400"/>
          </a:p>
        </p:txBody>
      </p:sp>
      <p:graphicFrame>
        <p:nvGraphicFramePr>
          <p:cNvPr id="605" name="Google Shape;605;p86"/>
          <p:cNvGraphicFramePr/>
          <p:nvPr/>
        </p:nvGraphicFramePr>
        <p:xfrm>
          <a:off x="472200" y="1453310"/>
          <a:ext cx="3000000" cy="3000000"/>
        </p:xfrm>
        <a:graphic>
          <a:graphicData uri="http://schemas.openxmlformats.org/drawingml/2006/table">
            <a:tbl>
              <a:tblPr>
                <a:solidFill>
                  <a:srgbClr val="FFFFFF"/>
                </a:solidFill>
                <a:tableStyleId>{4902B246-95F9-451F-AA23-60F97D289DCC}</a:tableStyleId>
              </a:tblPr>
              <a:tblGrid>
                <a:gridCol w="4138700"/>
                <a:gridCol w="4090275"/>
              </a:tblGrid>
              <a:tr h="298475">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LIST</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ARRAY</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 store the value of different types.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only consist of value of same type.</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cannot handle the direct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directly handle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7975">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The lists are the build-in data structure so we don't need to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import it.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We need to import the array before work with the array</a:t>
                      </a:r>
                      <a:endParaRPr sz="1000">
                        <a:solidFill>
                          <a:srgbClr val="333333"/>
                        </a:solidFill>
                        <a:highlight>
                          <a:schemeClr val="lt1"/>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lists are less compatible than the array to store the data.</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An array are much compatible than the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consumes a large memory.</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a more compact in memory size comparatively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the longer sequence of the data item.</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shorter sequence of data items.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without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
        <p:nvSpPr>
          <p:cNvPr id="606" name="Google Shape;606;p86"/>
          <p:cNvSpPr txBox="1"/>
          <p:nvPr/>
        </p:nvSpPr>
        <p:spPr>
          <a:xfrm>
            <a:off x="6203675" y="4774050"/>
            <a:ext cx="408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https://www.javatpoint.com/python-array-vs-list</a:t>
            </a:r>
            <a:endParaRPr i="1" sz="800">
              <a:latin typeface="Merriweather"/>
              <a:ea typeface="Merriweather"/>
              <a:cs typeface="Merriweather"/>
              <a:sym typeface="Merriweather"/>
            </a:endParaRPr>
          </a:p>
        </p:txBody>
      </p:sp>
      <p:pic>
        <p:nvPicPr>
          <p:cNvPr id="607" name="Google Shape;607;p8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37. What Is _a, __a,  __a__ in Python?</a:t>
            </a:r>
            <a:endParaRPr b="1" sz="2400"/>
          </a:p>
        </p:txBody>
      </p:sp>
      <p:sp>
        <p:nvSpPr>
          <p:cNvPr id="613" name="Google Shape;613;p87"/>
          <p:cNvSpPr txBox="1"/>
          <p:nvPr/>
        </p:nvSpPr>
        <p:spPr>
          <a:xfrm>
            <a:off x="417925" y="13461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doesn't have real private methods, so one underline in the beginning of a variable/function/method name means it's a private variable/function/method and It is for internal use only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We also call it weak Private</a:t>
            </a:r>
            <a:endParaRPr sz="1000">
              <a:highlight>
                <a:schemeClr val="lt1"/>
              </a:highlight>
              <a:latin typeface="Merriweather"/>
              <a:ea typeface="Merriweather"/>
              <a:cs typeface="Merriweather"/>
              <a:sym typeface="Merriweather"/>
            </a:endParaRPr>
          </a:p>
        </p:txBody>
      </p:sp>
      <p:pic>
        <p:nvPicPr>
          <p:cNvPr id="614" name="Google Shape;614;p8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15" name="Google Shape;615;p87"/>
          <p:cNvSpPr txBox="1"/>
          <p:nvPr/>
        </p:nvSpPr>
        <p:spPr>
          <a:xfrm>
            <a:off x="417900" y="2317025"/>
            <a:ext cx="8308200" cy="13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Leading double underscore tell python interpreter to rewrite name in order to avoid conflict in subclass.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Interpreter changes variable name with class extension and that feature known as the </a:t>
            </a:r>
            <a:r>
              <a:rPr b="1" lang="en" sz="1000">
                <a:highlight>
                  <a:schemeClr val="lt1"/>
                </a:highlight>
                <a:latin typeface="Merriweather"/>
                <a:ea typeface="Merriweather"/>
                <a:cs typeface="Merriweather"/>
                <a:sym typeface="Merriweather"/>
              </a:rPr>
              <a:t>Mangling</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 Mangling python interpreter modify variable name with 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 Multiple time It use as the Private member because another class can not access that variable directly.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Main purpose for __ is to use variable/method in class only If you want to use it outside of the class you can make public api.</a:t>
            </a:r>
            <a:endParaRPr sz="1000">
              <a:highlight>
                <a:schemeClr val="lt1"/>
              </a:highlight>
              <a:latin typeface="Merriweather"/>
              <a:ea typeface="Merriweather"/>
              <a:cs typeface="Merriweather"/>
              <a:sym typeface="Merriweather"/>
            </a:endParaRPr>
          </a:p>
        </p:txBody>
      </p:sp>
      <p:sp>
        <p:nvSpPr>
          <p:cNvPr id="616" name="Google Shape;616;p87"/>
          <p:cNvSpPr txBox="1"/>
          <p:nvPr/>
        </p:nvSpPr>
        <p:spPr>
          <a:xfrm>
            <a:off x="417900" y="37498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Name with start with __ and ends with same considers special methods in Python.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 this methods to use it as the operator overloading depending on the user.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provides this convention to differentiate between the user defined function with the module’s function</a:t>
            </a:r>
            <a:endParaRPr sz="1000">
              <a:highlight>
                <a:schemeClr val="lt1"/>
              </a:highlight>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ph type="title"/>
          </p:nvPr>
        </p:nvSpPr>
        <p:spPr>
          <a:xfrm>
            <a:off x="311700" y="5566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38. How To Read Multiple Values From Single Input?</a:t>
            </a:r>
            <a:endParaRPr b="1" sz="2260"/>
          </a:p>
        </p:txBody>
      </p:sp>
      <p:sp>
        <p:nvSpPr>
          <p:cNvPr id="622" name="Google Shape;622;p88"/>
          <p:cNvSpPr txBox="1"/>
          <p:nvPr/>
        </p:nvSpPr>
        <p:spPr>
          <a:xfrm>
            <a:off x="669875" y="1964375"/>
            <a:ext cx="4415700" cy="1539300"/>
          </a:xfrm>
          <a:prstGeom prst="rect">
            <a:avLst/>
          </a:prstGeom>
          <a:solidFill>
            <a:srgbClr val="F9F9F9"/>
          </a:solid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list(map(int, input("Enter a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print("List of Values: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p:txBody>
      </p:sp>
      <p:sp>
        <p:nvSpPr>
          <p:cNvPr id="623" name="Google Shape;623;p88"/>
          <p:cNvSpPr txBox="1"/>
          <p:nvPr/>
        </p:nvSpPr>
        <p:spPr>
          <a:xfrm>
            <a:off x="669875" y="1409575"/>
            <a:ext cx="4415700" cy="415500"/>
          </a:xfrm>
          <a:prstGeom prst="rect">
            <a:avLst/>
          </a:prstGeom>
          <a:solidFill>
            <a:srgbClr val="F9F9F9"/>
          </a:solid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erriweather"/>
                <a:ea typeface="Merriweather"/>
                <a:cs typeface="Merriweather"/>
                <a:sym typeface="Merriweather"/>
              </a:rPr>
              <a:t>By Using Split()</a:t>
            </a:r>
            <a:endParaRPr sz="1500">
              <a:latin typeface="Merriweather"/>
              <a:ea typeface="Merriweather"/>
              <a:cs typeface="Merriweather"/>
              <a:sym typeface="Merriweather"/>
            </a:endParaRPr>
          </a:p>
        </p:txBody>
      </p:sp>
      <p:pic>
        <p:nvPicPr>
          <p:cNvPr id="624" name="Google Shape;624;p8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39. How To Copy and Delete A Dictionary</a:t>
            </a:r>
            <a:endParaRPr b="1" sz="2500"/>
          </a:p>
        </p:txBody>
      </p:sp>
      <p:pic>
        <p:nvPicPr>
          <p:cNvPr id="630" name="Google Shape;630;p8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31" name="Google Shape;631;p89"/>
          <p:cNvSpPr txBox="1"/>
          <p:nvPr/>
        </p:nvSpPr>
        <p:spPr>
          <a:xfrm>
            <a:off x="311725" y="1435400"/>
            <a:ext cx="2355000" cy="27861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Delete By Using clear():</a:t>
            </a:r>
            <a:endParaRPr b="1">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 = {'A':1,'B':2,'C':3}</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d1.clear()</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print(d1)  #{}</a:t>
            </a:r>
            <a:endParaRPr sz="12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pop():</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d1.pop('A')</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del():</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d1['B']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{'C': 3}</a:t>
            </a:r>
            <a:endParaRPr sz="1100">
              <a:latin typeface="Merriweather"/>
              <a:ea typeface="Merriweather"/>
              <a:cs typeface="Merriweather"/>
              <a:sym typeface="Merriweather"/>
            </a:endParaRPr>
          </a:p>
        </p:txBody>
      </p:sp>
      <p:sp>
        <p:nvSpPr>
          <p:cNvPr id="632" name="Google Shape;632;p89"/>
          <p:cNvSpPr txBox="1"/>
          <p:nvPr/>
        </p:nvSpPr>
        <p:spPr>
          <a:xfrm>
            <a:off x="6183325" y="1472350"/>
            <a:ext cx="2649000" cy="31554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Benefit Of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DrawBack Of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'C': 3}</a:t>
            </a:r>
            <a:endParaRPr sz="1100">
              <a:latin typeface="Merriweather"/>
              <a:ea typeface="Merriweather"/>
              <a:cs typeface="Merriweather"/>
              <a:sym typeface="Merriweather"/>
            </a:endParaRPr>
          </a:p>
        </p:txBody>
      </p:sp>
      <p:sp>
        <p:nvSpPr>
          <p:cNvPr id="633" name="Google Shape;633;p89"/>
          <p:cNvSpPr txBox="1"/>
          <p:nvPr/>
        </p:nvSpPr>
        <p:spPr>
          <a:xfrm>
            <a:off x="2925025" y="1472350"/>
            <a:ext cx="3028500" cy="24012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Copy A Dictionary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Copy A Dictionary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b="1" sz="2400"/>
          </a:p>
        </p:txBody>
      </p:sp>
      <p:sp>
        <p:nvSpPr>
          <p:cNvPr id="639" name="Google Shape;639;p90"/>
          <p:cNvSpPr txBox="1"/>
          <p:nvPr/>
        </p:nvSpPr>
        <p:spPr>
          <a:xfrm>
            <a:off x="430900" y="1602200"/>
            <a:ext cx="815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Lambda function:</a:t>
            </a:r>
            <a:endParaRPr b="1">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can have any number of arguments but only one expression.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 expression is evaluated and returned.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Lambda functions can be used wherever function objects are required.</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a:highlight>
                  <a:schemeClr val="lt1"/>
                </a:highlight>
                <a:latin typeface="Merriweather"/>
                <a:ea typeface="Merriweather"/>
                <a:cs typeface="Merriweather"/>
                <a:sym typeface="Merriweather"/>
              </a:rPr>
              <a:t>Anonymous function:</a:t>
            </a:r>
            <a:endParaRPr>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a:t>
            </a:r>
            <a:r>
              <a:rPr b="1" lang="en" sz="1100">
                <a:highlight>
                  <a:schemeClr val="lt1"/>
                </a:highlight>
                <a:latin typeface="Merriweather"/>
                <a:ea typeface="Merriweather"/>
                <a:cs typeface="Merriweather"/>
                <a:sym typeface="Merriweather"/>
              </a:rPr>
              <a:t>Anonymous function</a:t>
            </a:r>
            <a:r>
              <a:rPr lang="en" sz="1100">
                <a:highlight>
                  <a:schemeClr val="lt1"/>
                </a:highlight>
                <a:latin typeface="Merriweather"/>
                <a:ea typeface="Merriweather"/>
                <a:cs typeface="Merriweather"/>
                <a:sym typeface="Merriweather"/>
              </a:rPr>
              <a:t> is a function that is defined without a name.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While normal functions are defined using the </a:t>
            </a:r>
            <a:r>
              <a:rPr b="1" lang="en" sz="1100">
                <a:highlight>
                  <a:schemeClr val="lt1"/>
                </a:highlight>
                <a:latin typeface="Merriweather"/>
                <a:ea typeface="Merriweather"/>
                <a:cs typeface="Merriweather"/>
                <a:sym typeface="Merriweather"/>
              </a:rPr>
              <a:t>def </a:t>
            </a:r>
            <a:r>
              <a:rPr lang="en" sz="1100">
                <a:highlight>
                  <a:schemeClr val="lt1"/>
                </a:highlight>
                <a:latin typeface="Merriweather"/>
                <a:ea typeface="Merriweather"/>
                <a:cs typeface="Merriweather"/>
                <a:sym typeface="Merriweather"/>
              </a:rPr>
              <a:t>keyword, Anonymous functions are defined using the </a:t>
            </a:r>
            <a:r>
              <a:rPr b="1" lang="en" sz="1100">
                <a:highlight>
                  <a:schemeClr val="lt1"/>
                </a:highlight>
                <a:latin typeface="Merriweather"/>
                <a:ea typeface="Merriweather"/>
                <a:cs typeface="Merriweather"/>
                <a:sym typeface="Merriweather"/>
              </a:rPr>
              <a:t>lambda </a:t>
            </a:r>
            <a:r>
              <a:rPr lang="en" sz="1100">
                <a:highlight>
                  <a:schemeClr val="lt1"/>
                </a:highlight>
                <a:latin typeface="Merriweather"/>
                <a:ea typeface="Merriweather"/>
                <a:cs typeface="Merriweather"/>
                <a:sym typeface="Merriweather"/>
              </a:rPr>
              <a:t>keyword.</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Hence, anonymous functions are also called lambda functions.</a:t>
            </a:r>
            <a:endParaRPr sz="1100">
              <a:highlight>
                <a:schemeClr val="lt1"/>
              </a:highlight>
              <a:latin typeface="Merriweather"/>
              <a:ea typeface="Merriweather"/>
              <a:cs typeface="Merriweather"/>
              <a:sym typeface="Merriweather"/>
            </a:endParaRPr>
          </a:p>
        </p:txBody>
      </p:sp>
      <p:pic>
        <p:nvPicPr>
          <p:cNvPr id="640" name="Google Shape;640;p9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sz="2400">
              <a:latin typeface="Arial"/>
              <a:ea typeface="Arial"/>
              <a:cs typeface="Arial"/>
              <a:sym typeface="Arial"/>
            </a:endParaRPr>
          </a:p>
        </p:txBody>
      </p:sp>
      <p:sp>
        <p:nvSpPr>
          <p:cNvPr id="646" name="Google Shape;646;p91"/>
          <p:cNvSpPr txBox="1"/>
          <p:nvPr/>
        </p:nvSpPr>
        <p:spPr>
          <a:xfrm>
            <a:off x="273050" y="1370075"/>
            <a:ext cx="8520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Syntax:</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highlight>
                  <a:srgbClr val="EFEFEF"/>
                </a:highlight>
                <a:latin typeface="Merriweather"/>
                <a:ea typeface="Merriweather"/>
                <a:cs typeface="Merriweather"/>
                <a:sym typeface="Merriweather"/>
              </a:rPr>
              <a:t>lambda [arguments] : expression</a:t>
            </a:r>
            <a:endParaRPr b="1" sz="1000">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Exampl</a:t>
            </a:r>
            <a:r>
              <a:rPr lang="en" sz="1000">
                <a:highlight>
                  <a:schemeClr val="lt1"/>
                </a:highlight>
                <a:latin typeface="Merriweather"/>
                <a:ea typeface="Merriweather"/>
                <a:cs typeface="Merriweather"/>
                <a:sym typeface="Merriweather"/>
              </a:rPr>
              <a:t>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 = lambda x :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square(5) #25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above lambda function definition is the same as the following function:</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square(x):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Anonymous Function:</a:t>
            </a:r>
            <a:r>
              <a:rPr lang="en" sz="1000">
                <a:highlight>
                  <a:schemeClr val="lt1"/>
                </a:highlight>
                <a:latin typeface="Merriweather"/>
                <a:ea typeface="Merriweather"/>
                <a:cs typeface="Merriweather"/>
                <a:sym typeface="Merriweather"/>
              </a:rPr>
              <a:t>  We can declare a lambda function and call it as an anonymous function, without assigning it to a variable.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print((lambda x: x*x)(5))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Above, lambda x: x*x defines an anonymous function and call it once by passing arguments in the parenthesis (lambda x: x*x)(5).</a:t>
            </a:r>
            <a:endParaRPr sz="1000">
              <a:highlight>
                <a:schemeClr val="lt1"/>
              </a:highlight>
              <a:latin typeface="Merriweather"/>
              <a:ea typeface="Merriweather"/>
              <a:cs typeface="Merriweather"/>
              <a:sym typeface="Merriweather"/>
            </a:endParaRPr>
          </a:p>
        </p:txBody>
      </p:sp>
      <p:pic>
        <p:nvPicPr>
          <p:cNvPr id="647" name="Google Shape;647;p9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41. How to achieve Multiprocessing and Multithreading in Python?</a:t>
            </a:r>
            <a:endParaRPr b="1" sz="1900"/>
          </a:p>
        </p:txBody>
      </p:sp>
      <p:sp>
        <p:nvSpPr>
          <p:cNvPr id="653" name="Google Shape;653;p92"/>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54" name="Google Shape;654;p92"/>
          <p:cNvSpPr txBox="1"/>
          <p:nvPr/>
        </p:nvSpPr>
        <p:spPr>
          <a:xfrm>
            <a:off x="482775" y="15319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Multithreading: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is a technique where multiple threads are spawned by a process to do different tasks, at about the same time, just one after the other.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This gives you the illusion that the threads are running in parallel, but they are actually run in a concurrent manner.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the Global Interpreter Lock (GIL) prevents the threads from running simultaneously.</a:t>
            </a:r>
            <a:endParaRPr sz="1100">
              <a:highlight>
                <a:schemeClr val="lt1"/>
              </a:highlight>
              <a:latin typeface="Merriweather"/>
              <a:ea typeface="Merriweather"/>
              <a:cs typeface="Merriweather"/>
              <a:sym typeface="Merriweather"/>
            </a:endParaRPr>
          </a:p>
        </p:txBody>
      </p:sp>
      <p:sp>
        <p:nvSpPr>
          <p:cNvPr id="655" name="Google Shape;655;p92"/>
          <p:cNvSpPr txBox="1"/>
          <p:nvPr/>
        </p:nvSpPr>
        <p:spPr>
          <a:xfrm>
            <a:off x="3992275" y="4577175"/>
            <a:ext cx="502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https://www.geeksforgeeks.org/difference-between-multithreading-vs-multiprocessing-in-python/</a:t>
            </a:r>
            <a:endParaRPr i="1" sz="800">
              <a:latin typeface="Merriweather"/>
              <a:ea typeface="Merriweather"/>
              <a:cs typeface="Merriweather"/>
              <a:sym typeface="Merriweather"/>
            </a:endParaRPr>
          </a:p>
          <a:p>
            <a:pPr indent="0" lvl="0" marL="0" rtl="0" algn="l">
              <a:spcBef>
                <a:spcPts val="0"/>
              </a:spcBef>
              <a:spcAft>
                <a:spcPts val="0"/>
              </a:spcAft>
              <a:buNone/>
            </a:pPr>
            <a:r>
              <a:rPr i="1" lang="en" sz="800">
                <a:latin typeface="Merriweather"/>
                <a:ea typeface="Merriweather"/>
                <a:cs typeface="Merriweather"/>
                <a:sym typeface="Merriweather"/>
              </a:rPr>
              <a:t>https://www.geeksforgeeks.org/multiprocessing-python-set-1/</a:t>
            </a:r>
            <a:endParaRPr i="1" sz="800">
              <a:latin typeface="Merriweather"/>
              <a:ea typeface="Merriweather"/>
              <a:cs typeface="Merriweather"/>
              <a:sym typeface="Merriweather"/>
            </a:endParaRPr>
          </a:p>
        </p:txBody>
      </p:sp>
      <p:pic>
        <p:nvPicPr>
          <p:cNvPr id="656" name="Google Shape;656;p9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57" name="Google Shape;657;p92"/>
          <p:cNvSpPr txBox="1"/>
          <p:nvPr/>
        </p:nvSpPr>
        <p:spPr>
          <a:xfrm>
            <a:off x="482775" y="29788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Multiprocessing: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technique where parallelism in its truest form is achieved.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Multiple processes are run across multiple CPU cores, which do not share the resources among them.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Each process can have many threads running in its own memory space.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each process has its own instance of Python interpreter doing the job of executing the instructions.</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41. How to achieve Multiprocessing and Multithreading in Python?</a:t>
            </a:r>
            <a:endParaRPr sz="1800">
              <a:latin typeface="Arial"/>
              <a:ea typeface="Arial"/>
              <a:cs typeface="Arial"/>
              <a:sym typeface="Arial"/>
            </a:endParaRPr>
          </a:p>
        </p:txBody>
      </p:sp>
      <p:sp>
        <p:nvSpPr>
          <p:cNvPr id="663" name="Google Shape;663;p93"/>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64" name="Google Shape;664;p93"/>
          <p:cNvSpPr txBox="1"/>
          <p:nvPr/>
        </p:nvSpPr>
        <p:spPr>
          <a:xfrm>
            <a:off x="4893925" y="1407550"/>
            <a:ext cx="3589800" cy="34326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A multithreaded program in python</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from threading import Thread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 0</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The bottleneck of the code which is CPU-bound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upgrade(n):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while num&lt;400000000:</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num=num+1</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Creation of multiple threads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multi thread architecture, recording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start = time.time()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end = time.time()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print('Time taken in seconds -', end - start)</a:t>
            </a:r>
            <a:endParaRPr sz="900">
              <a:latin typeface="Merriweather"/>
              <a:ea typeface="Merriweather"/>
              <a:cs typeface="Merriweather"/>
              <a:sym typeface="Merriweather"/>
            </a:endParaRPr>
          </a:p>
        </p:txBody>
      </p:sp>
      <p:sp>
        <p:nvSpPr>
          <p:cNvPr id="665" name="Google Shape;665;p93"/>
          <p:cNvSpPr txBox="1"/>
          <p:nvPr/>
        </p:nvSpPr>
        <p:spPr>
          <a:xfrm>
            <a:off x="311725" y="1407550"/>
            <a:ext cx="4653300" cy="31554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importing the multiprocessing module</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multiprocessing</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print_cube(num):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print("Cube: {}".format(num * 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print_square(num):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print("Square: {}".format(num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if __name__ == "__main__":</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creating processes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 = multiprocessing.Process(target=print_square,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 = multiprocessing.Process(target=print_cube,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wait until process 1 is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p2.join()</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both processes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print("Done!")</a:t>
            </a:r>
            <a:endParaRPr sz="900">
              <a:latin typeface="Merriweather"/>
              <a:ea typeface="Merriweather"/>
              <a:cs typeface="Merriweather"/>
              <a:sym typeface="Merriweather"/>
            </a:endParaRPr>
          </a:p>
        </p:txBody>
      </p:sp>
      <p:pic>
        <p:nvPicPr>
          <p:cNvPr id="666" name="Google Shape;666;p9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42. What is GIL. Explain</a:t>
            </a:r>
            <a:endParaRPr b="1" sz="2600"/>
          </a:p>
        </p:txBody>
      </p:sp>
      <p:sp>
        <p:nvSpPr>
          <p:cNvPr id="672" name="Google Shape;672;p94"/>
          <p:cNvSpPr txBox="1"/>
          <p:nvPr/>
        </p:nvSpPr>
        <p:spPr>
          <a:xfrm>
            <a:off x="311725" y="1466925"/>
            <a:ext cx="8465100" cy="2339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Global Interpreter Lock (GIL) of Python allows only one thread to be executed at a time. It is often a hurdle, as it does not allow multi-threading in python to save time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Python Global Interpreter Lock or GIL, in simple words, is a mutex (or a lock) that allows only one thread to hold the control of the Python interpreter.</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This means that only one thread can be in a state of execution at any point in time. The impact of the GIL isn’t visible to developers who execute single-threaded programs, but it can be a performance bottleneck in CPU-bound and multi-threaded code.</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Since the GIL allows only one thread to execute at a time even in a multi-threaded architecture with more than one CPU core, the GIL has gained a reputation as an “infamous” feature of Python.</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Basically, GIL in Python doesn’t allow multi-threading which can sometimes be considered as a disadvantage. </a:t>
            </a:r>
            <a:endParaRPr sz="1000">
              <a:highlight>
                <a:schemeClr val="lt1"/>
              </a:highlight>
              <a:latin typeface="Merriweather"/>
              <a:ea typeface="Merriweather"/>
              <a:cs typeface="Merriweather"/>
              <a:sym typeface="Merriweather"/>
            </a:endParaRPr>
          </a:p>
        </p:txBody>
      </p:sp>
      <p:pic>
        <p:nvPicPr>
          <p:cNvPr id="673" name="Google Shape;673;p9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43. How Class and Object Created in Python?</a:t>
            </a:r>
            <a:endParaRPr b="1" sz="2400"/>
          </a:p>
        </p:txBody>
      </p:sp>
      <p:sp>
        <p:nvSpPr>
          <p:cNvPr id="679" name="Google Shape;679;p95"/>
          <p:cNvSpPr txBox="1"/>
          <p:nvPr/>
        </p:nvSpPr>
        <p:spPr>
          <a:xfrm>
            <a:off x="311725" y="1429775"/>
            <a:ext cx="7295400" cy="3124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Python is an object oriented programming language.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Almost everything in Python is an object, with its properties and methods.</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Class is like an object constructor, or a "blueprint" for creating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a Class: </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To create a class, use the keyword ‘class’: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class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x = 5</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Object:</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Now we can use the class named MyClass to create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Create an object named obj, and print the value of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obj=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print(obj.x)</a:t>
            </a:r>
            <a:endParaRPr sz="1100">
              <a:highlight>
                <a:schemeClr val="lt1"/>
              </a:highlight>
              <a:latin typeface="Merriweather"/>
              <a:ea typeface="Merriweather"/>
              <a:cs typeface="Merriweather"/>
              <a:sym typeface="Merriweather"/>
            </a:endParaRPr>
          </a:p>
        </p:txBody>
      </p:sp>
      <p:pic>
        <p:nvPicPr>
          <p:cNvPr id="680" name="Google Shape;680;p9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 Difference Between Generators And Iterators</a:t>
            </a:r>
            <a:endParaRPr sz="2400"/>
          </a:p>
        </p:txBody>
      </p:sp>
      <p:sp>
        <p:nvSpPr>
          <p:cNvPr id="213" name="Google Shape;213;p42"/>
          <p:cNvSpPr txBox="1"/>
          <p:nvPr/>
        </p:nvSpPr>
        <p:spPr>
          <a:xfrm>
            <a:off x="4723525" y="1474025"/>
            <a:ext cx="4108800" cy="31554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a:latin typeface="Merriweather"/>
                <a:ea typeface="Merriweather"/>
                <a:cs typeface="Merriweather"/>
                <a:sym typeface="Merriweather"/>
              </a:rPr>
              <a:t>ITERATOR</a:t>
            </a:r>
            <a:endParaRPr b="1">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An iterator is an object which contains a countable number of values and it is used to iterate over iterable objects like list, tuples, sets, etc.</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Iterators are used mostly to iterate or convert other objects to an iterator using iter() function.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 uses iter() and next() functions.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iterator is not a generator.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Example:</a:t>
            </a:r>
            <a:endParaRPr b="1" sz="900">
              <a:latin typeface="Merriweather"/>
              <a:ea typeface="Merriweather"/>
              <a:cs typeface="Merriweather"/>
              <a:sym typeface="Merriweather"/>
            </a:endParaRPr>
          </a:p>
          <a:p>
            <a:pPr indent="0" lvl="0" marL="457200" rtl="0" algn="l">
              <a:spcBef>
                <a:spcPts val="0"/>
              </a:spcBef>
              <a:spcAft>
                <a:spcPts val="0"/>
              </a:spcAft>
              <a:buNone/>
            </a:pPr>
            <a:r>
              <a:t/>
            </a:r>
            <a:endParaRPr sz="4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iter_list = iter(['A', 'B', 'C'])</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Output:</a:t>
            </a:r>
            <a:endParaRPr b="1"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A</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B</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C</a:t>
            </a:r>
            <a:endParaRPr sz="900">
              <a:latin typeface="Merriweather"/>
              <a:ea typeface="Merriweather"/>
              <a:cs typeface="Merriweather"/>
              <a:sym typeface="Merriweather"/>
            </a:endParaRPr>
          </a:p>
          <a:p>
            <a:pPr indent="0" lvl="0" marL="0" rtl="0" algn="l">
              <a:spcBef>
                <a:spcPts val="0"/>
              </a:spcBef>
              <a:spcAft>
                <a:spcPts val="0"/>
              </a:spcAft>
              <a:buNone/>
            </a:pPr>
            <a:r>
              <a:t/>
            </a:r>
            <a:endParaRPr sz="600">
              <a:latin typeface="Merriweather"/>
              <a:ea typeface="Merriweather"/>
              <a:cs typeface="Merriweather"/>
              <a:sym typeface="Merriweather"/>
            </a:endParaRPr>
          </a:p>
        </p:txBody>
      </p:sp>
      <p:sp>
        <p:nvSpPr>
          <p:cNvPr id="214" name="Google Shape;214;p42"/>
          <p:cNvSpPr txBox="1"/>
          <p:nvPr/>
        </p:nvSpPr>
        <p:spPr>
          <a:xfrm>
            <a:off x="311725" y="1479725"/>
            <a:ext cx="4003200" cy="31440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500">
                <a:latin typeface="Merriweather"/>
                <a:ea typeface="Merriweather"/>
                <a:cs typeface="Merriweather"/>
                <a:sym typeface="Merriweather"/>
              </a:rPr>
              <a:t>GENERATOR</a:t>
            </a:r>
            <a:endParaRPr b="1" sz="1500">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iterators which can execute only once.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 uses “yield” keyword.</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mostly used in loops to generate an iterator by returning all the values in the loop without affecting the iteration of the loop.</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generator is an iterator.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r>
              <a:rPr b="1" lang="en" sz="800">
                <a:latin typeface="Merriweather"/>
                <a:ea typeface="Merriweather"/>
                <a:cs typeface="Merriweather"/>
                <a:sym typeface="Merriweather"/>
              </a:rPr>
              <a:t>EXAMPLE:</a:t>
            </a:r>
            <a:endParaRPr b="1" sz="800">
              <a:latin typeface="Merriweather"/>
              <a:ea typeface="Merriweather"/>
              <a:cs typeface="Merriweather"/>
              <a:sym typeface="Merriweather"/>
            </a:endParaRPr>
          </a:p>
          <a:p>
            <a:pPr indent="0" lvl="0" marL="0" rtl="0" algn="l">
              <a:spcBef>
                <a:spcPts val="0"/>
              </a:spcBef>
              <a:spcAft>
                <a:spcPts val="0"/>
              </a:spcAft>
              <a:buNone/>
            </a:pPr>
            <a:r>
              <a:t/>
            </a:r>
            <a:endParaRPr b="1" sz="2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def sqr(n):</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for i in range(1, n+1):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yield i*i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a = sqr(3)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t/>
            </a:r>
            <a:endParaRPr sz="800">
              <a:latin typeface="Merriweather"/>
              <a:ea typeface="Merriweather"/>
              <a:cs typeface="Merriweather"/>
              <a:sym typeface="Merriweather"/>
            </a:endParaRPr>
          </a:p>
          <a:p>
            <a:pPr indent="0" lvl="0" marL="457200" rtl="0" algn="l">
              <a:spcBef>
                <a:spcPts val="0"/>
              </a:spcBef>
              <a:spcAft>
                <a:spcPts val="0"/>
              </a:spcAft>
              <a:buNone/>
            </a:pPr>
            <a:r>
              <a:rPr b="1" lang="en" sz="800">
                <a:latin typeface="Merriweather"/>
                <a:ea typeface="Merriweather"/>
                <a:cs typeface="Merriweather"/>
                <a:sym typeface="Merriweather"/>
              </a:rPr>
              <a:t>Output:</a:t>
            </a:r>
            <a:endParaRPr b="1"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4</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9</a:t>
            </a:r>
            <a:endParaRPr sz="800">
              <a:latin typeface="Merriweather"/>
              <a:ea typeface="Merriweather"/>
              <a:cs typeface="Merriweather"/>
              <a:sym typeface="Merriweather"/>
            </a:endParaRPr>
          </a:p>
        </p:txBody>
      </p:sp>
      <p:pic>
        <p:nvPicPr>
          <p:cNvPr id="215" name="Google Shape;215;p4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86" name="Google Shape;686;p96"/>
          <p:cNvSpPr txBox="1"/>
          <p:nvPr/>
        </p:nvSpPr>
        <p:spPr>
          <a:xfrm>
            <a:off x="536350" y="1567425"/>
            <a:ext cx="818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highlight>
                  <a:schemeClr val="lt1"/>
                </a:highlight>
                <a:latin typeface="Merriweather"/>
                <a:ea typeface="Merriweather"/>
                <a:cs typeface="Merriweather"/>
                <a:sym typeface="Merriweather"/>
              </a:rPr>
              <a:t>Namespace:</a:t>
            </a:r>
            <a:endParaRPr b="1" sz="16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8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python we deal with variables, functions, libraries and modules etc.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There is a chance the name of the variable you are going to use is already existing as name of another variable or as the name of another function or another method.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such scenario, we need to learn about how all these names are managed by a python program. This is the concept of </a:t>
            </a:r>
            <a:r>
              <a:rPr b="1" lang="en" sz="1200">
                <a:highlight>
                  <a:schemeClr val="lt1"/>
                </a:highlight>
                <a:latin typeface="Merriweather"/>
                <a:ea typeface="Merriweather"/>
                <a:cs typeface="Merriweather"/>
                <a:sym typeface="Merriweather"/>
              </a:rPr>
              <a:t>namespace</a:t>
            </a:r>
            <a:r>
              <a:rPr lang="en" sz="1200">
                <a:highlight>
                  <a:schemeClr val="lt1"/>
                </a:highlight>
                <a:latin typeface="Merriweather"/>
                <a:ea typeface="Merriweather"/>
                <a:cs typeface="Merriweather"/>
                <a:sym typeface="Merriweather"/>
              </a:rPr>
              <a:t>.</a:t>
            </a:r>
            <a:endParaRPr sz="1200">
              <a:highlight>
                <a:schemeClr val="lt1"/>
              </a:highlight>
              <a:latin typeface="Merriweather"/>
              <a:ea typeface="Merriweather"/>
              <a:cs typeface="Merriweather"/>
              <a:sym typeface="Merriweather"/>
            </a:endParaRPr>
          </a:p>
        </p:txBody>
      </p:sp>
      <p:pic>
        <p:nvPicPr>
          <p:cNvPr id="687" name="Google Shape;687;p9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93" name="Google Shape;693;p97"/>
          <p:cNvSpPr txBox="1"/>
          <p:nvPr/>
        </p:nvSpPr>
        <p:spPr>
          <a:xfrm>
            <a:off x="554925" y="1456000"/>
            <a:ext cx="81888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Categories Of Namespace: </a:t>
            </a:r>
            <a:r>
              <a:rPr lang="en" sz="1100">
                <a:highlight>
                  <a:schemeClr val="lt1"/>
                </a:highlight>
                <a:latin typeface="Merriweather"/>
                <a:ea typeface="Merriweather"/>
                <a:cs typeface="Merriweather"/>
                <a:sym typeface="Merriweather"/>
              </a:rPr>
              <a:t>Following are the three categories of namespace</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Local Namespace</a:t>
            </a:r>
            <a:r>
              <a:rPr lang="en" sz="1100">
                <a:highlight>
                  <a:schemeClr val="lt1"/>
                </a:highlight>
                <a:latin typeface="Merriweather"/>
                <a:ea typeface="Merriweather"/>
                <a:cs typeface="Merriweather"/>
                <a:sym typeface="Merriweather"/>
              </a:rPr>
              <a:t>: All the names of the functions and variables declared by a program are held in this namespace. This namespace exists as long as the program runs.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Global Namespace</a:t>
            </a:r>
            <a:r>
              <a:rPr lang="en" sz="1100">
                <a:highlight>
                  <a:schemeClr val="lt1"/>
                </a:highlight>
                <a:latin typeface="Merriweather"/>
                <a:ea typeface="Merriweather"/>
                <a:cs typeface="Merriweather"/>
                <a:sym typeface="Merriweather"/>
              </a:rPr>
              <a:t>: This namespace holds all the names of functions and other variables that are included in the modules being used in the python program. It includes all the names that are part of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Built-in Namespace</a:t>
            </a:r>
            <a:r>
              <a:rPr lang="en" sz="1100">
                <a:highlight>
                  <a:schemeClr val="lt1"/>
                </a:highlight>
                <a:latin typeface="Merriweather"/>
                <a:ea typeface="Merriweather"/>
                <a:cs typeface="Merriweather"/>
                <a:sym typeface="Merriweather"/>
              </a:rPr>
              <a:t>: This is the highest level of namespace which is available with default names available as part of the python interpreter that is loaded as the programing environment. It include Global Namespace which in turn include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We can access all the names defined in the built-in namespace as follows.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builtin_names = dir(__builtins__)</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for name in builtin_names: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    print(name)</a:t>
            </a:r>
            <a:endParaRPr sz="1100">
              <a:highlight>
                <a:schemeClr val="lt1"/>
              </a:highlight>
              <a:latin typeface="Merriweather"/>
              <a:ea typeface="Merriweather"/>
              <a:cs typeface="Merriweather"/>
              <a:sym typeface="Merriweather"/>
            </a:endParaRPr>
          </a:p>
        </p:txBody>
      </p:sp>
      <p:pic>
        <p:nvPicPr>
          <p:cNvPr id="694" name="Google Shape;694;p9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45. Explain Recursion by Reversing a List.</a:t>
            </a:r>
            <a:endParaRPr b="1" sz="2400"/>
          </a:p>
        </p:txBody>
      </p:sp>
      <p:sp>
        <p:nvSpPr>
          <p:cNvPr id="700" name="Google Shape;700;p98"/>
          <p:cNvSpPr txBox="1"/>
          <p:nvPr/>
        </p:nvSpPr>
        <p:spPr>
          <a:xfrm>
            <a:off x="882000" y="1522625"/>
            <a:ext cx="3330900" cy="1847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def reverseList(lst):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if not 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[lst[-1]] + reverseList(lst[:-1])</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print(reverseList([1, 2, 3, 4, 5]))</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Output: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[5,4,3,2,1]</a:t>
            </a:r>
            <a:endParaRPr sz="1200">
              <a:latin typeface="Merriweather"/>
              <a:ea typeface="Merriweather"/>
              <a:cs typeface="Merriweather"/>
              <a:sym typeface="Merriweather"/>
            </a:endParaRPr>
          </a:p>
        </p:txBody>
      </p:sp>
      <p:pic>
        <p:nvPicPr>
          <p:cNvPr id="701" name="Google Shape;701;p9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46. What are Unittests in Python</a:t>
            </a:r>
            <a:endParaRPr b="1" sz="2700"/>
          </a:p>
        </p:txBody>
      </p:sp>
      <p:sp>
        <p:nvSpPr>
          <p:cNvPr id="707" name="Google Shape;707;p99"/>
          <p:cNvSpPr txBox="1"/>
          <p:nvPr/>
        </p:nvSpPr>
        <p:spPr>
          <a:xfrm>
            <a:off x="413700" y="1403100"/>
            <a:ext cx="8316600" cy="29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Unit Testing</a:t>
            </a:r>
            <a:r>
              <a:rPr lang="en" sz="1000">
                <a:highlight>
                  <a:schemeClr val="lt1"/>
                </a:highlight>
                <a:latin typeface="Merriweather"/>
                <a:ea typeface="Merriweather"/>
                <a:cs typeface="Merriweather"/>
                <a:sym typeface="Merriweather"/>
              </a:rPr>
              <a:t> is the first level of software testing where the smallest testable parts of a software are tested. This is used to validate that each unit of the software performs as designed. The unittest test framework is python's xUnit style framework. This is how you can import it.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457200" lvl="0" marL="0" rtl="0" algn="l">
              <a:spcBef>
                <a:spcPts val="0"/>
              </a:spcBef>
              <a:spcAft>
                <a:spcPts val="0"/>
              </a:spcAft>
              <a:buNone/>
            </a:pPr>
            <a:r>
              <a:rPr b="1" lang="en" sz="1000">
                <a:highlight>
                  <a:schemeClr val="lt1"/>
                </a:highlight>
                <a:latin typeface="Merriweather"/>
                <a:ea typeface="Merriweather"/>
                <a:cs typeface="Merriweather"/>
                <a:sym typeface="Merriweather"/>
              </a:rPr>
              <a:t>import unittest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is a software testing method by which individual units of source code are put under various tests to determine whether they are fit for use (Source). It determines and ascertains the quality of your code.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Generally, when the development process is complete, the developer codes criteria, or the results that are known to be potentially practical and useful, into the test script to verify a particular unit's correctness. During test case execution, various frameworks log tests that fail any criterion and report them in a summary.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developers are expected to write automated test scripts, which ensures that each and every section or a unit meets its design and behaves as expected.</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Though writing manual tests for your code is definitely a tedious and time-consuming task, Python's built-in unit testing framework has made life a lot easier.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unit test framework in Python is called unittest, which comes packaged with Python.</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makes your code future proof since you anticipate the cases where your code could potentially fail or produce a bug. Though you cannot predict all of the cases, you still address most of them.</a:t>
            </a:r>
            <a:endParaRPr sz="1000">
              <a:highlight>
                <a:schemeClr val="lt1"/>
              </a:highlight>
              <a:latin typeface="Merriweather"/>
              <a:ea typeface="Merriweather"/>
              <a:cs typeface="Merriweather"/>
              <a:sym typeface="Merriweather"/>
            </a:endParaRPr>
          </a:p>
        </p:txBody>
      </p:sp>
      <p:pic>
        <p:nvPicPr>
          <p:cNvPr id="708" name="Google Shape;708;p9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00"/>
          <p:cNvSpPr txBox="1"/>
          <p:nvPr>
            <p:ph type="title"/>
          </p:nvPr>
        </p:nvSpPr>
        <p:spPr>
          <a:xfrm>
            <a:off x="311700" y="3524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47. How to use Map, Filter and Reduce Function in Python?</a:t>
            </a:r>
            <a:endParaRPr b="1" sz="2200"/>
          </a:p>
        </p:txBody>
      </p:sp>
      <p:pic>
        <p:nvPicPr>
          <p:cNvPr id="714" name="Google Shape;714;p10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715" name="Google Shape;715;p100"/>
          <p:cNvSpPr txBox="1"/>
          <p:nvPr/>
        </p:nvSpPr>
        <p:spPr>
          <a:xfrm>
            <a:off x="274575" y="1401925"/>
            <a:ext cx="2471400" cy="2801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Map()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map() function iterates through all items in the given iterable and executes the function we passed as an argument on each of them.</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map(function,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map_object = </a:t>
            </a:r>
            <a:r>
              <a:rPr b="1" lang="en" sz="1000">
                <a:latin typeface="Merriweather"/>
                <a:ea typeface="Merriweather"/>
                <a:cs typeface="Merriweather"/>
                <a:sym typeface="Merriweather"/>
              </a:rPr>
              <a:t>map</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print(list(map_object))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[True, False, False]</a:t>
            </a:r>
            <a:endParaRPr sz="1000">
              <a:latin typeface="Merriweather"/>
              <a:ea typeface="Merriweather"/>
              <a:cs typeface="Merriweather"/>
              <a:sym typeface="Merriweather"/>
            </a:endParaRPr>
          </a:p>
        </p:txBody>
      </p:sp>
      <p:sp>
        <p:nvSpPr>
          <p:cNvPr id="716" name="Google Shape;716;p100"/>
          <p:cNvSpPr txBox="1"/>
          <p:nvPr/>
        </p:nvSpPr>
        <p:spPr>
          <a:xfrm>
            <a:off x="2830699" y="1401925"/>
            <a:ext cx="2717100" cy="3263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Filter()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filter() function takes a function object and an iterable and creates a new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As the name suggests, filter() forms a new list that contains only elements that satisfy a certain condition, i.e. the function we passed returns True.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filter(function,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filter_object = </a:t>
            </a:r>
            <a:r>
              <a:rPr b="1" lang="en" sz="1000">
                <a:latin typeface="Merriweather"/>
                <a:ea typeface="Merriweather"/>
                <a:cs typeface="Merriweather"/>
                <a:sym typeface="Merriweather"/>
              </a:rPr>
              <a:t>filter</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print(list(filter_object))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['Apple', 'Apricot']</a:t>
            </a:r>
            <a:endParaRPr sz="1000">
              <a:latin typeface="Merriweather"/>
              <a:ea typeface="Merriweather"/>
              <a:cs typeface="Merriweather"/>
              <a:sym typeface="Merriweather"/>
            </a:endParaRPr>
          </a:p>
        </p:txBody>
      </p:sp>
      <p:sp>
        <p:nvSpPr>
          <p:cNvPr id="717" name="Google Shape;717;p100"/>
          <p:cNvSpPr txBox="1"/>
          <p:nvPr/>
        </p:nvSpPr>
        <p:spPr>
          <a:xfrm>
            <a:off x="5683100" y="1401925"/>
            <a:ext cx="3056400" cy="3724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Reduce() Function</a:t>
            </a:r>
            <a:endParaRPr b="1" sz="1600">
              <a:latin typeface="Merriweather"/>
              <a:ea typeface="Merriweather"/>
              <a:cs typeface="Merriweather"/>
              <a:sym typeface="Merriweather"/>
            </a:endParaRPr>
          </a:p>
          <a:p>
            <a:pPr indent="0" lvl="0" marL="0" rtl="0" algn="ctr">
              <a:spcBef>
                <a:spcPts val="0"/>
              </a:spcBef>
              <a:spcAft>
                <a:spcPts val="0"/>
              </a:spcAft>
              <a:buNone/>
            </a:pPr>
            <a:r>
              <a:t/>
            </a:r>
            <a:endParaRPr b="1"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reduce() Function  works differently than map() and filter(). It does not return a new list based on the function and iterable we've passed. Instead, it returns a single value.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Also, in Python 3 reduce() isn't a built-in function anymore, and it can be found in the functools module.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reduce(function, sequence[, initial])</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from functools import reduce</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list = [2, 4, 7, 3]</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print(reduce(lambda x, y: x + y,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print("With an initial value: " + str(reduce(lambda x, y: x + y, list, 10)))</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16</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With an initial value: 26</a:t>
            </a:r>
            <a:endParaRPr sz="1100">
              <a:latin typeface="Merriweather"/>
              <a:ea typeface="Merriweather"/>
              <a:cs typeface="Merriweather"/>
              <a:sym typeface="Merriweathe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48. Difference Between Shallow Copy and Deep Copy</a:t>
            </a:r>
            <a:endParaRPr b="1" sz="2400"/>
          </a:p>
        </p:txBody>
      </p:sp>
      <p:sp>
        <p:nvSpPr>
          <p:cNvPr id="723" name="Google Shape;723;p101"/>
          <p:cNvSpPr txBox="1"/>
          <p:nvPr/>
        </p:nvSpPr>
        <p:spPr>
          <a:xfrm>
            <a:off x="482775" y="1429775"/>
            <a:ext cx="8288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Shallow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copies duplicate as little as possible. A shallow copy of a collection is a copy of the collection structure, not the elements. With a shallow copy, two collections now share the individual elements.</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copying is creating a new object and then copying the non static fields of the current object to the new object. If the field is a value type, a bit by bit copy of the field is performed. If the field is a reference type, the reference is copied but the referred object is not, therefore the original object and its clone refer to the same object.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Deep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copies duplicate everything. A deep copy of a collection is two collections with all of the elements in the original collection duplicated.</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copy is creating a new object and then copying the non-static fields of the current object to the new object. If a field is a value type, a bit by bit copy of the field is performed. If a field is a reference type, a new copy of the referred object is performed. A deep copy of an object is a new object with entirely new instance variables, it does not share objects with the old. While performing Deep Copy the classes to be cloned must be flagged as [Serializable].</a:t>
            </a:r>
            <a:endParaRPr sz="1000">
              <a:highlight>
                <a:schemeClr val="lt1"/>
              </a:highlight>
              <a:latin typeface="Merriweather"/>
              <a:ea typeface="Merriweather"/>
              <a:cs typeface="Merriweather"/>
              <a:sym typeface="Merriweather"/>
            </a:endParaRPr>
          </a:p>
        </p:txBody>
      </p:sp>
      <p:pic>
        <p:nvPicPr>
          <p:cNvPr id="724" name="Google Shape;724;p10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49. How An Object Be Copied in Python</a:t>
            </a:r>
            <a:endParaRPr b="1" sz="2500"/>
          </a:p>
        </p:txBody>
      </p:sp>
      <p:sp>
        <p:nvSpPr>
          <p:cNvPr id="730" name="Google Shape;730;p102"/>
          <p:cNvSpPr txBox="1"/>
          <p:nvPr/>
        </p:nvSpPr>
        <p:spPr>
          <a:xfrm>
            <a:off x="731325" y="1595275"/>
            <a:ext cx="6944700" cy="492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erriweather"/>
                <a:ea typeface="Merriweather"/>
                <a:cs typeface="Merriweather"/>
                <a:sym typeface="Merriweather"/>
              </a:rPr>
              <a:t>You can Explain Deep Copy and Shallow Copy In This</a:t>
            </a:r>
            <a:endParaRPr b="1" sz="2000">
              <a:latin typeface="Merriweather"/>
              <a:ea typeface="Merriweather"/>
              <a:cs typeface="Merriweather"/>
              <a:sym typeface="Merriweather"/>
            </a:endParaRPr>
          </a:p>
        </p:txBody>
      </p:sp>
      <p:pic>
        <p:nvPicPr>
          <p:cNvPr id="731" name="Google Shape;731;p10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3"/>
          <p:cNvSpPr txBox="1"/>
          <p:nvPr/>
        </p:nvSpPr>
        <p:spPr>
          <a:xfrm>
            <a:off x="371375" y="352800"/>
            <a:ext cx="82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Merriweather"/>
                <a:ea typeface="Merriweather"/>
                <a:cs typeface="Merriweather"/>
                <a:sym typeface="Merriweather"/>
              </a:rPr>
              <a:t>50. What does term MONKEY PATCHING refer to in python?</a:t>
            </a:r>
            <a:endParaRPr sz="2100">
              <a:solidFill>
                <a:schemeClr val="lt1"/>
              </a:solidFill>
              <a:latin typeface="Merriweather"/>
              <a:ea typeface="Merriweather"/>
              <a:cs typeface="Merriweather"/>
              <a:sym typeface="Merriweather"/>
            </a:endParaRPr>
          </a:p>
        </p:txBody>
      </p:sp>
      <p:sp>
        <p:nvSpPr>
          <p:cNvPr id="737" name="Google Shape;737;p103"/>
          <p:cNvSpPr txBox="1"/>
          <p:nvPr/>
        </p:nvSpPr>
        <p:spPr>
          <a:xfrm>
            <a:off x="413075" y="1318375"/>
            <a:ext cx="81681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In Python, the term monkey patch refers to dynamic (or run-time) modifications of a class or module. In Python, we can actually change the behavior of code at run-time.</a:t>
            </a:r>
            <a:endParaRPr sz="11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monkey.py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class 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def 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We use above module (monkey) in below code and change behavior of func() at run-time by assigning different value.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import monkey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def monkey_func(self):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("monkey_func()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replacing address of "func" with "monkey_func"</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monkey.A.func =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 = monkey.A()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calling function "func" whose address got replaced</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with function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Examples:</a:t>
            </a:r>
            <a:endParaRPr sz="900">
              <a:latin typeface="Merriweather"/>
              <a:ea typeface="Merriweather"/>
              <a:cs typeface="Merriweather"/>
              <a:sym typeface="Merriweather"/>
            </a:endParaRPr>
          </a:p>
          <a:p>
            <a:pPr indent="0" lvl="0" marL="0" rtl="0" algn="l">
              <a:spcBef>
                <a:spcPts val="0"/>
              </a:spcBef>
              <a:spcAft>
                <a:spcPts val="0"/>
              </a:spcAft>
              <a:buNone/>
            </a:pPr>
            <a:r>
              <a:rPr b="1" lang="en" sz="900">
                <a:highlight>
                  <a:srgbClr val="C7CCBE"/>
                </a:highlight>
                <a:latin typeface="Merriweather"/>
                <a:ea typeface="Merriweather"/>
                <a:cs typeface="Merriweather"/>
                <a:sym typeface="Merriweather"/>
              </a:rPr>
              <a:t>Output :monkey_func() is called</a:t>
            </a:r>
            <a:endParaRPr b="1" sz="900">
              <a:highlight>
                <a:srgbClr val="C7CCBE"/>
              </a:highlight>
              <a:latin typeface="Merriweather"/>
              <a:ea typeface="Merriweather"/>
              <a:cs typeface="Merriweather"/>
              <a:sym typeface="Merriweather"/>
            </a:endParaRPr>
          </a:p>
        </p:txBody>
      </p:sp>
      <p:pic>
        <p:nvPicPr>
          <p:cNvPr id="738" name="Google Shape;738;p10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51. What is Operator Overloading &amp; Dunder Method.</a:t>
            </a:r>
            <a:endParaRPr b="1" sz="2400"/>
          </a:p>
        </p:txBody>
      </p:sp>
      <p:sp>
        <p:nvSpPr>
          <p:cNvPr id="744" name="Google Shape;744;p104"/>
          <p:cNvSpPr txBox="1"/>
          <p:nvPr/>
        </p:nvSpPr>
        <p:spPr>
          <a:xfrm>
            <a:off x="311725" y="1724425"/>
            <a:ext cx="52899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Dunder methods in Python are special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we sometimes see method names with a double underscore (__), such as the __init__ method that every class has. These methods are called “dunder”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Dunder methods are used for operator overloading and customizing some other function’s behavior.</a:t>
            </a:r>
            <a:endParaRPr sz="1200">
              <a:latin typeface="Merriweather"/>
              <a:ea typeface="Merriweather"/>
              <a:cs typeface="Merriweather"/>
              <a:sym typeface="Merriweather"/>
            </a:endParaRPr>
          </a:p>
        </p:txBody>
      </p:sp>
      <p:sp>
        <p:nvSpPr>
          <p:cNvPr id="745" name="Google Shape;745;p104"/>
          <p:cNvSpPr txBox="1"/>
          <p:nvPr/>
        </p:nvSpPr>
        <p:spPr>
          <a:xfrm>
            <a:off x="5942750" y="1724425"/>
            <a:ext cx="2630700" cy="241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Some Examples:</a:t>
            </a:r>
            <a:endParaRPr b="1" sz="13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__add__(self,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__sub__(self,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__mul__(self,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__truediv__(self,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__floordiv__(self,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__mod__(self,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__pow__(self,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&gt;&gt;	__rshift__(self,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&lt;&lt;	__lshift__(self,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&amp;	__and__(self,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__or__(self,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__xor__(self, other)</a:t>
            </a:r>
            <a:endParaRPr sz="1100">
              <a:latin typeface="Merriweather"/>
              <a:ea typeface="Merriweather"/>
              <a:cs typeface="Merriweather"/>
              <a:sym typeface="Merriweather"/>
            </a:endParaRPr>
          </a:p>
        </p:txBody>
      </p:sp>
      <p:pic>
        <p:nvPicPr>
          <p:cNvPr id="746" name="Google Shape;746;p10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52. Draw Pattern.</a:t>
            </a:r>
            <a:endParaRPr sz="2400"/>
          </a:p>
        </p:txBody>
      </p:sp>
      <p:sp>
        <p:nvSpPr>
          <p:cNvPr id="752" name="Google Shape;752;p105"/>
          <p:cNvSpPr txBox="1"/>
          <p:nvPr/>
        </p:nvSpPr>
        <p:spPr>
          <a:xfrm>
            <a:off x="139250" y="1439050"/>
            <a:ext cx="3983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This is the example of print simple pyramid pattern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n = int(input("Enter the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outer loop to handle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range(0, 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inner loop to handle number of columns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values is changing according to outer loop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j in range(0, i + 1):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printing stars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 end="")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ending line after each row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 * * *</a:t>
            </a:r>
            <a:endParaRPr sz="1000">
              <a:latin typeface="Merriweather"/>
              <a:ea typeface="Merriweather"/>
              <a:cs typeface="Merriweather"/>
              <a:sym typeface="Merriweather"/>
            </a:endParaRPr>
          </a:p>
        </p:txBody>
      </p:sp>
      <p:sp>
        <p:nvSpPr>
          <p:cNvPr id="753" name="Google Shape;753;p105"/>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sp>
        <p:nvSpPr>
          <p:cNvPr id="754" name="Google Shape;754;p105"/>
          <p:cNvSpPr txBox="1"/>
          <p:nvPr/>
        </p:nvSpPr>
        <p:spPr>
          <a:xfrm>
            <a:off x="5728425" y="14390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755" name="Google Shape;755;p105"/>
          <p:cNvSpPr txBox="1"/>
          <p:nvPr/>
        </p:nvSpPr>
        <p:spPr>
          <a:xfrm>
            <a:off x="4827825" y="1346188"/>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a:t>
            </a:r>
            <a:endParaRPr sz="1200">
              <a:solidFill>
                <a:schemeClr val="dk1"/>
              </a:solidFill>
              <a:latin typeface="Merriweather"/>
              <a:ea typeface="Merriweather"/>
              <a:cs typeface="Merriweather"/>
              <a:sym typeface="Merriweather"/>
            </a:endParaRPr>
          </a:p>
        </p:txBody>
      </p:sp>
      <p:sp>
        <p:nvSpPr>
          <p:cNvPr id="756" name="Google Shape;756;p105"/>
          <p:cNvSpPr txBox="1"/>
          <p:nvPr/>
        </p:nvSpPr>
        <p:spPr>
          <a:xfrm>
            <a:off x="6434025" y="28228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1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2 2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3 3 3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4 4 4 4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5 5 5 5 5 </a:t>
            </a:r>
            <a:endParaRPr sz="1200">
              <a:solidFill>
                <a:schemeClr val="dk1"/>
              </a:solidFill>
              <a:latin typeface="Merriweather"/>
              <a:ea typeface="Merriweather"/>
              <a:cs typeface="Merriweather"/>
              <a:sym typeface="Merriweather"/>
            </a:endParaRPr>
          </a:p>
        </p:txBody>
      </p:sp>
      <p:sp>
        <p:nvSpPr>
          <p:cNvPr id="757" name="Google Shape;757;p105"/>
          <p:cNvSpPr txBox="1"/>
          <p:nvPr/>
        </p:nvSpPr>
        <p:spPr>
          <a:xfrm>
            <a:off x="5330950" y="2899825"/>
            <a:ext cx="5020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p:txBody>
      </p:sp>
      <p:sp>
        <p:nvSpPr>
          <p:cNvPr id="758" name="Google Shape;758;p105"/>
          <p:cNvSpPr txBox="1"/>
          <p:nvPr/>
        </p:nvSpPr>
        <p:spPr>
          <a:xfrm>
            <a:off x="6500750" y="1131238"/>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p:txBody>
      </p:sp>
      <p:pic>
        <p:nvPicPr>
          <p:cNvPr id="759" name="Google Shape;759;p10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6. What is ‘init’ Keyword In Python?</a:t>
            </a:r>
            <a:endParaRPr b="1" sz="4300"/>
          </a:p>
        </p:txBody>
      </p:sp>
      <p:graphicFrame>
        <p:nvGraphicFramePr>
          <p:cNvPr id="221" name="Google Shape;221;p43"/>
          <p:cNvGraphicFramePr/>
          <p:nvPr/>
        </p:nvGraphicFramePr>
        <p:xfrm>
          <a:off x="4420300" y="2271563"/>
          <a:ext cx="3000000" cy="3000000"/>
        </p:xfrm>
        <a:graphic>
          <a:graphicData uri="http://schemas.openxmlformats.org/drawingml/2006/table">
            <a:tbl>
              <a:tblPr>
                <a:noFill/>
                <a:tableStyleId>{4902B246-95F9-451F-AA23-60F97D289DCC}</a:tableStyleId>
              </a:tblPr>
              <a:tblGrid>
                <a:gridCol w="4097450"/>
              </a:tblGrid>
              <a:tr h="2535850">
                <a:tc>
                  <a:txBody>
                    <a:bodyPr/>
                    <a:lstStyle/>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 Sample class with init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class Person: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init method or constructor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__init__(self,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self.name =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Sample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say_hi(self):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print('Hello, my name is', self.name)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 = Person('Nitin')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p.say_hi()   </a:t>
                      </a:r>
                      <a:endParaRPr sz="900">
                        <a:solidFill>
                          <a:srgbClr val="080808"/>
                        </a:solidFill>
                        <a:highlight>
                          <a:srgbClr val="F2F2F2"/>
                        </a:highlight>
                        <a:latin typeface="Merriweather"/>
                        <a:ea typeface="Merriweather"/>
                        <a:cs typeface="Merriweather"/>
                        <a:sym typeface="Merriweather"/>
                      </a:endParaRPr>
                    </a:p>
                  </a:txBody>
                  <a:tcPr marT="133350" marB="133350" marR="95250" marL="95250" anchor="ctr">
                    <a:solidFill>
                      <a:srgbClr val="EEEEEE"/>
                    </a:solidFill>
                  </a:tcPr>
                </a:tc>
              </a:tr>
            </a:tbl>
          </a:graphicData>
        </a:graphic>
      </p:graphicFrame>
      <p:sp>
        <p:nvSpPr>
          <p:cNvPr id="222" name="Google Shape;222;p43"/>
          <p:cNvSpPr txBox="1"/>
          <p:nvPr/>
        </p:nvSpPr>
        <p:spPr>
          <a:xfrm>
            <a:off x="6979650" y="4286475"/>
            <a:ext cx="1797900" cy="59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000">
                <a:solidFill>
                  <a:srgbClr val="273239"/>
                </a:solidFill>
                <a:highlight>
                  <a:srgbClr val="F2F2F2"/>
                </a:highlight>
                <a:latin typeface="Merriweather"/>
                <a:ea typeface="Merriweather"/>
                <a:cs typeface="Merriweather"/>
                <a:sym typeface="Merriweather"/>
              </a:rPr>
              <a:t>Output: </a:t>
            </a:r>
            <a:endParaRPr b="1" sz="1000">
              <a:solidFill>
                <a:srgbClr val="273239"/>
              </a:solidFill>
              <a:highlight>
                <a:srgbClr val="F2F2F2"/>
              </a:highlight>
              <a:latin typeface="Merriweather"/>
              <a:ea typeface="Merriweather"/>
              <a:cs typeface="Merriweather"/>
              <a:sym typeface="Merriweather"/>
            </a:endParaRPr>
          </a:p>
          <a:p>
            <a:pPr indent="0" lvl="0" marL="0" rtl="0" algn="l">
              <a:lnSpc>
                <a:spcPct val="100000"/>
              </a:lnSpc>
              <a:spcBef>
                <a:spcPts val="800"/>
              </a:spcBef>
              <a:spcAft>
                <a:spcPts val="800"/>
              </a:spcAft>
              <a:buNone/>
            </a:pPr>
            <a:r>
              <a:rPr lang="en" sz="1000">
                <a:solidFill>
                  <a:srgbClr val="273239"/>
                </a:solidFill>
                <a:highlight>
                  <a:srgbClr val="F2F2F2"/>
                </a:highlight>
                <a:latin typeface="Merriweather"/>
                <a:ea typeface="Merriweather"/>
                <a:cs typeface="Merriweather"/>
                <a:sym typeface="Merriweather"/>
              </a:rPr>
              <a:t>Hello, my name is Nitin</a:t>
            </a:r>
            <a:endParaRPr sz="1000">
              <a:solidFill>
                <a:srgbClr val="273239"/>
              </a:solidFill>
              <a:highlight>
                <a:srgbClr val="F2F2F2"/>
              </a:highlight>
              <a:latin typeface="Merriweather"/>
              <a:ea typeface="Merriweather"/>
              <a:cs typeface="Merriweather"/>
              <a:sym typeface="Merriweather"/>
            </a:endParaRPr>
          </a:p>
        </p:txBody>
      </p:sp>
      <p:sp>
        <p:nvSpPr>
          <p:cNvPr id="223" name="Google Shape;223;p43"/>
          <p:cNvSpPr txBox="1"/>
          <p:nvPr/>
        </p:nvSpPr>
        <p:spPr>
          <a:xfrm>
            <a:off x="274575" y="1775325"/>
            <a:ext cx="3854700" cy="2462700"/>
          </a:xfrm>
          <a:prstGeom prst="rect">
            <a:avLst/>
          </a:prstGeom>
          <a:solidFill>
            <a:srgbClr val="EEEEEE"/>
          </a:solidFill>
          <a:ln cap="flat" cmpd="sng" w="9525">
            <a:solidFill>
              <a:srgbClr val="EEEEEE"/>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n" sz="1000">
                <a:solidFill>
                  <a:srgbClr val="080808"/>
                </a:solidFill>
                <a:highlight>
                  <a:srgbClr val="F2F2F2"/>
                </a:highlight>
                <a:latin typeface="Merriweather"/>
                <a:ea typeface="Merriweather"/>
                <a:cs typeface="Merriweather"/>
                <a:sym typeface="Merriweather"/>
              </a:rPr>
              <a:t>The __init__.py file lets the Python interpreter know that a directory contains code for a </a:t>
            </a:r>
            <a:r>
              <a:rPr lang="en" sz="1000">
                <a:solidFill>
                  <a:srgbClr val="080808"/>
                </a:solidFill>
                <a:highlight>
                  <a:srgbClr val="F2F2F2"/>
                </a:highlight>
                <a:uFill>
                  <a:noFill/>
                </a:uFill>
                <a:latin typeface="Merriweather"/>
                <a:ea typeface="Merriweather"/>
                <a:cs typeface="Merriweather"/>
                <a:sym typeface="Merriweather"/>
                <a:hlinkClick r:id="rId3">
                  <a:extLst>
                    <a:ext uri="{A12FA001-AC4F-418D-AE19-62706E023703}">
                      <ahyp:hlinkClr val="tx"/>
                    </a:ext>
                  </a:extLst>
                </a:hlinkClick>
              </a:rPr>
              <a:t>Python module</a:t>
            </a:r>
            <a:r>
              <a:rPr lang="en" sz="1000">
                <a:solidFill>
                  <a:srgbClr val="080808"/>
                </a:solidFill>
                <a:highlight>
                  <a:srgbClr val="F2F2F2"/>
                </a:highlight>
                <a:latin typeface="Merriweather"/>
                <a:ea typeface="Merriweather"/>
                <a:cs typeface="Merriweather"/>
                <a:sym typeface="Merriweather"/>
              </a:rPr>
              <a:t>. It can be blank. Without one, you cannot import modules from another folder into your project.</a:t>
            </a:r>
            <a:endParaRPr sz="1000">
              <a:solidFill>
                <a:srgbClr val="080808"/>
              </a:solidFill>
              <a:highlight>
                <a:srgbClr val="F2F2F2"/>
              </a:highlight>
              <a:latin typeface="Merriweather"/>
              <a:ea typeface="Merriweather"/>
              <a:cs typeface="Merriweather"/>
              <a:sym typeface="Merriweather"/>
            </a:endParaRPr>
          </a:p>
          <a:p>
            <a:pPr indent="0" lvl="0" marL="0" rtl="0" algn="l">
              <a:lnSpc>
                <a:spcPct val="160000"/>
              </a:lnSpc>
              <a:spcBef>
                <a:spcPts val="1200"/>
              </a:spcBef>
              <a:spcAft>
                <a:spcPts val="1200"/>
              </a:spcAft>
              <a:buNone/>
            </a:pPr>
            <a:r>
              <a:rPr lang="en" sz="1000">
                <a:solidFill>
                  <a:srgbClr val="080808"/>
                </a:solidFill>
                <a:highlight>
                  <a:srgbClr val="F2F2F2"/>
                </a:highlight>
                <a:latin typeface="Merriweather"/>
                <a:ea typeface="Merriweather"/>
                <a:cs typeface="Merriweather"/>
                <a:sym typeface="Merriweather"/>
              </a:rPr>
              <a:t>The role of the __init__.py file is similar to the __init__ function in a Python class. The file essentially the constructor of your package or directory without it being called such. It sets up how packages or functions will be imported into your other files.</a:t>
            </a:r>
            <a:endParaRPr sz="1000">
              <a:solidFill>
                <a:srgbClr val="080808"/>
              </a:solidFill>
              <a:highlight>
                <a:srgbClr val="F2F2F2"/>
              </a:highlight>
              <a:latin typeface="Merriweather"/>
              <a:ea typeface="Merriweather"/>
              <a:cs typeface="Merriweather"/>
              <a:sym typeface="Merriweather"/>
            </a:endParaRPr>
          </a:p>
        </p:txBody>
      </p:sp>
      <p:sp>
        <p:nvSpPr>
          <p:cNvPr id="224" name="Google Shape;224;p43"/>
          <p:cNvSpPr txBox="1"/>
          <p:nvPr/>
        </p:nvSpPr>
        <p:spPr>
          <a:xfrm>
            <a:off x="5596300" y="1281088"/>
            <a:ext cx="53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 function</a:t>
            </a:r>
            <a:endParaRPr b="1">
              <a:highlight>
                <a:srgbClr val="F2F2F2"/>
              </a:highlight>
              <a:latin typeface="Merriweather"/>
              <a:ea typeface="Merriweather"/>
              <a:cs typeface="Merriweather"/>
              <a:sym typeface="Merriweather"/>
            </a:endParaRPr>
          </a:p>
        </p:txBody>
      </p:sp>
      <p:sp>
        <p:nvSpPr>
          <p:cNvPr id="225" name="Google Shape;225;p43"/>
          <p:cNvSpPr txBox="1"/>
          <p:nvPr/>
        </p:nvSpPr>
        <p:spPr>
          <a:xfrm>
            <a:off x="1113025" y="1319513"/>
            <a:ext cx="24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__init__.py file</a:t>
            </a:r>
            <a:endParaRPr b="1">
              <a:highlight>
                <a:srgbClr val="F2F2F2"/>
              </a:highlight>
              <a:latin typeface="Merriweather"/>
              <a:ea typeface="Merriweather"/>
              <a:cs typeface="Merriweather"/>
              <a:sym typeface="Merriweather"/>
            </a:endParaRPr>
          </a:p>
        </p:txBody>
      </p:sp>
      <p:sp>
        <p:nvSpPr>
          <p:cNvPr id="226" name="Google Shape;226;p43"/>
          <p:cNvSpPr txBox="1"/>
          <p:nvPr/>
        </p:nvSpPr>
        <p:spPr>
          <a:xfrm>
            <a:off x="4420325" y="1775325"/>
            <a:ext cx="4097400" cy="6927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73239"/>
                </a:solidFill>
                <a:highlight>
                  <a:srgbClr val="F2F2F2"/>
                </a:highlight>
                <a:latin typeface="Merriweather"/>
                <a:ea typeface="Merriweather"/>
                <a:cs typeface="Merriweather"/>
                <a:sym typeface="Merriweather"/>
              </a:rPr>
              <a:t>The __init__ method is similar to </a:t>
            </a:r>
            <a:r>
              <a:rPr b="1" lang="en" sz="1100">
                <a:solidFill>
                  <a:srgbClr val="273239"/>
                </a:solidFill>
                <a:highlight>
                  <a:srgbClr val="F2F2F2"/>
                </a:highlight>
                <a:latin typeface="Merriweather"/>
                <a:ea typeface="Merriweather"/>
                <a:cs typeface="Merriweather"/>
                <a:sym typeface="Merriweather"/>
              </a:rPr>
              <a:t>constructors </a:t>
            </a:r>
            <a:r>
              <a:rPr lang="en" sz="1100">
                <a:solidFill>
                  <a:srgbClr val="273239"/>
                </a:solidFill>
                <a:highlight>
                  <a:srgbClr val="F2F2F2"/>
                </a:highlight>
                <a:latin typeface="Merriweather"/>
                <a:ea typeface="Merriweather"/>
                <a:cs typeface="Merriweather"/>
                <a:sym typeface="Merriweather"/>
              </a:rPr>
              <a:t>in C++ and Java. Constructors are used to initialize the object’s state. </a:t>
            </a:r>
            <a:endParaRPr sz="1100">
              <a:solidFill>
                <a:srgbClr val="273239"/>
              </a:solidFill>
              <a:highlight>
                <a:srgbClr val="F2F2F2"/>
              </a:highlight>
              <a:latin typeface="Merriweather"/>
              <a:ea typeface="Merriweather"/>
              <a:cs typeface="Merriweather"/>
              <a:sym typeface="Merriweather"/>
            </a:endParaRPr>
          </a:p>
        </p:txBody>
      </p:sp>
      <p:pic>
        <p:nvPicPr>
          <p:cNvPr id="227" name="Google Shape;227;p43"/>
          <p:cNvPicPr preferRelativeResize="0"/>
          <p:nvPr/>
        </p:nvPicPr>
        <p:blipFill>
          <a:blip r:embed="rId4">
            <a:alphaModFix/>
          </a:blip>
          <a:stretch>
            <a:fillRect/>
          </a:stretch>
        </p:blipFill>
        <p:spPr>
          <a:xfrm>
            <a:off x="8672125" y="0"/>
            <a:ext cx="471875" cy="4718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6"/>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Thanks! Hope It Helps You!</a:t>
            </a:r>
            <a:endParaRPr sz="2900"/>
          </a:p>
        </p:txBody>
      </p:sp>
      <p:sp>
        <p:nvSpPr>
          <p:cNvPr id="765" name="Google Shape;765;p106"/>
          <p:cNvSpPr txBox="1"/>
          <p:nvPr/>
        </p:nvSpPr>
        <p:spPr>
          <a:xfrm>
            <a:off x="946625" y="1615275"/>
            <a:ext cx="7231200" cy="725100"/>
          </a:xfrm>
          <a:prstGeom prst="rect">
            <a:avLst/>
          </a:prstGeom>
          <a:solidFill>
            <a:schemeClr val="dk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Link For The Remaining Questions </a:t>
            </a:r>
            <a:r>
              <a:rPr b="1" lang="en" sz="1200">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sz="1200">
              <a:latin typeface="Merriweather"/>
              <a:ea typeface="Merriweather"/>
              <a:cs typeface="Merriweather"/>
              <a:sym typeface="Merriweather"/>
            </a:endParaRPr>
          </a:p>
        </p:txBody>
      </p:sp>
      <p:sp>
        <p:nvSpPr>
          <p:cNvPr id="766" name="Google Shape;766;p106"/>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pic>
        <p:nvPicPr>
          <p:cNvPr id="767" name="Google Shape;767;p106"/>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68" name="Google Shape;768;p106"/>
          <p:cNvSpPr txBox="1"/>
          <p:nvPr/>
        </p:nvSpPr>
        <p:spPr>
          <a:xfrm>
            <a:off x="1202575" y="2571750"/>
            <a:ext cx="6358500" cy="185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Connect with me:</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Youtube: </a:t>
            </a:r>
            <a:r>
              <a:rPr b="1" lang="en" sz="1550" u="sng">
                <a:solidFill>
                  <a:schemeClr val="hlink"/>
                </a:solidFill>
                <a:highlight>
                  <a:srgbClr val="FFFFFF"/>
                </a:highlight>
                <a:latin typeface="Roboto"/>
                <a:ea typeface="Roboto"/>
                <a:cs typeface="Roboto"/>
                <a:sym typeface="Roboto"/>
                <a:hlinkClick r:id="rId5"/>
              </a:rPr>
              <a:t>https://www.youtube.com/c/nitmantalks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Instagram: </a:t>
            </a:r>
            <a:r>
              <a:rPr b="1" lang="en" sz="1550" u="sng">
                <a:solidFill>
                  <a:schemeClr val="hlink"/>
                </a:solidFill>
                <a:highlight>
                  <a:srgbClr val="FFFFFF"/>
                </a:highlight>
                <a:latin typeface="Roboto"/>
                <a:ea typeface="Roboto"/>
                <a:cs typeface="Roboto"/>
                <a:sym typeface="Roboto"/>
                <a:hlinkClick r:id="rId6"/>
              </a:rPr>
              <a:t>https://www.instagram.com/nitinmangotra/</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LinkedIn: </a:t>
            </a:r>
            <a:r>
              <a:rPr b="1" lang="en" sz="1550" u="sng">
                <a:solidFill>
                  <a:schemeClr val="hlink"/>
                </a:solidFill>
                <a:highlight>
                  <a:srgbClr val="FFFFFF"/>
                </a:highlight>
                <a:latin typeface="Roboto"/>
                <a:ea typeface="Roboto"/>
                <a:cs typeface="Roboto"/>
                <a:sym typeface="Roboto"/>
                <a:hlinkClick r:id="rId7"/>
              </a:rPr>
              <a:t>https://www.linkedin.com/in/nitin-mangotra-9a075a149/</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Facebook: </a:t>
            </a:r>
            <a:r>
              <a:rPr b="1" lang="en" sz="1550" u="sng">
                <a:solidFill>
                  <a:schemeClr val="hlink"/>
                </a:solidFill>
                <a:highlight>
                  <a:srgbClr val="FFFFFF"/>
                </a:highlight>
                <a:latin typeface="Roboto"/>
                <a:ea typeface="Roboto"/>
                <a:cs typeface="Roboto"/>
                <a:sym typeface="Roboto"/>
                <a:hlinkClick r:id="rId8"/>
              </a:rPr>
              <a:t>https://www.facebook.com/NitManTalks/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Twitter: </a:t>
            </a:r>
            <a:r>
              <a:rPr b="1" lang="en" sz="1550" u="sng">
                <a:solidFill>
                  <a:schemeClr val="hlink"/>
                </a:solidFill>
                <a:highlight>
                  <a:srgbClr val="FFFFFF"/>
                </a:highlight>
                <a:latin typeface="Roboto"/>
                <a:ea typeface="Roboto"/>
                <a:cs typeface="Roboto"/>
                <a:sym typeface="Roboto"/>
                <a:hlinkClick r:id="rId9"/>
              </a:rPr>
              <a:t>https://twitter.com/nitinmangotra07/</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Telegram: </a:t>
            </a:r>
            <a:r>
              <a:rPr b="1" lang="en" sz="1550" u="sng">
                <a:solidFill>
                  <a:schemeClr val="hlink"/>
                </a:solidFill>
                <a:highlight>
                  <a:srgbClr val="FFFFFF"/>
                </a:highlight>
                <a:latin typeface="Roboto"/>
                <a:ea typeface="Roboto"/>
                <a:cs typeface="Roboto"/>
                <a:sym typeface="Roboto"/>
                <a:hlinkClick r:id="rId10"/>
              </a:rPr>
              <a:t>https://t.me/nitmantalks/</a:t>
            </a:r>
            <a:endParaRPr b="1" sz="1800">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7"/>
          <p:cNvSpPr txBox="1"/>
          <p:nvPr>
            <p:ph type="title"/>
          </p:nvPr>
        </p:nvSpPr>
        <p:spPr>
          <a:xfrm>
            <a:off x="758325" y="1444125"/>
            <a:ext cx="7530600" cy="2338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260"/>
              <a:t>Please Do Comment Your Feedback In Comment Section Of My Video On Youtube. </a:t>
            </a:r>
            <a:endParaRPr b="1" sz="1260"/>
          </a:p>
          <a:p>
            <a:pPr indent="0" lvl="0" marL="0" rtl="0" algn="l">
              <a:spcBef>
                <a:spcPts val="0"/>
              </a:spcBef>
              <a:spcAft>
                <a:spcPts val="0"/>
              </a:spcAft>
              <a:buSzPts val="990"/>
              <a:buNone/>
            </a:pPr>
            <a:r>
              <a:rPr b="1" lang="en" sz="1260"/>
              <a:t>Here Is The Link: </a:t>
            </a:r>
            <a:r>
              <a:rPr b="1" lang="en" sz="1200"/>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b="1" sz="1260">
              <a:solidFill>
                <a:srgbClr val="00FFFF"/>
              </a:solidFill>
            </a:endParaRPr>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When You Get Placed In Any Company Because Of My Video, DO Let Me Know.</a:t>
            </a:r>
            <a:endParaRPr b="1" sz="1260"/>
          </a:p>
          <a:p>
            <a:pPr indent="0" lvl="0" marL="0" rtl="0" algn="l">
              <a:spcBef>
                <a:spcPts val="0"/>
              </a:spcBef>
              <a:spcAft>
                <a:spcPts val="0"/>
              </a:spcAft>
              <a:buSzPts val="990"/>
              <a:buNone/>
            </a:pPr>
            <a:r>
              <a:rPr b="1" lang="en" sz="1260"/>
              <a:t>It will Give Me More Satisfaction and Will Motivate me to make more such video Content!!</a:t>
            </a:r>
            <a:endParaRPr b="1" sz="1260"/>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Thanks</a:t>
            </a:r>
            <a:endParaRPr b="1" sz="1260"/>
          </a:p>
          <a:p>
            <a:pPr indent="0" lvl="0" marL="0" rtl="0" algn="l">
              <a:spcBef>
                <a:spcPts val="0"/>
              </a:spcBef>
              <a:spcAft>
                <a:spcPts val="0"/>
              </a:spcAft>
              <a:buSzPts val="990"/>
              <a:buNone/>
            </a:pPr>
            <a:r>
              <a:rPr b="1" lang="en" sz="1260"/>
              <a:t>PS: Don’t Forget To Connect WIth ME.</a:t>
            </a:r>
            <a:endParaRPr b="1" sz="1260"/>
          </a:p>
          <a:p>
            <a:pPr indent="0" lvl="0" marL="0" rtl="0" algn="l">
              <a:spcBef>
                <a:spcPts val="0"/>
              </a:spcBef>
              <a:spcAft>
                <a:spcPts val="0"/>
              </a:spcAft>
              <a:buSzPts val="990"/>
              <a:buNone/>
            </a:pPr>
            <a:r>
              <a:rPr b="1" lang="en" sz="1260"/>
              <a:t>Regards,</a:t>
            </a:r>
            <a:endParaRPr b="1" sz="1260"/>
          </a:p>
          <a:p>
            <a:pPr indent="0" lvl="0" marL="0" rtl="0" algn="l">
              <a:spcBef>
                <a:spcPts val="0"/>
              </a:spcBef>
              <a:spcAft>
                <a:spcPts val="0"/>
              </a:spcAft>
              <a:buSzPts val="990"/>
              <a:buNone/>
            </a:pPr>
            <a:r>
              <a:rPr b="1" lang="en" sz="1260"/>
              <a:t>Nitin Mangotra (NitMan)</a:t>
            </a:r>
            <a:endParaRPr b="1" sz="1260"/>
          </a:p>
        </p:txBody>
      </p:sp>
      <p:pic>
        <p:nvPicPr>
          <p:cNvPr id="774" name="Google Shape;774;p107"/>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75" name="Google Shape;775;p107"/>
          <p:cNvSpPr txBox="1"/>
          <p:nvPr/>
        </p:nvSpPr>
        <p:spPr>
          <a:xfrm>
            <a:off x="4039425" y="3439325"/>
            <a:ext cx="4249500" cy="1316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Connect with me:</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Youtube: </a:t>
            </a:r>
            <a:r>
              <a:rPr b="1" lang="en" sz="1050" u="sng">
                <a:solidFill>
                  <a:schemeClr val="hlink"/>
                </a:solidFill>
                <a:highlight>
                  <a:srgbClr val="FFFFFF"/>
                </a:highlight>
                <a:latin typeface="Roboto"/>
                <a:ea typeface="Roboto"/>
                <a:cs typeface="Roboto"/>
                <a:sym typeface="Roboto"/>
                <a:hlinkClick r:id="rId5"/>
              </a:rPr>
              <a:t>https://www.youtube.com/c/nitmantalks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Instagram: </a:t>
            </a:r>
            <a:r>
              <a:rPr b="1" lang="en" sz="1050" u="sng">
                <a:solidFill>
                  <a:schemeClr val="hlink"/>
                </a:solidFill>
                <a:highlight>
                  <a:srgbClr val="FFFFFF"/>
                </a:highlight>
                <a:latin typeface="Roboto"/>
                <a:ea typeface="Roboto"/>
                <a:cs typeface="Roboto"/>
                <a:sym typeface="Roboto"/>
                <a:hlinkClick r:id="rId6"/>
              </a:rPr>
              <a:t>https://www.instagram.com/nitinmangotra/</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LinkedIn: </a:t>
            </a:r>
            <a:r>
              <a:rPr b="1" lang="en" sz="1050" u="sng">
                <a:solidFill>
                  <a:schemeClr val="hlink"/>
                </a:solidFill>
                <a:highlight>
                  <a:srgbClr val="FFFFFF"/>
                </a:highlight>
                <a:latin typeface="Roboto"/>
                <a:ea typeface="Roboto"/>
                <a:cs typeface="Roboto"/>
                <a:sym typeface="Roboto"/>
                <a:hlinkClick r:id="rId7"/>
              </a:rPr>
              <a:t>https://www.linkedin.com/in/nitin-mangotra-9a075a149/</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Facebook: </a:t>
            </a:r>
            <a:r>
              <a:rPr b="1" lang="en" sz="1050" u="sng">
                <a:solidFill>
                  <a:schemeClr val="hlink"/>
                </a:solidFill>
                <a:highlight>
                  <a:srgbClr val="FFFFFF"/>
                </a:highlight>
                <a:latin typeface="Roboto"/>
                <a:ea typeface="Roboto"/>
                <a:cs typeface="Roboto"/>
                <a:sym typeface="Roboto"/>
                <a:hlinkClick r:id="rId8"/>
              </a:rPr>
              <a:t>https://www.facebook.com/NitManTalks/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Twitter: </a:t>
            </a:r>
            <a:r>
              <a:rPr b="1" lang="en" sz="1050" u="sng">
                <a:solidFill>
                  <a:schemeClr val="hlink"/>
                </a:solidFill>
                <a:highlight>
                  <a:srgbClr val="FFFFFF"/>
                </a:highlight>
                <a:latin typeface="Roboto"/>
                <a:ea typeface="Roboto"/>
                <a:cs typeface="Roboto"/>
                <a:sym typeface="Roboto"/>
                <a:hlinkClick r:id="rId9"/>
              </a:rPr>
              <a:t>https://twitter.com/nitinmangotra07/</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Telegram: </a:t>
            </a:r>
            <a:r>
              <a:rPr b="1" lang="en" sz="1050" u="sng">
                <a:solidFill>
                  <a:schemeClr val="hlink"/>
                </a:solidFill>
                <a:highlight>
                  <a:srgbClr val="FFFFFF"/>
                </a:highlight>
                <a:latin typeface="Roboto"/>
                <a:ea typeface="Roboto"/>
                <a:cs typeface="Roboto"/>
                <a:sym typeface="Roboto"/>
                <a:hlinkClick r:id="rId10"/>
              </a:rPr>
              <a:t>https://t.me/nitmantalks/</a:t>
            </a:r>
            <a:endParaRPr b="1" sz="1300">
              <a:latin typeface="Roboto"/>
              <a:ea typeface="Roboto"/>
              <a:cs typeface="Roboto"/>
              <a:sym typeface="Roboto"/>
            </a:endParaRPr>
          </a:p>
        </p:txBody>
      </p:sp>
      <p:sp>
        <p:nvSpPr>
          <p:cNvPr id="776" name="Google Shape;776;p107"/>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Do Connect With Me!!!!</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7. Difference Between Modules and Packages in Python</a:t>
            </a:r>
            <a:endParaRPr b="1" sz="4100"/>
          </a:p>
        </p:txBody>
      </p:sp>
      <p:pic>
        <p:nvPicPr>
          <p:cNvPr id="233" name="Google Shape;233;p4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4" name="Google Shape;234;p44"/>
          <p:cNvSpPr txBox="1"/>
          <p:nvPr/>
        </p:nvSpPr>
        <p:spPr>
          <a:xfrm>
            <a:off x="395650" y="1478225"/>
            <a:ext cx="83433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Module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module is a simple Python file that contains collections of functions and global variables and with having a .py extension file. It is an executable file and to organize all the modules we have the concept called </a:t>
            </a:r>
            <a:r>
              <a:rPr b="1" lang="en" sz="1200">
                <a:latin typeface="Merriweather"/>
                <a:ea typeface="Merriweather"/>
                <a:cs typeface="Merriweather"/>
                <a:sym typeface="Merriweather"/>
              </a:rPr>
              <a:t>Package </a:t>
            </a:r>
            <a:r>
              <a:rPr lang="en" sz="1200">
                <a:latin typeface="Merriweather"/>
                <a:ea typeface="Merriweather"/>
                <a:cs typeface="Merriweather"/>
                <a:sym typeface="Merriweather"/>
              </a:rPr>
              <a:t>in Python.</a:t>
            </a:r>
            <a:endParaRPr sz="1200">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module is a single file (or files) that are imported under one import and used. E.g.</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import my_module</a:t>
            </a:r>
            <a:endParaRPr sz="1200">
              <a:highlight>
                <a:srgbClr val="F2F2F2"/>
              </a:highlight>
              <a:latin typeface="Merriweather"/>
              <a:ea typeface="Merriweather"/>
              <a:cs typeface="Merriweather"/>
              <a:sym typeface="Merriweather"/>
            </a:endParaRPr>
          </a:p>
        </p:txBody>
      </p:sp>
      <p:sp>
        <p:nvSpPr>
          <p:cNvPr id="235" name="Google Shape;235;p44"/>
          <p:cNvSpPr txBox="1"/>
          <p:nvPr/>
        </p:nvSpPr>
        <p:spPr>
          <a:xfrm>
            <a:off x="469150" y="3137600"/>
            <a:ext cx="81963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Package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package is a simple directory having collections of modules. This directory contains Python modules and also having __init__.py file by which the interpreter interprets it as a Package. The package is simply a namespace. The package also contains sub-packages inside it.</a:t>
            </a:r>
            <a:endParaRPr sz="12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package is a collection of modules in directories that give a package hierarchy.</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from my_package.abc import a</a:t>
            </a:r>
            <a:endParaRPr sz="1200">
              <a:highlight>
                <a:srgbClr val="F2F2F2"/>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8. Difference Between Range and Xrange?</a:t>
            </a:r>
            <a:endParaRPr b="1" sz="3400"/>
          </a:p>
        </p:txBody>
      </p:sp>
      <p:pic>
        <p:nvPicPr>
          <p:cNvPr id="241" name="Google Shape;241;p45"/>
          <p:cNvPicPr preferRelativeResize="0"/>
          <p:nvPr/>
        </p:nvPicPr>
        <p:blipFill>
          <a:blip r:embed="rId3">
            <a:alphaModFix/>
          </a:blip>
          <a:stretch>
            <a:fillRect/>
          </a:stretch>
        </p:blipFill>
        <p:spPr>
          <a:xfrm>
            <a:off x="8672125" y="0"/>
            <a:ext cx="471875" cy="471875"/>
          </a:xfrm>
          <a:prstGeom prst="rect">
            <a:avLst/>
          </a:prstGeom>
          <a:noFill/>
          <a:ln>
            <a:noFill/>
          </a:ln>
        </p:spPr>
      </p:pic>
      <p:graphicFrame>
        <p:nvGraphicFramePr>
          <p:cNvPr id="242" name="Google Shape;242;p45"/>
          <p:cNvGraphicFramePr/>
          <p:nvPr/>
        </p:nvGraphicFramePr>
        <p:xfrm>
          <a:off x="266275" y="1638125"/>
          <a:ext cx="3000000" cy="3000000"/>
        </p:xfrm>
        <a:graphic>
          <a:graphicData uri="http://schemas.openxmlformats.org/drawingml/2006/table">
            <a:tbl>
              <a:tblPr>
                <a:solidFill>
                  <a:srgbClr val="FFFFFF"/>
                </a:solidFill>
                <a:tableStyleId>{4902B246-95F9-451F-AA23-60F97D289DCC}</a:tableStyleId>
              </a:tblPr>
              <a:tblGrid>
                <a:gridCol w="1715975"/>
                <a:gridCol w="3408575"/>
                <a:gridCol w="3396075"/>
              </a:tblGrid>
              <a:tr h="208050">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Parameters</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Xrange()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Return type</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list of integers.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generator object.</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4911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Memory Consumption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range() returns a list of elements, it takes more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In comparison to range(), it takes less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79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Speed</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slower.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faster.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Python Version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Python 2, Python 3</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xrange no longer exists.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607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 Operations</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it returns a list, all kinds of arithmetic operations can be performed.</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Such operations cannot be performed on xrange().</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