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74" r:id="rId4"/>
    <p:sldId id="277" r:id="rId5"/>
    <p:sldId id="289" r:id="rId6"/>
    <p:sldId id="287" r:id="rId7"/>
    <p:sldId id="278" r:id="rId8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10"/>
    </p:embeddedFont>
    <p:embeddedFont>
      <p:font typeface="Bahnschrift SemiBold SemiConden" panose="020B0502040204020203" pitchFamily="34" charset="0"/>
      <p:bold r:id="rId11"/>
    </p:embeddedFont>
    <p:embeddedFont>
      <p:font typeface="Merriweather" panose="020B0604020202020204" charset="0"/>
      <p:regular r:id="rId12"/>
      <p:bold r:id="rId13"/>
      <p:italic r:id="rId14"/>
      <p:boldItalic r:id="rId15"/>
    </p:embeddedFont>
    <p:embeddedFont>
      <p:font typeface="Raleway" panose="020B0604020202020204" charset="0"/>
      <p:regular r:id="rId16"/>
      <p:bold r:id="rId17"/>
      <p:italic r:id="rId18"/>
      <p:boldItalic r:id="rId19"/>
    </p:embeddedFont>
    <p:embeddedFont>
      <p:font typeface="Titillium Web" panose="020B0604020202020204" charset="0"/>
      <p:regular r:id="rId20"/>
      <p:bold r:id="rId21"/>
      <p:italic r:id="rId22"/>
      <p:boldItalic r:id="rId23"/>
    </p:embeddedFont>
    <p:embeddedFont>
      <p:font typeface="Wide Latin" panose="020A0A07050505020404" pitchFamily="18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0606"/>
    <a:srgbClr val="EC06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7B2E7BA-F3FC-4611-97D8-46DF5BA5734E}">
  <a:tblStyle styleId="{17B2E7BA-F3FC-4611-97D8-46DF5BA573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93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3671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6986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00" y="2580675"/>
            <a:ext cx="9144000" cy="256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903500" y="1786850"/>
            <a:ext cx="5337000" cy="1569900"/>
          </a:xfrm>
          <a:prstGeom prst="rect">
            <a:avLst/>
          </a:prstGeom>
          <a:noFill/>
          <a:ln w="19050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944450" y="1831388"/>
            <a:ext cx="5255100" cy="1480800"/>
          </a:xfrm>
          <a:prstGeom prst="rect">
            <a:avLst/>
          </a:prstGeom>
          <a:solidFill>
            <a:srgbClr val="22222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100" y="0"/>
            <a:ext cx="9144000" cy="79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/>
          <p:nvPr/>
        </p:nvSpPr>
        <p:spPr>
          <a:xfrm>
            <a:off x="1777275" y="522975"/>
            <a:ext cx="5589600" cy="546900"/>
          </a:xfrm>
          <a:prstGeom prst="rect">
            <a:avLst/>
          </a:prstGeom>
          <a:noFill/>
          <a:ln w="9525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397363"/>
            <a:ext cx="3994500" cy="35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92274" y="1397363"/>
            <a:ext cx="3994500" cy="35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1810200" y="557513"/>
            <a:ext cx="55236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/>
          <p:nvPr/>
        </p:nvSpPr>
        <p:spPr>
          <a:xfrm>
            <a:off x="100" y="4346775"/>
            <a:ext cx="9144000" cy="79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1"/>
          </p:nvPr>
        </p:nvSpPr>
        <p:spPr>
          <a:xfrm>
            <a:off x="457200" y="4346775"/>
            <a:ext cx="8229600" cy="7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erriweather"/>
              <a:buNone/>
              <a:defRPr sz="1400" i="1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buNone/>
              <a:defRPr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buNone/>
              <a:defRPr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buNone/>
              <a:defRPr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buNone/>
              <a:defRPr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buNone/>
              <a:defRPr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buNone/>
              <a:defRPr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buNone/>
              <a:defRPr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buNone/>
              <a:defRPr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light" type="blank">
  <p:cSld name="BLANK">
    <p:bg>
      <p:bgPr>
        <a:solidFill>
          <a:schemeClr val="accent3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>
            <a:off x="322800" y="328500"/>
            <a:ext cx="8498400" cy="4486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0"/>
          <p:cNvSpPr/>
          <p:nvPr/>
        </p:nvSpPr>
        <p:spPr>
          <a:xfrm>
            <a:off x="385544" y="389475"/>
            <a:ext cx="8373000" cy="4364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dk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5F1E0"/>
                </a:solidFill>
              </a:defRPr>
            </a:lvl1pPr>
            <a:lvl2pPr lvl="1">
              <a:buNone/>
              <a:defRPr>
                <a:solidFill>
                  <a:srgbClr val="F5F1E0"/>
                </a:solidFill>
              </a:defRPr>
            </a:lvl2pPr>
            <a:lvl3pPr lvl="2">
              <a:buNone/>
              <a:defRPr>
                <a:solidFill>
                  <a:srgbClr val="F5F1E0"/>
                </a:solidFill>
              </a:defRPr>
            </a:lvl3pPr>
            <a:lvl4pPr lvl="3">
              <a:buNone/>
              <a:defRPr>
                <a:solidFill>
                  <a:srgbClr val="F5F1E0"/>
                </a:solidFill>
              </a:defRPr>
            </a:lvl4pPr>
            <a:lvl5pPr lvl="4">
              <a:buNone/>
              <a:defRPr>
                <a:solidFill>
                  <a:srgbClr val="F5F1E0"/>
                </a:solidFill>
              </a:defRPr>
            </a:lvl5pPr>
            <a:lvl6pPr lvl="5">
              <a:buNone/>
              <a:defRPr>
                <a:solidFill>
                  <a:srgbClr val="F5F1E0"/>
                </a:solidFill>
              </a:defRPr>
            </a:lvl6pPr>
            <a:lvl7pPr lvl="6">
              <a:buNone/>
              <a:defRPr>
                <a:solidFill>
                  <a:srgbClr val="F5F1E0"/>
                </a:solidFill>
              </a:defRPr>
            </a:lvl7pPr>
            <a:lvl8pPr lvl="7">
              <a:buNone/>
              <a:defRPr>
                <a:solidFill>
                  <a:srgbClr val="F5F1E0"/>
                </a:solidFill>
              </a:defRPr>
            </a:lvl8pPr>
            <a:lvl9pPr lvl="8">
              <a:buNone/>
              <a:defRPr>
                <a:solidFill>
                  <a:srgbClr val="F5F1E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1"/>
          <p:cNvSpPr/>
          <p:nvPr/>
        </p:nvSpPr>
        <p:spPr>
          <a:xfrm>
            <a:off x="322800" y="328500"/>
            <a:ext cx="8498400" cy="44865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1"/>
          <p:cNvSpPr/>
          <p:nvPr/>
        </p:nvSpPr>
        <p:spPr>
          <a:xfrm>
            <a:off x="385544" y="389475"/>
            <a:ext cx="8373000" cy="4364700"/>
          </a:xfrm>
          <a:prstGeom prst="rect">
            <a:avLst/>
          </a:prstGeom>
          <a:noFill/>
          <a:ln w="28575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810300" y="556800"/>
            <a:ext cx="55236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345100"/>
            <a:ext cx="8229600" cy="3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◉"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○"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■"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●"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○"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■"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●"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○"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■"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buNone/>
              <a:defRPr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buNone/>
              <a:defRPr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buNone/>
              <a:defRPr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buNone/>
              <a:defRPr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buNone/>
              <a:defRPr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buNone/>
              <a:defRPr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buNone/>
              <a:defRPr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buNone/>
              <a:defRPr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5" r:id="rId3"/>
    <p:sldLayoutId id="2147483656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ctrTitle"/>
          </p:nvPr>
        </p:nvSpPr>
        <p:spPr>
          <a:xfrm>
            <a:off x="1944450" y="1831350"/>
            <a:ext cx="5255100" cy="1480800"/>
          </a:xfrm>
          <a:prstGeom prst="rect">
            <a:avLst/>
          </a:prstGeom>
          <a:solidFill>
            <a:schemeClr val="bg1">
              <a:alpha val="87843"/>
            </a:scheme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2000" dirty="0">
                <a:solidFill>
                  <a:srgbClr val="DC0606"/>
                </a:solidFill>
                <a:latin typeface="Bahnschrift SemiBold SemiConden" panose="020B0502040204020203" pitchFamily="34" charset="0"/>
              </a:rPr>
            </a:br>
            <a:r>
              <a:rPr lang="en" sz="3600" dirty="0">
                <a:solidFill>
                  <a:srgbClr val="DC0606"/>
                </a:solidFill>
                <a:latin typeface="Bahnschrift SemiBold SemiConden" panose="020B0502040204020203" pitchFamily="34" charset="0"/>
              </a:rPr>
              <a:t>Contact And Networking Project</a:t>
            </a:r>
            <a:br>
              <a:rPr lang="en" sz="2000" dirty="0">
                <a:solidFill>
                  <a:srgbClr val="DC0606"/>
                </a:solidFill>
                <a:latin typeface="Bahnschrift SemiBold SemiConden" panose="020B0502040204020203" pitchFamily="34" charset="0"/>
              </a:rPr>
            </a:br>
            <a:endParaRPr dirty="0">
              <a:solidFill>
                <a:srgbClr val="DC0606"/>
              </a:solidFill>
              <a:latin typeface="Bahnschrift SemiBold SemiConden" panose="020B0502040204020203" pitchFamily="34" charset="0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title" idx="4294967295"/>
          </p:nvPr>
        </p:nvSpPr>
        <p:spPr>
          <a:xfrm>
            <a:off x="1810300" y="556800"/>
            <a:ext cx="55236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this template</a:t>
            </a:r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>
            <a:off x="1555018" y="385358"/>
            <a:ext cx="6238647" cy="748302"/>
          </a:xfrm>
          <a:prstGeom prst="rect">
            <a:avLst/>
          </a:prstGeom>
          <a:solidFill>
            <a:srgbClr val="C00000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1800" dirty="0">
                <a:solidFill>
                  <a:schemeClr val="tx2">
                    <a:lumMod val="10000"/>
                  </a:schemeClr>
                </a:solidFill>
                <a:latin typeface="Wide Latin" panose="020A0A07050505020404" pitchFamily="18" charset="0"/>
              </a:rPr>
              <a:t>Team Name</a:t>
            </a:r>
            <a:r>
              <a:rPr lang="en-IN" sz="1800" dirty="0">
                <a:latin typeface="Wide Latin" panose="020A0A07050505020404" pitchFamily="18" charset="0"/>
              </a:rPr>
              <a:t>: Social </a:t>
            </a:r>
            <a:r>
              <a:rPr lang="en-IN" sz="1800" dirty="0" err="1">
                <a:latin typeface="Wide Latin" panose="020A0A07050505020404" pitchFamily="18" charset="0"/>
              </a:rPr>
              <a:t>Brandits</a:t>
            </a:r>
            <a:endParaRPr lang="en-IN" sz="1800" dirty="0">
              <a:latin typeface="Wide Latin" panose="020A0A07050505020404" pitchFamily="18" charset="0"/>
            </a:endParaRPr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0" name="Google Shape;94;p17">
            <a:extLst>
              <a:ext uri="{FF2B5EF4-FFF2-40B4-BE49-F238E27FC236}">
                <a16:creationId xmlns:a16="http://schemas.microsoft.com/office/drawing/2014/main" id="{8F86DD61-BA68-498D-B2F8-94FEB0610310}"/>
              </a:ext>
            </a:extLst>
          </p:cNvPr>
          <p:cNvSpPr txBox="1">
            <a:spLocks/>
          </p:cNvSpPr>
          <p:nvPr/>
        </p:nvSpPr>
        <p:spPr>
          <a:xfrm>
            <a:off x="501987" y="1449761"/>
            <a:ext cx="4418557" cy="2243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◉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○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■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●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○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■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●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○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■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34290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Krishna </a:t>
            </a:r>
            <a:r>
              <a:rPr lang="en-IN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Hudge</a:t>
            </a:r>
            <a:endParaRPr lang="en-IN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>
              <a:buFont typeface="Wingdings" panose="05000000000000000000" pitchFamily="2" charset="2"/>
              <a:buChar char="Ø"/>
            </a:pPr>
            <a:r>
              <a:rPr lang="en-IN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Yukti</a:t>
            </a: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Handuja</a:t>
            </a:r>
            <a:endParaRPr lang="en-IN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Kanchan Joshi</a:t>
            </a:r>
          </a:p>
          <a:p>
            <a:pPr marL="342900">
              <a:buFont typeface="Wingdings" panose="05000000000000000000" pitchFamily="2" charset="2"/>
              <a:buChar char="Ø"/>
            </a:pPr>
            <a:r>
              <a:rPr lang="en-IN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Phalguni</a:t>
            </a: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Nagrath</a:t>
            </a:r>
            <a:endParaRPr lang="en-IN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Rameshwar </a:t>
            </a:r>
            <a:r>
              <a:rPr lang="en-IN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Suryawanshi</a:t>
            </a:r>
            <a:endParaRPr lang="en-IN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94;p17">
            <a:extLst>
              <a:ext uri="{FF2B5EF4-FFF2-40B4-BE49-F238E27FC236}">
                <a16:creationId xmlns:a16="http://schemas.microsoft.com/office/drawing/2014/main" id="{975E6862-998B-4D41-B52F-A3C7FDC98B02}"/>
              </a:ext>
            </a:extLst>
          </p:cNvPr>
          <p:cNvSpPr txBox="1">
            <a:spLocks/>
          </p:cNvSpPr>
          <p:nvPr/>
        </p:nvSpPr>
        <p:spPr>
          <a:xfrm>
            <a:off x="4846350" y="1449760"/>
            <a:ext cx="3625552" cy="2243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Char char="▪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Char char="▫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"/>
              <a:buChar char="▸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342900"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Onkar Joshi </a:t>
            </a:r>
          </a:p>
          <a:p>
            <a:pPr marL="342900"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Shirshendhu Panday</a:t>
            </a:r>
          </a:p>
          <a:p>
            <a:pPr marL="342900">
              <a:buFont typeface="Wingdings" panose="05000000000000000000" pitchFamily="2" charset="2"/>
              <a:buChar char="Ø"/>
            </a:pPr>
            <a:r>
              <a:rPr lang="en-IN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Vedant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Chaubey</a:t>
            </a:r>
            <a:endParaRPr lang="en-IN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>
              <a:buFont typeface="Wingdings" panose="05000000000000000000" pitchFamily="2" charset="2"/>
              <a:buChar char="Ø"/>
            </a:pPr>
            <a:r>
              <a:rPr lang="en-IN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Vedantini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Gaikwad</a:t>
            </a:r>
          </a:p>
          <a:p>
            <a:pPr marL="342900"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Shubham </a:t>
            </a:r>
            <a:r>
              <a:rPr lang="en-IN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Tapele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68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11;p18">
            <a:extLst>
              <a:ext uri="{FF2B5EF4-FFF2-40B4-BE49-F238E27FC236}">
                <a16:creationId xmlns:a16="http://schemas.microsoft.com/office/drawing/2014/main" id="{A572BCC3-AFA4-407B-8643-29A1FD326CE1}"/>
              </a:ext>
            </a:extLst>
          </p:cNvPr>
          <p:cNvSpPr txBox="1">
            <a:spLocks/>
          </p:cNvSpPr>
          <p:nvPr/>
        </p:nvSpPr>
        <p:spPr>
          <a:xfrm>
            <a:off x="0" y="162446"/>
            <a:ext cx="4846350" cy="477900"/>
          </a:xfrm>
          <a:prstGeom prst="rect">
            <a:avLst/>
          </a:prstGeom>
          <a:solidFill>
            <a:srgbClr val="DC060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400"/>
              <a:t>Features:</a:t>
            </a:r>
            <a:endParaRPr lang="en-IN" sz="2400" dirty="0"/>
          </a:p>
        </p:txBody>
      </p:sp>
      <p:sp>
        <p:nvSpPr>
          <p:cNvPr id="8" name="Google Shape;113;p18">
            <a:extLst>
              <a:ext uri="{FF2B5EF4-FFF2-40B4-BE49-F238E27FC236}">
                <a16:creationId xmlns:a16="http://schemas.microsoft.com/office/drawing/2014/main" id="{EC70D9B9-7C36-4138-BAB5-B3DD9A0D465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C165AF-6B43-462D-932D-19FC92749DFB}"/>
              </a:ext>
            </a:extLst>
          </p:cNvPr>
          <p:cNvSpPr txBox="1"/>
          <p:nvPr/>
        </p:nvSpPr>
        <p:spPr>
          <a:xfrm>
            <a:off x="4256169" y="1238521"/>
            <a:ext cx="1946378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dirty="0"/>
              <a:t>Send friend request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1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dirty="0"/>
              <a:t>Block a user while a request is sent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1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dirty="0"/>
              <a:t>Ignore a request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1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dirty="0"/>
              <a:t>Accept a request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BCED3A-C15F-4737-B0A1-7AE9D0C5D8F7}"/>
              </a:ext>
            </a:extLst>
          </p:cNvPr>
          <p:cNvSpPr txBox="1"/>
          <p:nvPr/>
        </p:nvSpPr>
        <p:spPr>
          <a:xfrm>
            <a:off x="334696" y="1246486"/>
            <a:ext cx="1833079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dirty="0"/>
              <a:t>Search contacts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1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dirty="0"/>
              <a:t>Search Registered Users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1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dirty="0"/>
              <a:t>View and Edit Profile Of Contacts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1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dirty="0"/>
              <a:t>Add, Edit or Delete a contact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518397-3BF0-4BB4-835D-EECAE7891E3B}"/>
              </a:ext>
            </a:extLst>
          </p:cNvPr>
          <p:cNvSpPr txBox="1"/>
          <p:nvPr/>
        </p:nvSpPr>
        <p:spPr>
          <a:xfrm>
            <a:off x="6143283" y="1238521"/>
            <a:ext cx="221390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dirty="0"/>
              <a:t>Can Disable a User if Blocked by more than 3 Users</a:t>
            </a:r>
          </a:p>
          <a:p>
            <a:endParaRPr lang="en-IN" sz="1800" dirty="0"/>
          </a:p>
          <a:p>
            <a:endParaRPr lang="en-IN" sz="1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dirty="0"/>
              <a:t>Can view Summary of registered Users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18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38C976-E0E7-49E3-BF92-CA0BF72D089B}"/>
              </a:ext>
            </a:extLst>
          </p:cNvPr>
          <p:cNvSpPr txBox="1"/>
          <p:nvPr/>
        </p:nvSpPr>
        <p:spPr>
          <a:xfrm>
            <a:off x="2221810" y="1009001"/>
            <a:ext cx="1833079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dirty="0"/>
              <a:t>Contacts can be registered user or non-registered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1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dirty="0"/>
              <a:t>Contact can be edited by a user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1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dirty="0"/>
              <a:t>Contact can be deleted by a user </a:t>
            </a:r>
          </a:p>
        </p:txBody>
      </p:sp>
      <p:sp>
        <p:nvSpPr>
          <p:cNvPr id="13" name="Google Shape;102;p18">
            <a:extLst>
              <a:ext uri="{FF2B5EF4-FFF2-40B4-BE49-F238E27FC236}">
                <a16:creationId xmlns:a16="http://schemas.microsoft.com/office/drawing/2014/main" id="{5F13CB3A-7836-4F7A-ADBA-0737F0CAB828}"/>
              </a:ext>
            </a:extLst>
          </p:cNvPr>
          <p:cNvSpPr txBox="1">
            <a:spLocks/>
          </p:cNvSpPr>
          <p:nvPr/>
        </p:nvSpPr>
        <p:spPr>
          <a:xfrm>
            <a:off x="334696" y="782553"/>
            <a:ext cx="1454349" cy="47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◉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○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■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●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○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■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●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○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■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spcBef>
                <a:spcPts val="0"/>
              </a:spcBef>
              <a:buFont typeface="Raleway"/>
              <a:buNone/>
            </a:pPr>
            <a:r>
              <a:rPr lang="en-IN" sz="2000" b="1" dirty="0">
                <a:solidFill>
                  <a:schemeClr val="tx1"/>
                </a:solidFill>
                <a:latin typeface="Titillium Web" panose="020B0604020202020204" charset="0"/>
              </a:rPr>
              <a:t>Users:</a:t>
            </a:r>
          </a:p>
        </p:txBody>
      </p:sp>
      <p:sp>
        <p:nvSpPr>
          <p:cNvPr id="14" name="Google Shape;102;p18">
            <a:extLst>
              <a:ext uri="{FF2B5EF4-FFF2-40B4-BE49-F238E27FC236}">
                <a16:creationId xmlns:a16="http://schemas.microsoft.com/office/drawing/2014/main" id="{3C808F37-895C-4F35-B6E0-EAEF8B9BE350}"/>
              </a:ext>
            </a:extLst>
          </p:cNvPr>
          <p:cNvSpPr txBox="1">
            <a:spLocks/>
          </p:cNvSpPr>
          <p:nvPr/>
        </p:nvSpPr>
        <p:spPr>
          <a:xfrm>
            <a:off x="2455165" y="825435"/>
            <a:ext cx="1454349" cy="47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tillium Web"/>
              <a:buNone/>
              <a:defRPr sz="18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tillium Web"/>
              <a:buNone/>
              <a:defRPr sz="3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tillium Web"/>
              <a:buNone/>
              <a:defRPr sz="3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tillium Web"/>
              <a:buNone/>
              <a:defRPr sz="3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tillium Web"/>
              <a:buNone/>
              <a:defRPr sz="3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tillium Web"/>
              <a:buNone/>
              <a:defRPr sz="3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tillium Web"/>
              <a:buNone/>
              <a:defRPr sz="3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tillium Web"/>
              <a:buNone/>
              <a:defRPr sz="3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tillium Web"/>
              <a:buNone/>
              <a:defRPr sz="3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indent="0"/>
            <a:r>
              <a:rPr lang="en-IN" b="1" dirty="0">
                <a:solidFill>
                  <a:schemeClr val="tx1"/>
                </a:solidFill>
              </a:rPr>
              <a:t>Contact:</a:t>
            </a:r>
          </a:p>
        </p:txBody>
      </p:sp>
      <p:sp>
        <p:nvSpPr>
          <p:cNvPr id="15" name="Google Shape;102;p18">
            <a:extLst>
              <a:ext uri="{FF2B5EF4-FFF2-40B4-BE49-F238E27FC236}">
                <a16:creationId xmlns:a16="http://schemas.microsoft.com/office/drawing/2014/main" id="{1C1950CE-6210-4629-BDC5-C8795B679879}"/>
              </a:ext>
            </a:extLst>
          </p:cNvPr>
          <p:cNvSpPr txBox="1">
            <a:spLocks/>
          </p:cNvSpPr>
          <p:nvPr/>
        </p:nvSpPr>
        <p:spPr>
          <a:xfrm>
            <a:off x="4399737" y="782553"/>
            <a:ext cx="1454349" cy="47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tillium Web"/>
              <a:buNone/>
              <a:defRPr sz="18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tillium Web"/>
              <a:buNone/>
              <a:defRPr sz="3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tillium Web"/>
              <a:buNone/>
              <a:defRPr sz="3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tillium Web"/>
              <a:buNone/>
              <a:defRPr sz="3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tillium Web"/>
              <a:buNone/>
              <a:defRPr sz="3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tillium Web"/>
              <a:buNone/>
              <a:defRPr sz="3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tillium Web"/>
              <a:buNone/>
              <a:defRPr sz="3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tillium Web"/>
              <a:buNone/>
              <a:defRPr sz="3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tillium Web"/>
              <a:buNone/>
              <a:defRPr sz="3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indent="0"/>
            <a:r>
              <a:rPr lang="en-IN" b="1" dirty="0">
                <a:solidFill>
                  <a:schemeClr val="tx1"/>
                </a:solidFill>
              </a:rPr>
              <a:t>Friends:</a:t>
            </a:r>
          </a:p>
        </p:txBody>
      </p:sp>
      <p:sp>
        <p:nvSpPr>
          <p:cNvPr id="16" name="Google Shape;102;p18">
            <a:extLst>
              <a:ext uri="{FF2B5EF4-FFF2-40B4-BE49-F238E27FC236}">
                <a16:creationId xmlns:a16="http://schemas.microsoft.com/office/drawing/2014/main" id="{A47D62B5-683B-417C-96D0-63687DCB66EF}"/>
              </a:ext>
            </a:extLst>
          </p:cNvPr>
          <p:cNvSpPr txBox="1">
            <a:spLocks/>
          </p:cNvSpPr>
          <p:nvPr/>
        </p:nvSpPr>
        <p:spPr>
          <a:xfrm>
            <a:off x="6286851" y="782553"/>
            <a:ext cx="1454349" cy="47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tillium Web"/>
              <a:buNone/>
              <a:defRPr sz="18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tillium Web"/>
              <a:buNone/>
              <a:defRPr sz="3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tillium Web"/>
              <a:buNone/>
              <a:defRPr sz="3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tillium Web"/>
              <a:buNone/>
              <a:defRPr sz="3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tillium Web"/>
              <a:buNone/>
              <a:defRPr sz="3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tillium Web"/>
              <a:buNone/>
              <a:defRPr sz="3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tillium Web"/>
              <a:buNone/>
              <a:defRPr sz="3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tillium Web"/>
              <a:buNone/>
              <a:defRPr sz="3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tillium Web"/>
              <a:buNone/>
              <a:defRPr sz="3000" b="0" i="0" u="none" strike="noStrike" cap="none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indent="0"/>
            <a:r>
              <a:rPr lang="en-IN" b="1" dirty="0">
                <a:solidFill>
                  <a:schemeClr val="tx1"/>
                </a:solidFill>
              </a:rPr>
              <a:t>Admin:</a:t>
            </a:r>
          </a:p>
        </p:txBody>
      </p:sp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4"/>
          <p:cNvSpPr txBox="1">
            <a:spLocks noGrp="1"/>
          </p:cNvSpPr>
          <p:nvPr>
            <p:ph type="sldNum" idx="12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6C5234-4545-4256-8377-713094B9F2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64" b="6599"/>
          <a:stretch/>
        </p:blipFill>
        <p:spPr>
          <a:xfrm>
            <a:off x="4072649" y="610934"/>
            <a:ext cx="3082460" cy="35547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604CDF-B795-40BA-88CF-9E5F73DE766F}"/>
              </a:ext>
            </a:extLst>
          </p:cNvPr>
          <p:cNvSpPr txBox="1"/>
          <p:nvPr/>
        </p:nvSpPr>
        <p:spPr>
          <a:xfrm>
            <a:off x="555829" y="685800"/>
            <a:ext cx="4016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DC0606"/>
                </a:solidFill>
              </a:rPr>
              <a:t>User Interface:</a:t>
            </a:r>
          </a:p>
        </p:txBody>
      </p:sp>
      <p:sp>
        <p:nvSpPr>
          <p:cNvPr id="9" name="Google Shape;296;p34">
            <a:extLst>
              <a:ext uri="{FF2B5EF4-FFF2-40B4-BE49-F238E27FC236}">
                <a16:creationId xmlns:a16="http://schemas.microsoft.com/office/drawing/2014/main" id="{2746F327-B4DB-4ECC-90F3-2942B4FA653D}"/>
              </a:ext>
            </a:extLst>
          </p:cNvPr>
          <p:cNvSpPr txBox="1">
            <a:spLocks/>
          </p:cNvSpPr>
          <p:nvPr/>
        </p:nvSpPr>
        <p:spPr>
          <a:xfrm>
            <a:off x="457199" y="3464033"/>
            <a:ext cx="7230900" cy="776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◉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○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■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●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○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■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●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○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■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buFont typeface="Raleway"/>
              <a:buNone/>
            </a:pPr>
            <a:r>
              <a:rPr lang="en-IN" sz="1800" b="1" dirty="0"/>
              <a:t>User Login Window </a:t>
            </a:r>
          </a:p>
        </p:txBody>
      </p:sp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4"/>
          <p:cNvSpPr/>
          <p:nvPr/>
        </p:nvSpPr>
        <p:spPr>
          <a:xfrm>
            <a:off x="2862588" y="428548"/>
            <a:ext cx="5849218" cy="391485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34"/>
          <p:cNvSpPr txBox="1">
            <a:spLocks noGrp="1"/>
          </p:cNvSpPr>
          <p:nvPr>
            <p:ph type="body" idx="4294967295"/>
          </p:nvPr>
        </p:nvSpPr>
        <p:spPr>
          <a:xfrm>
            <a:off x="486022" y="4104793"/>
            <a:ext cx="3150978" cy="4488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rgbClr val="DC0606"/>
                </a:solidFill>
                <a:latin typeface="Merriweather"/>
                <a:ea typeface="Merriweather"/>
                <a:cs typeface="Merriweather"/>
                <a:sym typeface="Merriweather"/>
              </a:rPr>
              <a:t>User Friend List </a:t>
            </a:r>
            <a:endParaRPr sz="2000" b="1" dirty="0">
              <a:solidFill>
                <a:srgbClr val="DC060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97" name="Google Shape;297;p34"/>
          <p:cNvSpPr txBox="1">
            <a:spLocks noGrp="1"/>
          </p:cNvSpPr>
          <p:nvPr>
            <p:ph type="sldNum" idx="12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7D0F1C-B0E9-45FE-87DA-7676CE481B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68" b="11621"/>
          <a:stretch/>
        </p:blipFill>
        <p:spPr>
          <a:xfrm>
            <a:off x="3637000" y="638742"/>
            <a:ext cx="4445390" cy="293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912739"/>
      </p:ext>
    </p:extLst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8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135;p20">
            <a:extLst>
              <a:ext uri="{FF2B5EF4-FFF2-40B4-BE49-F238E27FC236}">
                <a16:creationId xmlns:a16="http://schemas.microsoft.com/office/drawing/2014/main" id="{A08B8E77-03E0-4314-AD50-1F9F760E99B1}"/>
              </a:ext>
            </a:extLst>
          </p:cNvPr>
          <p:cNvSpPr txBox="1">
            <a:spLocks/>
          </p:cNvSpPr>
          <p:nvPr/>
        </p:nvSpPr>
        <p:spPr>
          <a:xfrm>
            <a:off x="3620400" y="395682"/>
            <a:ext cx="5523600" cy="477900"/>
          </a:xfrm>
          <a:prstGeom prst="rect">
            <a:avLst/>
          </a:prstGeom>
          <a:solidFill>
            <a:srgbClr val="C00000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800" dirty="0">
                <a:solidFill>
                  <a:schemeClr val="bg1"/>
                </a:solidFill>
              </a:rPr>
              <a:t>Learnings:</a:t>
            </a:r>
          </a:p>
        </p:txBody>
      </p:sp>
      <p:sp>
        <p:nvSpPr>
          <p:cNvPr id="24" name="Google Shape;136;p20">
            <a:extLst>
              <a:ext uri="{FF2B5EF4-FFF2-40B4-BE49-F238E27FC236}">
                <a16:creationId xmlns:a16="http://schemas.microsoft.com/office/drawing/2014/main" id="{203D9D57-24D5-49FA-8AEF-5E0BF41AA62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6" name="Google Shape;138;p22">
            <a:extLst>
              <a:ext uri="{FF2B5EF4-FFF2-40B4-BE49-F238E27FC236}">
                <a16:creationId xmlns:a16="http://schemas.microsoft.com/office/drawing/2014/main" id="{889550BB-4F10-42DA-85DE-16AB64D537C3}"/>
              </a:ext>
            </a:extLst>
          </p:cNvPr>
          <p:cNvSpPr txBox="1">
            <a:spLocks/>
          </p:cNvSpPr>
          <p:nvPr/>
        </p:nvSpPr>
        <p:spPr>
          <a:xfrm>
            <a:off x="4846350" y="1336762"/>
            <a:ext cx="3533717" cy="32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/>
            <a:r>
              <a:rPr lang="en-IN" sz="1800" b="1" dirty="0">
                <a:solidFill>
                  <a:schemeClr val="tx1"/>
                </a:solidFill>
                <a:latin typeface="Arial Black" panose="020B0A04020102020204" pitchFamily="34" charset="0"/>
              </a:rPr>
              <a:t>Non-technical Learnings</a:t>
            </a:r>
          </a:p>
          <a:p>
            <a:pPr marL="114300"/>
            <a:endParaRPr lang="en-IN" b="1" dirty="0">
              <a:solidFill>
                <a:srgbClr val="FF004E"/>
              </a:solidFill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800" dirty="0"/>
              <a:t>Remote Working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800" dirty="0"/>
              <a:t>Collaborating with colleagues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800" dirty="0"/>
              <a:t>Various aspects of GIT for sharing individual work with the team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800" dirty="0"/>
              <a:t>Time Management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800" dirty="0"/>
              <a:t> In depth knowledge of documentation and naming convention</a:t>
            </a:r>
          </a:p>
        </p:txBody>
      </p:sp>
      <p:sp>
        <p:nvSpPr>
          <p:cNvPr id="28" name="Google Shape;136;p22">
            <a:extLst>
              <a:ext uri="{FF2B5EF4-FFF2-40B4-BE49-F238E27FC236}">
                <a16:creationId xmlns:a16="http://schemas.microsoft.com/office/drawing/2014/main" id="{D5A079FD-BF98-482A-8233-E47EA268D595}"/>
              </a:ext>
            </a:extLst>
          </p:cNvPr>
          <p:cNvSpPr txBox="1">
            <a:spLocks/>
          </p:cNvSpPr>
          <p:nvPr/>
        </p:nvSpPr>
        <p:spPr>
          <a:xfrm>
            <a:off x="1018125" y="1289868"/>
            <a:ext cx="3267300" cy="3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erriweather"/>
              <a:buNone/>
              <a:defRPr sz="14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○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■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●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○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■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●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○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■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l"/>
            <a:r>
              <a:rPr lang="en-IN" sz="1800" b="1" i="0" dirty="0">
                <a:solidFill>
                  <a:schemeClr val="tx1"/>
                </a:solidFill>
                <a:latin typeface="Arial Black" panose="020B0A04020102020204" pitchFamily="34" charset="0"/>
              </a:rPr>
              <a:t> Technical Learnings</a:t>
            </a:r>
          </a:p>
          <a:p>
            <a:pPr marL="0" indent="0" algn="l">
              <a:spcBef>
                <a:spcPts val="600"/>
              </a:spcBef>
            </a:pPr>
            <a:endParaRPr lang="en-IN" b="1" i="0" dirty="0">
              <a:solidFill>
                <a:schemeClr val="tx1"/>
              </a:solidFill>
              <a:latin typeface="+mj-lt"/>
            </a:endParaRPr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800" i="0" dirty="0">
                <a:solidFill>
                  <a:schemeClr val="tx1"/>
                </a:solidFill>
                <a:latin typeface="+mj-lt"/>
              </a:rPr>
              <a:t>Implementation of MVC layered architecture.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i="0" dirty="0">
                <a:solidFill>
                  <a:schemeClr val="tx1"/>
                </a:solidFill>
                <a:latin typeface="+mj-lt"/>
              </a:rPr>
              <a:t>Integration of servlets and JSP to map with various </a:t>
            </a:r>
            <a:r>
              <a:rPr lang="en-IN" sz="1800" i="0" dirty="0" err="1">
                <a:solidFill>
                  <a:schemeClr val="tx1"/>
                </a:solidFill>
                <a:latin typeface="+mj-lt"/>
              </a:rPr>
              <a:t>urls</a:t>
            </a:r>
            <a:r>
              <a:rPr lang="en-IN" sz="1800" i="0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i="0" dirty="0">
                <a:solidFill>
                  <a:schemeClr val="tx1"/>
                </a:solidFill>
                <a:latin typeface="+mj-lt"/>
              </a:rPr>
              <a:t>Designing the UI using HTML, CSS, JS and Bootstrap</a:t>
            </a:r>
          </a:p>
        </p:txBody>
      </p:sp>
    </p:spTree>
    <p:extLst>
      <p:ext uri="{BB962C8B-B14F-4D97-AF65-F5344CB8AC3E}">
        <p14:creationId xmlns:p14="http://schemas.microsoft.com/office/powerpoint/2010/main" val="860823202"/>
      </p:ext>
    </p:extLst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765051"/>
            <a:ext cx="7772400" cy="74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A8122A"/>
                </a:solidFill>
              </a:rPr>
              <a:t>Thanks!</a:t>
            </a:r>
            <a:endParaRPr sz="2800" dirty="0">
              <a:solidFill>
                <a:srgbClr val="A8122A"/>
              </a:solidFill>
            </a:endParaRPr>
          </a:p>
        </p:txBody>
      </p:sp>
      <p:sp>
        <p:nvSpPr>
          <p:cNvPr id="303" name="Google Shape;303;p35"/>
          <p:cNvSpPr txBox="1">
            <a:spLocks noGrp="1"/>
          </p:cNvSpPr>
          <p:nvPr>
            <p:ph type="subTitle" idx="4294967295"/>
          </p:nvPr>
        </p:nvSpPr>
        <p:spPr>
          <a:xfrm>
            <a:off x="3827721" y="2330297"/>
            <a:ext cx="1392865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FFFFF"/>
                </a:solidFill>
              </a:rPr>
              <a:t>ANY QUESTIONS?</a:t>
            </a:r>
            <a:endParaRPr sz="3600" b="1" dirty="0">
              <a:solidFill>
                <a:srgbClr val="FFFFFF"/>
              </a:solidFill>
            </a:endParaRPr>
          </a:p>
        </p:txBody>
      </p:sp>
      <p:sp>
        <p:nvSpPr>
          <p:cNvPr id="304" name="Google Shape;304;p35"/>
          <p:cNvSpPr txBox="1">
            <a:spLocks noGrp="1"/>
          </p:cNvSpPr>
          <p:nvPr>
            <p:ph type="body" idx="4294967295"/>
          </p:nvPr>
        </p:nvSpPr>
        <p:spPr>
          <a:xfrm>
            <a:off x="1275150" y="2841694"/>
            <a:ext cx="6593700" cy="12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</a:rPr>
              <a:t>You can find me at:</a:t>
            </a:r>
            <a:endParaRPr sz="1800"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</a:rPr>
              <a:t>@username</a:t>
            </a:r>
            <a:endParaRPr sz="1800"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</a:rPr>
              <a:t>user@mail.me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305" name="Google Shape;305;p35"/>
          <p:cNvSpPr txBox="1">
            <a:spLocks noGrp="1"/>
          </p:cNvSpPr>
          <p:nvPr>
            <p:ph type="sldNum" idx="12"/>
          </p:nvPr>
        </p:nvSpPr>
        <p:spPr>
          <a:xfrm>
            <a:off x="4297650" y="4764749"/>
            <a:ext cx="548700" cy="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306" name="Google Shape;306;p35"/>
          <p:cNvGrpSpPr/>
          <p:nvPr/>
        </p:nvGrpSpPr>
        <p:grpSpPr>
          <a:xfrm>
            <a:off x="2711302" y="2504039"/>
            <a:ext cx="3721395" cy="239161"/>
            <a:chOff x="3927600" y="2539800"/>
            <a:chExt cx="1288800" cy="63900"/>
          </a:xfrm>
        </p:grpSpPr>
        <p:cxnSp>
          <p:nvCxnSpPr>
            <p:cNvPr id="307" name="Google Shape;307;p35"/>
            <p:cNvCxnSpPr/>
            <p:nvPr/>
          </p:nvCxnSpPr>
          <p:spPr>
            <a:xfrm>
              <a:off x="3927600" y="2571750"/>
              <a:ext cx="1288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08" name="Google Shape;308;p35"/>
            <p:cNvSpPr/>
            <p:nvPr/>
          </p:nvSpPr>
          <p:spPr>
            <a:xfrm flipH="1">
              <a:off x="4538275" y="2539800"/>
              <a:ext cx="67500" cy="63900"/>
            </a:xfrm>
            <a:prstGeom prst="diamond">
              <a:avLst/>
            </a:prstGeom>
            <a:solidFill>
              <a:srgbClr val="22222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dirty="0"/>
                <a:t>…</a:t>
              </a:r>
              <a:endParaRPr dirty="0"/>
            </a:p>
          </p:txBody>
        </p:sp>
      </p:grp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" grpId="0"/>
    </p:bldLst>
  </p:timing>
</p:sld>
</file>

<file path=ppt/theme/theme1.xml><?xml version="1.0" encoding="utf-8"?>
<a:theme xmlns:a="http://schemas.openxmlformats.org/drawingml/2006/main" name="Othello template">
  <a:themeElements>
    <a:clrScheme name="Custom 347">
      <a:dk1>
        <a:srgbClr val="222222"/>
      </a:dk1>
      <a:lt1>
        <a:srgbClr val="FFFFFF"/>
      </a:lt1>
      <a:dk2>
        <a:srgbClr val="222222"/>
      </a:dk2>
      <a:lt2>
        <a:srgbClr val="F3F3F3"/>
      </a:lt2>
      <a:accent1>
        <a:srgbClr val="A8122A"/>
      </a:accent1>
      <a:accent2>
        <a:srgbClr val="B88A92"/>
      </a:accent2>
      <a:accent3>
        <a:srgbClr val="F5F1E0"/>
      </a:accent3>
      <a:accent4>
        <a:srgbClr val="D6CEAD"/>
      </a:accent4>
      <a:accent5>
        <a:srgbClr val="434343"/>
      </a:accent5>
      <a:accent6>
        <a:srgbClr val="B7B7B7"/>
      </a:accent6>
      <a:hlink>
        <a:srgbClr val="A8122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1956</TotalTime>
  <Words>213</Words>
  <Application>Microsoft Office PowerPoint</Application>
  <PresentationFormat>On-screen Show (16:9)</PresentationFormat>
  <Paragraphs>70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Bahnschrift SemiBold SemiConden</vt:lpstr>
      <vt:lpstr>Titillium Web</vt:lpstr>
      <vt:lpstr>Arial</vt:lpstr>
      <vt:lpstr>Times New Roman</vt:lpstr>
      <vt:lpstr>Wingdings</vt:lpstr>
      <vt:lpstr>Merriweather</vt:lpstr>
      <vt:lpstr>Arial Black</vt:lpstr>
      <vt:lpstr>Wide Latin</vt:lpstr>
      <vt:lpstr>Raleway</vt:lpstr>
      <vt:lpstr>Othello template</vt:lpstr>
      <vt:lpstr> Contact And Networking Project </vt:lpstr>
      <vt:lpstr>About this template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Contact And Networking Project</dc:title>
  <dc:creator>Rameshwar</dc:creator>
  <cp:lastModifiedBy>Shirshendhu Panday</cp:lastModifiedBy>
  <cp:revision>28</cp:revision>
  <dcterms:modified xsi:type="dcterms:W3CDTF">2020-10-12T18:00:24Z</dcterms:modified>
</cp:coreProperties>
</file>