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7" r:id="rId7"/>
    <p:sldId id="265" r:id="rId8"/>
    <p:sldId id="266" r:id="rId9"/>
  </p:sldIdLst>
  <p:sldSz cx="18288000" cy="10287000"/>
  <p:notesSz cx="6858000" cy="9144000"/>
  <p:embeddedFontLst>
    <p:embeddedFont>
      <p:font typeface="Clear Sans Regular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B49"/>
    <a:srgbClr val="A100FF"/>
    <a:srgbClr val="883C84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5033" autoAdjust="0"/>
  </p:normalViewPr>
  <p:slideViewPr>
    <p:cSldViewPr>
      <p:cViewPr varScale="1">
        <p:scale>
          <a:sx n="54" d="100"/>
          <a:sy n="54" d="100"/>
        </p:scale>
        <p:origin x="82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1ef166d-08d2-4a48-8cc8-5cc9f83f31a1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4191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92224" y="1960364"/>
            <a:ext cx="12662376" cy="632105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IN" sz="2800" dirty="0"/>
              <a:t>Social Buzz is Fast growing technology unicorn</a:t>
            </a:r>
          </a:p>
          <a:p>
            <a:pPr algn="ctr"/>
            <a:r>
              <a:rPr lang="en-IN" sz="2800" dirty="0"/>
              <a:t>That need to adapt quickly to it’s global scale.</a:t>
            </a:r>
          </a:p>
          <a:p>
            <a:pPr algn="ctr"/>
            <a:r>
              <a:rPr lang="en-IN" sz="2800" dirty="0"/>
              <a:t>                          Accenture has begun a 3 month POC focusing on these task:</a:t>
            </a:r>
          </a:p>
          <a:p>
            <a:pPr algn="r"/>
            <a:endParaRPr lang="en-IN" sz="2800" dirty="0"/>
          </a:p>
          <a:p>
            <a:pPr algn="ctr"/>
            <a:r>
              <a:rPr lang="en-IN" sz="2800" dirty="0"/>
              <a:t>1) An audit of Social Buzz’s big data practice</a:t>
            </a:r>
          </a:p>
          <a:p>
            <a:pPr algn="ctr"/>
            <a:r>
              <a:rPr lang="en-IN" sz="2800" dirty="0"/>
              <a:t>2) Recommendations for a successful IPO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                                     3) Analysis to find Social Buzz’s top most 5 popular categories    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813085" y="1960365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77A3B8-81F8-4596-92BB-44135CA34DDA}"/>
              </a:ext>
            </a:extLst>
          </p:cNvPr>
          <p:cNvCxnSpPr/>
          <p:nvPr/>
        </p:nvCxnSpPr>
        <p:spPr>
          <a:xfrm>
            <a:off x="10896600" y="1562100"/>
            <a:ext cx="0" cy="914400"/>
          </a:xfrm>
          <a:prstGeom prst="straightConnector1">
            <a:avLst/>
          </a:prstGeom>
          <a:ln>
            <a:solidFill>
              <a:srgbClr val="461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3200" dirty="0"/>
              <a:t>                          </a:t>
            </a:r>
            <a:r>
              <a:rPr lang="en-AU" sz="3600" dirty="0">
                <a:solidFill>
                  <a:schemeClr val="bg1"/>
                </a:solidFill>
              </a:rPr>
              <a:t>Over 100000 posts per day</a:t>
            </a:r>
          </a:p>
          <a:p>
            <a:r>
              <a:rPr lang="en-AU" sz="3200" dirty="0"/>
              <a:t>                         </a:t>
            </a:r>
          </a:p>
          <a:p>
            <a:r>
              <a:rPr lang="en-AU" sz="3200" dirty="0"/>
              <a:t>                          </a:t>
            </a:r>
            <a:r>
              <a:rPr lang="en-AU" sz="3600" dirty="0">
                <a:solidFill>
                  <a:schemeClr val="bg1"/>
                </a:solidFill>
              </a:rPr>
              <a:t>36500000 pieces of content per year!</a:t>
            </a:r>
          </a:p>
          <a:p>
            <a:endParaRPr lang="en-AU" sz="3200" dirty="0">
              <a:solidFill>
                <a:schemeClr val="bg1"/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                          But how to capitalize on when there is so much?</a:t>
            </a:r>
          </a:p>
          <a:p>
            <a:endParaRPr lang="en-AU" sz="2800" dirty="0">
              <a:solidFill>
                <a:schemeClr val="bg1"/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                          Analysis to find Social Buzz’s top 5  popular   </a:t>
            </a:r>
          </a:p>
          <a:p>
            <a:r>
              <a:rPr lang="en-AU" sz="2800" dirty="0">
                <a:solidFill>
                  <a:schemeClr val="bg1"/>
                </a:solidFill>
              </a:rPr>
              <a:t>                           categories 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239503" y="6818593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6" y="689712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92685" y="92800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8E6766-B71C-ABFB-B453-D8A013C8A4D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55"/>
          <a:stretch/>
        </p:blipFill>
        <p:spPr>
          <a:xfrm>
            <a:off x="11278561" y="6818593"/>
            <a:ext cx="2055454" cy="2087189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3787072-225D-6CF0-0C89-D97943D4C2EE}"/>
              </a:ext>
            </a:extLst>
          </p:cNvPr>
          <p:cNvSpPr/>
          <p:nvPr/>
        </p:nvSpPr>
        <p:spPr>
          <a:xfrm>
            <a:off x="14319626" y="1714500"/>
            <a:ext cx="3587374" cy="13410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Andrew Fleming</a:t>
            </a:r>
          </a:p>
          <a:p>
            <a:pPr algn="ctr"/>
            <a:r>
              <a:rPr lang="en-IN" sz="2400" dirty="0"/>
              <a:t>Chief Technical Architect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B643F4-7FF7-C908-EE3B-7B5B4DB14BD3}"/>
              </a:ext>
            </a:extLst>
          </p:cNvPr>
          <p:cNvSpPr/>
          <p:nvPr/>
        </p:nvSpPr>
        <p:spPr>
          <a:xfrm>
            <a:off x="14319626" y="4369809"/>
            <a:ext cx="3548316" cy="13410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Marcus Rompton</a:t>
            </a:r>
          </a:p>
          <a:p>
            <a:pPr algn="ctr"/>
            <a:r>
              <a:rPr lang="en-IN" sz="2400" dirty="0"/>
              <a:t>Senior Principle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CBFBA7-4565-6F7C-17D2-FC31A2F1DD6A}"/>
              </a:ext>
            </a:extLst>
          </p:cNvPr>
          <p:cNvSpPr/>
          <p:nvPr/>
        </p:nvSpPr>
        <p:spPr>
          <a:xfrm>
            <a:off x="14458168" y="6988336"/>
            <a:ext cx="3409774" cy="13410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Onkar Kulkarni</a:t>
            </a:r>
          </a:p>
          <a:p>
            <a:pPr algn="ctr"/>
            <a:r>
              <a:rPr lang="en-IN" sz="2400" dirty="0"/>
              <a:t>Data Analyst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322CD99-2F7A-EFC4-8E94-B469C92D0592}"/>
              </a:ext>
            </a:extLst>
          </p:cNvPr>
          <p:cNvSpPr/>
          <p:nvPr/>
        </p:nvSpPr>
        <p:spPr>
          <a:xfrm>
            <a:off x="4051726" y="1114209"/>
            <a:ext cx="4558873" cy="10333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Data Understanding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E4E31A-D708-B35D-E989-F5C9DAD57798}"/>
              </a:ext>
            </a:extLst>
          </p:cNvPr>
          <p:cNvSpPr/>
          <p:nvPr/>
        </p:nvSpPr>
        <p:spPr>
          <a:xfrm>
            <a:off x="6012553" y="2682675"/>
            <a:ext cx="3848660" cy="10333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Data Cleaning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FD538ED-7771-BBEE-F0A5-900DEA39A46E}"/>
              </a:ext>
            </a:extLst>
          </p:cNvPr>
          <p:cNvSpPr/>
          <p:nvPr/>
        </p:nvSpPr>
        <p:spPr>
          <a:xfrm>
            <a:off x="7909380" y="4282896"/>
            <a:ext cx="3848660" cy="10333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Data Modelling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8836E1D-2C6B-109B-6FD5-8A1560DBF48D}"/>
              </a:ext>
            </a:extLst>
          </p:cNvPr>
          <p:cNvSpPr/>
          <p:nvPr/>
        </p:nvSpPr>
        <p:spPr>
          <a:xfrm>
            <a:off x="9677400" y="5946226"/>
            <a:ext cx="3848660" cy="10333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Data Analysis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9237F4-6F91-7530-A8D1-7975621DB5FC}"/>
              </a:ext>
            </a:extLst>
          </p:cNvPr>
          <p:cNvSpPr/>
          <p:nvPr/>
        </p:nvSpPr>
        <p:spPr>
          <a:xfrm>
            <a:off x="11545304" y="7797373"/>
            <a:ext cx="3848660" cy="10333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Business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4289474-E878-76AB-35F5-E22EC8089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12" y="0"/>
            <a:ext cx="8089291" cy="10172701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3EB1575-82FB-F9AD-FB1A-91B1B274D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82006"/>
              </p:ext>
            </p:extLst>
          </p:nvPr>
        </p:nvGraphicFramePr>
        <p:xfrm>
          <a:off x="10216450" y="1790700"/>
          <a:ext cx="4642550" cy="8594844"/>
        </p:xfrm>
        <a:graphic>
          <a:graphicData uri="http://schemas.openxmlformats.org/drawingml/2006/table">
            <a:tbl>
              <a:tblPr/>
              <a:tblGrid>
                <a:gridCol w="3095032">
                  <a:extLst>
                    <a:ext uri="{9D8B030D-6E8A-4147-A177-3AD203B41FA5}">
                      <a16:colId xmlns:a16="http://schemas.microsoft.com/office/drawing/2014/main" val="1174237862"/>
                    </a:ext>
                  </a:extLst>
                </a:gridCol>
                <a:gridCol w="1547518">
                  <a:extLst>
                    <a:ext uri="{9D8B030D-6E8A-4147-A177-3AD203B41FA5}">
                      <a16:colId xmlns:a16="http://schemas.microsoft.com/office/drawing/2014/main" val="154269089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 Category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416780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Studying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54269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818936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healthy eating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69339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91034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68738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99118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66676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24972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cooking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64756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83199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dogs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52511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17321"/>
                  </a:ext>
                </a:extLst>
              </a:tr>
              <a:tr h="54063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soccer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57783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929974"/>
                  </a:ext>
                </a:extLst>
              </a:tr>
              <a:tr h="882892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public speaking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49264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31661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71168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70698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tennis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50339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05094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64880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17363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fitness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55323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04078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57436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3892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veganism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49619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8124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Animals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74965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99771"/>
                  </a:ext>
                </a:extLst>
              </a:tr>
              <a:tr h="4686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culture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66579</a:t>
                      </a:r>
                    </a:p>
                  </a:txBody>
                  <a:tcPr marL="5886" marR="5886" marT="5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1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808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donutChart ,clusteredColumnChart ,pieChart ,card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0"/>
            <a:ext cx="18030825" cy="10287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4831768" cy="76392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99654" y="811665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415282" y="571890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3" y="4369388"/>
            <a:ext cx="6020367" cy="2747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.</a:t>
            </a:r>
          </a:p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C71044E-B050-1F4B-7872-0A0CDF94FD9E}"/>
              </a:ext>
            </a:extLst>
          </p:cNvPr>
          <p:cNvSpPr txBox="1"/>
          <p:nvPr/>
        </p:nvSpPr>
        <p:spPr>
          <a:xfrm>
            <a:off x="11063911" y="823776"/>
            <a:ext cx="6477000" cy="790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Animal and Science are the two most popular Categories of content, showing that people enjoy “real-life” and “factual” content the most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is a common theme with the top 5 categories with “Healthy Eating” ranking the highest. This may give an indication to the audience within your user base. You could use this insight to create a campaign and work with healthy eating brands a campaign and work with healthy eating brands to boost user engagement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STEPS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ad-hoc analysis is insightful, but it’s time to take this analysis into large scale production for real-time understanding of your business.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345</Words>
  <Application>Microsoft Office PowerPoint</Application>
  <PresentationFormat>Custom</PresentationFormat>
  <Paragraphs>140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Clear Sans Regular Bold</vt:lpstr>
      <vt:lpstr>Graphik Regular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Onkar Kulkarni</cp:lastModifiedBy>
  <cp:revision>10</cp:revision>
  <dcterms:created xsi:type="dcterms:W3CDTF">2006-08-16T00:00:00Z</dcterms:created>
  <dcterms:modified xsi:type="dcterms:W3CDTF">2024-02-03T15:39:10Z</dcterms:modified>
  <dc:identifier>DAEhDyfaYKE</dc:identifier>
</cp:coreProperties>
</file>