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59" r:id="rId6"/>
    <p:sldId id="261" r:id="rId7"/>
    <p:sldId id="262" r:id="rId8"/>
    <p:sldId id="263" r:id="rId9"/>
    <p:sldId id="264" r:id="rId10"/>
    <p:sldId id="265" r:id="rId11"/>
    <p:sldId id="266"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sz="8800" b="1" dirty="0">
                <a:solidFill>
                  <a:schemeClr val="accent5">
                    <a:lumMod val="50000"/>
                  </a:schemeClr>
                </a:solidFill>
              </a:rPr>
              <a:t>Guessing Game</a:t>
            </a:r>
            <a:r>
              <a:rPr lang="en-IN" altLang="en-US" dirty="0">
                <a:solidFill>
                  <a:schemeClr val="accent5">
                    <a:lumMod val="50000"/>
                  </a:schemeClr>
                </a:solidFill>
              </a:rPr>
              <a:t> </a:t>
            </a:r>
            <a:endParaRPr lang="en-IN" altLang="en-US" dirty="0">
              <a:solidFill>
                <a:schemeClr val="accent5">
                  <a:lumMod val="50000"/>
                </a:schemeClr>
              </a:solidFill>
            </a:endParaRPr>
          </a:p>
        </p:txBody>
      </p:sp>
      <p:sp>
        <p:nvSpPr>
          <p:cNvPr id="3" name="Subtitle 2"/>
          <p:cNvSpPr>
            <a:spLocks noGrp="1"/>
          </p:cNvSpPr>
          <p:nvPr>
            <p:ph type="subTitle" idx="1"/>
          </p:nvPr>
        </p:nvSpPr>
        <p:spPr/>
        <p:txBody>
          <a:bodyPr/>
          <a:lstStyle/>
          <a:p>
            <a:r>
              <a:rPr lang="en-IN" altLang="en-US">
                <a:solidFill>
                  <a:schemeClr val="accent5">
                    <a:lumMod val="75000"/>
                  </a:schemeClr>
                </a:solidFill>
              </a:rPr>
              <a:t>NLP Mini-Project</a:t>
            </a:r>
            <a:endParaRPr lang="en-IN" altLang="en-US">
              <a:solidFill>
                <a:schemeClr val="accent5">
                  <a:lumMod val="75000"/>
                </a:schemeClr>
              </a:solidFill>
            </a:endParaRPr>
          </a:p>
          <a:p>
            <a:r>
              <a:rPr lang="en-IN" altLang="en-US">
                <a:solidFill>
                  <a:schemeClr val="accent5">
                    <a:lumMod val="75000"/>
                  </a:schemeClr>
                </a:solidFill>
              </a:rPr>
              <a:t>Onkar Krishna Mundekar</a:t>
            </a:r>
            <a:endParaRPr lang="en-IN" altLang="en-US">
              <a:solidFill>
                <a:schemeClr val="accent5">
                  <a:lumMod val="75000"/>
                </a:schemeClr>
              </a:solidFill>
            </a:endParaRPr>
          </a:p>
          <a:p>
            <a:r>
              <a:rPr lang="en-IN" altLang="en-US">
                <a:solidFill>
                  <a:schemeClr val="accent5">
                    <a:lumMod val="75000"/>
                  </a:schemeClr>
                </a:solidFill>
              </a:rPr>
              <a:t>Msc Part I | Roll No 618</a:t>
            </a:r>
            <a:endParaRPr lang="en-IN" altLang="en-US">
              <a:solidFill>
                <a:schemeClr val="accent5">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chemeClr val="tx2"/>
                </a:solidFill>
              </a:rPr>
              <a:t>Output</a:t>
            </a:r>
            <a:endParaRPr lang="en-IN" altLang="en-US" b="1">
              <a:solidFill>
                <a:schemeClr val="tx2"/>
              </a:solidFill>
            </a:endParaRPr>
          </a:p>
        </p:txBody>
      </p:sp>
      <p:pic>
        <p:nvPicPr>
          <p:cNvPr id="5" name="Content Placeholder 4"/>
          <p:cNvPicPr>
            <a:picLocks noChangeAspect="1"/>
          </p:cNvPicPr>
          <p:nvPr>
            <p:ph sz="half" idx="1"/>
          </p:nvPr>
        </p:nvPicPr>
        <p:blipFill>
          <a:blip r:embed="rId1"/>
          <a:stretch>
            <a:fillRect/>
          </a:stretch>
        </p:blipFill>
        <p:spPr>
          <a:xfrm>
            <a:off x="1356995" y="2600960"/>
            <a:ext cx="4143375" cy="2800350"/>
          </a:xfrm>
          <a:prstGeom prst="rect">
            <a:avLst/>
          </a:prstGeom>
        </p:spPr>
      </p:pic>
      <p:sp>
        <p:nvSpPr>
          <p:cNvPr id="6" name="Text Box 5"/>
          <p:cNvSpPr txBox="1"/>
          <p:nvPr/>
        </p:nvSpPr>
        <p:spPr>
          <a:xfrm>
            <a:off x="1348740" y="1916430"/>
            <a:ext cx="1019810"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p>
            <a:r>
              <a:rPr lang="en-IN" altLang="en-US"/>
              <a:t>You lose!</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77615" y="1680210"/>
            <a:ext cx="4636770" cy="3497580"/>
          </a:xfrm>
        </p:spPr>
        <p:txBody>
          <a:bodyPr/>
          <a:p>
            <a:r>
              <a:rPr lang="en-IN" altLang="en-US" sz="7200" b="1">
                <a:solidFill>
                  <a:schemeClr val="tx2"/>
                </a:solidFill>
              </a:rPr>
              <a:t>THANK YOU</a:t>
            </a:r>
            <a:endParaRPr lang="en-IN" altLang="en-US" sz="7200" b="1">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85165" y="1253490"/>
            <a:ext cx="5181600" cy="3463925"/>
          </a:xfrm>
        </p:spPr>
        <p:txBody>
          <a:bodyPr>
            <a:noAutofit/>
          </a:bodyPr>
          <a:p>
            <a:pPr marL="0" indent="0">
              <a:buNone/>
            </a:pPr>
            <a:r>
              <a:rPr lang="en-IN" altLang="en-US" sz="4400">
                <a:solidFill>
                  <a:schemeClr val="tx1"/>
                </a:solidFill>
              </a:rPr>
              <a:t>Basic rule to win this game is to match your guess with computer’s thinking.</a:t>
            </a:r>
            <a:endParaRPr lang="en-IN" altLang="en-US" sz="4400">
              <a:solidFill>
                <a:schemeClr val="tx1"/>
              </a:solidFill>
            </a:endParaRPr>
          </a:p>
        </p:txBody>
      </p:sp>
      <p:pic>
        <p:nvPicPr>
          <p:cNvPr id="5" name="Content Placeholder 4"/>
          <p:cNvPicPr>
            <a:picLocks noChangeAspect="1"/>
          </p:cNvPicPr>
          <p:nvPr>
            <p:ph sz="half" idx="2"/>
          </p:nvPr>
        </p:nvPicPr>
        <p:blipFill>
          <a:blip r:embed="rId1"/>
          <a:stretch>
            <a:fillRect/>
          </a:stretch>
        </p:blipFill>
        <p:spPr>
          <a:xfrm>
            <a:off x="6784975" y="1253490"/>
            <a:ext cx="4351655" cy="43516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05960" y="594995"/>
            <a:ext cx="4986655" cy="1325880"/>
          </a:xfrm>
        </p:spPr>
        <p:txBody>
          <a:bodyPr/>
          <a:p>
            <a:r>
              <a:rPr lang="en-IN" altLang="en-US" sz="4800" b="1">
                <a:solidFill>
                  <a:schemeClr val="accent5">
                    <a:lumMod val="50000"/>
                  </a:schemeClr>
                </a:solidFill>
              </a:rPr>
              <a:t>Libraries Used:</a:t>
            </a:r>
            <a:endParaRPr lang="en-IN" altLang="en-US" sz="4800" b="1">
              <a:solidFill>
                <a:schemeClr val="accent5">
                  <a:lumMod val="50000"/>
                </a:schemeClr>
              </a:solidFill>
            </a:endParaRPr>
          </a:p>
        </p:txBody>
      </p:sp>
      <p:sp>
        <p:nvSpPr>
          <p:cNvPr id="3" name="Content Placeholder 2"/>
          <p:cNvSpPr>
            <a:spLocks noGrp="1"/>
          </p:cNvSpPr>
          <p:nvPr>
            <p:ph sz="half" idx="1"/>
          </p:nvPr>
        </p:nvSpPr>
        <p:spPr>
          <a:xfrm>
            <a:off x="4408805" y="1687195"/>
            <a:ext cx="5181600" cy="4351338"/>
          </a:xfrm>
        </p:spPr>
        <p:txBody>
          <a:bodyPr/>
          <a:p>
            <a:r>
              <a:rPr lang="en-IN" altLang="en-US" b="1">
                <a:solidFill>
                  <a:schemeClr val="accent2">
                    <a:lumMod val="75000"/>
                  </a:schemeClr>
                </a:solidFill>
                <a:sym typeface="+mn-ea"/>
              </a:rPr>
              <a:t> </a:t>
            </a:r>
            <a:r>
              <a:rPr lang="en-IN" altLang="en-US" sz="3600" b="1">
                <a:solidFill>
                  <a:schemeClr val="accent2">
                    <a:lumMod val="75000"/>
                  </a:schemeClr>
                </a:solidFill>
                <a:sym typeface="+mn-ea"/>
              </a:rPr>
              <a:t>SpeechRecognition</a:t>
            </a:r>
            <a:endParaRPr lang="en-IN" altLang="en-US" sz="3600" b="1">
              <a:solidFill>
                <a:schemeClr val="accent2">
                  <a:lumMod val="75000"/>
                </a:schemeClr>
              </a:solidFill>
            </a:endParaRPr>
          </a:p>
          <a:p>
            <a:r>
              <a:rPr lang="en-IN" altLang="en-US" sz="3600" b="1">
                <a:solidFill>
                  <a:schemeClr val="accent2">
                    <a:lumMod val="75000"/>
                  </a:schemeClr>
                </a:solidFill>
              </a:rPr>
              <a:t> PyAudio</a:t>
            </a:r>
            <a:endParaRPr lang="en-IN" altLang="en-US" sz="3600" b="1">
              <a:solidFill>
                <a:schemeClr val="accent2">
                  <a:lumMod val="75000"/>
                </a:schemeClr>
              </a:solidFill>
            </a:endParaRPr>
          </a:p>
          <a:p>
            <a:pPr marL="0" indent="0">
              <a:buNone/>
            </a:pPr>
            <a:endParaRPr lang="en-IN" altLang="en-US" sz="3600" b="1">
              <a:solidFill>
                <a:schemeClr val="accent2">
                  <a:lumMod val="75000"/>
                </a:schemeClr>
              </a:solidFill>
            </a:endParaRPr>
          </a:p>
        </p:txBody>
      </p:sp>
      <p:sp>
        <p:nvSpPr>
          <p:cNvPr id="4" name="Content Placeholder 3"/>
          <p:cNvSpPr>
            <a:spLocks noGrp="1"/>
          </p:cNvSpPr>
          <p:nvPr>
            <p:ph sz="half" idx="2"/>
          </p:nvPr>
        </p:nvSpPr>
        <p:spPr>
          <a:xfrm>
            <a:off x="4408805" y="3510915"/>
            <a:ext cx="7600950" cy="2773045"/>
          </a:xfrm>
        </p:spPr>
        <p:txBody>
          <a:bodyPr>
            <a:normAutofit/>
          </a:bodyPr>
          <a:p>
            <a:pPr marL="0" indent="0">
              <a:buNone/>
            </a:pPr>
            <a:r>
              <a:rPr lang="en-IN" altLang="en-US" sz="4800" b="1">
                <a:solidFill>
                  <a:schemeClr val="accent5">
                    <a:lumMod val="50000"/>
                  </a:schemeClr>
                </a:solidFill>
                <a:latin typeface="+mj-lt"/>
                <a:ea typeface="+mj-ea"/>
                <a:cs typeface="+mj-cs"/>
              </a:rPr>
              <a:t>Classes Used:</a:t>
            </a:r>
            <a:endParaRPr lang="en-IN" altLang="en-US" sz="4800" b="1">
              <a:solidFill>
                <a:schemeClr val="accent5">
                  <a:lumMod val="50000"/>
                </a:schemeClr>
              </a:solidFill>
              <a:latin typeface="+mj-lt"/>
              <a:ea typeface="+mj-ea"/>
              <a:cs typeface="+mj-cs"/>
            </a:endParaRPr>
          </a:p>
          <a:p>
            <a:pPr algn="l">
              <a:buClrTx/>
              <a:buSzTx/>
            </a:pPr>
            <a:r>
              <a:rPr lang="en-IN" altLang="en-US" sz="3600" b="1">
                <a:solidFill>
                  <a:schemeClr val="accent2">
                    <a:lumMod val="75000"/>
                  </a:schemeClr>
                </a:solidFill>
              </a:rPr>
              <a:t> Recognizer()</a:t>
            </a:r>
            <a:endParaRPr lang="en-IN" altLang="en-US" sz="3600" b="1">
              <a:solidFill>
                <a:schemeClr val="accent2">
                  <a:lumMod val="75000"/>
                </a:schemeClr>
              </a:solidFill>
            </a:endParaRPr>
          </a:p>
          <a:p>
            <a:pPr algn="l">
              <a:buClrTx/>
              <a:buSzTx/>
            </a:pPr>
            <a:r>
              <a:rPr lang="en-IN" altLang="en-US" sz="3600" b="1">
                <a:solidFill>
                  <a:schemeClr val="accent2">
                    <a:lumMod val="75000"/>
                  </a:schemeClr>
                </a:solidFill>
              </a:rPr>
              <a:t> Microphone()</a:t>
            </a:r>
            <a:endParaRPr lang="en-IN" altLang="en-US" sz="3600" b="1">
              <a:solidFill>
                <a:schemeClr val="accent2">
                  <a:lumMod val="75000"/>
                </a:schemeClr>
              </a:solidFill>
            </a:endParaRPr>
          </a:p>
        </p:txBody>
      </p:sp>
      <p:pic>
        <p:nvPicPr>
          <p:cNvPr id="5" name="Picture 4"/>
          <p:cNvPicPr>
            <a:picLocks noChangeAspect="1"/>
          </p:cNvPicPr>
          <p:nvPr/>
        </p:nvPicPr>
        <p:blipFill>
          <a:blip r:embed="rId1"/>
          <a:stretch>
            <a:fillRect/>
          </a:stretch>
        </p:blipFill>
        <p:spPr>
          <a:xfrm>
            <a:off x="1493520" y="2402205"/>
            <a:ext cx="1714500" cy="1714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88290"/>
            <a:ext cx="10515600" cy="1325563"/>
          </a:xfrm>
        </p:spPr>
        <p:txBody>
          <a:bodyPr>
            <a:normAutofit fontScale="90000"/>
          </a:bodyPr>
          <a:p>
            <a:r>
              <a:rPr lang="en-IN" altLang="en-US" b="1">
                <a:solidFill>
                  <a:schemeClr val="accent5">
                    <a:lumMod val="75000"/>
                  </a:schemeClr>
                </a:solidFill>
                <a:sym typeface="+mn-ea"/>
              </a:rPr>
              <a:t>                        </a:t>
            </a:r>
            <a:br>
              <a:rPr lang="en-IN" altLang="en-US" b="1">
                <a:solidFill>
                  <a:schemeClr val="accent5">
                    <a:lumMod val="75000"/>
                  </a:schemeClr>
                </a:solidFill>
                <a:sym typeface="+mn-ea"/>
              </a:rPr>
            </a:br>
            <a:r>
              <a:rPr lang="en-IN" altLang="en-US" b="1">
                <a:solidFill>
                  <a:schemeClr val="accent5">
                    <a:lumMod val="75000"/>
                  </a:schemeClr>
                </a:solidFill>
                <a:sym typeface="+mn-ea"/>
              </a:rPr>
              <a:t>                         SpeechRecognition</a:t>
            </a:r>
            <a:br>
              <a:rPr lang="en-IN" altLang="en-US" b="1">
                <a:solidFill>
                  <a:schemeClr val="accent5">
                    <a:lumMod val="75000"/>
                  </a:schemeClr>
                </a:solidFill>
              </a:rPr>
            </a:br>
            <a:endParaRPr lang="en-US"/>
          </a:p>
        </p:txBody>
      </p:sp>
      <p:sp>
        <p:nvSpPr>
          <p:cNvPr id="3" name="Content Placeholder 2"/>
          <p:cNvSpPr>
            <a:spLocks noGrp="1"/>
          </p:cNvSpPr>
          <p:nvPr>
            <p:ph sz="half" idx="1"/>
          </p:nvPr>
        </p:nvSpPr>
        <p:spPr>
          <a:xfrm>
            <a:off x="838200" y="1614170"/>
            <a:ext cx="10679430" cy="4351655"/>
          </a:xfrm>
        </p:spPr>
        <p:txBody>
          <a:bodyPr/>
          <a:p>
            <a:pPr marL="0" indent="0">
              <a:buNone/>
            </a:pPr>
            <a:r>
              <a:rPr lang="en-US"/>
              <a:t>Speech recognition is the process of converting spoken words to text. Python supports many speech recognition engines and APIs, including Google Speech Engine</a:t>
            </a:r>
            <a:endParaRPr lang="en-US"/>
          </a:p>
          <a:p>
            <a:pPr marL="0" indent="0">
              <a:buNone/>
            </a:pPr>
            <a:endParaRPr lang="en-US"/>
          </a:p>
          <a:p>
            <a:pPr marL="0" indent="0">
              <a:buNone/>
            </a:pPr>
            <a:r>
              <a:rPr lang="en-US"/>
              <a:t>The first component of speech recognition is, of course, speech. Speech must be converted from physical sound to an electrical signal with a microphone, and then to digital data with an analog-to-digital converter. Once digitized, several models can be used to transcribe the audio to text.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r>
              <a:rPr lang="en-IN" altLang="en-US" b="1"/>
              <a:t>    </a:t>
            </a:r>
            <a:r>
              <a:rPr lang="en-IN" altLang="en-US" b="1">
                <a:solidFill>
                  <a:schemeClr val="accent5">
                    <a:lumMod val="75000"/>
                  </a:schemeClr>
                </a:solidFill>
              </a:rPr>
              <a:t>PyAudio</a:t>
            </a:r>
            <a:endParaRPr lang="en-IN" altLang="en-US" b="1">
              <a:solidFill>
                <a:schemeClr val="accent5">
                  <a:lumMod val="75000"/>
                </a:schemeClr>
              </a:solidFill>
            </a:endParaRPr>
          </a:p>
        </p:txBody>
      </p:sp>
      <p:sp>
        <p:nvSpPr>
          <p:cNvPr id="3" name="Content Placeholder 2"/>
          <p:cNvSpPr>
            <a:spLocks noGrp="1"/>
          </p:cNvSpPr>
          <p:nvPr>
            <p:ph sz="half" idx="1"/>
          </p:nvPr>
        </p:nvSpPr>
        <p:spPr>
          <a:xfrm>
            <a:off x="838200" y="2291080"/>
            <a:ext cx="10817860" cy="3343275"/>
          </a:xfrm>
        </p:spPr>
        <p:txBody>
          <a:bodyPr/>
          <a:p>
            <a:pPr marL="0" indent="0">
              <a:buNone/>
            </a:pPr>
            <a:r>
              <a:rPr lang="en-US"/>
              <a:t>PyAudio is a set of Python bindings for PortAudio, a cross-platform C++ library interfacing with audio drivers.</a:t>
            </a:r>
            <a:endParaRPr lang="en-US"/>
          </a:p>
          <a:p>
            <a:pPr marL="0" indent="0">
              <a:buNone/>
            </a:pPr>
            <a:endParaRPr lang="en-US"/>
          </a:p>
          <a:p>
            <a:pPr marL="0" indent="0">
              <a:buNone/>
            </a:pPr>
            <a:r>
              <a:rPr lang="en-US"/>
              <a:t>PyAudio provides Python bindings for PortAudio, the cross-platform audio I/O library. With PyAudio, you can easily use Python to play and record audio on a variety of platforms.</a:t>
            </a:r>
            <a:endParaRPr lang="en-US"/>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82295"/>
            <a:ext cx="10515600" cy="5342890"/>
          </a:xfrm>
        </p:spPr>
        <p:txBody>
          <a:bodyPr/>
          <a:p>
            <a:r>
              <a:rPr lang="en-IN" altLang="en-US" sz="6600" b="1">
                <a:solidFill>
                  <a:schemeClr val="tx2"/>
                </a:solidFill>
              </a:rPr>
              <a:t>recognizer()</a:t>
            </a:r>
            <a:br>
              <a:rPr lang="en-IN" altLang="en-US" sz="6600"/>
            </a:br>
            <a:br>
              <a:rPr lang="en-IN" altLang="en-US"/>
            </a:br>
            <a:r>
              <a:rPr lang="en-IN" altLang="en-US" sz="4000"/>
              <a:t>The Recognizer Class. All of the magic in SpeechRecognition happens with the Recognizer class. The primary purpose of a Recognizer instance is, of course, to recognize speech.</a:t>
            </a:r>
            <a:endParaRPr lang="en-IN" altLang="en-US" sz="4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956945"/>
            <a:ext cx="10175875" cy="5220335"/>
          </a:xfrm>
        </p:spPr>
        <p:txBody>
          <a:bodyPr/>
          <a:p>
            <a:pPr marL="0" indent="0">
              <a:buNone/>
            </a:pPr>
            <a:r>
              <a:rPr lang="en-IN" altLang="en-US" sz="6600" b="1">
                <a:solidFill>
                  <a:schemeClr val="tx2"/>
                </a:solidFill>
                <a:latin typeface="+mj-lt"/>
                <a:ea typeface="+mj-ea"/>
                <a:cs typeface="+mj-cs"/>
              </a:rPr>
              <a:t>microphone()</a:t>
            </a:r>
            <a:endParaRPr lang="en-IN" altLang="en-US" sz="6600" b="1">
              <a:solidFill>
                <a:schemeClr val="tx2"/>
              </a:solidFill>
              <a:latin typeface="+mj-lt"/>
              <a:ea typeface="+mj-ea"/>
              <a:cs typeface="+mj-cs"/>
            </a:endParaRPr>
          </a:p>
          <a:p>
            <a:pPr marL="0" indent="0">
              <a:buNone/>
            </a:pPr>
            <a:endParaRPr lang="en-IN" altLang="en-US"/>
          </a:p>
          <a:p>
            <a:pPr marL="0" algn="l">
              <a:buClrTx/>
              <a:buSzTx/>
              <a:buFontTx/>
              <a:buNone/>
            </a:pPr>
            <a:r>
              <a:rPr lang="en-IN" altLang="en-US" sz="4000">
                <a:latin typeface="+mj-lt"/>
                <a:ea typeface="+mj-ea"/>
                <a:cs typeface="+mj-cs"/>
              </a:rPr>
              <a:t>Microphone is a context manager. You can capture input from the microphone using the listen() method of the Recognizer class inside of the with block. This method takes an audio source as its first argument and records input from the source until silence is detected.</a:t>
            </a:r>
            <a:endParaRPr lang="en-IN" altLang="en-US" sz="4000">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chemeClr val="tx2"/>
                </a:solidFill>
              </a:rPr>
              <a:t>Working Of Current Project</a:t>
            </a:r>
            <a:endParaRPr lang="en-IN" altLang="en-US" b="1">
              <a:solidFill>
                <a:schemeClr val="tx2"/>
              </a:solidFill>
            </a:endParaRPr>
          </a:p>
        </p:txBody>
      </p:sp>
      <p:sp>
        <p:nvSpPr>
          <p:cNvPr id="6" name="Rectangles 5"/>
          <p:cNvSpPr/>
          <p:nvPr/>
        </p:nvSpPr>
        <p:spPr>
          <a:xfrm>
            <a:off x="838200" y="1830705"/>
            <a:ext cx="2432685" cy="139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Computer will select one word from given list</a:t>
            </a:r>
            <a:endParaRPr lang="en-IN" altLang="en-US"/>
          </a:p>
        </p:txBody>
      </p:sp>
      <p:sp>
        <p:nvSpPr>
          <p:cNvPr id="7" name="Rectangles 6"/>
          <p:cNvSpPr/>
          <p:nvPr/>
        </p:nvSpPr>
        <p:spPr>
          <a:xfrm>
            <a:off x="4639310" y="1831340"/>
            <a:ext cx="2432685" cy="1393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User will have 3 tries</a:t>
            </a:r>
            <a:endParaRPr lang="en-IN" altLang="en-US"/>
          </a:p>
        </p:txBody>
      </p:sp>
      <p:sp>
        <p:nvSpPr>
          <p:cNvPr id="8" name="Rectangles 7"/>
          <p:cNvSpPr/>
          <p:nvPr/>
        </p:nvSpPr>
        <p:spPr>
          <a:xfrm>
            <a:off x="8408670" y="1831340"/>
            <a:ext cx="2432685" cy="1393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Its time to speak!</a:t>
            </a:r>
            <a:endParaRPr lang="en-IN" altLang="en-US"/>
          </a:p>
          <a:p>
            <a:pPr algn="ctr"/>
            <a:r>
              <a:rPr lang="en-IN" altLang="en-US"/>
              <a:t>one guess from list</a:t>
            </a:r>
            <a:endParaRPr lang="en-IN" altLang="en-US"/>
          </a:p>
          <a:p>
            <a:pPr algn="ctr"/>
            <a:r>
              <a:rPr lang="en-IN" altLang="en-US"/>
              <a:t>to match with computer</a:t>
            </a:r>
            <a:endParaRPr lang="en-IN" altLang="en-US"/>
          </a:p>
        </p:txBody>
      </p:sp>
      <p:sp>
        <p:nvSpPr>
          <p:cNvPr id="9" name="Rectangles 8"/>
          <p:cNvSpPr/>
          <p:nvPr/>
        </p:nvSpPr>
        <p:spPr>
          <a:xfrm>
            <a:off x="8408670" y="4335145"/>
            <a:ext cx="2451100" cy="1411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If guess is correct you win! or try guess 2 </a:t>
            </a:r>
            <a:endParaRPr lang="en-IN" altLang="en-US"/>
          </a:p>
        </p:txBody>
      </p:sp>
      <p:sp>
        <p:nvSpPr>
          <p:cNvPr id="10" name="Rectangles 9"/>
          <p:cNvSpPr/>
          <p:nvPr/>
        </p:nvSpPr>
        <p:spPr>
          <a:xfrm>
            <a:off x="4639310" y="4335145"/>
            <a:ext cx="2481580" cy="1442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a:t>If enable to match with computer selected word </a:t>
            </a:r>
            <a:endParaRPr lang="en-IN" altLang="en-US"/>
          </a:p>
          <a:p>
            <a:pPr algn="ctr"/>
            <a:r>
              <a:rPr lang="en-IN" altLang="en-US"/>
              <a:t>You Lose!</a:t>
            </a:r>
            <a:endParaRPr lang="en-IN" altLang="en-US"/>
          </a:p>
        </p:txBody>
      </p:sp>
      <p:cxnSp>
        <p:nvCxnSpPr>
          <p:cNvPr id="11" name="Straight Arrow Connector 10"/>
          <p:cNvCxnSpPr>
            <a:stCxn id="6" idx="3"/>
            <a:endCxn id="7" idx="1"/>
          </p:cNvCxnSpPr>
          <p:nvPr/>
        </p:nvCxnSpPr>
        <p:spPr>
          <a:xfrm>
            <a:off x="3270885" y="2527935"/>
            <a:ext cx="1368425" cy="6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Straight Arrow Connector 11"/>
          <p:cNvCxnSpPr>
            <a:stCxn id="7" idx="3"/>
            <a:endCxn id="8" idx="1"/>
          </p:cNvCxnSpPr>
          <p:nvPr/>
        </p:nvCxnSpPr>
        <p:spPr>
          <a:xfrm>
            <a:off x="7071995" y="2528570"/>
            <a:ext cx="1336675"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p:cNvCxnSpPr>
            <a:stCxn id="8" idx="2"/>
            <a:endCxn id="9" idx="0"/>
          </p:cNvCxnSpPr>
          <p:nvPr/>
        </p:nvCxnSpPr>
        <p:spPr>
          <a:xfrm>
            <a:off x="9625330" y="3225165"/>
            <a:ext cx="8890" cy="1109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9" idx="1"/>
            <a:endCxn id="10" idx="3"/>
          </p:cNvCxnSpPr>
          <p:nvPr/>
        </p:nvCxnSpPr>
        <p:spPr>
          <a:xfrm flipH="1">
            <a:off x="7120890" y="5041265"/>
            <a:ext cx="1287780" cy="152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solidFill>
                  <a:schemeClr val="tx2"/>
                </a:solidFill>
              </a:rPr>
              <a:t>Output</a:t>
            </a:r>
            <a:endParaRPr lang="en-IN" altLang="en-US" b="1">
              <a:solidFill>
                <a:schemeClr val="tx2"/>
              </a:solidFill>
            </a:endParaRPr>
          </a:p>
        </p:txBody>
      </p:sp>
      <p:pic>
        <p:nvPicPr>
          <p:cNvPr id="5" name="Content Placeholder 4"/>
          <p:cNvPicPr>
            <a:picLocks noChangeAspect="1"/>
          </p:cNvPicPr>
          <p:nvPr>
            <p:ph sz="half" idx="1"/>
          </p:nvPr>
        </p:nvPicPr>
        <p:blipFill>
          <a:blip r:embed="rId1"/>
          <a:stretch>
            <a:fillRect/>
          </a:stretch>
        </p:blipFill>
        <p:spPr>
          <a:xfrm>
            <a:off x="838200" y="2533650"/>
            <a:ext cx="4038600" cy="1790700"/>
          </a:xfrm>
          <a:prstGeom prst="rect">
            <a:avLst/>
          </a:prstGeom>
        </p:spPr>
      </p:pic>
      <p:sp>
        <p:nvSpPr>
          <p:cNvPr id="6" name="Text Box 5"/>
          <p:cNvSpPr txBox="1"/>
          <p:nvPr/>
        </p:nvSpPr>
        <p:spPr>
          <a:xfrm>
            <a:off x="838200" y="1691005"/>
            <a:ext cx="2426970"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p>
            <a:r>
              <a:rPr lang="en-IN" altLang="en-US"/>
              <a:t>Correct Guess in first try</a:t>
            </a:r>
            <a:endParaRPr lang="en-IN" altLang="en-US"/>
          </a:p>
        </p:txBody>
      </p:sp>
      <p:pic>
        <p:nvPicPr>
          <p:cNvPr id="7" name="Content Placeholder 6"/>
          <p:cNvPicPr>
            <a:picLocks noChangeAspect="1"/>
          </p:cNvPicPr>
          <p:nvPr>
            <p:ph sz="half" idx="2"/>
          </p:nvPr>
        </p:nvPicPr>
        <p:blipFill>
          <a:blip r:embed="rId2"/>
          <a:stretch>
            <a:fillRect/>
          </a:stretch>
        </p:blipFill>
        <p:spPr>
          <a:xfrm>
            <a:off x="6399530" y="2533650"/>
            <a:ext cx="3019425" cy="514350"/>
          </a:xfrm>
          <a:prstGeom prst="rect">
            <a:avLst/>
          </a:prstGeom>
        </p:spPr>
      </p:pic>
      <p:sp>
        <p:nvSpPr>
          <p:cNvPr id="8" name="Text Box 7"/>
          <p:cNvSpPr txBox="1"/>
          <p:nvPr/>
        </p:nvSpPr>
        <p:spPr>
          <a:xfrm>
            <a:off x="6405245" y="1760855"/>
            <a:ext cx="4570095" cy="36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p>
            <a:r>
              <a:rPr lang="en-IN" altLang="en-US"/>
              <a:t>When recognizer() unable to  recognize speech </a:t>
            </a:r>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1896</Words>
  <Application>WPS Presentation</Application>
  <PresentationFormat>Widescreen</PresentationFormat>
  <Paragraphs>64</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Guessing Game </dc:title>
  <dc:creator/>
  <cp:lastModifiedBy>sayali</cp:lastModifiedBy>
  <cp:revision>1</cp:revision>
  <dcterms:created xsi:type="dcterms:W3CDTF">2021-03-20T13:47:25Z</dcterms:created>
  <dcterms:modified xsi:type="dcterms:W3CDTF">2021-03-20T13:47:25Z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