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4" r:id="rId10"/>
    <p:sldId id="265" r:id="rId11"/>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dirty="0"/>
          </a:p>
        </p:txBody>
      </p:sp>
      <p:sp>
        <p:nvSpPr>
          <p:cNvPr id="8" name="Footer Placeholder 7"/>
          <p:cNvSpPr>
            <a:spLocks noGrp="1"/>
          </p:cNvSpPr>
          <p:nvPr>
            <p:ph type="ftr" sz="quarter" idx="11"/>
          </p:nvPr>
        </p:nvSpPr>
        <p:spPr/>
        <p:txBody>
          <a:bodyPr/>
          <a:lstStyle/>
          <a:p>
            <a:pPr lvl="0"/>
            <a:endParaRPr lang="zh-CN" alt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p>
        </p:txBody>
      </p:sp>
      <p:sp>
        <p:nvSpPr>
          <p:cNvPr id="4" name="Footer Placeholder 3"/>
          <p:cNvSpPr>
            <a:spLocks noGrp="1"/>
          </p:cNvSpPr>
          <p:nvPr>
            <p:ph type="ftr" sz="quarter" idx="11"/>
          </p:nvPr>
        </p:nvSpPr>
        <p:spPr/>
        <p:txBody>
          <a:bodyPr/>
          <a:lstStyle/>
          <a:p>
            <a:pPr lvl="0"/>
            <a:endParaRPr lang="zh-CN" alt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p>
        </p:txBody>
      </p:sp>
      <p:sp>
        <p:nvSpPr>
          <p:cNvPr id="3" name="Footer Placeholder 2"/>
          <p:cNvSpPr>
            <a:spLocks noGrp="1"/>
          </p:cNvSpPr>
          <p:nvPr>
            <p:ph type="ftr" sz="quarter" idx="11"/>
          </p:nvPr>
        </p:nvSpPr>
        <p:spPr/>
        <p:txBody>
          <a:bodyPr/>
          <a:lstStyle/>
          <a:p>
            <a:pPr lvl="0"/>
            <a:endParaRPr lang="zh-CN" alt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SimSun" panose="02010600030101010101" pitchFamily="2" charset="-122"/>
              </a:defRPr>
            </a:lvl1pPr>
          </a:lstStyle>
          <a:p>
            <a:pPr lvl="0"/>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SimSun" panose="02010600030101010101" pitchFamily="2"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SimSun"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43000" y="1122680"/>
            <a:ext cx="6858000" cy="2277110"/>
          </a:xfrm>
        </p:spPr>
        <p:txBody>
          <a:bodyPr/>
          <a:p>
            <a:r>
              <a:rPr lang="en-US" b="1">
                <a:solidFill>
                  <a:srgbClr val="0070C0"/>
                </a:solidFill>
                <a:latin typeface="Segoe UI Semibold" panose="020B0702040204020203" charset="0"/>
                <a:cs typeface="Segoe UI Semibold" panose="020B0702040204020203" charset="0"/>
              </a:rPr>
              <a:t>Home automation</a:t>
            </a:r>
            <a:endParaRPr lang="en-US" b="1">
              <a:solidFill>
                <a:srgbClr val="0070C0"/>
              </a:solidFill>
              <a:latin typeface="Segoe UI Semibold" panose="020B0702040204020203" charset="0"/>
              <a:cs typeface="Segoe UI Semibold" panose="020B0702040204020203" charset="0"/>
            </a:endParaRPr>
          </a:p>
        </p:txBody>
      </p:sp>
      <p:sp>
        <p:nvSpPr>
          <p:cNvPr id="3" name="Subtitle 2"/>
          <p:cNvSpPr>
            <a:spLocks noGrp="1"/>
          </p:cNvSpPr>
          <p:nvPr>
            <p:ph type="subTitle" idx="1"/>
          </p:nvPr>
        </p:nvSpPr>
        <p:spPr>
          <a:xfrm>
            <a:off x="1143000" y="3428683"/>
            <a:ext cx="6858000" cy="1655762"/>
          </a:xfrm>
        </p:spPr>
        <p:txBody>
          <a:bodyPr/>
          <a:p>
            <a:endParaRPr lang="en-US">
              <a:latin typeface="Segoe UI" panose="020B0502040204020203" charset="0"/>
              <a:cs typeface="Segoe UI"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692468"/>
            <a:ext cx="8229600" cy="1143000"/>
          </a:xfrm>
        </p:spPr>
        <p:txBody>
          <a:bodyPr/>
          <a:p>
            <a:pPr algn="l"/>
            <a:r>
              <a:rPr lang="en-US" sz="2500" b="1">
                <a:solidFill>
                  <a:srgbClr val="0070C0"/>
                </a:solidFill>
                <a:latin typeface="Segoe UI Semibold" panose="020B0702040204020203" charset="0"/>
                <a:cs typeface="Segoe UI Semibold" panose="020B0702040204020203" charset="0"/>
              </a:rPr>
              <a:t>Objective</a:t>
            </a:r>
            <a:endParaRPr lang="en-US" sz="2500" b="1">
              <a:solidFill>
                <a:srgbClr val="0070C0"/>
              </a:solidFill>
              <a:latin typeface="Segoe UI Semibold" panose="020B0702040204020203" charset="0"/>
              <a:cs typeface="Segoe UI Semibold" panose="020B0702040204020203" charset="0"/>
            </a:endParaRPr>
          </a:p>
        </p:txBody>
      </p:sp>
      <p:sp>
        <p:nvSpPr>
          <p:cNvPr id="3" name="Content Placeholder 2"/>
          <p:cNvSpPr>
            <a:spLocks noGrp="1"/>
          </p:cNvSpPr>
          <p:nvPr>
            <p:ph idx="1"/>
          </p:nvPr>
        </p:nvSpPr>
        <p:spPr>
          <a:xfrm>
            <a:off x="457200" y="2145030"/>
            <a:ext cx="8229600" cy="3981450"/>
          </a:xfrm>
        </p:spPr>
        <p:txBody>
          <a:bodyPr/>
          <a:p>
            <a:pPr>
              <a:buFont typeface="Arial" panose="020B0604020202020204" pitchFamily="34" charset="0"/>
              <a:buChar char="•"/>
            </a:pPr>
            <a:r>
              <a:rPr lang="en-US" altLang="zh-CN" sz="1700" dirty="0" smtClean="0">
                <a:latin typeface="Segoe UI" panose="020B0502040204020203" charset="0"/>
                <a:ea typeface="SimSun" panose="02010600030101010101" pitchFamily="2" charset="-122"/>
                <a:cs typeface="Segoe UI" panose="020B0502040204020203" charset="0"/>
                <a:sym typeface="+mn-ea"/>
              </a:rPr>
              <a:t>Home automation system controls its objects such as windows , doors, lights, and also few gas detectors, alarm using micro-controller or computer technology.</a:t>
            </a:r>
            <a:endParaRPr lang="en-US" altLang="zh-CN" sz="1700" dirty="0" smtClean="0">
              <a:latin typeface="Segoe UI" panose="020B0502040204020203" charset="0"/>
              <a:ea typeface="SimSun" panose="02010600030101010101" pitchFamily="2" charset="-122"/>
              <a:cs typeface="Segoe UI" panose="020B0502040204020203" charset="0"/>
              <a:sym typeface="+mn-ea"/>
            </a:endParaRPr>
          </a:p>
          <a:p>
            <a:pPr>
              <a:buFont typeface="Arial" panose="020B0604020202020204" pitchFamily="34" charset="0"/>
              <a:buChar char="•"/>
            </a:pPr>
            <a:endParaRPr lang="en-US" altLang="zh-CN" sz="1700" dirty="0" smtClean="0">
              <a:latin typeface="Segoe UI" panose="020B0502040204020203" charset="0"/>
              <a:ea typeface="SimSun" panose="02010600030101010101" pitchFamily="2" charset="-122"/>
              <a:cs typeface="Segoe UI" panose="020B0502040204020203" charset="0"/>
            </a:endParaRPr>
          </a:p>
          <a:p>
            <a:endParaRPr lang="en-US" altLang="zh-CN" sz="1700" b="1" dirty="0" smtClean="0">
              <a:latin typeface="Segoe UI" panose="020B0502040204020203" charset="0"/>
              <a:ea typeface="SimSun" panose="02010600030101010101" pitchFamily="2" charset="-122"/>
              <a:cs typeface="Segoe UI" panose="020B0502040204020203" charset="0"/>
            </a:endParaRPr>
          </a:p>
          <a:p>
            <a:pPr>
              <a:buFont typeface="Arial" panose="020B0604020202020204" pitchFamily="34" charset="0"/>
              <a:buChar char="•"/>
            </a:pPr>
            <a:r>
              <a:rPr lang="en-US" altLang="en-IN" sz="1700" dirty="0" smtClean="0">
                <a:latin typeface="Segoe UI" panose="020B0502040204020203" charset="0"/>
                <a:cs typeface="Segoe UI" panose="020B0502040204020203" charset="0"/>
                <a:sym typeface="+mn-ea"/>
              </a:rPr>
              <a:t>The automation system</a:t>
            </a:r>
            <a:r>
              <a:rPr lang="en-IN" sz="1700" dirty="0" smtClean="0">
                <a:latin typeface="Segoe UI" panose="020B0502040204020203" charset="0"/>
                <a:cs typeface="Segoe UI" panose="020B0502040204020203" charset="0"/>
                <a:sym typeface="+mn-ea"/>
              </a:rPr>
              <a:t> help</a:t>
            </a:r>
            <a:r>
              <a:rPr lang="en-US" altLang="en-IN" sz="1700" dirty="0" smtClean="0">
                <a:latin typeface="Segoe UI" panose="020B0502040204020203" charset="0"/>
                <a:cs typeface="Segoe UI" panose="020B0502040204020203" charset="0"/>
                <a:sym typeface="+mn-ea"/>
              </a:rPr>
              <a:t>s</a:t>
            </a:r>
            <a:r>
              <a:rPr lang="en-IN" sz="1700" dirty="0" smtClean="0">
                <a:latin typeface="Segoe UI" panose="020B0502040204020203" charset="0"/>
                <a:cs typeface="Segoe UI" panose="020B0502040204020203" charset="0"/>
                <a:sym typeface="+mn-ea"/>
              </a:rPr>
              <a:t> you to access your doors with the help of a computable device such as smart phones or tablets connected to a network, and access by means of secured pins to authorize the access</a:t>
            </a:r>
            <a:r>
              <a:rPr lang="en-US" altLang="en-IN" sz="1700" dirty="0" smtClean="0">
                <a:latin typeface="Segoe UI" panose="020B0502040204020203" charset="0"/>
                <a:cs typeface="Segoe UI" panose="020B0502040204020203" charset="0"/>
                <a:sym typeface="+mn-ea"/>
              </a:rPr>
              <a:t>.</a:t>
            </a:r>
            <a:endParaRPr lang="en-IN" sz="1700" dirty="0" smtClean="0">
              <a:latin typeface="Segoe UI" panose="020B0502040204020203" charset="0"/>
              <a:cs typeface="Segoe UI" panose="020B0502040204020203" charset="0"/>
            </a:endParaRPr>
          </a:p>
          <a:p>
            <a:endParaRPr lang="en-US" altLang="zh-CN" sz="1700" dirty="0" smtClean="0">
              <a:latin typeface="Segoe UI" panose="020B0502040204020203" charset="0"/>
              <a:ea typeface="SimSun" panose="02010600030101010101" pitchFamily="2" charset="-122"/>
              <a:cs typeface="Segoe UI" panose="020B0502040204020203" charset="0"/>
            </a:endParaRPr>
          </a:p>
          <a:p>
            <a:endParaRPr lang="en-US" altLang="zh-CN" sz="1700" dirty="0" smtClean="0">
              <a:latin typeface="Segoe UI" panose="020B0502040204020203" charset="0"/>
              <a:ea typeface="SimSun" panose="02010600030101010101" pitchFamily="2" charset="-122"/>
              <a:cs typeface="Segoe UI" panose="020B0502040204020203" charset="0"/>
            </a:endParaRPr>
          </a:p>
          <a:p>
            <a:pPr>
              <a:buFont typeface="Arial" panose="020B0604020202020204" pitchFamily="34" charset="0"/>
              <a:buChar char="•"/>
            </a:pPr>
            <a:r>
              <a:rPr lang="en-US" altLang="zh-CN" sz="1700" dirty="0" smtClean="0">
                <a:latin typeface="Segoe UI" panose="020B0502040204020203" charset="0"/>
                <a:ea typeface="SimSun" panose="02010600030101010101" pitchFamily="2" charset="-122"/>
                <a:cs typeface="Segoe UI" panose="020B0502040204020203" charset="0"/>
                <a:sym typeface="+mn-ea"/>
              </a:rPr>
              <a:t>In this project we are implementing home automation system with IOT and we will show the implementation of smart garage system using Cisco Packet Tracer. </a:t>
            </a:r>
            <a:endParaRPr lang="en-US" altLang="zh-CN" sz="1700" dirty="0" smtClean="0">
              <a:latin typeface="Segoe UI" panose="020B0502040204020203" charset="0"/>
              <a:ea typeface="SimSun" panose="02010600030101010101" pitchFamily="2" charset="-122"/>
              <a:cs typeface="Segoe UI" panose="020B0502040204020203" charset="0"/>
            </a:endParaRPr>
          </a:p>
          <a:p>
            <a:endParaRPr lang="en-US" sz="1700">
              <a:latin typeface="Segoe UI" panose="020B0502040204020203" charset="0"/>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864870"/>
          </a:xfrm>
        </p:spPr>
        <p:txBody>
          <a:bodyPr/>
          <a:p>
            <a:pPr algn="l"/>
            <a:r>
              <a:rPr lang="en-US" sz="2500" b="1">
                <a:solidFill>
                  <a:srgbClr val="0070C0"/>
                </a:solidFill>
                <a:latin typeface="Segoe UI Semibold" panose="020B0702040204020203" charset="0"/>
                <a:cs typeface="Segoe UI Semibold" panose="020B0702040204020203" charset="0"/>
              </a:rPr>
              <a:t>Exisiting Home automation devices</a:t>
            </a:r>
            <a:endParaRPr lang="en-US" sz="2500" b="1">
              <a:solidFill>
                <a:srgbClr val="0070C0"/>
              </a:solidFill>
              <a:latin typeface="Segoe UI Semibold" panose="020B0702040204020203" charset="0"/>
              <a:cs typeface="Segoe UI Semibold" panose="020B0702040204020203" charset="0"/>
            </a:endParaRPr>
          </a:p>
        </p:txBody>
      </p:sp>
      <p:sp>
        <p:nvSpPr>
          <p:cNvPr id="4" name="Content Placeholder 3"/>
          <p:cNvSpPr>
            <a:spLocks noGrp="1"/>
          </p:cNvSpPr>
          <p:nvPr>
            <p:ph sz="half" idx="1"/>
          </p:nvPr>
        </p:nvSpPr>
        <p:spPr>
          <a:xfrm>
            <a:off x="457200" y="1392555"/>
            <a:ext cx="4032250" cy="5181600"/>
          </a:xfrm>
        </p:spPr>
        <p:txBody>
          <a:bodyPr/>
          <a:p>
            <a:pPr marL="0" indent="0">
              <a:buNone/>
            </a:pPr>
            <a:r>
              <a:rPr lang="en-US" sz="1800" b="1">
                <a:latin typeface="Segoe UI Semibold" panose="020B0702040204020203" charset="0"/>
                <a:cs typeface="Segoe UI Semibold" panose="020B0702040204020203" charset="0"/>
              </a:rPr>
              <a:t>Google Nest</a:t>
            </a:r>
            <a:endParaRPr lang="en-US" sz="18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pPr marL="0" indent="0">
              <a:buNone/>
            </a:pPr>
            <a:endParaRPr lang="en-US" sz="1500" b="1">
              <a:latin typeface="Segoe UI Semibold" panose="020B0702040204020203" charset="0"/>
              <a:cs typeface="Segoe UI Semibold" panose="020B0702040204020203" charset="0"/>
            </a:endParaRPr>
          </a:p>
          <a:p>
            <a:endParaRPr lang="en-US" sz="1500">
              <a:latin typeface="Segoe UI" panose="020B0502040204020203" charset="0"/>
              <a:cs typeface="Segoe UI" panose="020B0502040204020203" charset="0"/>
            </a:endParaRPr>
          </a:p>
          <a:p>
            <a:endParaRPr lang="en-US" sz="1500">
              <a:latin typeface="Segoe UI" panose="020B0502040204020203" charset="0"/>
              <a:cs typeface="Segoe UI" panose="020B0502040204020203" charset="0"/>
            </a:endParaRPr>
          </a:p>
          <a:p>
            <a:r>
              <a:rPr lang="en-US" sz="1500">
                <a:latin typeface="Segoe UI" panose="020B0502040204020203" charset="0"/>
                <a:cs typeface="Segoe UI" panose="020B0502040204020203" charset="0"/>
              </a:rPr>
              <a:t>All Google Nest products work with each other and a number of other smart home devices by staying connected with Wifi.</a:t>
            </a:r>
            <a:endParaRPr lang="en-US" sz="1500">
              <a:latin typeface="Segoe UI" panose="020B0502040204020203" charset="0"/>
              <a:cs typeface="Segoe UI" panose="020B0502040204020203" charset="0"/>
            </a:endParaRPr>
          </a:p>
          <a:p>
            <a:endParaRPr lang="en-US" sz="1500">
              <a:latin typeface="Segoe UI" panose="020B0502040204020203" charset="0"/>
              <a:cs typeface="Segoe UI" panose="020B0502040204020203" charset="0"/>
            </a:endParaRPr>
          </a:p>
          <a:p>
            <a:r>
              <a:rPr lang="en-US" sz="1500">
                <a:latin typeface="Segoe UI" panose="020B0502040204020203" charset="0"/>
                <a:cs typeface="Segoe UI" panose="020B0502040204020203" charset="0"/>
              </a:rPr>
              <a:t>Nest products work with smart locks, smart lightbulbs, and other smart devices and appliances.</a:t>
            </a:r>
            <a:endParaRPr lang="en-US" sz="1500">
              <a:latin typeface="Segoe UI" panose="020B0502040204020203" charset="0"/>
              <a:cs typeface="Segoe UI" panose="020B0502040204020203" charset="0"/>
            </a:endParaRPr>
          </a:p>
          <a:p>
            <a:pPr>
              <a:buNone/>
            </a:pPr>
            <a:endParaRPr lang="en-US" sz="1500" b="1"/>
          </a:p>
          <a:p>
            <a:pPr marL="0" indent="0">
              <a:buNone/>
            </a:pPr>
            <a:endParaRPr lang="en-US" sz="1500" b="1"/>
          </a:p>
        </p:txBody>
      </p:sp>
      <p:sp>
        <p:nvSpPr>
          <p:cNvPr id="5" name="Content Placeholder 4"/>
          <p:cNvSpPr>
            <a:spLocks noGrp="1"/>
          </p:cNvSpPr>
          <p:nvPr>
            <p:ph sz="half" idx="2"/>
          </p:nvPr>
        </p:nvSpPr>
        <p:spPr>
          <a:xfrm>
            <a:off x="4654550" y="1392555"/>
            <a:ext cx="4032250" cy="5156200"/>
          </a:xfrm>
        </p:spPr>
        <p:txBody>
          <a:bodyPr/>
          <a:p>
            <a:pPr marL="0" indent="0">
              <a:buNone/>
            </a:pPr>
            <a:r>
              <a:rPr lang="en-US" sz="1800" b="1">
                <a:latin typeface="Segoe UI Semibold" panose="020B0702040204020203" charset="0"/>
                <a:cs typeface="Segoe UI Semibold" panose="020B0702040204020203" charset="0"/>
              </a:rPr>
              <a:t>Smart H</a:t>
            </a:r>
            <a:endParaRPr lang="en-US" sz="1800" b="1">
              <a:latin typeface="Segoe UI Semibold" panose="020B0702040204020203" charset="0"/>
              <a:cs typeface="Segoe UI Semibold" panose="020B0702040204020203" charset="0"/>
            </a:endParaRPr>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endParaRPr lang="en-US" sz="1700">
              <a:latin typeface="Segoe UI" panose="020B0502040204020203" charset="0"/>
              <a:cs typeface="Segoe UI" panose="020B0502040204020203" charset="0"/>
            </a:endParaRPr>
          </a:p>
          <a:p>
            <a:endParaRPr lang="en-US" sz="1500">
              <a:latin typeface="Segoe UI" panose="020B0502040204020203" charset="0"/>
              <a:cs typeface="Segoe UI" panose="020B0502040204020203" charset="0"/>
            </a:endParaRPr>
          </a:p>
          <a:p>
            <a:r>
              <a:rPr lang="en-US" sz="1500">
                <a:latin typeface="Segoe UI" panose="020B0502040204020203" charset="0"/>
                <a:cs typeface="Segoe UI" panose="020B0502040204020203" charset="0"/>
              </a:rPr>
              <a:t>A complete retrofit range which fits in the existing switch box, by replacing the manual switch with smart switch. </a:t>
            </a:r>
            <a:endParaRPr lang="en-US" sz="1500">
              <a:latin typeface="Segoe UI" panose="020B0502040204020203" charset="0"/>
              <a:cs typeface="Segoe UI" panose="020B0502040204020203" charset="0"/>
            </a:endParaRPr>
          </a:p>
          <a:p>
            <a:endParaRPr lang="en-US" sz="1500">
              <a:latin typeface="Segoe UI" panose="020B0502040204020203" charset="0"/>
              <a:cs typeface="Segoe UI" panose="020B0502040204020203" charset="0"/>
            </a:endParaRPr>
          </a:p>
          <a:p>
            <a:r>
              <a:rPr lang="en-US" sz="1500">
                <a:latin typeface="Segoe UI" panose="020B0502040204020203" charset="0"/>
                <a:cs typeface="Segoe UI" panose="020B0502040204020203" charset="0"/>
              </a:rPr>
              <a:t>Modular glass finish touch switches which changes the décor of your home.</a:t>
            </a:r>
            <a:endParaRPr lang="en-US" sz="1500">
              <a:latin typeface="Segoe UI" panose="020B0502040204020203" charset="0"/>
              <a:cs typeface="Segoe UI" panose="020B0502040204020203" charset="0"/>
            </a:endParaRPr>
          </a:p>
          <a:p>
            <a:pPr>
              <a:buNone/>
            </a:pPr>
            <a:endParaRPr lang="en-US" sz="1700" b="1"/>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p:txBody>
      </p:sp>
      <p:pic>
        <p:nvPicPr>
          <p:cNvPr id="6" name="Picture 5"/>
          <p:cNvPicPr>
            <a:picLocks noChangeAspect="1"/>
          </p:cNvPicPr>
          <p:nvPr/>
        </p:nvPicPr>
        <p:blipFill>
          <a:blip r:embed="rId1"/>
          <a:stretch>
            <a:fillRect/>
          </a:stretch>
        </p:blipFill>
        <p:spPr>
          <a:xfrm>
            <a:off x="4787900" y="1988820"/>
            <a:ext cx="3683635" cy="1996440"/>
          </a:xfrm>
          <a:prstGeom prst="rect">
            <a:avLst/>
          </a:prstGeom>
        </p:spPr>
      </p:pic>
      <p:pic>
        <p:nvPicPr>
          <p:cNvPr id="7" name="Picture 6"/>
          <p:cNvPicPr>
            <a:picLocks noChangeAspect="1"/>
          </p:cNvPicPr>
          <p:nvPr/>
        </p:nvPicPr>
        <p:blipFill>
          <a:blip r:embed="rId2"/>
          <a:stretch>
            <a:fillRect/>
          </a:stretch>
        </p:blipFill>
        <p:spPr>
          <a:xfrm>
            <a:off x="539750" y="1988820"/>
            <a:ext cx="3705860" cy="1931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l"/>
            <a:r>
              <a:rPr lang="en-US" sz="2500">
                <a:solidFill>
                  <a:srgbClr val="0070C0"/>
                </a:solidFill>
                <a:latin typeface="Segoe UI Semibold" panose="020B0702040204020203" charset="0"/>
                <a:cs typeface="Segoe UI Semibold" panose="020B0702040204020203" charset="0"/>
              </a:rPr>
              <a:t>System overview</a:t>
            </a:r>
            <a:endParaRPr lang="en-US" sz="2500">
              <a:solidFill>
                <a:srgbClr val="0070C0"/>
              </a:solidFill>
              <a:latin typeface="Segoe UI Semibold" panose="020B0702040204020203" charset="0"/>
              <a:cs typeface="Segoe UI Semibold" panose="020B0702040204020203" charset="0"/>
            </a:endParaRPr>
          </a:p>
        </p:txBody>
      </p:sp>
      <p:sp>
        <p:nvSpPr>
          <p:cNvPr id="6" name="Content Placeholder 5"/>
          <p:cNvSpPr>
            <a:spLocks noGrp="1"/>
          </p:cNvSpPr>
          <p:nvPr>
            <p:ph idx="1"/>
          </p:nvPr>
        </p:nvSpPr>
        <p:spPr/>
        <p:txBody>
          <a:bodyPr/>
          <a:p>
            <a:pPr lvl="0" algn="l" rtl="0">
              <a:lnSpc>
                <a:spcPct val="115000"/>
              </a:lnSpc>
              <a:spcBef>
                <a:spcPts val="0"/>
              </a:spcBef>
              <a:spcAft>
                <a:spcPts val="0"/>
              </a:spcAft>
              <a:buSzPct val="25000"/>
              <a:buFont typeface="Arial" panose="020B0604020202020204" pitchFamily="34" charset="0"/>
              <a:buChar char="•"/>
            </a:pPr>
            <a:r>
              <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This automation helps us to reduce the temperature in the house by opening the doors and windows when the CO2  </a:t>
            </a:r>
            <a:r>
              <a:rPr lang="en-US" sz="1700" dirty="0" err="1" smtClean="0">
                <a:solidFill>
                  <a:srgbClr val="333333"/>
                </a:solidFill>
                <a:latin typeface="Segoe UI" panose="020B0502040204020203" charset="0"/>
                <a:ea typeface="Calibri" panose="020F0502020204030204"/>
                <a:cs typeface="Segoe UI" panose="020B0502040204020203" charset="0"/>
                <a:sym typeface="Calibri" panose="020F0502020204030204"/>
              </a:rPr>
              <a:t>emmissons</a:t>
            </a:r>
            <a:r>
              <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 reaches greater than the threshold.</a:t>
            </a:r>
            <a:endPar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lnSpc>
                <a:spcPct val="115000"/>
              </a:lnSpc>
              <a:spcBef>
                <a:spcPts val="0"/>
              </a:spcBef>
              <a:spcAft>
                <a:spcPts val="0"/>
              </a:spcAft>
              <a:buSzPct val="25000"/>
              <a:buFont typeface="Arial" panose="020B0604020202020204" pitchFamily="34" charset="0"/>
              <a:buChar char="•"/>
            </a:pPr>
            <a:endParaRPr sz="1700" dirty="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spcBef>
                <a:spcPts val="0"/>
              </a:spcBef>
              <a:spcAft>
                <a:spcPts val="0"/>
              </a:spcAft>
              <a:buSzPct val="25000"/>
              <a:buFont typeface="Arial" panose="020B0604020202020204" pitchFamily="34" charset="0"/>
              <a:buChar char="•"/>
            </a:pPr>
            <a:r>
              <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As all are </a:t>
            </a:r>
            <a:r>
              <a:rPr lang="en-US" sz="1700" dirty="0" err="1" smtClean="0">
                <a:solidFill>
                  <a:srgbClr val="333333"/>
                </a:solidFill>
                <a:latin typeface="Segoe UI" panose="020B0502040204020203" charset="0"/>
                <a:ea typeface="Calibri" panose="020F0502020204030204"/>
                <a:cs typeface="Segoe UI" panose="020B0502040204020203" charset="0"/>
                <a:sym typeface="Calibri" panose="020F0502020204030204"/>
              </a:rPr>
              <a:t>IoT</a:t>
            </a:r>
            <a:r>
              <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 devices ,they can interact with one another based on the conditions defined by the owner.</a:t>
            </a:r>
            <a:endPar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spcBef>
                <a:spcPts val="0"/>
              </a:spcBef>
              <a:spcAft>
                <a:spcPts val="0"/>
              </a:spcAft>
              <a:buSzPct val="25000"/>
              <a:buFont typeface="Arial" panose="020B0604020202020204" pitchFamily="34" charset="0"/>
              <a:buChar char="•"/>
            </a:pPr>
            <a:endPar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spcBef>
                <a:spcPts val="0"/>
              </a:spcBef>
              <a:spcAft>
                <a:spcPts val="0"/>
              </a:spcAft>
              <a:buSzPct val="25000"/>
              <a:buFont typeface="Arial" panose="020B0604020202020204" pitchFamily="34" charset="0"/>
              <a:buChar char="•"/>
            </a:pPr>
            <a:r>
              <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We can monitor the house using the IP camera that is installed in the doorway which reduces human effort of constant checking the front door.</a:t>
            </a:r>
            <a:endPar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spcBef>
                <a:spcPts val="0"/>
              </a:spcBef>
              <a:spcAft>
                <a:spcPts val="0"/>
              </a:spcAft>
              <a:buSzPct val="25000"/>
              <a:buFont typeface="Arial" panose="020B0604020202020204" pitchFamily="34" charset="0"/>
              <a:buChar char="•"/>
            </a:pPr>
            <a:endPar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spcBef>
                <a:spcPts val="0"/>
              </a:spcBef>
              <a:spcAft>
                <a:spcPts val="0"/>
              </a:spcAft>
              <a:buSzPct val="25000"/>
              <a:buFont typeface="Arial" panose="020B0604020202020204" pitchFamily="34" charset="0"/>
              <a:buChar char="•"/>
            </a:pPr>
            <a:r>
              <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Scheduling </a:t>
            </a:r>
            <a:r>
              <a:rPr lang="en-US" sz="1700" dirty="0">
                <a:solidFill>
                  <a:srgbClr val="333333"/>
                </a:solidFill>
                <a:latin typeface="Segoe UI" panose="020B0502040204020203" charset="0"/>
                <a:ea typeface="Calibri" panose="020F0502020204030204"/>
                <a:cs typeface="Segoe UI" panose="020B0502040204020203" charset="0"/>
                <a:sym typeface="Calibri" panose="020F0502020204030204"/>
              </a:rPr>
              <a:t>the lights to turn on/off based on schedule reduces the human effort as well reduces the power </a:t>
            </a:r>
            <a:r>
              <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consumption.</a:t>
            </a:r>
            <a:endPar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spcBef>
                <a:spcPts val="0"/>
              </a:spcBef>
              <a:spcAft>
                <a:spcPts val="0"/>
              </a:spcAft>
              <a:buSzPct val="25000"/>
              <a:buFont typeface="Arial" panose="020B0604020202020204" pitchFamily="34" charset="0"/>
              <a:buChar char="•"/>
            </a:pPr>
            <a:endParaRPr lang="en-US" sz="1700" dirty="0" smtClean="0">
              <a:solidFill>
                <a:srgbClr val="333333"/>
              </a:solidFill>
              <a:latin typeface="Segoe UI" panose="020B0502040204020203" charset="0"/>
              <a:ea typeface="Calibri" panose="020F0502020204030204"/>
              <a:cs typeface="Segoe UI" panose="020B0502040204020203" charset="0"/>
              <a:sym typeface="Calibri" panose="020F0502020204030204"/>
            </a:endParaRPr>
          </a:p>
          <a:p>
            <a:pPr lvl="0" algn="l" rtl="0">
              <a:spcBef>
                <a:spcPts val="0"/>
              </a:spcBef>
              <a:spcAft>
                <a:spcPts val="0"/>
              </a:spcAft>
              <a:buSzPct val="25000"/>
              <a:buFont typeface="Arial" panose="020B0604020202020204" pitchFamily="34" charset="0"/>
              <a:buChar char="•"/>
            </a:pPr>
            <a:r>
              <a:rPr lang="en-IN"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Building a </a:t>
            </a:r>
            <a:r>
              <a:rPr lang="en-US" altLang="en-IN"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home automation</a:t>
            </a:r>
            <a:r>
              <a:rPr lang="en-IN"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 system which is smart and secure both at the same time  will make our life’s easier as these days human’s are thinking smart rather than working hard ,hence we are motivated to implement the same using packet tracer</a:t>
            </a:r>
            <a:r>
              <a:rPr lang="en-US" altLang="en-IN" sz="1700" dirty="0" smtClean="0">
                <a:solidFill>
                  <a:srgbClr val="333333"/>
                </a:solidFill>
                <a:latin typeface="Segoe UI" panose="020B0502040204020203" charset="0"/>
                <a:ea typeface="Calibri" panose="020F0502020204030204"/>
                <a:cs typeface="Segoe UI" panose="020B0502040204020203" charset="0"/>
                <a:sym typeface="Calibri" panose="020F0502020204030204"/>
              </a:rPr>
              <a:t>.</a:t>
            </a:r>
            <a:endParaRPr sz="1700" dirty="0">
              <a:solidFill>
                <a:srgbClr val="333333"/>
              </a:solidFill>
              <a:latin typeface="Segoe UI" panose="020B0502040204020203" charset="0"/>
              <a:ea typeface="Calibri" panose="020F0502020204030204"/>
              <a:cs typeface="Segoe UI" panose="020B0502040204020203" charset="0"/>
              <a:sym typeface="Calibri" panose="020F0502020204030204"/>
            </a:endParaRPr>
          </a:p>
          <a:p>
            <a:pPr>
              <a:buSzPct val="200000"/>
              <a:buFont typeface="Arial" panose="020B0604020202020204" pitchFamily="34" charset="0"/>
              <a:buChar char="•"/>
            </a:pPr>
            <a:endParaRPr lang="en-US" sz="1700" dirty="0">
              <a:solidFill>
                <a:srgbClr val="333333"/>
              </a:solidFill>
              <a:latin typeface="Segoe UI" panose="020B0502040204020203" charset="0"/>
              <a:ea typeface="Calibri" panose="020F0502020204030204"/>
              <a:cs typeface="Segoe UI" panose="020B0502040204020203" charset="0"/>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500" b="1">
                <a:solidFill>
                  <a:srgbClr val="0070C0"/>
                </a:solidFill>
              </a:rPr>
              <a:t>Methodology</a:t>
            </a:r>
            <a:endParaRPr lang="en-US" sz="2500" b="1">
              <a:solidFill>
                <a:srgbClr val="0070C0"/>
              </a:solidFill>
            </a:endParaRPr>
          </a:p>
        </p:txBody>
      </p:sp>
      <p:sp>
        <p:nvSpPr>
          <p:cNvPr id="3" name="Content Placeholder 2"/>
          <p:cNvSpPr>
            <a:spLocks noGrp="1"/>
          </p:cNvSpPr>
          <p:nvPr>
            <p:ph idx="1"/>
          </p:nvPr>
        </p:nvSpPr>
        <p:spPr/>
        <p:txBody>
          <a:bodyPr/>
          <a:p>
            <a:r>
              <a:rPr lang="en-US" sz="1700"/>
              <a:t>To Implement Home automation System , we will be using cisco packet tracer ,which includes different smart objects used for home automation such as smart door, smart window, smart door, smart light , smart sensors, fire sprinkler ,and different sensors are  included.</a:t>
            </a:r>
            <a:endParaRPr lang="en-US" sz="1700"/>
          </a:p>
          <a:p>
            <a:endParaRPr lang="en-US" sz="1700"/>
          </a:p>
          <a:p>
            <a:r>
              <a:rPr lang="en-US" sz="1700"/>
              <a:t>To control these smart objects and sensors, microcontroller (MCU) and IoT server are used.</a:t>
            </a:r>
            <a:endParaRPr lang="en-US" sz="1700"/>
          </a:p>
          <a:p>
            <a:endParaRPr lang="en-US" sz="1700"/>
          </a:p>
          <a:p>
            <a:r>
              <a:rPr lang="en-US" sz="1700"/>
              <a:t>To connect every smart object in the house we use Wifi and connect them through a gateway and control them with a smartphone.</a:t>
            </a:r>
            <a:endParaRPr lang="en-US" sz="1700"/>
          </a:p>
          <a:p>
            <a:endParaRPr lang="en-US" sz="1700"/>
          </a:p>
          <a:p>
            <a:r>
              <a:rPr lang="en-US" sz="1700"/>
              <a:t>Different Types of conditions are written on to the smart objects based on the user requirement to control the house and security is assured to user by implementing the pin lock system in the mobile.</a:t>
            </a:r>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808355"/>
          </a:xfrm>
        </p:spPr>
        <p:txBody>
          <a:bodyPr/>
          <a:p>
            <a:pPr algn="l"/>
            <a:r>
              <a:rPr lang="en-US" sz="2500">
                <a:solidFill>
                  <a:srgbClr val="0070C0"/>
                </a:solidFill>
                <a:latin typeface="Segoe UI Semibold" panose="020B0702040204020203" charset="0"/>
                <a:cs typeface="Segoe UI Semibold" panose="020B0702040204020203" charset="0"/>
              </a:rPr>
              <a:t>Device configurations</a:t>
            </a:r>
            <a:endParaRPr lang="en-US" sz="2500">
              <a:solidFill>
                <a:srgbClr val="0070C0"/>
              </a:solidFill>
              <a:latin typeface="Segoe UI Semibold" panose="020B0702040204020203" charset="0"/>
              <a:cs typeface="Segoe UI Semibold" panose="020B0702040204020203" charset="0"/>
            </a:endParaRPr>
          </a:p>
        </p:txBody>
      </p:sp>
      <p:pic>
        <p:nvPicPr>
          <p:cNvPr id="3" name="Content Placeholder 2"/>
          <p:cNvPicPr>
            <a:picLocks noChangeAspect="1"/>
          </p:cNvPicPr>
          <p:nvPr>
            <p:ph sz="half" idx="2"/>
          </p:nvPr>
        </p:nvPicPr>
        <p:blipFill>
          <a:blip r:embed="rId1"/>
          <a:stretch>
            <a:fillRect/>
          </a:stretch>
        </p:blipFill>
        <p:spPr>
          <a:xfrm>
            <a:off x="972185" y="1176655"/>
            <a:ext cx="7355205" cy="5325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a:solidFill>
                  <a:srgbClr val="0070C0"/>
                </a:solidFill>
                <a:latin typeface="Segoe UI Semibold" panose="020B0702040204020203" charset="0"/>
                <a:cs typeface="Segoe UI Semibold" panose="020B0702040204020203" charset="0"/>
              </a:rPr>
              <a:t>Our home automation system created with cisco packet tracer.</a:t>
            </a:r>
            <a:endParaRPr lang="en-US" sz="2000">
              <a:solidFill>
                <a:srgbClr val="0070C0"/>
              </a:solidFill>
              <a:latin typeface="Segoe UI Semibold" panose="020B0702040204020203" charset="0"/>
              <a:cs typeface="Segoe UI Semibold" panose="020B0702040204020203" charset="0"/>
            </a:endParaRPr>
          </a:p>
        </p:txBody>
      </p:sp>
      <p:pic>
        <p:nvPicPr>
          <p:cNvPr id="4" name="Content Placeholder 3"/>
          <p:cNvPicPr>
            <a:picLocks noChangeAspect="1"/>
          </p:cNvPicPr>
          <p:nvPr>
            <p:ph idx="1"/>
          </p:nvPr>
        </p:nvPicPr>
        <p:blipFill>
          <a:blip r:embed="rId1"/>
          <a:stretch>
            <a:fillRect/>
          </a:stretch>
        </p:blipFill>
        <p:spPr>
          <a:xfrm>
            <a:off x="468630" y="1600200"/>
            <a:ext cx="820610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500">
                <a:solidFill>
                  <a:srgbClr val="0070C0"/>
                </a:solidFill>
                <a:latin typeface="Segoe UI Semibold" panose="020B0702040204020203" charset="0"/>
                <a:cs typeface="Segoe UI Semibold" panose="020B0702040204020203" charset="0"/>
              </a:rPr>
              <a:t>System cost</a:t>
            </a:r>
            <a:endParaRPr lang="en-US" sz="2500">
              <a:solidFill>
                <a:srgbClr val="0070C0"/>
              </a:solidFill>
              <a:latin typeface="Segoe UI Semibold" panose="020B0702040204020203" charset="0"/>
              <a:cs typeface="Segoe UI Semibold" panose="020B0702040204020203" charset="0"/>
            </a:endParaRPr>
          </a:p>
        </p:txBody>
      </p:sp>
      <p:sp>
        <p:nvSpPr>
          <p:cNvPr id="3" name="Content Placeholder 2"/>
          <p:cNvSpPr>
            <a:spLocks noGrp="1"/>
          </p:cNvSpPr>
          <p:nvPr>
            <p:ph idx="1"/>
          </p:nvPr>
        </p:nvSpPr>
        <p:spPr/>
        <p:txBody>
          <a:bodyPr/>
          <a:p>
            <a:r>
              <a:rPr lang="en-US" sz="1700">
                <a:latin typeface="Segoe UI" panose="020B0502040204020203" charset="0"/>
                <a:cs typeface="Segoe UI" panose="020B0502040204020203" charset="0"/>
              </a:rPr>
              <a:t>Motion detector sensor - Rs.100</a:t>
            </a:r>
            <a:endParaRPr lang="en-US" sz="1700">
              <a:latin typeface="Segoe UI" panose="020B0502040204020203" charset="0"/>
              <a:cs typeface="Segoe UI" panose="020B0502040204020203" charset="0"/>
            </a:endParaRPr>
          </a:p>
          <a:p>
            <a:endParaRPr lang="en-US" sz="1700">
              <a:latin typeface="Segoe UI" panose="020B0502040204020203" charset="0"/>
              <a:cs typeface="Segoe UI" panose="020B0502040204020203" charset="0"/>
            </a:endParaRPr>
          </a:p>
          <a:p>
            <a:r>
              <a:rPr lang="en-US" sz="1700">
                <a:latin typeface="Segoe UI" panose="020B0502040204020203" charset="0"/>
                <a:cs typeface="Segoe UI" panose="020B0502040204020203" charset="0"/>
              </a:rPr>
              <a:t>CO2 detector sensor - Rs.500</a:t>
            </a:r>
            <a:endParaRPr lang="en-US" sz="1700">
              <a:latin typeface="Segoe UI" panose="020B0502040204020203" charset="0"/>
              <a:cs typeface="Segoe UI" panose="020B0502040204020203" charset="0"/>
            </a:endParaRPr>
          </a:p>
          <a:p>
            <a:endParaRPr lang="en-US" sz="1700">
              <a:latin typeface="Segoe UI" panose="020B0502040204020203" charset="0"/>
              <a:cs typeface="Segoe UI" panose="020B0502040204020203" charset="0"/>
            </a:endParaRPr>
          </a:p>
          <a:p>
            <a:r>
              <a:rPr lang="en-US" sz="1700">
                <a:latin typeface="Segoe UI" panose="020B0502040204020203" charset="0"/>
                <a:cs typeface="Segoe UI" panose="020B0502040204020203" charset="0"/>
              </a:rPr>
              <a:t>Fire detector sensor - Rs.100</a:t>
            </a:r>
            <a:endParaRPr lang="en-US" sz="1700">
              <a:latin typeface="Segoe UI" panose="020B0502040204020203" charset="0"/>
              <a:cs typeface="Segoe UI" panose="020B0502040204020203" charset="0"/>
            </a:endParaRPr>
          </a:p>
          <a:p>
            <a:endParaRPr lang="en-US" sz="1700">
              <a:latin typeface="Segoe UI" panose="020B0502040204020203" charset="0"/>
              <a:cs typeface="Segoe UI" panose="020B0502040204020203" charset="0"/>
            </a:endParaRPr>
          </a:p>
          <a:p>
            <a:r>
              <a:rPr lang="en-US" sz="1700">
                <a:latin typeface="Segoe UI" panose="020B0502040204020203" charset="0"/>
                <a:cs typeface="Segoe UI" panose="020B0502040204020203" charset="0"/>
              </a:rPr>
              <a:t>Humidity / Temperature monitor price - Rs.200</a:t>
            </a:r>
            <a:endParaRPr lang="en-US" sz="1700">
              <a:latin typeface="Segoe UI" panose="020B0502040204020203" charset="0"/>
              <a:cs typeface="Segoe UI" panose="020B0502040204020203" charset="0"/>
            </a:endParaRPr>
          </a:p>
          <a:p>
            <a:endParaRPr lang="en-US" sz="1700">
              <a:latin typeface="Segoe UI" panose="020B0502040204020203" charset="0"/>
              <a:cs typeface="Segoe UI" panose="020B0502040204020203" charset="0"/>
            </a:endParaRPr>
          </a:p>
          <a:p>
            <a:r>
              <a:rPr lang="en-US" sz="1700">
                <a:latin typeface="Segoe UI" panose="020B0502040204020203" charset="0"/>
                <a:cs typeface="Segoe UI" panose="020B0502040204020203" charset="0"/>
              </a:rPr>
              <a:t>Raspberry Pi 4 Model B with 4GB Ram - Rs.4600</a:t>
            </a:r>
            <a:endParaRPr lang="en-US" sz="1700">
              <a:latin typeface="Segoe UI" panose="020B0502040204020203" charset="0"/>
              <a:cs typeface="Segoe UI" panose="020B0502040204020203" charset="0"/>
            </a:endParaRPr>
          </a:p>
          <a:p>
            <a:endParaRPr lang="en-US" sz="1700">
              <a:latin typeface="Segoe UI" panose="020B0502040204020203" charset="0"/>
              <a:cs typeface="Segoe UI" panose="020B0502040204020203" charset="0"/>
            </a:endParaRPr>
          </a:p>
          <a:p>
            <a:endParaRPr lang="en-US" sz="1700">
              <a:latin typeface="Segoe UI" panose="020B0502040204020203" charset="0"/>
              <a:cs typeface="Segoe UI" panose="020B0502040204020203" charset="0"/>
            </a:endParaRPr>
          </a:p>
          <a:p>
            <a:pPr marL="0" indent="0">
              <a:buNone/>
            </a:pPr>
            <a:r>
              <a:rPr lang="en-US" sz="1700">
                <a:latin typeface="Segoe UI Semibold" panose="020B0702040204020203" charset="0"/>
                <a:cs typeface="Segoe UI Semibold" panose="020B0702040204020203" charset="0"/>
              </a:rPr>
              <a:t>Total cost : ~ Rs.6000</a:t>
            </a:r>
            <a:endParaRPr lang="en-US" sz="1700">
              <a:latin typeface="Segoe UI Semibold" panose="020B0702040204020203" charset="0"/>
              <a:cs typeface="Segoe UI Semibold" panose="020B0702040204020203" charset="0"/>
            </a:endParaRPr>
          </a:p>
          <a:p>
            <a:endParaRPr lang="en-US" sz="1700"/>
          </a:p>
          <a:p>
            <a:endParaRPr lang="en-US" sz="1700"/>
          </a:p>
          <a:p>
            <a:endParaRPr lang="en-US" sz="1700"/>
          </a:p>
          <a:p>
            <a:endParaRPr lang="en-US" sz="1700"/>
          </a:p>
          <a:p>
            <a:endParaRPr lang="en-US" sz="1700"/>
          </a:p>
          <a:p>
            <a:endParaRPr 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2095" y="2852738"/>
            <a:ext cx="8229600" cy="1143000"/>
          </a:xfrm>
        </p:spPr>
        <p:txBody>
          <a:bodyPr/>
          <a:p>
            <a:r>
              <a:rPr lang="en-US">
                <a:solidFill>
                  <a:srgbClr val="0070C0"/>
                </a:solidFill>
                <a:latin typeface="Segoe UI Semibold" panose="020B0702040204020203" charset="0"/>
                <a:cs typeface="Segoe UI Semibold" panose="020B0702040204020203" charset="0"/>
              </a:rPr>
              <a:t>Thank you!</a:t>
            </a:r>
            <a:endParaRPr lang="en-US">
              <a:solidFill>
                <a:srgbClr val="0070C0"/>
              </a:solidFill>
              <a:latin typeface="Segoe UI Semibold" panose="020B0702040204020203" charset="0"/>
              <a:cs typeface="Segoe UI Semibold" panose="020B0702040204020203"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2763</Words>
  <Application>WPS Presentation</Application>
  <PresentationFormat/>
  <Paragraphs>104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Segoe UI Semibold</vt:lpstr>
      <vt:lpstr>Segoe UI</vt:lpstr>
      <vt:lpstr>Calibri</vt:lpstr>
      <vt:lpstr>Microsoft YaHei</vt:lpstr>
      <vt:lpstr>Arial Unicode MS</vt:lpstr>
      <vt:lpstr>Default Design</vt:lpstr>
      <vt:lpstr>Home automation</vt:lpstr>
      <vt:lpstr>Objective</vt:lpstr>
      <vt:lpstr>Exisiting Home automation devices</vt:lpstr>
      <vt:lpstr>System overview</vt:lpstr>
      <vt:lpstr>Methodology</vt:lpstr>
      <vt:lpstr>Device configurations</vt:lpstr>
      <vt:lpstr>Our home automation system created with cisco packet tracer.</vt:lpstr>
      <vt:lpstr>System cost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dc:title>
  <dc:creator>Sagar Parker</dc:creator>
  <cp:lastModifiedBy>munde</cp:lastModifiedBy>
  <cp:revision>73</cp:revision>
  <dcterms:created xsi:type="dcterms:W3CDTF">2021-11-12T13:59:00Z</dcterms:created>
  <dcterms:modified xsi:type="dcterms:W3CDTF">2021-12-01T12:25:28Z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2A649EC6FFE04E0DB2A039D827EEDA19</vt:lpwstr>
  </property>
</Properties>
</file>