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kar jukti" userId="b0f63aa99b1bb9d2" providerId="LiveId" clId="{B169F7F5-BA46-4B46-9F81-E9BA32ADF46C}"/>
    <pc:docChg chg="custSel modSld">
      <pc:chgData name="onkar jukti" userId="b0f63aa99b1bb9d2" providerId="LiveId" clId="{B169F7F5-BA46-4B46-9F81-E9BA32ADF46C}" dt="2022-07-19T10:16:22.759" v="435" actId="1076"/>
      <pc:docMkLst>
        <pc:docMk/>
      </pc:docMkLst>
      <pc:sldChg chg="addSp modSp mod">
        <pc:chgData name="onkar jukti" userId="b0f63aa99b1bb9d2" providerId="LiveId" clId="{B169F7F5-BA46-4B46-9F81-E9BA32ADF46C}" dt="2022-07-18T23:12:47.392" v="46" actId="1076"/>
        <pc:sldMkLst>
          <pc:docMk/>
          <pc:sldMk cId="1334540661" sldId="273"/>
        </pc:sldMkLst>
        <pc:spChg chg="add mod">
          <ac:chgData name="onkar jukti" userId="b0f63aa99b1bb9d2" providerId="LiveId" clId="{B169F7F5-BA46-4B46-9F81-E9BA32ADF46C}" dt="2022-07-18T23:12:07.842" v="35" actId="20577"/>
          <ac:spMkLst>
            <pc:docMk/>
            <pc:sldMk cId="1334540661" sldId="273"/>
            <ac:spMk id="3" creationId="{BA320977-E71A-3021-CC03-7F006075EBC2}"/>
          </ac:spMkLst>
        </pc:spChg>
        <pc:spChg chg="mod">
          <ac:chgData name="onkar jukti" userId="b0f63aa99b1bb9d2" providerId="LiveId" clId="{B169F7F5-BA46-4B46-9F81-E9BA32ADF46C}" dt="2022-07-18T23:12:24.611" v="41" actId="1076"/>
          <ac:spMkLst>
            <pc:docMk/>
            <pc:sldMk cId="1334540661" sldId="273"/>
            <ac:spMk id="11" creationId="{3C769374-DFA7-D8EF-97CB-1B4911DA18C4}"/>
          </ac:spMkLst>
        </pc:spChg>
        <pc:spChg chg="mod">
          <ac:chgData name="onkar jukti" userId="b0f63aa99b1bb9d2" providerId="LiveId" clId="{B169F7F5-BA46-4B46-9F81-E9BA32ADF46C}" dt="2022-07-18T23:12:28.519" v="42" actId="1076"/>
          <ac:spMkLst>
            <pc:docMk/>
            <pc:sldMk cId="1334540661" sldId="273"/>
            <ac:spMk id="13" creationId="{2E470FB5-62C8-5D8D-AD09-97D423EDA35C}"/>
          </ac:spMkLst>
        </pc:spChg>
        <pc:spChg chg="mod">
          <ac:chgData name="onkar jukti" userId="b0f63aa99b1bb9d2" providerId="LiveId" clId="{B169F7F5-BA46-4B46-9F81-E9BA32ADF46C}" dt="2022-07-18T23:12:43.406" v="45" actId="1076"/>
          <ac:spMkLst>
            <pc:docMk/>
            <pc:sldMk cId="1334540661" sldId="273"/>
            <ac:spMk id="14" creationId="{C3135C8D-4210-75BB-9CBC-E4EF0AA21DF8}"/>
          </ac:spMkLst>
        </pc:spChg>
        <pc:spChg chg="mod">
          <ac:chgData name="onkar jukti" userId="b0f63aa99b1bb9d2" providerId="LiveId" clId="{B169F7F5-BA46-4B46-9F81-E9BA32ADF46C}" dt="2022-07-18T23:12:39.057" v="44" actId="1076"/>
          <ac:spMkLst>
            <pc:docMk/>
            <pc:sldMk cId="1334540661" sldId="273"/>
            <ac:spMk id="15" creationId="{FD6FFA21-A0ED-1ED0-31DB-FC81A431EB33}"/>
          </ac:spMkLst>
        </pc:spChg>
        <pc:picChg chg="mod">
          <ac:chgData name="onkar jukti" userId="b0f63aa99b1bb9d2" providerId="LiveId" clId="{B169F7F5-BA46-4B46-9F81-E9BA32ADF46C}" dt="2022-07-18T23:12:11.437" v="36" actId="1076"/>
          <ac:picMkLst>
            <pc:docMk/>
            <pc:sldMk cId="1334540661" sldId="273"/>
            <ac:picMk id="4" creationId="{61327919-F00E-CD12-DBB9-57FF4DD9390E}"/>
          </ac:picMkLst>
        </pc:picChg>
        <pc:picChg chg="mod">
          <ac:chgData name="onkar jukti" userId="b0f63aa99b1bb9d2" providerId="LiveId" clId="{B169F7F5-BA46-4B46-9F81-E9BA32ADF46C}" dt="2022-07-18T23:12:12.883" v="37" actId="1076"/>
          <ac:picMkLst>
            <pc:docMk/>
            <pc:sldMk cId="1334540661" sldId="273"/>
            <ac:picMk id="6" creationId="{36815143-BADF-AE7C-2222-961A8BEA60FD}"/>
          </ac:picMkLst>
        </pc:picChg>
        <pc:picChg chg="mod">
          <ac:chgData name="onkar jukti" userId="b0f63aa99b1bb9d2" providerId="LiveId" clId="{B169F7F5-BA46-4B46-9F81-E9BA32ADF46C}" dt="2022-07-18T23:12:14.294" v="38" actId="1076"/>
          <ac:picMkLst>
            <pc:docMk/>
            <pc:sldMk cId="1334540661" sldId="273"/>
            <ac:picMk id="8" creationId="{A910B35B-5EBA-7369-5BF7-65BBEF49EA43}"/>
          </ac:picMkLst>
        </pc:picChg>
        <pc:picChg chg="mod">
          <ac:chgData name="onkar jukti" userId="b0f63aa99b1bb9d2" providerId="LiveId" clId="{B169F7F5-BA46-4B46-9F81-E9BA32ADF46C}" dt="2022-07-18T23:12:15.519" v="39" actId="1076"/>
          <ac:picMkLst>
            <pc:docMk/>
            <pc:sldMk cId="1334540661" sldId="273"/>
            <ac:picMk id="10" creationId="{8B6CDD56-792B-A605-04D7-2D951C21C539}"/>
          </ac:picMkLst>
        </pc:picChg>
        <pc:picChg chg="add mod">
          <ac:chgData name="onkar jukti" userId="b0f63aa99b1bb9d2" providerId="LiveId" clId="{B169F7F5-BA46-4B46-9F81-E9BA32ADF46C}" dt="2022-07-18T23:12:47.392" v="46" actId="1076"/>
          <ac:picMkLst>
            <pc:docMk/>
            <pc:sldMk cId="1334540661" sldId="273"/>
            <ac:picMk id="12" creationId="{7971F894-7C92-8C39-AC24-F4587D2805FD}"/>
          </ac:picMkLst>
        </pc:picChg>
      </pc:sldChg>
      <pc:sldChg chg="addSp delSp modSp mod modClrScheme chgLayout">
        <pc:chgData name="onkar jukti" userId="b0f63aa99b1bb9d2" providerId="LiveId" clId="{B169F7F5-BA46-4B46-9F81-E9BA32ADF46C}" dt="2022-07-19T10:16:22.759" v="435" actId="1076"/>
        <pc:sldMkLst>
          <pc:docMk/>
          <pc:sldMk cId="1870673663" sldId="274"/>
        </pc:sldMkLst>
        <pc:spChg chg="del mod">
          <ac:chgData name="onkar jukti" userId="b0f63aa99b1bb9d2" providerId="LiveId" clId="{B169F7F5-BA46-4B46-9F81-E9BA32ADF46C}" dt="2022-07-18T23:12:55.089" v="51" actId="478"/>
          <ac:spMkLst>
            <pc:docMk/>
            <pc:sldMk cId="1870673663" sldId="274"/>
            <ac:spMk id="2" creationId="{ACD89301-8F71-D903-BFF9-C8129A0764A0}"/>
          </ac:spMkLst>
        </pc:spChg>
        <pc:spChg chg="add mod">
          <ac:chgData name="onkar jukti" userId="b0f63aa99b1bb9d2" providerId="LiveId" clId="{B169F7F5-BA46-4B46-9F81-E9BA32ADF46C}" dt="2022-07-19T10:16:22.759" v="435" actId="1076"/>
          <ac:spMkLst>
            <pc:docMk/>
            <pc:sldMk cId="1870673663" sldId="274"/>
            <ac:spMk id="2" creationId="{FAAE4341-539A-1CBF-4AFF-39AFA24A206C}"/>
          </ac:spMkLst>
        </pc:spChg>
        <pc:spChg chg="add mod">
          <ac:chgData name="onkar jukti" userId="b0f63aa99b1bb9d2" providerId="LiveId" clId="{B169F7F5-BA46-4B46-9F81-E9BA32ADF46C}" dt="2022-07-18T23:14:17.842" v="84" actId="1076"/>
          <ac:spMkLst>
            <pc:docMk/>
            <pc:sldMk cId="1870673663" sldId="274"/>
            <ac:spMk id="3" creationId="{F2C2DE9A-51F7-B837-9C27-4578F8A0EEAC}"/>
          </ac:spMkLst>
        </pc:spChg>
        <pc:spChg chg="add del mod">
          <ac:chgData name="onkar jukti" userId="b0f63aa99b1bb9d2" providerId="LiveId" clId="{B169F7F5-BA46-4B46-9F81-E9BA32ADF46C}" dt="2022-07-18T23:14:08.037" v="82"/>
          <ac:spMkLst>
            <pc:docMk/>
            <pc:sldMk cId="1870673663" sldId="274"/>
            <ac:spMk id="5" creationId="{C8E37919-AEFA-BE1A-2051-E902BC8A5708}"/>
          </ac:spMkLst>
        </pc:spChg>
        <pc:spChg chg="add mod ord">
          <ac:chgData name="onkar jukti" userId="b0f63aa99b1bb9d2" providerId="LiveId" clId="{B169F7F5-BA46-4B46-9F81-E9BA32ADF46C}" dt="2022-07-18T23:14:11.298" v="83" actId="1076"/>
          <ac:spMkLst>
            <pc:docMk/>
            <pc:sldMk cId="1870673663" sldId="274"/>
            <ac:spMk id="6" creationId="{66AFD078-8345-FF8B-A182-F50F980DAF69}"/>
          </ac:spMkLst>
        </pc:spChg>
        <pc:spChg chg="add del mod">
          <ac:chgData name="onkar jukti" userId="b0f63aa99b1bb9d2" providerId="LiveId" clId="{B169F7F5-BA46-4B46-9F81-E9BA32ADF46C}" dt="2022-07-18T23:15:12.636" v="120" actId="478"/>
          <ac:spMkLst>
            <pc:docMk/>
            <pc:sldMk cId="1870673663" sldId="274"/>
            <ac:spMk id="7" creationId="{C4EC6EDA-4A17-AEA3-CDDA-B842FC2AB7B4}"/>
          </ac:spMkLst>
        </pc:spChg>
        <pc:spChg chg="add mod">
          <ac:chgData name="onkar jukti" userId="b0f63aa99b1bb9d2" providerId="LiveId" clId="{B169F7F5-BA46-4B46-9F81-E9BA32ADF46C}" dt="2022-07-18T23:15:45.138" v="127" actId="1076"/>
          <ac:spMkLst>
            <pc:docMk/>
            <pc:sldMk cId="1870673663" sldId="274"/>
            <ac:spMk id="9" creationId="{4D410645-C4B1-53AD-4C6A-2F4B091D59CD}"/>
          </ac:spMkLst>
        </pc:spChg>
        <pc:spChg chg="add mod">
          <ac:chgData name="onkar jukti" userId="b0f63aa99b1bb9d2" providerId="LiveId" clId="{B169F7F5-BA46-4B46-9F81-E9BA32ADF46C}" dt="2022-07-18T23:18:11.890" v="423" actId="1076"/>
          <ac:spMkLst>
            <pc:docMk/>
            <pc:sldMk cId="1870673663" sldId="274"/>
            <ac:spMk id="10" creationId="{951BA24E-7A0B-5309-6816-62BE3530587A}"/>
          </ac:spMkLst>
        </pc:spChg>
        <pc:picChg chg="del">
          <ac:chgData name="onkar jukti" userId="b0f63aa99b1bb9d2" providerId="LiveId" clId="{B169F7F5-BA46-4B46-9F81-E9BA32ADF46C}" dt="2022-07-18T23:12:52.199" v="47" actId="478"/>
          <ac:picMkLst>
            <pc:docMk/>
            <pc:sldMk cId="1870673663" sldId="274"/>
            <ac:picMk id="4" creationId="{E83F73E8-FFFE-6086-FF2A-BB6C281EAC6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7/19/2022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7/19/2022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729A-B674-AE97-271F-6DF30D5199B1}"/>
              </a:ext>
            </a:extLst>
          </p:cNvPr>
          <p:cNvSpPr>
            <a:spLocks noGrp="1"/>
          </p:cNvSpPr>
          <p:nvPr>
            <p:ph type="ctrTitle"/>
          </p:nvPr>
        </p:nvSpPr>
        <p:spPr>
          <a:xfrm>
            <a:off x="727788" y="1492897"/>
            <a:ext cx="10654213" cy="1567543"/>
          </a:xfrm>
        </p:spPr>
        <p:txBody>
          <a:bodyPr/>
          <a:lstStyle/>
          <a:p>
            <a:r>
              <a:rPr lang="en-IN" dirty="0"/>
              <a:t>Diamond Price Prediction</a:t>
            </a:r>
          </a:p>
        </p:txBody>
      </p:sp>
      <p:sp>
        <p:nvSpPr>
          <p:cNvPr id="3" name="Subtitle 2">
            <a:extLst>
              <a:ext uri="{FF2B5EF4-FFF2-40B4-BE49-F238E27FC236}">
                <a16:creationId xmlns:a16="http://schemas.microsoft.com/office/drawing/2014/main" id="{E489280A-1286-F037-3B88-EC238D03C3D8}"/>
              </a:ext>
            </a:extLst>
          </p:cNvPr>
          <p:cNvSpPr>
            <a:spLocks noGrp="1"/>
          </p:cNvSpPr>
          <p:nvPr>
            <p:ph type="subTitle" idx="1"/>
          </p:nvPr>
        </p:nvSpPr>
        <p:spPr>
          <a:xfrm>
            <a:off x="810001" y="5151203"/>
            <a:ext cx="10572000" cy="1697188"/>
          </a:xfrm>
        </p:spPr>
        <p:txBody>
          <a:bodyPr>
            <a:normAutofit/>
          </a:bodyPr>
          <a:lstStyle/>
          <a:p>
            <a:r>
              <a:rPr lang="en-GB" dirty="0">
                <a:latin typeface="arial" panose="020B0604020202020204" pitchFamily="34" charset="0"/>
              </a:rPr>
              <a:t>D</a:t>
            </a:r>
            <a:r>
              <a:rPr lang="en-GB" b="0" i="0" dirty="0">
                <a:effectLst/>
                <a:latin typeface="arial" panose="020B0604020202020204" pitchFamily="34" charset="0"/>
              </a:rPr>
              <a:t>iamond, </a:t>
            </a:r>
            <a:r>
              <a:rPr lang="en-GB" b="1" i="0" dirty="0">
                <a:effectLst/>
                <a:latin typeface="arial" panose="020B0604020202020204" pitchFamily="34" charset="0"/>
              </a:rPr>
              <a:t>a mineral composed of pure </a:t>
            </a:r>
            <a:r>
              <a:rPr lang="en-GB" dirty="0">
                <a:latin typeface="Helvetica Neue"/>
              </a:rPr>
              <a:t>carbon</a:t>
            </a:r>
            <a:r>
              <a:rPr lang="en-GB" b="0" i="0" dirty="0">
                <a:effectLst/>
                <a:latin typeface="arial" panose="020B0604020202020204" pitchFamily="34" charset="0"/>
              </a:rPr>
              <a:t>. It is the hardest naturally occurring substance known; it is also the most popular </a:t>
            </a:r>
            <a:r>
              <a:rPr lang="en-GB" dirty="0">
                <a:latin typeface="Helvetica Neue"/>
              </a:rPr>
              <a:t>gemstone</a:t>
            </a:r>
            <a:r>
              <a:rPr lang="en-GB" b="0" i="0" dirty="0">
                <a:effectLst/>
                <a:latin typeface="arial" panose="020B0604020202020204" pitchFamily="34" charset="0"/>
              </a:rPr>
              <a:t>. Because of their extreme hardness, diamonds have a number of important industrial applications.</a:t>
            </a:r>
          </a:p>
          <a:p>
            <a:r>
              <a:rPr lang="en-GB" b="0" i="0" dirty="0">
                <a:effectLst/>
                <a:latin typeface="Helvetica Neue"/>
              </a:rPr>
              <a:t>about 250 tons of gravel are needed to extract </a:t>
            </a:r>
            <a:r>
              <a:rPr lang="en-GB" dirty="0">
                <a:latin typeface="arial" panose="020B0604020202020204" pitchFamily="34" charset="0"/>
              </a:rPr>
              <a:t>only</a:t>
            </a:r>
            <a:r>
              <a:rPr lang="en-GB" b="0" i="0" dirty="0">
                <a:effectLst/>
                <a:latin typeface="Helvetica Neue"/>
              </a:rPr>
              <a:t> one </a:t>
            </a:r>
            <a:r>
              <a:rPr lang="en-GB" dirty="0">
                <a:latin typeface="arial" panose="020B0604020202020204" pitchFamily="34" charset="0"/>
              </a:rPr>
              <a:t>carat</a:t>
            </a:r>
            <a:r>
              <a:rPr lang="en-GB" b="0" i="0" dirty="0">
                <a:effectLst/>
                <a:latin typeface="Helvetica Neue"/>
              </a:rPr>
              <a:t> of diamond? And that 80% of the diamonds mined are used for industrial purposes.</a:t>
            </a:r>
            <a:endParaRPr lang="en-IN" dirty="0"/>
          </a:p>
        </p:txBody>
      </p:sp>
      <p:sp>
        <p:nvSpPr>
          <p:cNvPr id="4" name="TextBox 3">
            <a:extLst>
              <a:ext uri="{FF2B5EF4-FFF2-40B4-BE49-F238E27FC236}">
                <a16:creationId xmlns:a16="http://schemas.microsoft.com/office/drawing/2014/main" id="{51AE70EA-3CEB-4FB6-B30C-49CB8921BA8D}"/>
              </a:ext>
            </a:extLst>
          </p:cNvPr>
          <p:cNvSpPr txBox="1"/>
          <p:nvPr/>
        </p:nvSpPr>
        <p:spPr>
          <a:xfrm>
            <a:off x="1278293" y="3060440"/>
            <a:ext cx="5393094" cy="523220"/>
          </a:xfrm>
          <a:prstGeom prst="rect">
            <a:avLst/>
          </a:prstGeom>
          <a:noFill/>
        </p:spPr>
        <p:txBody>
          <a:bodyPr wrap="square" rtlCol="0">
            <a:spAutoFit/>
          </a:bodyPr>
          <a:lstStyle/>
          <a:p>
            <a:r>
              <a:rPr lang="en-IN" sz="2800" b="1" dirty="0"/>
              <a:t>Machine Learning project</a:t>
            </a:r>
          </a:p>
        </p:txBody>
      </p:sp>
    </p:spTree>
    <p:extLst>
      <p:ext uri="{BB962C8B-B14F-4D97-AF65-F5344CB8AC3E}">
        <p14:creationId xmlns:p14="http://schemas.microsoft.com/office/powerpoint/2010/main" val="2134273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2B7B96-396C-09A8-EB02-2AA00A90F960}"/>
              </a:ext>
            </a:extLst>
          </p:cNvPr>
          <p:cNvSpPr txBox="1"/>
          <p:nvPr/>
        </p:nvSpPr>
        <p:spPr>
          <a:xfrm>
            <a:off x="285134" y="255639"/>
            <a:ext cx="8101781" cy="646331"/>
          </a:xfrm>
          <a:prstGeom prst="rect">
            <a:avLst/>
          </a:prstGeom>
          <a:noFill/>
        </p:spPr>
        <p:txBody>
          <a:bodyPr wrap="square" rtlCol="0">
            <a:spAutoFit/>
          </a:bodyPr>
          <a:lstStyle/>
          <a:p>
            <a:r>
              <a:rPr lang="en-IN" dirty="0"/>
              <a:t>As we saw that quantity  of  high quality diamond is more so we will see how this will affect price by plotting relation between cut and price </a:t>
            </a:r>
          </a:p>
        </p:txBody>
      </p:sp>
      <p:pic>
        <p:nvPicPr>
          <p:cNvPr id="7" name="Picture 6">
            <a:extLst>
              <a:ext uri="{FF2B5EF4-FFF2-40B4-BE49-F238E27FC236}">
                <a16:creationId xmlns:a16="http://schemas.microsoft.com/office/drawing/2014/main" id="{ABD362E5-6238-0644-A11C-945FAF4887FB}"/>
              </a:ext>
            </a:extLst>
          </p:cNvPr>
          <p:cNvPicPr>
            <a:picLocks noChangeAspect="1"/>
          </p:cNvPicPr>
          <p:nvPr/>
        </p:nvPicPr>
        <p:blipFill>
          <a:blip r:embed="rId2"/>
          <a:stretch>
            <a:fillRect/>
          </a:stretch>
        </p:blipFill>
        <p:spPr>
          <a:xfrm>
            <a:off x="366167" y="1403233"/>
            <a:ext cx="5492274" cy="4051534"/>
          </a:xfrm>
          <a:prstGeom prst="rect">
            <a:avLst/>
          </a:prstGeom>
        </p:spPr>
      </p:pic>
      <p:sp>
        <p:nvSpPr>
          <p:cNvPr id="8" name="TextBox 7">
            <a:extLst>
              <a:ext uri="{FF2B5EF4-FFF2-40B4-BE49-F238E27FC236}">
                <a16:creationId xmlns:a16="http://schemas.microsoft.com/office/drawing/2014/main" id="{9DE0246D-4CA9-BC5B-C5A1-7DC761BD39EB}"/>
              </a:ext>
            </a:extLst>
          </p:cNvPr>
          <p:cNvSpPr txBox="1"/>
          <p:nvPr/>
        </p:nvSpPr>
        <p:spPr>
          <a:xfrm>
            <a:off x="5858441" y="1399982"/>
            <a:ext cx="3785419" cy="1200329"/>
          </a:xfrm>
          <a:prstGeom prst="rect">
            <a:avLst/>
          </a:prstGeom>
          <a:noFill/>
        </p:spPr>
        <p:txBody>
          <a:bodyPr wrap="square" rtlCol="0">
            <a:spAutoFit/>
          </a:bodyPr>
          <a:lstStyle/>
          <a:p>
            <a:r>
              <a:rPr lang="en-IN" dirty="0"/>
              <a:t>Now we can see that </a:t>
            </a:r>
            <a:r>
              <a:rPr lang="en-GB" dirty="0"/>
              <a:t>the mean price of diamonds with ideal cuts are lower than all other diamonds with less quality cut</a:t>
            </a:r>
            <a:endParaRPr lang="en-IN" dirty="0"/>
          </a:p>
        </p:txBody>
      </p:sp>
      <p:sp>
        <p:nvSpPr>
          <p:cNvPr id="9" name="TextBox 8">
            <a:extLst>
              <a:ext uri="{FF2B5EF4-FFF2-40B4-BE49-F238E27FC236}">
                <a16:creationId xmlns:a16="http://schemas.microsoft.com/office/drawing/2014/main" id="{27FEC01A-2D96-7997-3D75-E4D40FDEF23A}"/>
              </a:ext>
            </a:extLst>
          </p:cNvPr>
          <p:cNvSpPr txBox="1"/>
          <p:nvPr/>
        </p:nvSpPr>
        <p:spPr>
          <a:xfrm>
            <a:off x="7673679" y="3516057"/>
            <a:ext cx="3940362" cy="369332"/>
          </a:xfrm>
          <a:prstGeom prst="rect">
            <a:avLst/>
          </a:prstGeom>
          <a:noFill/>
        </p:spPr>
        <p:txBody>
          <a:bodyPr wrap="square" rtlCol="0">
            <a:spAutoFit/>
          </a:bodyPr>
          <a:lstStyle/>
          <a:p>
            <a:r>
              <a:rPr lang="en-IN" dirty="0"/>
              <a:t>Finding the reason for this</a:t>
            </a:r>
          </a:p>
        </p:txBody>
      </p:sp>
      <p:pic>
        <p:nvPicPr>
          <p:cNvPr id="11" name="Picture 10">
            <a:extLst>
              <a:ext uri="{FF2B5EF4-FFF2-40B4-BE49-F238E27FC236}">
                <a16:creationId xmlns:a16="http://schemas.microsoft.com/office/drawing/2014/main" id="{4C766514-2DD5-C340-1C1E-08FBCF1C3B04}"/>
              </a:ext>
            </a:extLst>
          </p:cNvPr>
          <p:cNvPicPr>
            <a:picLocks noChangeAspect="1"/>
          </p:cNvPicPr>
          <p:nvPr/>
        </p:nvPicPr>
        <p:blipFill>
          <a:blip r:embed="rId3"/>
          <a:stretch>
            <a:fillRect/>
          </a:stretch>
        </p:blipFill>
        <p:spPr>
          <a:xfrm>
            <a:off x="6992870" y="4408733"/>
            <a:ext cx="1516559" cy="1869731"/>
          </a:xfrm>
          <a:prstGeom prst="rect">
            <a:avLst/>
          </a:prstGeom>
        </p:spPr>
      </p:pic>
      <p:sp>
        <p:nvSpPr>
          <p:cNvPr id="12" name="TextBox 11">
            <a:extLst>
              <a:ext uri="{FF2B5EF4-FFF2-40B4-BE49-F238E27FC236}">
                <a16:creationId xmlns:a16="http://schemas.microsoft.com/office/drawing/2014/main" id="{E0AD8A3A-EF7E-85D7-5CAC-25C0C8D5B28A}"/>
              </a:ext>
            </a:extLst>
          </p:cNvPr>
          <p:cNvSpPr txBox="1"/>
          <p:nvPr/>
        </p:nvSpPr>
        <p:spPr>
          <a:xfrm>
            <a:off x="8777832" y="4801136"/>
            <a:ext cx="3048001" cy="1477328"/>
          </a:xfrm>
          <a:prstGeom prst="rect">
            <a:avLst/>
          </a:prstGeom>
          <a:noFill/>
        </p:spPr>
        <p:txBody>
          <a:bodyPr wrap="square" rtlCol="0">
            <a:spAutoFit/>
          </a:bodyPr>
          <a:lstStyle/>
          <a:p>
            <a:r>
              <a:rPr lang="en-IN" dirty="0"/>
              <a:t>By looking at  correlation we can see that carat is highly correlated.</a:t>
            </a:r>
          </a:p>
          <a:p>
            <a:r>
              <a:rPr lang="en-IN" dirty="0"/>
              <a:t>so carat is most important thing</a:t>
            </a:r>
          </a:p>
        </p:txBody>
      </p:sp>
    </p:spTree>
    <p:extLst>
      <p:ext uri="{BB962C8B-B14F-4D97-AF65-F5344CB8AC3E}">
        <p14:creationId xmlns:p14="http://schemas.microsoft.com/office/powerpoint/2010/main" val="2579365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C8955-BBA1-5FBF-077C-1296B02FE86C}"/>
              </a:ext>
            </a:extLst>
          </p:cNvPr>
          <p:cNvPicPr>
            <a:picLocks noChangeAspect="1"/>
          </p:cNvPicPr>
          <p:nvPr/>
        </p:nvPicPr>
        <p:blipFill>
          <a:blip r:embed="rId2"/>
          <a:stretch>
            <a:fillRect/>
          </a:stretch>
        </p:blipFill>
        <p:spPr>
          <a:xfrm>
            <a:off x="450341" y="414495"/>
            <a:ext cx="6455118" cy="5229221"/>
          </a:xfrm>
          <a:prstGeom prst="rect">
            <a:avLst/>
          </a:prstGeom>
        </p:spPr>
      </p:pic>
      <p:sp>
        <p:nvSpPr>
          <p:cNvPr id="4" name="TextBox 3">
            <a:extLst>
              <a:ext uri="{FF2B5EF4-FFF2-40B4-BE49-F238E27FC236}">
                <a16:creationId xmlns:a16="http://schemas.microsoft.com/office/drawing/2014/main" id="{39EF1F69-6E26-DD40-B646-0B5BA4ECCF49}"/>
              </a:ext>
            </a:extLst>
          </p:cNvPr>
          <p:cNvSpPr txBox="1"/>
          <p:nvPr/>
        </p:nvSpPr>
        <p:spPr>
          <a:xfrm>
            <a:off x="7079225" y="1317523"/>
            <a:ext cx="4573943" cy="1477328"/>
          </a:xfrm>
          <a:prstGeom prst="rect">
            <a:avLst/>
          </a:prstGeom>
          <a:noFill/>
        </p:spPr>
        <p:txBody>
          <a:bodyPr wrap="square" rtlCol="0">
            <a:spAutoFit/>
          </a:bodyPr>
          <a:lstStyle/>
          <a:p>
            <a:r>
              <a:rPr lang="en-IN" dirty="0"/>
              <a:t>Here we’re  checking the percentage of each colour of diamond in data</a:t>
            </a:r>
          </a:p>
          <a:p>
            <a:r>
              <a:rPr lang="en-IN" dirty="0"/>
              <a:t>Order of the colour is as follows </a:t>
            </a:r>
          </a:p>
          <a:p>
            <a:endParaRPr lang="en-IN" dirty="0"/>
          </a:p>
          <a:p>
            <a:r>
              <a:rPr lang="pt-BR" dirty="0"/>
              <a:t>     D &gt; E &gt; F &gt; G &gt; H &gt; I &gt; J</a:t>
            </a:r>
            <a:endParaRPr lang="en-IN" dirty="0"/>
          </a:p>
        </p:txBody>
      </p:sp>
    </p:spTree>
    <p:extLst>
      <p:ext uri="{BB962C8B-B14F-4D97-AF65-F5344CB8AC3E}">
        <p14:creationId xmlns:p14="http://schemas.microsoft.com/office/powerpoint/2010/main" val="1052856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6C814-B7B2-A160-A954-CF7D3FA52EF6}"/>
              </a:ext>
            </a:extLst>
          </p:cNvPr>
          <p:cNvSpPr txBox="1"/>
          <p:nvPr/>
        </p:nvSpPr>
        <p:spPr>
          <a:xfrm>
            <a:off x="501445" y="442453"/>
            <a:ext cx="8229600" cy="369332"/>
          </a:xfrm>
          <a:prstGeom prst="rect">
            <a:avLst/>
          </a:prstGeom>
          <a:noFill/>
        </p:spPr>
        <p:txBody>
          <a:bodyPr wrap="square" rtlCol="0">
            <a:spAutoFit/>
          </a:bodyPr>
          <a:lstStyle/>
          <a:p>
            <a:r>
              <a:rPr lang="en-IN" dirty="0"/>
              <a:t>Here we will check the relation between diamond colour and  price</a:t>
            </a:r>
          </a:p>
        </p:txBody>
      </p:sp>
      <p:pic>
        <p:nvPicPr>
          <p:cNvPr id="4" name="Picture 3">
            <a:extLst>
              <a:ext uri="{FF2B5EF4-FFF2-40B4-BE49-F238E27FC236}">
                <a16:creationId xmlns:a16="http://schemas.microsoft.com/office/drawing/2014/main" id="{918AF978-6DD3-C471-9A30-67DAC7413B4A}"/>
              </a:ext>
            </a:extLst>
          </p:cNvPr>
          <p:cNvPicPr>
            <a:picLocks noChangeAspect="1"/>
          </p:cNvPicPr>
          <p:nvPr/>
        </p:nvPicPr>
        <p:blipFill>
          <a:blip r:embed="rId2"/>
          <a:stretch>
            <a:fillRect/>
          </a:stretch>
        </p:blipFill>
        <p:spPr>
          <a:xfrm>
            <a:off x="501445" y="1358791"/>
            <a:ext cx="5418917" cy="4098112"/>
          </a:xfrm>
          <a:prstGeom prst="rect">
            <a:avLst/>
          </a:prstGeom>
        </p:spPr>
      </p:pic>
      <p:sp>
        <p:nvSpPr>
          <p:cNvPr id="5" name="TextBox 4">
            <a:extLst>
              <a:ext uri="{FF2B5EF4-FFF2-40B4-BE49-F238E27FC236}">
                <a16:creationId xmlns:a16="http://schemas.microsoft.com/office/drawing/2014/main" id="{C8BFF910-6C7D-BA39-6001-876D6A27731D}"/>
              </a:ext>
            </a:extLst>
          </p:cNvPr>
          <p:cNvSpPr txBox="1"/>
          <p:nvPr/>
        </p:nvSpPr>
        <p:spPr>
          <a:xfrm>
            <a:off x="6017343" y="1341066"/>
            <a:ext cx="4463845" cy="923330"/>
          </a:xfrm>
          <a:prstGeom prst="rect">
            <a:avLst/>
          </a:prstGeom>
          <a:noFill/>
        </p:spPr>
        <p:txBody>
          <a:bodyPr wrap="square" rtlCol="0">
            <a:spAutoFit/>
          </a:bodyPr>
          <a:lstStyle/>
          <a:p>
            <a:r>
              <a:rPr lang="en-IN" dirty="0"/>
              <a:t>So mean price of diamonds with better colour Is less than other colours</a:t>
            </a:r>
          </a:p>
          <a:p>
            <a:endParaRPr lang="en-IN" dirty="0"/>
          </a:p>
        </p:txBody>
      </p:sp>
      <p:sp>
        <p:nvSpPr>
          <p:cNvPr id="6" name="TextBox 5">
            <a:extLst>
              <a:ext uri="{FF2B5EF4-FFF2-40B4-BE49-F238E27FC236}">
                <a16:creationId xmlns:a16="http://schemas.microsoft.com/office/drawing/2014/main" id="{48BBD28F-A407-A46D-E18C-6533807B1A32}"/>
              </a:ext>
            </a:extLst>
          </p:cNvPr>
          <p:cNvSpPr txBox="1"/>
          <p:nvPr/>
        </p:nvSpPr>
        <p:spPr>
          <a:xfrm>
            <a:off x="6607277" y="3105834"/>
            <a:ext cx="4070555" cy="646331"/>
          </a:xfrm>
          <a:prstGeom prst="rect">
            <a:avLst/>
          </a:prstGeom>
          <a:noFill/>
        </p:spPr>
        <p:txBody>
          <a:bodyPr wrap="square" rtlCol="0">
            <a:spAutoFit/>
          </a:bodyPr>
          <a:lstStyle/>
          <a:p>
            <a:r>
              <a:rPr lang="en-IN" dirty="0"/>
              <a:t>We will check the mean or colour and carat</a:t>
            </a:r>
          </a:p>
        </p:txBody>
      </p:sp>
      <p:pic>
        <p:nvPicPr>
          <p:cNvPr id="8" name="Picture 7">
            <a:extLst>
              <a:ext uri="{FF2B5EF4-FFF2-40B4-BE49-F238E27FC236}">
                <a16:creationId xmlns:a16="http://schemas.microsoft.com/office/drawing/2014/main" id="{5DF7C477-F4E8-A1F5-650E-488222F401E2}"/>
              </a:ext>
            </a:extLst>
          </p:cNvPr>
          <p:cNvPicPr>
            <a:picLocks noChangeAspect="1"/>
          </p:cNvPicPr>
          <p:nvPr/>
        </p:nvPicPr>
        <p:blipFill>
          <a:blip r:embed="rId3"/>
          <a:stretch>
            <a:fillRect/>
          </a:stretch>
        </p:blipFill>
        <p:spPr>
          <a:xfrm>
            <a:off x="6271640" y="3965932"/>
            <a:ext cx="3162567" cy="1976605"/>
          </a:xfrm>
          <a:prstGeom prst="rect">
            <a:avLst/>
          </a:prstGeom>
        </p:spPr>
      </p:pic>
      <p:sp>
        <p:nvSpPr>
          <p:cNvPr id="9" name="TextBox 8">
            <a:extLst>
              <a:ext uri="{FF2B5EF4-FFF2-40B4-BE49-F238E27FC236}">
                <a16:creationId xmlns:a16="http://schemas.microsoft.com/office/drawing/2014/main" id="{08FC1E90-970D-B472-76C2-482F997C4A3B}"/>
              </a:ext>
            </a:extLst>
          </p:cNvPr>
          <p:cNvSpPr txBox="1"/>
          <p:nvPr/>
        </p:nvSpPr>
        <p:spPr>
          <a:xfrm>
            <a:off x="9591367" y="5055269"/>
            <a:ext cx="2172929" cy="923330"/>
          </a:xfrm>
          <a:prstGeom prst="rect">
            <a:avLst/>
          </a:prstGeom>
          <a:noFill/>
        </p:spPr>
        <p:txBody>
          <a:bodyPr wrap="square" rtlCol="0">
            <a:spAutoFit/>
          </a:bodyPr>
          <a:lstStyle/>
          <a:p>
            <a:r>
              <a:rPr lang="en-IN" dirty="0"/>
              <a:t>As we can see that reason is same as the cut</a:t>
            </a:r>
          </a:p>
        </p:txBody>
      </p:sp>
    </p:spTree>
    <p:extLst>
      <p:ext uri="{BB962C8B-B14F-4D97-AF65-F5344CB8AC3E}">
        <p14:creationId xmlns:p14="http://schemas.microsoft.com/office/powerpoint/2010/main" val="124829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CEEE52-B428-5DB4-6128-00E4BA04A4E9}"/>
              </a:ext>
            </a:extLst>
          </p:cNvPr>
          <p:cNvSpPr txBox="1"/>
          <p:nvPr/>
        </p:nvSpPr>
        <p:spPr>
          <a:xfrm>
            <a:off x="471948" y="363794"/>
            <a:ext cx="9114504" cy="369332"/>
          </a:xfrm>
          <a:prstGeom prst="rect">
            <a:avLst/>
          </a:prstGeom>
          <a:noFill/>
        </p:spPr>
        <p:txBody>
          <a:bodyPr wrap="square" rtlCol="0">
            <a:spAutoFit/>
          </a:bodyPr>
          <a:lstStyle/>
          <a:p>
            <a:r>
              <a:rPr lang="en-IN" dirty="0"/>
              <a:t>Now we will try to find the percentage of each diamond with </a:t>
            </a:r>
            <a:r>
              <a:rPr lang="en-IN" dirty="0" err="1"/>
              <a:t>clerity</a:t>
            </a:r>
            <a:endParaRPr lang="en-IN" dirty="0"/>
          </a:p>
        </p:txBody>
      </p:sp>
      <p:pic>
        <p:nvPicPr>
          <p:cNvPr id="4" name="Picture 3">
            <a:extLst>
              <a:ext uri="{FF2B5EF4-FFF2-40B4-BE49-F238E27FC236}">
                <a16:creationId xmlns:a16="http://schemas.microsoft.com/office/drawing/2014/main" id="{07DB5C84-A42F-0E61-E8A7-2140A4F8E5AF}"/>
              </a:ext>
            </a:extLst>
          </p:cNvPr>
          <p:cNvPicPr>
            <a:picLocks noChangeAspect="1"/>
          </p:cNvPicPr>
          <p:nvPr/>
        </p:nvPicPr>
        <p:blipFill>
          <a:blip r:embed="rId2"/>
          <a:stretch>
            <a:fillRect/>
          </a:stretch>
        </p:blipFill>
        <p:spPr>
          <a:xfrm>
            <a:off x="652794" y="1125156"/>
            <a:ext cx="4978719" cy="4607688"/>
          </a:xfrm>
          <a:prstGeom prst="rect">
            <a:avLst/>
          </a:prstGeom>
        </p:spPr>
      </p:pic>
      <p:sp>
        <p:nvSpPr>
          <p:cNvPr id="5" name="TextBox 4">
            <a:extLst>
              <a:ext uri="{FF2B5EF4-FFF2-40B4-BE49-F238E27FC236}">
                <a16:creationId xmlns:a16="http://schemas.microsoft.com/office/drawing/2014/main" id="{2340181B-9045-47A1-B46B-0B72C7C3CE3C}"/>
              </a:ext>
            </a:extLst>
          </p:cNvPr>
          <p:cNvSpPr txBox="1"/>
          <p:nvPr/>
        </p:nvSpPr>
        <p:spPr>
          <a:xfrm>
            <a:off x="5850194" y="1125156"/>
            <a:ext cx="5112774" cy="3416320"/>
          </a:xfrm>
          <a:prstGeom prst="rect">
            <a:avLst/>
          </a:prstGeom>
          <a:noFill/>
        </p:spPr>
        <p:txBody>
          <a:bodyPr wrap="square" rtlCol="0">
            <a:spAutoFit/>
          </a:bodyPr>
          <a:lstStyle/>
          <a:p>
            <a:r>
              <a:rPr lang="en-IN" dirty="0"/>
              <a:t>As we can see that most number of clarity is of SI1</a:t>
            </a:r>
          </a:p>
          <a:p>
            <a:r>
              <a:rPr lang="en-IN" dirty="0"/>
              <a:t>The order of the clarity is as follows</a:t>
            </a:r>
          </a:p>
          <a:p>
            <a:endParaRPr lang="en-IN" dirty="0"/>
          </a:p>
          <a:p>
            <a:r>
              <a:rPr lang="en-IN" dirty="0"/>
              <a:t>1.IF</a:t>
            </a:r>
          </a:p>
          <a:p>
            <a:r>
              <a:rPr lang="en-IN" dirty="0"/>
              <a:t>2.VVS1</a:t>
            </a:r>
          </a:p>
          <a:p>
            <a:r>
              <a:rPr lang="en-IN" dirty="0"/>
              <a:t>3.VVS2</a:t>
            </a:r>
          </a:p>
          <a:p>
            <a:r>
              <a:rPr lang="en-IN" dirty="0"/>
              <a:t>4.VS1</a:t>
            </a:r>
          </a:p>
          <a:p>
            <a:r>
              <a:rPr lang="en-IN" dirty="0"/>
              <a:t>5.VS2</a:t>
            </a:r>
          </a:p>
          <a:p>
            <a:r>
              <a:rPr lang="en-IN" dirty="0"/>
              <a:t>6.SI1</a:t>
            </a:r>
          </a:p>
          <a:p>
            <a:r>
              <a:rPr lang="en-IN" dirty="0"/>
              <a:t>7.SI2</a:t>
            </a:r>
          </a:p>
          <a:p>
            <a:r>
              <a:rPr lang="en-IN" dirty="0"/>
              <a:t>8.I1</a:t>
            </a:r>
          </a:p>
        </p:txBody>
      </p:sp>
    </p:spTree>
    <p:extLst>
      <p:ext uri="{BB962C8B-B14F-4D97-AF65-F5344CB8AC3E}">
        <p14:creationId xmlns:p14="http://schemas.microsoft.com/office/powerpoint/2010/main" val="20140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16E547-B0D7-C88E-34DD-D2FF10FBCEA2}"/>
              </a:ext>
            </a:extLst>
          </p:cNvPr>
          <p:cNvPicPr>
            <a:picLocks noChangeAspect="1"/>
          </p:cNvPicPr>
          <p:nvPr/>
        </p:nvPicPr>
        <p:blipFill>
          <a:blip r:embed="rId2"/>
          <a:stretch>
            <a:fillRect/>
          </a:stretch>
        </p:blipFill>
        <p:spPr>
          <a:xfrm>
            <a:off x="613331" y="1408191"/>
            <a:ext cx="5543667" cy="4294518"/>
          </a:xfrm>
          <a:prstGeom prst="rect">
            <a:avLst/>
          </a:prstGeom>
        </p:spPr>
      </p:pic>
      <p:sp>
        <p:nvSpPr>
          <p:cNvPr id="4" name="TextBox 3">
            <a:extLst>
              <a:ext uri="{FF2B5EF4-FFF2-40B4-BE49-F238E27FC236}">
                <a16:creationId xmlns:a16="http://schemas.microsoft.com/office/drawing/2014/main" id="{A0CD019C-63A8-7D85-5A3A-578996B94769}"/>
              </a:ext>
            </a:extLst>
          </p:cNvPr>
          <p:cNvSpPr txBox="1"/>
          <p:nvPr/>
        </p:nvSpPr>
        <p:spPr>
          <a:xfrm>
            <a:off x="613331" y="403123"/>
            <a:ext cx="8461843" cy="369332"/>
          </a:xfrm>
          <a:prstGeom prst="rect">
            <a:avLst/>
          </a:prstGeom>
          <a:noFill/>
        </p:spPr>
        <p:txBody>
          <a:bodyPr wrap="square" rtlCol="0">
            <a:spAutoFit/>
          </a:bodyPr>
          <a:lstStyle/>
          <a:p>
            <a:r>
              <a:rPr lang="en-IN" dirty="0"/>
              <a:t>Now we will check the relation between diamond and price</a:t>
            </a:r>
          </a:p>
        </p:txBody>
      </p:sp>
      <p:sp>
        <p:nvSpPr>
          <p:cNvPr id="5" name="TextBox 4">
            <a:extLst>
              <a:ext uri="{FF2B5EF4-FFF2-40B4-BE49-F238E27FC236}">
                <a16:creationId xmlns:a16="http://schemas.microsoft.com/office/drawing/2014/main" id="{2FE1D253-3C9E-EF49-4AF2-6BBA5D7BB6D8}"/>
              </a:ext>
            </a:extLst>
          </p:cNvPr>
          <p:cNvSpPr txBox="1"/>
          <p:nvPr/>
        </p:nvSpPr>
        <p:spPr>
          <a:xfrm>
            <a:off x="6302477" y="1408191"/>
            <a:ext cx="3254478" cy="923330"/>
          </a:xfrm>
          <a:prstGeom prst="rect">
            <a:avLst/>
          </a:prstGeom>
          <a:noFill/>
        </p:spPr>
        <p:txBody>
          <a:bodyPr wrap="square" rtlCol="0">
            <a:spAutoFit/>
          </a:bodyPr>
          <a:lstStyle/>
          <a:p>
            <a:r>
              <a:rPr lang="en-IN" dirty="0"/>
              <a:t>Here also we can see that the average price of SI2 is more than IF</a:t>
            </a:r>
          </a:p>
        </p:txBody>
      </p:sp>
      <p:sp>
        <p:nvSpPr>
          <p:cNvPr id="6" name="TextBox 5">
            <a:extLst>
              <a:ext uri="{FF2B5EF4-FFF2-40B4-BE49-F238E27FC236}">
                <a16:creationId xmlns:a16="http://schemas.microsoft.com/office/drawing/2014/main" id="{7C47D6F7-3E32-7037-52D1-13F072ED1B3F}"/>
              </a:ext>
            </a:extLst>
          </p:cNvPr>
          <p:cNvSpPr txBox="1"/>
          <p:nvPr/>
        </p:nvSpPr>
        <p:spPr>
          <a:xfrm>
            <a:off x="7541342" y="2957890"/>
            <a:ext cx="3765754" cy="369332"/>
          </a:xfrm>
          <a:prstGeom prst="rect">
            <a:avLst/>
          </a:prstGeom>
          <a:noFill/>
        </p:spPr>
        <p:txBody>
          <a:bodyPr wrap="square" rtlCol="0">
            <a:spAutoFit/>
          </a:bodyPr>
          <a:lstStyle/>
          <a:p>
            <a:r>
              <a:rPr lang="en-IN" dirty="0"/>
              <a:t>We will check the reason </a:t>
            </a:r>
          </a:p>
        </p:txBody>
      </p:sp>
      <p:pic>
        <p:nvPicPr>
          <p:cNvPr id="8" name="Picture 7">
            <a:extLst>
              <a:ext uri="{FF2B5EF4-FFF2-40B4-BE49-F238E27FC236}">
                <a16:creationId xmlns:a16="http://schemas.microsoft.com/office/drawing/2014/main" id="{7B92F049-622A-090D-EA8E-4F855F3A2469}"/>
              </a:ext>
            </a:extLst>
          </p:cNvPr>
          <p:cNvPicPr>
            <a:picLocks noChangeAspect="1"/>
          </p:cNvPicPr>
          <p:nvPr/>
        </p:nvPicPr>
        <p:blipFill>
          <a:blip r:embed="rId3"/>
          <a:stretch>
            <a:fillRect/>
          </a:stretch>
        </p:blipFill>
        <p:spPr>
          <a:xfrm>
            <a:off x="6447208" y="3573123"/>
            <a:ext cx="2945595" cy="2129586"/>
          </a:xfrm>
          <a:prstGeom prst="rect">
            <a:avLst/>
          </a:prstGeom>
        </p:spPr>
      </p:pic>
      <p:sp>
        <p:nvSpPr>
          <p:cNvPr id="9" name="TextBox 8">
            <a:extLst>
              <a:ext uri="{FF2B5EF4-FFF2-40B4-BE49-F238E27FC236}">
                <a16:creationId xmlns:a16="http://schemas.microsoft.com/office/drawing/2014/main" id="{0F3BD2E0-C57F-6AAE-0104-0F910626FA96}"/>
              </a:ext>
            </a:extLst>
          </p:cNvPr>
          <p:cNvSpPr txBox="1"/>
          <p:nvPr/>
        </p:nvSpPr>
        <p:spPr>
          <a:xfrm>
            <a:off x="9655277" y="3736258"/>
            <a:ext cx="2172929" cy="1754326"/>
          </a:xfrm>
          <a:prstGeom prst="rect">
            <a:avLst/>
          </a:prstGeom>
          <a:noFill/>
        </p:spPr>
        <p:txBody>
          <a:bodyPr wrap="square" rtlCol="0">
            <a:spAutoFit/>
          </a:bodyPr>
          <a:lstStyle/>
          <a:p>
            <a:r>
              <a:rPr lang="en-IN" dirty="0"/>
              <a:t>And the reason is same as previous </a:t>
            </a:r>
          </a:p>
          <a:p>
            <a:r>
              <a:rPr lang="en-IN" dirty="0"/>
              <a:t>Carat holds most important role in the price of the diamond</a:t>
            </a:r>
          </a:p>
        </p:txBody>
      </p:sp>
    </p:spTree>
    <p:extLst>
      <p:ext uri="{BB962C8B-B14F-4D97-AF65-F5344CB8AC3E}">
        <p14:creationId xmlns:p14="http://schemas.microsoft.com/office/powerpoint/2010/main" val="3516552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348C-B271-B623-46AD-E69FF83DB9A7}"/>
              </a:ext>
            </a:extLst>
          </p:cNvPr>
          <p:cNvSpPr>
            <a:spLocks noGrp="1"/>
          </p:cNvSpPr>
          <p:nvPr>
            <p:ph type="title"/>
          </p:nvPr>
        </p:nvSpPr>
        <p:spPr>
          <a:xfrm>
            <a:off x="1083734" y="426423"/>
            <a:ext cx="3547533" cy="1618396"/>
          </a:xfrm>
        </p:spPr>
        <p:txBody>
          <a:bodyPr/>
          <a:lstStyle/>
          <a:p>
            <a:pPr algn="ctr"/>
            <a:br>
              <a:rPr lang="en-IN" dirty="0"/>
            </a:br>
            <a:r>
              <a:rPr lang="en-IN" dirty="0"/>
              <a:t>DATA PREPARATION</a:t>
            </a:r>
            <a:br>
              <a:rPr lang="en-IN" dirty="0"/>
            </a:br>
            <a:br>
              <a:rPr lang="en-IN" dirty="0"/>
            </a:br>
            <a:endParaRPr lang="en-IN" dirty="0"/>
          </a:p>
        </p:txBody>
      </p:sp>
      <p:sp>
        <p:nvSpPr>
          <p:cNvPr id="3" name="Content Placeholder 2">
            <a:extLst>
              <a:ext uri="{FF2B5EF4-FFF2-40B4-BE49-F238E27FC236}">
                <a16:creationId xmlns:a16="http://schemas.microsoft.com/office/drawing/2014/main" id="{E5DA1AFA-AA2B-3D42-DF37-1A771F62770E}"/>
              </a:ext>
            </a:extLst>
          </p:cNvPr>
          <p:cNvSpPr>
            <a:spLocks noGrp="1"/>
          </p:cNvSpPr>
          <p:nvPr>
            <p:ph idx="1"/>
          </p:nvPr>
        </p:nvSpPr>
        <p:spPr>
          <a:xfrm>
            <a:off x="4855633" y="446088"/>
            <a:ext cx="6657941" cy="5414963"/>
          </a:xfrm>
        </p:spPr>
        <p:txBody>
          <a:bodyPr/>
          <a:lstStyle/>
          <a:p>
            <a:pPr marL="0" indent="0">
              <a:buNone/>
            </a:pPr>
            <a:r>
              <a:rPr lang="en-IN" dirty="0"/>
              <a:t> splitting data into x and y ( features and target </a:t>
            </a:r>
          </a:p>
          <a:p>
            <a:pPr marL="0" indent="0">
              <a:buNone/>
            </a:pPr>
            <a:endParaRPr lang="en-IN" dirty="0"/>
          </a:p>
          <a:p>
            <a:pPr marL="0" indent="0">
              <a:buNone/>
            </a:pPr>
            <a:endParaRPr lang="en-IN" dirty="0"/>
          </a:p>
          <a:p>
            <a:pPr marL="0" indent="0">
              <a:buNone/>
            </a:pPr>
            <a:endParaRPr lang="en-IN" dirty="0"/>
          </a:p>
          <a:p>
            <a:pPr marL="0" indent="0">
              <a:buNone/>
            </a:pPr>
            <a:r>
              <a:rPr lang="en-IN" dirty="0"/>
              <a:t> we will create two different algorithms because some will work better with dummy variables and others will work with label encoding</a:t>
            </a:r>
          </a:p>
          <a:p>
            <a:pPr marL="0" indent="0">
              <a:buNone/>
            </a:pPr>
            <a:endParaRPr lang="en-IN" dirty="0"/>
          </a:p>
          <a:p>
            <a:pPr marL="0" indent="0">
              <a:buNone/>
            </a:pPr>
            <a:endParaRPr lang="en-IN" dirty="0"/>
          </a:p>
          <a:p>
            <a:pPr marL="0" indent="0">
              <a:buNone/>
            </a:pPr>
            <a:endParaRPr lang="en-IN" dirty="0"/>
          </a:p>
          <a:p>
            <a:pPr marL="0" indent="0">
              <a:buNone/>
            </a:pPr>
            <a:r>
              <a:rPr lang="en-IN" dirty="0"/>
              <a:t>Scaling the data </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Text Placeholder 3">
            <a:extLst>
              <a:ext uri="{FF2B5EF4-FFF2-40B4-BE49-F238E27FC236}">
                <a16:creationId xmlns:a16="http://schemas.microsoft.com/office/drawing/2014/main" id="{4A635D91-EBBB-5368-8850-A6A4D160F353}"/>
              </a:ext>
            </a:extLst>
          </p:cNvPr>
          <p:cNvSpPr>
            <a:spLocks noGrp="1"/>
          </p:cNvSpPr>
          <p:nvPr>
            <p:ph type="body" sz="half" idx="2"/>
          </p:nvPr>
        </p:nvSpPr>
        <p:spPr/>
        <p:txBody>
          <a:bodyPr/>
          <a:lstStyle/>
          <a:p>
            <a:r>
              <a:rPr lang="en-IN" dirty="0"/>
              <a:t>In data preparation many steps takes place depending on the model which we are going create </a:t>
            </a:r>
          </a:p>
          <a:p>
            <a:r>
              <a:rPr lang="en-IN" dirty="0"/>
              <a:t>Many steps are there like</a:t>
            </a:r>
          </a:p>
          <a:p>
            <a:pPr marL="285750" indent="-285750">
              <a:buFont typeface="Arial" panose="020B0604020202020204" pitchFamily="34" charset="0"/>
              <a:buChar char="•"/>
            </a:pPr>
            <a:r>
              <a:rPr lang="en-GB" dirty="0"/>
              <a:t>Splitting the data into features and target</a:t>
            </a:r>
          </a:p>
          <a:p>
            <a:pPr marL="285750" indent="-285750">
              <a:buFont typeface="Arial" panose="020B0604020202020204" pitchFamily="34" charset="0"/>
              <a:buChar char="•"/>
            </a:pPr>
            <a:r>
              <a:rPr lang="en-GB" dirty="0"/>
              <a:t>Creating dummy variables </a:t>
            </a:r>
          </a:p>
          <a:p>
            <a:pPr marL="285750" indent="-285750">
              <a:buFont typeface="Arial" panose="020B0604020202020204" pitchFamily="34" charset="0"/>
              <a:buChar char="•"/>
            </a:pPr>
            <a:r>
              <a:rPr lang="en-GB" dirty="0"/>
              <a:t>Scaling data </a:t>
            </a:r>
          </a:p>
          <a:p>
            <a:pPr marL="285750" indent="-285750">
              <a:buFont typeface="Arial" panose="020B0604020202020204" pitchFamily="34" charset="0"/>
              <a:buChar char="•"/>
            </a:pPr>
            <a:r>
              <a:rPr lang="en-GB" dirty="0"/>
              <a:t>Label encoding</a:t>
            </a:r>
          </a:p>
          <a:p>
            <a:pPr marL="285750" indent="-285750">
              <a:buFont typeface="Arial" panose="020B0604020202020204" pitchFamily="34" charset="0"/>
              <a:buChar char="•"/>
            </a:pPr>
            <a:r>
              <a:rPr lang="en-GB" dirty="0"/>
              <a:t>Cross validation and evaluation the cross validation</a:t>
            </a:r>
            <a:endParaRPr lang="en-IN" dirty="0"/>
          </a:p>
        </p:txBody>
      </p:sp>
      <p:pic>
        <p:nvPicPr>
          <p:cNvPr id="6" name="Picture 5">
            <a:extLst>
              <a:ext uri="{FF2B5EF4-FFF2-40B4-BE49-F238E27FC236}">
                <a16:creationId xmlns:a16="http://schemas.microsoft.com/office/drawing/2014/main" id="{BE96BC11-6E36-0366-8ABD-114C7B49B0CB}"/>
              </a:ext>
            </a:extLst>
          </p:cNvPr>
          <p:cNvPicPr>
            <a:picLocks noChangeAspect="1"/>
          </p:cNvPicPr>
          <p:nvPr/>
        </p:nvPicPr>
        <p:blipFill>
          <a:blip r:embed="rId2"/>
          <a:stretch>
            <a:fillRect/>
          </a:stretch>
        </p:blipFill>
        <p:spPr>
          <a:xfrm>
            <a:off x="5348748" y="804988"/>
            <a:ext cx="4296697" cy="1023022"/>
          </a:xfrm>
          <a:prstGeom prst="rect">
            <a:avLst/>
          </a:prstGeom>
        </p:spPr>
      </p:pic>
      <p:pic>
        <p:nvPicPr>
          <p:cNvPr id="8" name="Picture 7">
            <a:extLst>
              <a:ext uri="{FF2B5EF4-FFF2-40B4-BE49-F238E27FC236}">
                <a16:creationId xmlns:a16="http://schemas.microsoft.com/office/drawing/2014/main" id="{7B0D7FDE-976B-1B27-7FD3-5616E31A93CA}"/>
              </a:ext>
            </a:extLst>
          </p:cNvPr>
          <p:cNvPicPr>
            <a:picLocks noChangeAspect="1"/>
          </p:cNvPicPr>
          <p:nvPr/>
        </p:nvPicPr>
        <p:blipFill>
          <a:blip r:embed="rId3"/>
          <a:stretch>
            <a:fillRect/>
          </a:stretch>
        </p:blipFill>
        <p:spPr>
          <a:xfrm>
            <a:off x="4926949" y="3063208"/>
            <a:ext cx="6500412" cy="899192"/>
          </a:xfrm>
          <a:prstGeom prst="rect">
            <a:avLst/>
          </a:prstGeom>
        </p:spPr>
      </p:pic>
      <p:pic>
        <p:nvPicPr>
          <p:cNvPr id="10" name="Picture 9">
            <a:extLst>
              <a:ext uri="{FF2B5EF4-FFF2-40B4-BE49-F238E27FC236}">
                <a16:creationId xmlns:a16="http://schemas.microsoft.com/office/drawing/2014/main" id="{A709E22C-84BC-6A76-401D-0C704BB5A6D1}"/>
              </a:ext>
            </a:extLst>
          </p:cNvPr>
          <p:cNvPicPr>
            <a:picLocks noChangeAspect="1"/>
          </p:cNvPicPr>
          <p:nvPr/>
        </p:nvPicPr>
        <p:blipFill>
          <a:blip r:embed="rId4"/>
          <a:stretch>
            <a:fillRect/>
          </a:stretch>
        </p:blipFill>
        <p:spPr>
          <a:xfrm>
            <a:off x="4926949" y="4445130"/>
            <a:ext cx="3147333" cy="647980"/>
          </a:xfrm>
          <a:prstGeom prst="rect">
            <a:avLst/>
          </a:prstGeom>
        </p:spPr>
      </p:pic>
    </p:spTree>
    <p:extLst>
      <p:ext uri="{BB962C8B-B14F-4D97-AF65-F5344CB8AC3E}">
        <p14:creationId xmlns:p14="http://schemas.microsoft.com/office/powerpoint/2010/main" val="327737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3C7C14-D2BD-0C96-3AFE-22BD52FC73F7}"/>
              </a:ext>
            </a:extLst>
          </p:cNvPr>
          <p:cNvPicPr>
            <a:picLocks noChangeAspect="1"/>
          </p:cNvPicPr>
          <p:nvPr/>
        </p:nvPicPr>
        <p:blipFill>
          <a:blip r:embed="rId2"/>
          <a:stretch>
            <a:fillRect/>
          </a:stretch>
        </p:blipFill>
        <p:spPr>
          <a:xfrm>
            <a:off x="585568" y="1104617"/>
            <a:ext cx="9866122" cy="1171798"/>
          </a:xfrm>
          <a:prstGeom prst="rect">
            <a:avLst/>
          </a:prstGeom>
        </p:spPr>
      </p:pic>
      <p:sp>
        <p:nvSpPr>
          <p:cNvPr id="7" name="TextBox 6">
            <a:extLst>
              <a:ext uri="{FF2B5EF4-FFF2-40B4-BE49-F238E27FC236}">
                <a16:creationId xmlns:a16="http://schemas.microsoft.com/office/drawing/2014/main" id="{AAC63B09-1588-1445-F45D-2C5E46DD2D1B}"/>
              </a:ext>
            </a:extLst>
          </p:cNvPr>
          <p:cNvSpPr txBox="1"/>
          <p:nvPr/>
        </p:nvSpPr>
        <p:spPr>
          <a:xfrm>
            <a:off x="585568" y="334297"/>
            <a:ext cx="9659645" cy="369332"/>
          </a:xfrm>
          <a:prstGeom prst="rect">
            <a:avLst/>
          </a:prstGeom>
          <a:noFill/>
        </p:spPr>
        <p:txBody>
          <a:bodyPr wrap="square" rtlCol="0">
            <a:spAutoFit/>
          </a:bodyPr>
          <a:lstStyle/>
          <a:p>
            <a:r>
              <a:rPr lang="en-IN" dirty="0"/>
              <a:t>Label encoding  the data for further model preparation</a:t>
            </a:r>
          </a:p>
        </p:txBody>
      </p:sp>
      <p:sp>
        <p:nvSpPr>
          <p:cNvPr id="8" name="TextBox 7">
            <a:extLst>
              <a:ext uri="{FF2B5EF4-FFF2-40B4-BE49-F238E27FC236}">
                <a16:creationId xmlns:a16="http://schemas.microsoft.com/office/drawing/2014/main" id="{274B3B66-65A7-A57A-E104-23D46BD13606}"/>
              </a:ext>
            </a:extLst>
          </p:cNvPr>
          <p:cNvSpPr txBox="1"/>
          <p:nvPr/>
        </p:nvSpPr>
        <p:spPr>
          <a:xfrm>
            <a:off x="585568" y="2466009"/>
            <a:ext cx="9212825" cy="2031325"/>
          </a:xfrm>
          <a:prstGeom prst="rect">
            <a:avLst/>
          </a:prstGeom>
          <a:noFill/>
        </p:spPr>
        <p:txBody>
          <a:bodyPr wrap="square" rtlCol="0">
            <a:spAutoFit/>
          </a:bodyPr>
          <a:lstStyle/>
          <a:p>
            <a:r>
              <a:rPr lang="en-IN" dirty="0"/>
              <a:t>Cross validation :- </a:t>
            </a:r>
            <a:r>
              <a:rPr lang="en-GB" b="0" i="0" dirty="0">
                <a:solidFill>
                  <a:srgbClr val="BDC1C6"/>
                </a:solidFill>
                <a:effectLst/>
                <a:latin typeface="arial" panose="020B0604020202020204" pitchFamily="34" charset="0"/>
              </a:rPr>
              <a:t> </a:t>
            </a:r>
            <a:r>
              <a:rPr lang="en-GB" dirty="0"/>
              <a:t>is a technique for evaluating ML models by training several ML models on subsets of the available input data and evaluating them on the complementary subset of the data.</a:t>
            </a:r>
          </a:p>
          <a:p>
            <a:r>
              <a:rPr lang="en-GB" dirty="0"/>
              <a:t>There are several types of cross-validation  </a:t>
            </a:r>
            <a:r>
              <a:rPr lang="en-IN" dirty="0"/>
              <a:t>as follows </a:t>
            </a:r>
          </a:p>
          <a:p>
            <a:r>
              <a:rPr lang="en-GB" dirty="0"/>
              <a:t>Ex: Holdout, K-fold, Stratified k-fold, Rolling, Monte Carlo, Leave-p-out, and Leave-one-out method</a:t>
            </a:r>
          </a:p>
          <a:p>
            <a:r>
              <a:rPr lang="en-GB" dirty="0"/>
              <a:t> we will use k fold cross validation here </a:t>
            </a:r>
          </a:p>
        </p:txBody>
      </p:sp>
      <p:pic>
        <p:nvPicPr>
          <p:cNvPr id="12" name="Picture 11">
            <a:extLst>
              <a:ext uri="{FF2B5EF4-FFF2-40B4-BE49-F238E27FC236}">
                <a16:creationId xmlns:a16="http://schemas.microsoft.com/office/drawing/2014/main" id="{360B5D9F-440C-C758-8714-307601164579}"/>
              </a:ext>
            </a:extLst>
          </p:cNvPr>
          <p:cNvPicPr>
            <a:picLocks noChangeAspect="1"/>
          </p:cNvPicPr>
          <p:nvPr/>
        </p:nvPicPr>
        <p:blipFill>
          <a:blip r:embed="rId3"/>
          <a:stretch>
            <a:fillRect/>
          </a:stretch>
        </p:blipFill>
        <p:spPr>
          <a:xfrm>
            <a:off x="717331" y="4551840"/>
            <a:ext cx="5378669" cy="1201543"/>
          </a:xfrm>
          <a:prstGeom prst="rect">
            <a:avLst/>
          </a:prstGeom>
        </p:spPr>
      </p:pic>
    </p:spTree>
    <p:extLst>
      <p:ext uri="{BB962C8B-B14F-4D97-AF65-F5344CB8AC3E}">
        <p14:creationId xmlns:p14="http://schemas.microsoft.com/office/powerpoint/2010/main" val="1798520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593510-77B3-6A2A-70C2-1043B87DCBB1}"/>
              </a:ext>
            </a:extLst>
          </p:cNvPr>
          <p:cNvPicPr>
            <a:picLocks noChangeAspect="1"/>
          </p:cNvPicPr>
          <p:nvPr/>
        </p:nvPicPr>
        <p:blipFill>
          <a:blip r:embed="rId2"/>
          <a:stretch>
            <a:fillRect/>
          </a:stretch>
        </p:blipFill>
        <p:spPr>
          <a:xfrm>
            <a:off x="713627" y="2311693"/>
            <a:ext cx="8735173" cy="3181384"/>
          </a:xfrm>
          <a:prstGeom prst="rect">
            <a:avLst/>
          </a:prstGeom>
        </p:spPr>
      </p:pic>
      <p:sp>
        <p:nvSpPr>
          <p:cNvPr id="4" name="TextBox 3">
            <a:extLst>
              <a:ext uri="{FF2B5EF4-FFF2-40B4-BE49-F238E27FC236}">
                <a16:creationId xmlns:a16="http://schemas.microsoft.com/office/drawing/2014/main" id="{8B696A23-A497-6B2B-B5ED-6B157CF7F119}"/>
              </a:ext>
            </a:extLst>
          </p:cNvPr>
          <p:cNvSpPr txBox="1"/>
          <p:nvPr/>
        </p:nvSpPr>
        <p:spPr>
          <a:xfrm>
            <a:off x="713627" y="334297"/>
            <a:ext cx="8735173" cy="1754326"/>
          </a:xfrm>
          <a:prstGeom prst="rect">
            <a:avLst/>
          </a:prstGeom>
          <a:noFill/>
        </p:spPr>
        <p:txBody>
          <a:bodyPr wrap="square" rtlCol="0">
            <a:spAutoFit/>
          </a:bodyPr>
          <a:lstStyle/>
          <a:p>
            <a:r>
              <a:rPr lang="en-IN" dirty="0"/>
              <a:t>Defining function to get scores of different models as </a:t>
            </a:r>
          </a:p>
          <a:p>
            <a:pPr marL="285750" indent="-285750">
              <a:buFont typeface="Arial" panose="020B0604020202020204" pitchFamily="34" charset="0"/>
              <a:buChar char="•"/>
            </a:pPr>
            <a:r>
              <a:rPr lang="en-IN" dirty="0"/>
              <a:t>Train</a:t>
            </a:r>
          </a:p>
          <a:p>
            <a:pPr marL="285750" indent="-285750">
              <a:buFont typeface="Arial" panose="020B0604020202020204" pitchFamily="34" charset="0"/>
              <a:buChar char="•"/>
            </a:pPr>
            <a:r>
              <a:rPr lang="en-IN" dirty="0"/>
              <a:t>Test</a:t>
            </a:r>
          </a:p>
          <a:p>
            <a:pPr marL="285750" indent="-285750">
              <a:buFont typeface="Arial" panose="020B0604020202020204" pitchFamily="34" charset="0"/>
              <a:buChar char="•"/>
            </a:pPr>
            <a:r>
              <a:rPr lang="en-IN" dirty="0"/>
              <a:t>MAE(mean   absolute error)</a:t>
            </a:r>
          </a:p>
          <a:p>
            <a:pPr marL="285750" indent="-285750">
              <a:buFont typeface="Arial" panose="020B0604020202020204" pitchFamily="34" charset="0"/>
              <a:buChar char="•"/>
            </a:pPr>
            <a:r>
              <a:rPr lang="en-IN" dirty="0"/>
              <a:t>MSE(mean squared error)</a:t>
            </a:r>
          </a:p>
          <a:p>
            <a:pPr marL="285750" indent="-285750">
              <a:buFont typeface="Arial" panose="020B0604020202020204" pitchFamily="34" charset="0"/>
              <a:buChar char="•"/>
            </a:pPr>
            <a:r>
              <a:rPr lang="en-IN" dirty="0"/>
              <a:t>RMSE(root mean squared error)</a:t>
            </a:r>
          </a:p>
        </p:txBody>
      </p:sp>
    </p:spTree>
    <p:extLst>
      <p:ext uri="{BB962C8B-B14F-4D97-AF65-F5344CB8AC3E}">
        <p14:creationId xmlns:p14="http://schemas.microsoft.com/office/powerpoint/2010/main" val="1089498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B30556-A06A-5D45-5EE9-856BBB77CA3C}"/>
              </a:ext>
            </a:extLst>
          </p:cNvPr>
          <p:cNvSpPr txBox="1"/>
          <p:nvPr/>
        </p:nvSpPr>
        <p:spPr>
          <a:xfrm>
            <a:off x="609600" y="196645"/>
            <a:ext cx="3539613" cy="1477328"/>
          </a:xfrm>
          <a:prstGeom prst="rect">
            <a:avLst/>
          </a:prstGeom>
          <a:noFill/>
        </p:spPr>
        <p:txBody>
          <a:bodyPr wrap="square" rtlCol="0">
            <a:spAutoFit/>
          </a:bodyPr>
          <a:lstStyle/>
          <a:p>
            <a:r>
              <a:rPr lang="en-IN" dirty="0"/>
              <a:t>Building following models </a:t>
            </a:r>
          </a:p>
          <a:p>
            <a:pPr marL="285750" indent="-285750">
              <a:buFont typeface="Arial" panose="020B0604020202020204" pitchFamily="34" charset="0"/>
              <a:buChar char="•"/>
            </a:pPr>
            <a:r>
              <a:rPr lang="en-IN" dirty="0"/>
              <a:t>Linear Regression</a:t>
            </a:r>
          </a:p>
          <a:p>
            <a:pPr marL="285750" indent="-285750">
              <a:buFont typeface="Arial" panose="020B0604020202020204" pitchFamily="34" charset="0"/>
              <a:buChar char="•"/>
            </a:pPr>
            <a:r>
              <a:rPr lang="en-IN" dirty="0"/>
              <a:t>Decision Tree</a:t>
            </a:r>
          </a:p>
          <a:p>
            <a:pPr marL="285750" indent="-285750">
              <a:buFont typeface="Arial" panose="020B0604020202020204" pitchFamily="34" charset="0"/>
              <a:buChar char="•"/>
            </a:pPr>
            <a:r>
              <a:rPr lang="en-IN" dirty="0"/>
              <a:t>Random forest</a:t>
            </a:r>
          </a:p>
          <a:p>
            <a:pPr marL="285750" indent="-285750">
              <a:buFont typeface="Arial" panose="020B0604020202020204" pitchFamily="34" charset="0"/>
              <a:buChar char="•"/>
            </a:pPr>
            <a:r>
              <a:rPr lang="en-IN" dirty="0"/>
              <a:t>XG Boost</a:t>
            </a:r>
          </a:p>
        </p:txBody>
      </p:sp>
      <p:pic>
        <p:nvPicPr>
          <p:cNvPr id="4" name="Picture 3">
            <a:extLst>
              <a:ext uri="{FF2B5EF4-FFF2-40B4-BE49-F238E27FC236}">
                <a16:creationId xmlns:a16="http://schemas.microsoft.com/office/drawing/2014/main" id="{61327919-F00E-CD12-DBB9-57FF4DD9390E}"/>
              </a:ext>
            </a:extLst>
          </p:cNvPr>
          <p:cNvPicPr>
            <a:picLocks noChangeAspect="1"/>
          </p:cNvPicPr>
          <p:nvPr/>
        </p:nvPicPr>
        <p:blipFill>
          <a:blip r:embed="rId2"/>
          <a:stretch>
            <a:fillRect/>
          </a:stretch>
        </p:blipFill>
        <p:spPr>
          <a:xfrm>
            <a:off x="4054139" y="188642"/>
            <a:ext cx="2393488" cy="1733601"/>
          </a:xfrm>
          <a:prstGeom prst="rect">
            <a:avLst/>
          </a:prstGeom>
        </p:spPr>
      </p:pic>
      <p:pic>
        <p:nvPicPr>
          <p:cNvPr id="6" name="Picture 5">
            <a:extLst>
              <a:ext uri="{FF2B5EF4-FFF2-40B4-BE49-F238E27FC236}">
                <a16:creationId xmlns:a16="http://schemas.microsoft.com/office/drawing/2014/main" id="{36815143-BADF-AE7C-2222-961A8BEA60FD}"/>
              </a:ext>
            </a:extLst>
          </p:cNvPr>
          <p:cNvPicPr>
            <a:picLocks noChangeAspect="1"/>
          </p:cNvPicPr>
          <p:nvPr/>
        </p:nvPicPr>
        <p:blipFill>
          <a:blip r:embed="rId3"/>
          <a:stretch>
            <a:fillRect/>
          </a:stretch>
        </p:blipFill>
        <p:spPr>
          <a:xfrm>
            <a:off x="2019972" y="2297489"/>
            <a:ext cx="4427655" cy="1306521"/>
          </a:xfrm>
          <a:prstGeom prst="rect">
            <a:avLst/>
          </a:prstGeom>
        </p:spPr>
      </p:pic>
      <p:pic>
        <p:nvPicPr>
          <p:cNvPr id="8" name="Picture 7">
            <a:extLst>
              <a:ext uri="{FF2B5EF4-FFF2-40B4-BE49-F238E27FC236}">
                <a16:creationId xmlns:a16="http://schemas.microsoft.com/office/drawing/2014/main" id="{A910B35B-5EBA-7369-5BF7-65BBEF49EA43}"/>
              </a:ext>
            </a:extLst>
          </p:cNvPr>
          <p:cNvPicPr>
            <a:picLocks noChangeAspect="1"/>
          </p:cNvPicPr>
          <p:nvPr/>
        </p:nvPicPr>
        <p:blipFill>
          <a:blip r:embed="rId4"/>
          <a:stretch>
            <a:fillRect/>
          </a:stretch>
        </p:blipFill>
        <p:spPr>
          <a:xfrm>
            <a:off x="1230083" y="3785874"/>
            <a:ext cx="5217544" cy="1306521"/>
          </a:xfrm>
          <a:prstGeom prst="rect">
            <a:avLst/>
          </a:prstGeom>
        </p:spPr>
      </p:pic>
      <p:pic>
        <p:nvPicPr>
          <p:cNvPr id="10" name="Picture 9">
            <a:extLst>
              <a:ext uri="{FF2B5EF4-FFF2-40B4-BE49-F238E27FC236}">
                <a16:creationId xmlns:a16="http://schemas.microsoft.com/office/drawing/2014/main" id="{8B6CDD56-792B-A605-04D7-2D951C21C539}"/>
              </a:ext>
            </a:extLst>
          </p:cNvPr>
          <p:cNvPicPr>
            <a:picLocks noChangeAspect="1"/>
          </p:cNvPicPr>
          <p:nvPr/>
        </p:nvPicPr>
        <p:blipFill>
          <a:blip r:embed="rId5"/>
          <a:stretch>
            <a:fillRect/>
          </a:stretch>
        </p:blipFill>
        <p:spPr>
          <a:xfrm>
            <a:off x="742789" y="5324587"/>
            <a:ext cx="5704838" cy="1299031"/>
          </a:xfrm>
          <a:prstGeom prst="rect">
            <a:avLst/>
          </a:prstGeom>
        </p:spPr>
      </p:pic>
      <p:sp>
        <p:nvSpPr>
          <p:cNvPr id="11" name="TextBox 10">
            <a:extLst>
              <a:ext uri="{FF2B5EF4-FFF2-40B4-BE49-F238E27FC236}">
                <a16:creationId xmlns:a16="http://schemas.microsoft.com/office/drawing/2014/main" id="{3C769374-DFA7-D8EF-97CB-1B4911DA18C4}"/>
              </a:ext>
            </a:extLst>
          </p:cNvPr>
          <p:cNvSpPr txBox="1"/>
          <p:nvPr/>
        </p:nvSpPr>
        <p:spPr>
          <a:xfrm>
            <a:off x="6484975" y="737987"/>
            <a:ext cx="4326194" cy="369332"/>
          </a:xfrm>
          <a:prstGeom prst="rect">
            <a:avLst/>
          </a:prstGeom>
          <a:noFill/>
        </p:spPr>
        <p:txBody>
          <a:bodyPr wrap="square" rtlCol="0">
            <a:spAutoFit/>
          </a:bodyPr>
          <a:lstStyle/>
          <a:p>
            <a:r>
              <a:rPr lang="en-IN" dirty="0"/>
              <a:t>Linear regression </a:t>
            </a:r>
          </a:p>
        </p:txBody>
      </p:sp>
      <p:sp>
        <p:nvSpPr>
          <p:cNvPr id="13" name="TextBox 12">
            <a:extLst>
              <a:ext uri="{FF2B5EF4-FFF2-40B4-BE49-F238E27FC236}">
                <a16:creationId xmlns:a16="http://schemas.microsoft.com/office/drawing/2014/main" id="{2E470FB5-62C8-5D8D-AD09-97D423EDA35C}"/>
              </a:ext>
            </a:extLst>
          </p:cNvPr>
          <p:cNvSpPr txBox="1"/>
          <p:nvPr/>
        </p:nvSpPr>
        <p:spPr>
          <a:xfrm>
            <a:off x="6445602" y="2702794"/>
            <a:ext cx="3726426" cy="369332"/>
          </a:xfrm>
          <a:prstGeom prst="rect">
            <a:avLst/>
          </a:prstGeom>
          <a:noFill/>
        </p:spPr>
        <p:txBody>
          <a:bodyPr wrap="square" rtlCol="0">
            <a:spAutoFit/>
          </a:bodyPr>
          <a:lstStyle/>
          <a:p>
            <a:r>
              <a:rPr lang="en-IN" dirty="0"/>
              <a:t>Decision tree </a:t>
            </a:r>
          </a:p>
        </p:txBody>
      </p:sp>
      <p:sp>
        <p:nvSpPr>
          <p:cNvPr id="14" name="TextBox 13">
            <a:extLst>
              <a:ext uri="{FF2B5EF4-FFF2-40B4-BE49-F238E27FC236}">
                <a16:creationId xmlns:a16="http://schemas.microsoft.com/office/drawing/2014/main" id="{C3135C8D-4210-75BB-9CBC-E4EF0AA21DF8}"/>
              </a:ext>
            </a:extLst>
          </p:cNvPr>
          <p:cNvSpPr txBox="1"/>
          <p:nvPr/>
        </p:nvSpPr>
        <p:spPr>
          <a:xfrm>
            <a:off x="6445602" y="4254468"/>
            <a:ext cx="2851355" cy="369332"/>
          </a:xfrm>
          <a:prstGeom prst="rect">
            <a:avLst/>
          </a:prstGeom>
          <a:noFill/>
        </p:spPr>
        <p:txBody>
          <a:bodyPr wrap="square" rtlCol="0">
            <a:spAutoFit/>
          </a:bodyPr>
          <a:lstStyle/>
          <a:p>
            <a:r>
              <a:rPr lang="en-IN" dirty="0"/>
              <a:t>Random forest</a:t>
            </a:r>
          </a:p>
        </p:txBody>
      </p:sp>
      <p:sp>
        <p:nvSpPr>
          <p:cNvPr id="15" name="TextBox 14">
            <a:extLst>
              <a:ext uri="{FF2B5EF4-FFF2-40B4-BE49-F238E27FC236}">
                <a16:creationId xmlns:a16="http://schemas.microsoft.com/office/drawing/2014/main" id="{FD6FFA21-A0ED-1ED0-31DB-FC81A431EB33}"/>
              </a:ext>
            </a:extLst>
          </p:cNvPr>
          <p:cNvSpPr txBox="1"/>
          <p:nvPr/>
        </p:nvSpPr>
        <p:spPr>
          <a:xfrm>
            <a:off x="6484975" y="5836833"/>
            <a:ext cx="2320413" cy="369332"/>
          </a:xfrm>
          <a:prstGeom prst="rect">
            <a:avLst/>
          </a:prstGeom>
          <a:noFill/>
        </p:spPr>
        <p:txBody>
          <a:bodyPr wrap="square" rtlCol="0">
            <a:spAutoFit/>
          </a:bodyPr>
          <a:lstStyle/>
          <a:p>
            <a:r>
              <a:rPr lang="en-IN" dirty="0"/>
              <a:t>XG Boost</a:t>
            </a:r>
          </a:p>
        </p:txBody>
      </p:sp>
      <p:pic>
        <p:nvPicPr>
          <p:cNvPr id="12" name="Picture 11">
            <a:extLst>
              <a:ext uri="{FF2B5EF4-FFF2-40B4-BE49-F238E27FC236}">
                <a16:creationId xmlns:a16="http://schemas.microsoft.com/office/drawing/2014/main" id="{7971F894-7C92-8C39-AC24-F4587D2805FD}"/>
              </a:ext>
            </a:extLst>
          </p:cNvPr>
          <p:cNvPicPr>
            <a:picLocks noChangeAspect="1"/>
          </p:cNvPicPr>
          <p:nvPr/>
        </p:nvPicPr>
        <p:blipFill>
          <a:blip r:embed="rId6"/>
          <a:stretch>
            <a:fillRect/>
          </a:stretch>
        </p:blipFill>
        <p:spPr>
          <a:xfrm>
            <a:off x="9296957" y="936381"/>
            <a:ext cx="2694039" cy="5713039"/>
          </a:xfrm>
          <a:prstGeom prst="rect">
            <a:avLst/>
          </a:prstGeom>
        </p:spPr>
      </p:pic>
      <p:sp>
        <p:nvSpPr>
          <p:cNvPr id="3" name="TextBox 2">
            <a:extLst>
              <a:ext uri="{FF2B5EF4-FFF2-40B4-BE49-F238E27FC236}">
                <a16:creationId xmlns:a16="http://schemas.microsoft.com/office/drawing/2014/main" id="{BA320977-E71A-3021-CC03-7F006075EBC2}"/>
              </a:ext>
            </a:extLst>
          </p:cNvPr>
          <p:cNvSpPr txBox="1"/>
          <p:nvPr/>
        </p:nvSpPr>
        <p:spPr>
          <a:xfrm>
            <a:off x="9635613" y="275303"/>
            <a:ext cx="2281084" cy="369332"/>
          </a:xfrm>
          <a:prstGeom prst="rect">
            <a:avLst/>
          </a:prstGeom>
          <a:noFill/>
        </p:spPr>
        <p:txBody>
          <a:bodyPr wrap="square" rtlCol="0">
            <a:spAutoFit/>
          </a:bodyPr>
          <a:lstStyle/>
          <a:p>
            <a:r>
              <a:rPr lang="en-IN" dirty="0"/>
              <a:t>Printing scores </a:t>
            </a:r>
          </a:p>
        </p:txBody>
      </p:sp>
    </p:spTree>
    <p:extLst>
      <p:ext uri="{BB962C8B-B14F-4D97-AF65-F5344CB8AC3E}">
        <p14:creationId xmlns:p14="http://schemas.microsoft.com/office/powerpoint/2010/main" val="1334540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2DE9A-51F7-B837-9C27-4578F8A0EEAC}"/>
              </a:ext>
            </a:extLst>
          </p:cNvPr>
          <p:cNvSpPr txBox="1"/>
          <p:nvPr/>
        </p:nvSpPr>
        <p:spPr>
          <a:xfrm>
            <a:off x="511278" y="2369573"/>
            <a:ext cx="9802762" cy="1477328"/>
          </a:xfrm>
          <a:prstGeom prst="rect">
            <a:avLst/>
          </a:prstGeom>
          <a:noFill/>
        </p:spPr>
        <p:txBody>
          <a:bodyPr wrap="square" rtlCol="0">
            <a:spAutoFit/>
          </a:bodyPr>
          <a:lstStyle/>
          <a:p>
            <a:r>
              <a:rPr lang="en-GB" dirty="0"/>
              <a:t>Diamonds have a set international market price, unlike other gems. In this respect, diamond is somewhat like gold. However, diamond pricing is much more complicated than gold. While every ounce of gold is the same, diamonds must be graded to determine their value. Even though the 4 C’s is the basic standard for grading, a myriad other factors influence diamond value.</a:t>
            </a:r>
            <a:endParaRPr lang="en-IN" dirty="0"/>
          </a:p>
        </p:txBody>
      </p:sp>
      <p:sp>
        <p:nvSpPr>
          <p:cNvPr id="6" name="Title 5">
            <a:extLst>
              <a:ext uri="{FF2B5EF4-FFF2-40B4-BE49-F238E27FC236}">
                <a16:creationId xmlns:a16="http://schemas.microsoft.com/office/drawing/2014/main" id="{66AFD078-8345-FF8B-A182-F50F980DAF69}"/>
              </a:ext>
            </a:extLst>
          </p:cNvPr>
          <p:cNvSpPr>
            <a:spLocks noGrp="1"/>
          </p:cNvSpPr>
          <p:nvPr>
            <p:ph type="title"/>
          </p:nvPr>
        </p:nvSpPr>
        <p:spPr>
          <a:xfrm>
            <a:off x="810001" y="336407"/>
            <a:ext cx="10571998" cy="970450"/>
          </a:xfrm>
        </p:spPr>
        <p:txBody>
          <a:bodyPr/>
          <a:lstStyle/>
          <a:p>
            <a:r>
              <a:rPr lang="en-IN" sz="4000" dirty="0"/>
              <a:t>Use for business</a:t>
            </a:r>
            <a:endParaRPr lang="en-IN" dirty="0"/>
          </a:p>
        </p:txBody>
      </p:sp>
      <p:sp>
        <p:nvSpPr>
          <p:cNvPr id="9" name="TextBox 8">
            <a:extLst>
              <a:ext uri="{FF2B5EF4-FFF2-40B4-BE49-F238E27FC236}">
                <a16:creationId xmlns:a16="http://schemas.microsoft.com/office/drawing/2014/main" id="{4D410645-C4B1-53AD-4C6A-2F4B091D59CD}"/>
              </a:ext>
            </a:extLst>
          </p:cNvPr>
          <p:cNvSpPr txBox="1"/>
          <p:nvPr/>
        </p:nvSpPr>
        <p:spPr>
          <a:xfrm>
            <a:off x="511278" y="3846901"/>
            <a:ext cx="9576619" cy="1200329"/>
          </a:xfrm>
          <a:prstGeom prst="rect">
            <a:avLst/>
          </a:prstGeom>
          <a:noFill/>
        </p:spPr>
        <p:txBody>
          <a:bodyPr wrap="square">
            <a:spAutoFit/>
          </a:bodyPr>
          <a:lstStyle/>
          <a:p>
            <a:r>
              <a:rPr lang="en-GB" dirty="0"/>
              <a:t>Diamonds used to go through the hands of several intermediaries (as many as eight) from mine to wholesale to retail. Each of them took a cut before the diamonds reached retail. The retailers then sold the diamonds for whatever price they pleased. </a:t>
            </a:r>
            <a:endParaRPr lang="en-IN" dirty="0"/>
          </a:p>
        </p:txBody>
      </p:sp>
      <p:sp>
        <p:nvSpPr>
          <p:cNvPr id="10" name="TextBox 9">
            <a:extLst>
              <a:ext uri="{FF2B5EF4-FFF2-40B4-BE49-F238E27FC236}">
                <a16:creationId xmlns:a16="http://schemas.microsoft.com/office/drawing/2014/main" id="{951BA24E-7A0B-5309-6816-62BE3530587A}"/>
              </a:ext>
            </a:extLst>
          </p:cNvPr>
          <p:cNvSpPr txBox="1"/>
          <p:nvPr/>
        </p:nvSpPr>
        <p:spPr>
          <a:xfrm>
            <a:off x="511278" y="5047230"/>
            <a:ext cx="9576619" cy="1200329"/>
          </a:xfrm>
          <a:prstGeom prst="rect">
            <a:avLst/>
          </a:prstGeom>
          <a:noFill/>
        </p:spPr>
        <p:txBody>
          <a:bodyPr wrap="square" rtlCol="0">
            <a:spAutoFit/>
          </a:bodyPr>
          <a:lstStyle/>
          <a:p>
            <a:r>
              <a:rPr lang="en-IN" dirty="0"/>
              <a:t>With the help of this machine learning model  its so easy and accurate to predict the price of diamond and it can save much more amount of money and time.</a:t>
            </a:r>
          </a:p>
          <a:p>
            <a:r>
              <a:rPr lang="en-IN" dirty="0"/>
              <a:t>This is more accurate than a normal jeweller checking and evaluating price of that diamond </a:t>
            </a:r>
          </a:p>
        </p:txBody>
      </p:sp>
      <p:sp>
        <p:nvSpPr>
          <p:cNvPr id="2" name="TextBox 1">
            <a:extLst>
              <a:ext uri="{FF2B5EF4-FFF2-40B4-BE49-F238E27FC236}">
                <a16:creationId xmlns:a16="http://schemas.microsoft.com/office/drawing/2014/main" id="{FAAE4341-539A-1CBF-4AFF-39AFA24A206C}"/>
              </a:ext>
            </a:extLst>
          </p:cNvPr>
          <p:cNvSpPr txBox="1"/>
          <p:nvPr/>
        </p:nvSpPr>
        <p:spPr>
          <a:xfrm>
            <a:off x="10148050" y="6203423"/>
            <a:ext cx="2467897" cy="369332"/>
          </a:xfrm>
          <a:prstGeom prst="rect">
            <a:avLst/>
          </a:prstGeom>
          <a:noFill/>
        </p:spPr>
        <p:txBody>
          <a:bodyPr wrap="square" rtlCol="0">
            <a:spAutoFit/>
          </a:bodyPr>
          <a:lstStyle/>
          <a:p>
            <a:r>
              <a:rPr lang="en-IN" dirty="0"/>
              <a:t>Thank you!</a:t>
            </a:r>
          </a:p>
        </p:txBody>
      </p:sp>
    </p:spTree>
    <p:extLst>
      <p:ext uri="{BB962C8B-B14F-4D97-AF65-F5344CB8AC3E}">
        <p14:creationId xmlns:p14="http://schemas.microsoft.com/office/powerpoint/2010/main" val="1870673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95DC-40FA-EF06-B1F3-C0686331C510}"/>
              </a:ext>
            </a:extLst>
          </p:cNvPr>
          <p:cNvSpPr>
            <a:spLocks noGrp="1"/>
          </p:cNvSpPr>
          <p:nvPr>
            <p:ph type="title"/>
          </p:nvPr>
        </p:nvSpPr>
        <p:spPr>
          <a:xfrm>
            <a:off x="485192" y="93306"/>
            <a:ext cx="11430000" cy="1324332"/>
          </a:xfrm>
        </p:spPr>
        <p:txBody>
          <a:bodyPr/>
          <a:lstStyle/>
          <a:p>
            <a:r>
              <a:rPr lang="en-IN" sz="1600" dirty="0"/>
              <a:t>I’ve downloaded this data from Kaggle</a:t>
            </a:r>
            <a:br>
              <a:rPr lang="en-IN" sz="1600" dirty="0"/>
            </a:br>
            <a:r>
              <a:rPr lang="en-IN" sz="1800" dirty="0"/>
              <a:t>problem statement </a:t>
            </a:r>
            <a:r>
              <a:rPr lang="en-IN" sz="1600" dirty="0"/>
              <a:t>:- prediction of Dimond price with help of given features (carat, cut, </a:t>
            </a:r>
            <a:r>
              <a:rPr lang="en-IN" sz="1600" dirty="0" err="1"/>
              <a:t>clearity</a:t>
            </a:r>
            <a:r>
              <a:rPr lang="en-IN" sz="1600" dirty="0"/>
              <a:t>, depth, table)</a:t>
            </a:r>
            <a:br>
              <a:rPr lang="en-IN" sz="1600" dirty="0"/>
            </a:br>
            <a:r>
              <a:rPr lang="en-IN" sz="1600" dirty="0"/>
              <a:t>with the help of EDA(Exploratory Data Analysis) we will be able to get the insights of the data and then we can start building and preparing the data for model building.</a:t>
            </a:r>
            <a:br>
              <a:rPr lang="en-IN" sz="1600" dirty="0"/>
            </a:br>
            <a:endParaRPr lang="en-IN" sz="1600" dirty="0"/>
          </a:p>
        </p:txBody>
      </p:sp>
      <p:pic>
        <p:nvPicPr>
          <p:cNvPr id="5" name="Content Placeholder 4">
            <a:extLst>
              <a:ext uri="{FF2B5EF4-FFF2-40B4-BE49-F238E27FC236}">
                <a16:creationId xmlns:a16="http://schemas.microsoft.com/office/drawing/2014/main" id="{2F6E02E0-0E82-9411-C388-B66CF8A7A223}"/>
              </a:ext>
            </a:extLst>
          </p:cNvPr>
          <p:cNvPicPr>
            <a:picLocks noGrp="1" noChangeAspect="1"/>
          </p:cNvPicPr>
          <p:nvPr>
            <p:ph idx="1"/>
          </p:nvPr>
        </p:nvPicPr>
        <p:blipFill>
          <a:blip r:embed="rId2"/>
          <a:stretch>
            <a:fillRect/>
          </a:stretch>
        </p:blipFill>
        <p:spPr>
          <a:xfrm>
            <a:off x="485192" y="2255418"/>
            <a:ext cx="3741744" cy="1173582"/>
          </a:xfrm>
        </p:spPr>
      </p:pic>
      <p:sp>
        <p:nvSpPr>
          <p:cNvPr id="6" name="TextBox 5">
            <a:extLst>
              <a:ext uri="{FF2B5EF4-FFF2-40B4-BE49-F238E27FC236}">
                <a16:creationId xmlns:a16="http://schemas.microsoft.com/office/drawing/2014/main" id="{9E8C89D9-404B-8A47-7ED3-8A4B0CC5954E}"/>
              </a:ext>
            </a:extLst>
          </p:cNvPr>
          <p:cNvSpPr txBox="1"/>
          <p:nvPr/>
        </p:nvSpPr>
        <p:spPr>
          <a:xfrm>
            <a:off x="4572000" y="2472612"/>
            <a:ext cx="5701004" cy="646331"/>
          </a:xfrm>
          <a:prstGeom prst="rect">
            <a:avLst/>
          </a:prstGeom>
          <a:noFill/>
        </p:spPr>
        <p:txBody>
          <a:bodyPr wrap="square" rtlCol="0">
            <a:spAutoFit/>
          </a:bodyPr>
          <a:lstStyle/>
          <a:p>
            <a:r>
              <a:rPr lang="en-IN" dirty="0"/>
              <a:t>As you can see that there is no missing values in data, so we will check duplicated values</a:t>
            </a:r>
          </a:p>
        </p:txBody>
      </p:sp>
      <p:pic>
        <p:nvPicPr>
          <p:cNvPr id="8" name="Picture 7">
            <a:extLst>
              <a:ext uri="{FF2B5EF4-FFF2-40B4-BE49-F238E27FC236}">
                <a16:creationId xmlns:a16="http://schemas.microsoft.com/office/drawing/2014/main" id="{086116C1-4ED1-6064-DD7E-15847820A9EE}"/>
              </a:ext>
            </a:extLst>
          </p:cNvPr>
          <p:cNvPicPr>
            <a:picLocks noChangeAspect="1"/>
          </p:cNvPicPr>
          <p:nvPr/>
        </p:nvPicPr>
        <p:blipFill>
          <a:blip r:embed="rId3"/>
          <a:stretch>
            <a:fillRect/>
          </a:stretch>
        </p:blipFill>
        <p:spPr>
          <a:xfrm>
            <a:off x="485192" y="3739058"/>
            <a:ext cx="5227773" cy="2004234"/>
          </a:xfrm>
          <a:prstGeom prst="rect">
            <a:avLst/>
          </a:prstGeom>
        </p:spPr>
      </p:pic>
      <p:sp>
        <p:nvSpPr>
          <p:cNvPr id="9" name="TextBox 8">
            <a:extLst>
              <a:ext uri="{FF2B5EF4-FFF2-40B4-BE49-F238E27FC236}">
                <a16:creationId xmlns:a16="http://schemas.microsoft.com/office/drawing/2014/main" id="{7993314D-DB84-95EE-94E0-445F2877A894}"/>
              </a:ext>
            </a:extLst>
          </p:cNvPr>
          <p:cNvSpPr txBox="1"/>
          <p:nvPr/>
        </p:nvSpPr>
        <p:spPr>
          <a:xfrm>
            <a:off x="6200192" y="4050391"/>
            <a:ext cx="5392040" cy="1200329"/>
          </a:xfrm>
          <a:prstGeom prst="rect">
            <a:avLst/>
          </a:prstGeom>
          <a:noFill/>
        </p:spPr>
        <p:txBody>
          <a:bodyPr wrap="square" rtlCol="0">
            <a:spAutoFit/>
          </a:bodyPr>
          <a:lstStyle/>
          <a:p>
            <a:r>
              <a:rPr lang="en-IN" dirty="0"/>
              <a:t>As  we can see that there are some duplicate values in data and we can now delete them </a:t>
            </a:r>
          </a:p>
          <a:p>
            <a:r>
              <a:rPr lang="en-IN" dirty="0"/>
              <a:t>And also we dropped a column unnamed which holds no value  to us.</a:t>
            </a:r>
          </a:p>
        </p:txBody>
      </p:sp>
    </p:spTree>
    <p:extLst>
      <p:ext uri="{BB962C8B-B14F-4D97-AF65-F5344CB8AC3E}">
        <p14:creationId xmlns:p14="http://schemas.microsoft.com/office/powerpoint/2010/main" val="419662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F57606-FBE5-D88A-D29B-C0AD7D0DD82B}"/>
              </a:ext>
            </a:extLst>
          </p:cNvPr>
          <p:cNvPicPr>
            <a:picLocks noChangeAspect="1"/>
          </p:cNvPicPr>
          <p:nvPr/>
        </p:nvPicPr>
        <p:blipFill>
          <a:blip r:embed="rId2"/>
          <a:stretch>
            <a:fillRect/>
          </a:stretch>
        </p:blipFill>
        <p:spPr>
          <a:xfrm>
            <a:off x="292278" y="252942"/>
            <a:ext cx="4338715" cy="2175556"/>
          </a:xfrm>
          <a:prstGeom prst="rect">
            <a:avLst/>
          </a:prstGeom>
        </p:spPr>
      </p:pic>
      <p:sp>
        <p:nvSpPr>
          <p:cNvPr id="6" name="TextBox 5">
            <a:extLst>
              <a:ext uri="{FF2B5EF4-FFF2-40B4-BE49-F238E27FC236}">
                <a16:creationId xmlns:a16="http://schemas.microsoft.com/office/drawing/2014/main" id="{42769121-59C0-6DEF-0A8F-E4BA69970971}"/>
              </a:ext>
            </a:extLst>
          </p:cNvPr>
          <p:cNvSpPr txBox="1"/>
          <p:nvPr/>
        </p:nvSpPr>
        <p:spPr>
          <a:xfrm>
            <a:off x="4803057" y="567574"/>
            <a:ext cx="6034780" cy="1754326"/>
          </a:xfrm>
          <a:prstGeom prst="rect">
            <a:avLst/>
          </a:prstGeom>
          <a:noFill/>
        </p:spPr>
        <p:txBody>
          <a:bodyPr wrap="square" rtlCol="0">
            <a:spAutoFit/>
          </a:bodyPr>
          <a:lstStyle/>
          <a:p>
            <a:r>
              <a:rPr lang="en-IN" dirty="0"/>
              <a:t>Using (describe)  to get the statistical summary of the data to get the better insights of the column</a:t>
            </a:r>
          </a:p>
          <a:p>
            <a:endParaRPr lang="en-IN" dirty="0"/>
          </a:p>
          <a:p>
            <a:r>
              <a:rPr lang="en-IN" dirty="0"/>
              <a:t>After describing we can see that the minimum value of x, y and z features are equal to zero</a:t>
            </a:r>
          </a:p>
          <a:p>
            <a:r>
              <a:rPr lang="en-IN" dirty="0"/>
              <a:t>We will take a look at them</a:t>
            </a:r>
          </a:p>
        </p:txBody>
      </p:sp>
      <p:pic>
        <p:nvPicPr>
          <p:cNvPr id="8" name="Picture 7">
            <a:extLst>
              <a:ext uri="{FF2B5EF4-FFF2-40B4-BE49-F238E27FC236}">
                <a16:creationId xmlns:a16="http://schemas.microsoft.com/office/drawing/2014/main" id="{E194E602-B664-772A-7899-A2FDF230C35B}"/>
              </a:ext>
            </a:extLst>
          </p:cNvPr>
          <p:cNvPicPr>
            <a:picLocks noChangeAspect="1"/>
          </p:cNvPicPr>
          <p:nvPr/>
        </p:nvPicPr>
        <p:blipFill>
          <a:blip r:embed="rId3"/>
          <a:stretch>
            <a:fillRect/>
          </a:stretch>
        </p:blipFill>
        <p:spPr>
          <a:xfrm>
            <a:off x="292278" y="2690610"/>
            <a:ext cx="6589814" cy="3914448"/>
          </a:xfrm>
          <a:prstGeom prst="rect">
            <a:avLst/>
          </a:prstGeom>
        </p:spPr>
      </p:pic>
      <p:sp>
        <p:nvSpPr>
          <p:cNvPr id="9" name="TextBox 8">
            <a:extLst>
              <a:ext uri="{FF2B5EF4-FFF2-40B4-BE49-F238E27FC236}">
                <a16:creationId xmlns:a16="http://schemas.microsoft.com/office/drawing/2014/main" id="{291646A2-13E8-2A69-FC89-4B3D3944D0B6}"/>
              </a:ext>
            </a:extLst>
          </p:cNvPr>
          <p:cNvSpPr txBox="1"/>
          <p:nvPr/>
        </p:nvSpPr>
        <p:spPr>
          <a:xfrm>
            <a:off x="7157884" y="2930013"/>
            <a:ext cx="4817806" cy="923330"/>
          </a:xfrm>
          <a:prstGeom prst="rect">
            <a:avLst/>
          </a:prstGeom>
          <a:noFill/>
        </p:spPr>
        <p:txBody>
          <a:bodyPr wrap="square" rtlCol="0">
            <a:spAutoFit/>
          </a:bodyPr>
          <a:lstStyle/>
          <a:p>
            <a:r>
              <a:rPr lang="en-IN" dirty="0"/>
              <a:t>We can see that values which are zero are actually missing values </a:t>
            </a:r>
          </a:p>
          <a:p>
            <a:r>
              <a:rPr lang="en-IN" dirty="0"/>
              <a:t>So we will treat them as missing values </a:t>
            </a:r>
          </a:p>
        </p:txBody>
      </p:sp>
    </p:spTree>
    <p:extLst>
      <p:ext uri="{BB962C8B-B14F-4D97-AF65-F5344CB8AC3E}">
        <p14:creationId xmlns:p14="http://schemas.microsoft.com/office/powerpoint/2010/main" val="234528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6789B5-7596-261B-3C5E-5EFF018FF6D9}"/>
              </a:ext>
            </a:extLst>
          </p:cNvPr>
          <p:cNvPicPr>
            <a:picLocks noChangeAspect="1"/>
          </p:cNvPicPr>
          <p:nvPr/>
        </p:nvPicPr>
        <p:blipFill>
          <a:blip r:embed="rId2"/>
          <a:stretch>
            <a:fillRect/>
          </a:stretch>
        </p:blipFill>
        <p:spPr>
          <a:xfrm>
            <a:off x="499208" y="413241"/>
            <a:ext cx="3825106" cy="2113649"/>
          </a:xfrm>
          <a:prstGeom prst="rect">
            <a:avLst/>
          </a:prstGeom>
        </p:spPr>
      </p:pic>
      <p:sp>
        <p:nvSpPr>
          <p:cNvPr id="5" name="TextBox 4">
            <a:extLst>
              <a:ext uri="{FF2B5EF4-FFF2-40B4-BE49-F238E27FC236}">
                <a16:creationId xmlns:a16="http://schemas.microsoft.com/office/drawing/2014/main" id="{08AEDA36-0A91-8737-E58C-9B48C7FC6D84}"/>
              </a:ext>
            </a:extLst>
          </p:cNvPr>
          <p:cNvSpPr txBox="1"/>
          <p:nvPr/>
        </p:nvSpPr>
        <p:spPr>
          <a:xfrm>
            <a:off x="4689987" y="580103"/>
            <a:ext cx="6351639" cy="923330"/>
          </a:xfrm>
          <a:prstGeom prst="rect">
            <a:avLst/>
          </a:prstGeom>
          <a:noFill/>
        </p:spPr>
        <p:txBody>
          <a:bodyPr wrap="square" rtlCol="0">
            <a:spAutoFit/>
          </a:bodyPr>
          <a:lstStyle/>
          <a:p>
            <a:r>
              <a:rPr lang="en-IN" dirty="0"/>
              <a:t> so we are transforming them as </a:t>
            </a:r>
            <a:r>
              <a:rPr lang="en-IN" dirty="0" err="1"/>
              <a:t>NaN</a:t>
            </a:r>
            <a:r>
              <a:rPr lang="en-IN" dirty="0"/>
              <a:t> values and then </a:t>
            </a:r>
          </a:p>
          <a:p>
            <a:r>
              <a:rPr lang="en-IN" dirty="0"/>
              <a:t>We can see the missing values in the data</a:t>
            </a:r>
          </a:p>
          <a:p>
            <a:r>
              <a:rPr lang="en-IN" dirty="0"/>
              <a:t>And we will check the correlation for these 3 columns </a:t>
            </a:r>
          </a:p>
        </p:txBody>
      </p:sp>
      <p:pic>
        <p:nvPicPr>
          <p:cNvPr id="7" name="Picture 6">
            <a:extLst>
              <a:ext uri="{FF2B5EF4-FFF2-40B4-BE49-F238E27FC236}">
                <a16:creationId xmlns:a16="http://schemas.microsoft.com/office/drawing/2014/main" id="{C3A0F0FA-C18D-6E51-C039-B345EDAB5CFD}"/>
              </a:ext>
            </a:extLst>
          </p:cNvPr>
          <p:cNvPicPr>
            <a:picLocks noChangeAspect="1"/>
          </p:cNvPicPr>
          <p:nvPr/>
        </p:nvPicPr>
        <p:blipFill>
          <a:blip r:embed="rId3"/>
          <a:stretch>
            <a:fillRect/>
          </a:stretch>
        </p:blipFill>
        <p:spPr>
          <a:xfrm>
            <a:off x="499208" y="2889317"/>
            <a:ext cx="6766831" cy="708886"/>
          </a:xfrm>
          <a:prstGeom prst="rect">
            <a:avLst/>
          </a:prstGeom>
        </p:spPr>
      </p:pic>
      <p:pic>
        <p:nvPicPr>
          <p:cNvPr id="9" name="Picture 8">
            <a:extLst>
              <a:ext uri="{FF2B5EF4-FFF2-40B4-BE49-F238E27FC236}">
                <a16:creationId xmlns:a16="http://schemas.microsoft.com/office/drawing/2014/main" id="{375C894B-50D2-DD30-8F0E-297CDF796220}"/>
              </a:ext>
            </a:extLst>
          </p:cNvPr>
          <p:cNvPicPr>
            <a:picLocks noChangeAspect="1"/>
          </p:cNvPicPr>
          <p:nvPr/>
        </p:nvPicPr>
        <p:blipFill>
          <a:blip r:embed="rId4"/>
          <a:stretch>
            <a:fillRect/>
          </a:stretch>
        </p:blipFill>
        <p:spPr>
          <a:xfrm>
            <a:off x="5084181" y="4138050"/>
            <a:ext cx="2181858" cy="1697281"/>
          </a:xfrm>
          <a:prstGeom prst="rect">
            <a:avLst/>
          </a:prstGeom>
        </p:spPr>
      </p:pic>
      <p:pic>
        <p:nvPicPr>
          <p:cNvPr id="11" name="Picture 10">
            <a:extLst>
              <a:ext uri="{FF2B5EF4-FFF2-40B4-BE49-F238E27FC236}">
                <a16:creationId xmlns:a16="http://schemas.microsoft.com/office/drawing/2014/main" id="{8F8BB7F5-032C-FC87-5CA1-D1B2E7C040AA}"/>
              </a:ext>
            </a:extLst>
          </p:cNvPr>
          <p:cNvPicPr>
            <a:picLocks noChangeAspect="1"/>
          </p:cNvPicPr>
          <p:nvPr/>
        </p:nvPicPr>
        <p:blipFill>
          <a:blip r:embed="rId5"/>
          <a:stretch>
            <a:fillRect/>
          </a:stretch>
        </p:blipFill>
        <p:spPr>
          <a:xfrm>
            <a:off x="2797852" y="4138050"/>
            <a:ext cx="1892135" cy="1697281"/>
          </a:xfrm>
          <a:prstGeom prst="rect">
            <a:avLst/>
          </a:prstGeom>
        </p:spPr>
      </p:pic>
      <p:pic>
        <p:nvPicPr>
          <p:cNvPr id="13" name="Picture 12">
            <a:extLst>
              <a:ext uri="{FF2B5EF4-FFF2-40B4-BE49-F238E27FC236}">
                <a16:creationId xmlns:a16="http://schemas.microsoft.com/office/drawing/2014/main" id="{B240306D-0127-CA96-1C4C-9A101A3A21BF}"/>
              </a:ext>
            </a:extLst>
          </p:cNvPr>
          <p:cNvPicPr>
            <a:picLocks noChangeAspect="1"/>
          </p:cNvPicPr>
          <p:nvPr/>
        </p:nvPicPr>
        <p:blipFill>
          <a:blip r:embed="rId6"/>
          <a:stretch>
            <a:fillRect/>
          </a:stretch>
        </p:blipFill>
        <p:spPr>
          <a:xfrm>
            <a:off x="500813" y="4138050"/>
            <a:ext cx="1910948" cy="1692073"/>
          </a:xfrm>
          <a:prstGeom prst="rect">
            <a:avLst/>
          </a:prstGeom>
        </p:spPr>
      </p:pic>
      <p:sp>
        <p:nvSpPr>
          <p:cNvPr id="14" name="TextBox 13">
            <a:extLst>
              <a:ext uri="{FF2B5EF4-FFF2-40B4-BE49-F238E27FC236}">
                <a16:creationId xmlns:a16="http://schemas.microsoft.com/office/drawing/2014/main" id="{A149920B-0D2E-164A-A6A1-8328E411CEDE}"/>
              </a:ext>
            </a:extLst>
          </p:cNvPr>
          <p:cNvSpPr txBox="1"/>
          <p:nvPr/>
        </p:nvSpPr>
        <p:spPr>
          <a:xfrm>
            <a:off x="7434093" y="2790994"/>
            <a:ext cx="4444180" cy="2862322"/>
          </a:xfrm>
          <a:prstGeom prst="rect">
            <a:avLst/>
          </a:prstGeom>
          <a:noFill/>
        </p:spPr>
        <p:txBody>
          <a:bodyPr wrap="square" rtlCol="0">
            <a:spAutoFit/>
          </a:bodyPr>
          <a:lstStyle/>
          <a:p>
            <a:r>
              <a:rPr lang="en-GB" dirty="0"/>
              <a:t>Now we can see that </a:t>
            </a:r>
          </a:p>
          <a:p>
            <a:r>
              <a:rPr lang="en-GB" dirty="0"/>
              <a:t>x strongest correlation is with carat</a:t>
            </a:r>
          </a:p>
          <a:p>
            <a:r>
              <a:rPr lang="en-GB" dirty="0"/>
              <a:t>y strongest correlation is with x</a:t>
            </a:r>
          </a:p>
          <a:p>
            <a:r>
              <a:rPr lang="en-GB" dirty="0"/>
              <a:t>z strongest correlation is with x.</a:t>
            </a:r>
          </a:p>
          <a:p>
            <a:endParaRPr lang="en-GB" dirty="0"/>
          </a:p>
          <a:p>
            <a:r>
              <a:rPr lang="en-GB" dirty="0"/>
              <a:t>Since carat has no missing values and has a strong correlation with x, y and z</a:t>
            </a:r>
          </a:p>
          <a:p>
            <a:endParaRPr lang="en-IN" dirty="0"/>
          </a:p>
          <a:p>
            <a:r>
              <a:rPr lang="en-GB" dirty="0"/>
              <a:t>we are going to use the median of this correlation to fill them.</a:t>
            </a:r>
            <a:endParaRPr lang="en-IN" dirty="0"/>
          </a:p>
        </p:txBody>
      </p:sp>
    </p:spTree>
    <p:extLst>
      <p:ext uri="{BB962C8B-B14F-4D97-AF65-F5344CB8AC3E}">
        <p14:creationId xmlns:p14="http://schemas.microsoft.com/office/powerpoint/2010/main" val="270433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790E32-ED97-9913-39B9-FD67684652FA}"/>
              </a:ext>
            </a:extLst>
          </p:cNvPr>
          <p:cNvPicPr>
            <a:picLocks noChangeAspect="1"/>
          </p:cNvPicPr>
          <p:nvPr/>
        </p:nvPicPr>
        <p:blipFill>
          <a:blip r:embed="rId2"/>
          <a:stretch>
            <a:fillRect/>
          </a:stretch>
        </p:blipFill>
        <p:spPr>
          <a:xfrm>
            <a:off x="173971" y="555583"/>
            <a:ext cx="8321761" cy="1440305"/>
          </a:xfrm>
          <a:prstGeom prst="rect">
            <a:avLst/>
          </a:prstGeom>
        </p:spPr>
      </p:pic>
      <p:sp>
        <p:nvSpPr>
          <p:cNvPr id="6" name="TextBox 5">
            <a:extLst>
              <a:ext uri="{FF2B5EF4-FFF2-40B4-BE49-F238E27FC236}">
                <a16:creationId xmlns:a16="http://schemas.microsoft.com/office/drawing/2014/main" id="{185E0881-8D28-9EBC-7DA1-F2D458D2CDF4}"/>
              </a:ext>
            </a:extLst>
          </p:cNvPr>
          <p:cNvSpPr txBox="1"/>
          <p:nvPr/>
        </p:nvSpPr>
        <p:spPr>
          <a:xfrm>
            <a:off x="8908026" y="555583"/>
            <a:ext cx="2841522" cy="646331"/>
          </a:xfrm>
          <a:prstGeom prst="rect">
            <a:avLst/>
          </a:prstGeom>
          <a:noFill/>
        </p:spPr>
        <p:txBody>
          <a:bodyPr wrap="square" rtlCol="0">
            <a:spAutoFit/>
          </a:bodyPr>
          <a:lstStyle/>
          <a:p>
            <a:r>
              <a:rPr lang="en-IN" dirty="0"/>
              <a:t>Defined a function to fill null values in x, y and z </a:t>
            </a:r>
          </a:p>
        </p:txBody>
      </p:sp>
      <p:pic>
        <p:nvPicPr>
          <p:cNvPr id="8" name="Picture 7">
            <a:extLst>
              <a:ext uri="{FF2B5EF4-FFF2-40B4-BE49-F238E27FC236}">
                <a16:creationId xmlns:a16="http://schemas.microsoft.com/office/drawing/2014/main" id="{016E2E02-B95A-E9AE-32F7-79D62370DF17}"/>
              </a:ext>
            </a:extLst>
          </p:cNvPr>
          <p:cNvPicPr>
            <a:picLocks noChangeAspect="1"/>
          </p:cNvPicPr>
          <p:nvPr/>
        </p:nvPicPr>
        <p:blipFill>
          <a:blip r:embed="rId3"/>
          <a:stretch>
            <a:fillRect/>
          </a:stretch>
        </p:blipFill>
        <p:spPr>
          <a:xfrm>
            <a:off x="4334851" y="3384814"/>
            <a:ext cx="4237087" cy="3170195"/>
          </a:xfrm>
          <a:prstGeom prst="rect">
            <a:avLst/>
          </a:prstGeom>
        </p:spPr>
      </p:pic>
      <p:pic>
        <p:nvPicPr>
          <p:cNvPr id="10" name="Picture 9">
            <a:extLst>
              <a:ext uri="{FF2B5EF4-FFF2-40B4-BE49-F238E27FC236}">
                <a16:creationId xmlns:a16="http://schemas.microsoft.com/office/drawing/2014/main" id="{8243AF9F-D5C3-4248-A4FD-09EE47603B98}"/>
              </a:ext>
            </a:extLst>
          </p:cNvPr>
          <p:cNvPicPr>
            <a:picLocks noChangeAspect="1"/>
          </p:cNvPicPr>
          <p:nvPr/>
        </p:nvPicPr>
        <p:blipFill>
          <a:blip r:embed="rId4"/>
          <a:stretch>
            <a:fillRect/>
          </a:stretch>
        </p:blipFill>
        <p:spPr>
          <a:xfrm>
            <a:off x="242797" y="3384815"/>
            <a:ext cx="3861493" cy="3170195"/>
          </a:xfrm>
          <a:prstGeom prst="rect">
            <a:avLst/>
          </a:prstGeom>
        </p:spPr>
      </p:pic>
      <p:pic>
        <p:nvPicPr>
          <p:cNvPr id="12" name="Picture 11">
            <a:extLst>
              <a:ext uri="{FF2B5EF4-FFF2-40B4-BE49-F238E27FC236}">
                <a16:creationId xmlns:a16="http://schemas.microsoft.com/office/drawing/2014/main" id="{60B0D7F2-EE52-7E8E-4DB6-C8D6DCF04C08}"/>
              </a:ext>
            </a:extLst>
          </p:cNvPr>
          <p:cNvPicPr>
            <a:picLocks noChangeAspect="1"/>
          </p:cNvPicPr>
          <p:nvPr/>
        </p:nvPicPr>
        <p:blipFill>
          <a:blip r:embed="rId5"/>
          <a:stretch>
            <a:fillRect/>
          </a:stretch>
        </p:blipFill>
        <p:spPr>
          <a:xfrm>
            <a:off x="8702802" y="2401750"/>
            <a:ext cx="3246401" cy="4153260"/>
          </a:xfrm>
          <a:prstGeom prst="rect">
            <a:avLst/>
          </a:prstGeom>
        </p:spPr>
      </p:pic>
      <p:sp>
        <p:nvSpPr>
          <p:cNvPr id="13" name="TextBox 12">
            <a:extLst>
              <a:ext uri="{FF2B5EF4-FFF2-40B4-BE49-F238E27FC236}">
                <a16:creationId xmlns:a16="http://schemas.microsoft.com/office/drawing/2014/main" id="{9FE3A9A6-F67E-318F-E85C-E015F730F6C9}"/>
              </a:ext>
            </a:extLst>
          </p:cNvPr>
          <p:cNvSpPr txBox="1"/>
          <p:nvPr/>
        </p:nvSpPr>
        <p:spPr>
          <a:xfrm>
            <a:off x="242797" y="2439628"/>
            <a:ext cx="5211097" cy="646331"/>
          </a:xfrm>
          <a:prstGeom prst="rect">
            <a:avLst/>
          </a:prstGeom>
          <a:noFill/>
        </p:spPr>
        <p:txBody>
          <a:bodyPr wrap="square" rtlCol="0">
            <a:spAutoFit/>
          </a:bodyPr>
          <a:lstStyle/>
          <a:p>
            <a:r>
              <a:rPr lang="en-IN" dirty="0"/>
              <a:t>Green highlighted values are the values which are filled with median</a:t>
            </a:r>
          </a:p>
        </p:txBody>
      </p:sp>
    </p:spTree>
    <p:extLst>
      <p:ext uri="{BB962C8B-B14F-4D97-AF65-F5344CB8AC3E}">
        <p14:creationId xmlns:p14="http://schemas.microsoft.com/office/powerpoint/2010/main" val="415493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693B08-B683-6290-B4F5-BC9F5F52C879}"/>
              </a:ext>
            </a:extLst>
          </p:cNvPr>
          <p:cNvSpPr>
            <a:spLocks noGrp="1"/>
          </p:cNvSpPr>
          <p:nvPr>
            <p:ph type="title"/>
          </p:nvPr>
        </p:nvSpPr>
        <p:spPr/>
        <p:txBody>
          <a:bodyPr/>
          <a:lstStyle/>
          <a:p>
            <a:pPr algn="ctr"/>
            <a:br>
              <a:rPr lang="en-IN" sz="2400" dirty="0"/>
            </a:br>
            <a:r>
              <a:rPr lang="en-IN" sz="2400" dirty="0"/>
              <a:t>FINDING OUTLIERS</a:t>
            </a:r>
            <a:br>
              <a:rPr lang="en-IN" sz="2400" dirty="0"/>
            </a:br>
            <a:br>
              <a:rPr lang="en-IN" sz="2400" dirty="0"/>
            </a:br>
            <a:endParaRPr lang="en-IN" sz="2400" dirty="0"/>
          </a:p>
        </p:txBody>
      </p:sp>
      <p:pic>
        <p:nvPicPr>
          <p:cNvPr id="7" name="Content Placeholder 6">
            <a:extLst>
              <a:ext uri="{FF2B5EF4-FFF2-40B4-BE49-F238E27FC236}">
                <a16:creationId xmlns:a16="http://schemas.microsoft.com/office/drawing/2014/main" id="{FEED3F6C-6C6D-1BEE-C314-227D186AF003}"/>
              </a:ext>
            </a:extLst>
          </p:cNvPr>
          <p:cNvPicPr>
            <a:picLocks noGrp="1" noChangeAspect="1"/>
          </p:cNvPicPr>
          <p:nvPr>
            <p:ph idx="1"/>
          </p:nvPr>
        </p:nvPicPr>
        <p:blipFill>
          <a:blip r:embed="rId2"/>
          <a:stretch>
            <a:fillRect/>
          </a:stretch>
        </p:blipFill>
        <p:spPr>
          <a:xfrm>
            <a:off x="5151130" y="1071076"/>
            <a:ext cx="6391940" cy="4499538"/>
          </a:xfrm>
        </p:spPr>
      </p:pic>
      <p:sp>
        <p:nvSpPr>
          <p:cNvPr id="5" name="Text Placeholder 4">
            <a:extLst>
              <a:ext uri="{FF2B5EF4-FFF2-40B4-BE49-F238E27FC236}">
                <a16:creationId xmlns:a16="http://schemas.microsoft.com/office/drawing/2014/main" id="{4A377337-4679-8F4C-214F-52363C4C3E75}"/>
              </a:ext>
            </a:extLst>
          </p:cNvPr>
          <p:cNvSpPr>
            <a:spLocks noGrp="1"/>
          </p:cNvSpPr>
          <p:nvPr>
            <p:ph type="body" sz="half" idx="2"/>
          </p:nvPr>
        </p:nvSpPr>
        <p:spPr>
          <a:xfrm>
            <a:off x="1073150" y="2359060"/>
            <a:ext cx="3547533" cy="3600311"/>
          </a:xfrm>
        </p:spPr>
        <p:txBody>
          <a:bodyPr/>
          <a:lstStyle/>
          <a:p>
            <a:r>
              <a:rPr lang="en-GB" sz="1800" dirty="0"/>
              <a:t>There are a lot of methods to find outlier values, but here we are going to use the simplest one: manually visualizing them. To this, we need to plot graphs showing the relation between all numerical features and the target (price).</a:t>
            </a:r>
            <a:endParaRPr lang="en-IN" sz="1800" dirty="0"/>
          </a:p>
        </p:txBody>
      </p:sp>
    </p:spTree>
    <p:extLst>
      <p:ext uri="{BB962C8B-B14F-4D97-AF65-F5344CB8AC3E}">
        <p14:creationId xmlns:p14="http://schemas.microsoft.com/office/powerpoint/2010/main" val="36558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C09772-1497-405E-9729-7356033F1689}"/>
              </a:ext>
            </a:extLst>
          </p:cNvPr>
          <p:cNvPicPr>
            <a:picLocks noChangeAspect="1"/>
          </p:cNvPicPr>
          <p:nvPr/>
        </p:nvPicPr>
        <p:blipFill>
          <a:blip r:embed="rId2"/>
          <a:stretch>
            <a:fillRect/>
          </a:stretch>
        </p:blipFill>
        <p:spPr>
          <a:xfrm>
            <a:off x="550583" y="216944"/>
            <a:ext cx="6233700" cy="4856501"/>
          </a:xfrm>
          <a:prstGeom prst="rect">
            <a:avLst/>
          </a:prstGeom>
        </p:spPr>
      </p:pic>
      <p:pic>
        <p:nvPicPr>
          <p:cNvPr id="8" name="Picture 7">
            <a:extLst>
              <a:ext uri="{FF2B5EF4-FFF2-40B4-BE49-F238E27FC236}">
                <a16:creationId xmlns:a16="http://schemas.microsoft.com/office/drawing/2014/main" id="{1D7F8777-70B9-DB49-E80D-7555ECEF0250}"/>
              </a:ext>
            </a:extLst>
          </p:cNvPr>
          <p:cNvPicPr>
            <a:picLocks noChangeAspect="1"/>
          </p:cNvPicPr>
          <p:nvPr/>
        </p:nvPicPr>
        <p:blipFill>
          <a:blip r:embed="rId3"/>
          <a:stretch>
            <a:fillRect/>
          </a:stretch>
        </p:blipFill>
        <p:spPr>
          <a:xfrm>
            <a:off x="550583" y="4872886"/>
            <a:ext cx="6233700" cy="1768170"/>
          </a:xfrm>
          <a:prstGeom prst="rect">
            <a:avLst/>
          </a:prstGeom>
        </p:spPr>
      </p:pic>
      <p:sp>
        <p:nvSpPr>
          <p:cNvPr id="9" name="TextBox 8">
            <a:extLst>
              <a:ext uri="{FF2B5EF4-FFF2-40B4-BE49-F238E27FC236}">
                <a16:creationId xmlns:a16="http://schemas.microsoft.com/office/drawing/2014/main" id="{87E71B01-07CA-36A6-2011-9FFE6C1B5803}"/>
              </a:ext>
            </a:extLst>
          </p:cNvPr>
          <p:cNvSpPr txBox="1"/>
          <p:nvPr/>
        </p:nvSpPr>
        <p:spPr>
          <a:xfrm>
            <a:off x="7010400" y="890868"/>
            <a:ext cx="4513030" cy="1754326"/>
          </a:xfrm>
          <a:prstGeom prst="rect">
            <a:avLst/>
          </a:prstGeom>
          <a:noFill/>
        </p:spPr>
        <p:txBody>
          <a:bodyPr wrap="square" rtlCol="0">
            <a:spAutoFit/>
          </a:bodyPr>
          <a:lstStyle/>
          <a:p>
            <a:r>
              <a:rPr lang="en-IN" dirty="0"/>
              <a:t>By looking at this we can see that there are outliers in the data</a:t>
            </a:r>
          </a:p>
          <a:p>
            <a:r>
              <a:rPr lang="en-IN" dirty="0"/>
              <a:t>Three values  are far from the others </a:t>
            </a:r>
          </a:p>
          <a:p>
            <a:endParaRPr lang="en-IN" dirty="0"/>
          </a:p>
          <a:p>
            <a:r>
              <a:rPr lang="en-IN" dirty="0"/>
              <a:t>Compare first graphs with the last one</a:t>
            </a:r>
          </a:p>
          <a:p>
            <a:r>
              <a:rPr lang="en-IN" dirty="0"/>
              <a:t>So we will take a look at the values </a:t>
            </a:r>
          </a:p>
        </p:txBody>
      </p:sp>
    </p:spTree>
    <p:extLst>
      <p:ext uri="{BB962C8B-B14F-4D97-AF65-F5344CB8AC3E}">
        <p14:creationId xmlns:p14="http://schemas.microsoft.com/office/powerpoint/2010/main" val="141471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301227-674A-E43E-6C97-F034394AE4C4}"/>
              </a:ext>
            </a:extLst>
          </p:cNvPr>
          <p:cNvPicPr>
            <a:picLocks noChangeAspect="1"/>
          </p:cNvPicPr>
          <p:nvPr/>
        </p:nvPicPr>
        <p:blipFill>
          <a:blip r:embed="rId2"/>
          <a:stretch>
            <a:fillRect/>
          </a:stretch>
        </p:blipFill>
        <p:spPr>
          <a:xfrm>
            <a:off x="362464" y="224164"/>
            <a:ext cx="5035446" cy="3003469"/>
          </a:xfrm>
          <a:prstGeom prst="rect">
            <a:avLst/>
          </a:prstGeom>
        </p:spPr>
      </p:pic>
      <p:pic>
        <p:nvPicPr>
          <p:cNvPr id="7" name="Picture 6">
            <a:extLst>
              <a:ext uri="{FF2B5EF4-FFF2-40B4-BE49-F238E27FC236}">
                <a16:creationId xmlns:a16="http://schemas.microsoft.com/office/drawing/2014/main" id="{B2517808-B412-730B-1AD6-C195E9A3016F}"/>
              </a:ext>
            </a:extLst>
          </p:cNvPr>
          <p:cNvPicPr>
            <a:picLocks noChangeAspect="1"/>
          </p:cNvPicPr>
          <p:nvPr/>
        </p:nvPicPr>
        <p:blipFill>
          <a:blip r:embed="rId3"/>
          <a:stretch>
            <a:fillRect/>
          </a:stretch>
        </p:blipFill>
        <p:spPr>
          <a:xfrm>
            <a:off x="362464" y="3352736"/>
            <a:ext cx="5035446" cy="3349926"/>
          </a:xfrm>
          <a:prstGeom prst="rect">
            <a:avLst/>
          </a:prstGeom>
        </p:spPr>
      </p:pic>
      <p:sp>
        <p:nvSpPr>
          <p:cNvPr id="8" name="TextBox 7">
            <a:extLst>
              <a:ext uri="{FF2B5EF4-FFF2-40B4-BE49-F238E27FC236}">
                <a16:creationId xmlns:a16="http://schemas.microsoft.com/office/drawing/2014/main" id="{B1D1CF99-9035-05E5-67B8-DAB6A9985BE3}"/>
              </a:ext>
            </a:extLst>
          </p:cNvPr>
          <p:cNvSpPr txBox="1"/>
          <p:nvPr/>
        </p:nvSpPr>
        <p:spPr>
          <a:xfrm>
            <a:off x="5633883" y="785281"/>
            <a:ext cx="6056671" cy="646331"/>
          </a:xfrm>
          <a:prstGeom prst="rect">
            <a:avLst/>
          </a:prstGeom>
          <a:noFill/>
        </p:spPr>
        <p:txBody>
          <a:bodyPr wrap="square" rtlCol="0">
            <a:spAutoFit/>
          </a:bodyPr>
          <a:lstStyle/>
          <a:p>
            <a:r>
              <a:rPr lang="en-IN" dirty="0"/>
              <a:t>These red highlighted values are true outliers and we will treat them as we did with </a:t>
            </a:r>
            <a:r>
              <a:rPr lang="en-IN" dirty="0" err="1"/>
              <a:t>NaN</a:t>
            </a:r>
            <a:r>
              <a:rPr lang="en-IN" dirty="0"/>
              <a:t> values</a:t>
            </a:r>
          </a:p>
        </p:txBody>
      </p:sp>
      <p:sp>
        <p:nvSpPr>
          <p:cNvPr id="9" name="TextBox 8">
            <a:extLst>
              <a:ext uri="{FF2B5EF4-FFF2-40B4-BE49-F238E27FC236}">
                <a16:creationId xmlns:a16="http://schemas.microsoft.com/office/drawing/2014/main" id="{CAEBF1A7-1952-F6DD-D095-C05A0FC3D56B}"/>
              </a:ext>
            </a:extLst>
          </p:cNvPr>
          <p:cNvSpPr txBox="1"/>
          <p:nvPr/>
        </p:nvSpPr>
        <p:spPr>
          <a:xfrm>
            <a:off x="5722373" y="4104369"/>
            <a:ext cx="5879689" cy="1754326"/>
          </a:xfrm>
          <a:prstGeom prst="rect">
            <a:avLst/>
          </a:prstGeom>
          <a:noFill/>
        </p:spPr>
        <p:txBody>
          <a:bodyPr wrap="square" rtlCol="0">
            <a:spAutoFit/>
          </a:bodyPr>
          <a:lstStyle/>
          <a:p>
            <a:r>
              <a:rPr lang="en-IN" dirty="0"/>
              <a:t>So fixing them and replacing them with </a:t>
            </a:r>
            <a:r>
              <a:rPr lang="en-IN" dirty="0" err="1"/>
              <a:t>NaN</a:t>
            </a:r>
            <a:r>
              <a:rPr lang="en-IN" dirty="0"/>
              <a:t> values </a:t>
            </a:r>
          </a:p>
          <a:p>
            <a:r>
              <a:rPr lang="en-IN" dirty="0"/>
              <a:t>And filling values in  them </a:t>
            </a:r>
          </a:p>
          <a:p>
            <a:r>
              <a:rPr lang="en-IN" dirty="0"/>
              <a:t>Now there are no outliers in x and z</a:t>
            </a:r>
          </a:p>
          <a:p>
            <a:endParaRPr lang="en-IN" dirty="0"/>
          </a:p>
          <a:p>
            <a:r>
              <a:rPr lang="en-IN" dirty="0"/>
              <a:t>And we have done same with other X depth, </a:t>
            </a:r>
          </a:p>
          <a:p>
            <a:r>
              <a:rPr lang="en-IN" dirty="0"/>
              <a:t>X table and z</a:t>
            </a:r>
          </a:p>
        </p:txBody>
      </p:sp>
    </p:spTree>
    <p:extLst>
      <p:ext uri="{BB962C8B-B14F-4D97-AF65-F5344CB8AC3E}">
        <p14:creationId xmlns:p14="http://schemas.microsoft.com/office/powerpoint/2010/main" val="279918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F10F-BBBE-6276-5A4B-63EB98A6BEB2}"/>
              </a:ext>
            </a:extLst>
          </p:cNvPr>
          <p:cNvSpPr>
            <a:spLocks noGrp="1"/>
          </p:cNvSpPr>
          <p:nvPr>
            <p:ph type="title"/>
          </p:nvPr>
        </p:nvSpPr>
        <p:spPr/>
        <p:txBody>
          <a:bodyPr/>
          <a:lstStyle/>
          <a:p>
            <a:pPr algn="ctr"/>
            <a:r>
              <a:rPr lang="en-IN" sz="2400" dirty="0"/>
              <a:t>VISUALIZING  DATA</a:t>
            </a:r>
            <a:br>
              <a:rPr lang="en-IN" dirty="0"/>
            </a:br>
            <a:br>
              <a:rPr lang="en-IN" dirty="0"/>
            </a:br>
            <a:endParaRPr lang="en-IN" dirty="0"/>
          </a:p>
        </p:txBody>
      </p:sp>
      <p:pic>
        <p:nvPicPr>
          <p:cNvPr id="6" name="Content Placeholder 5">
            <a:extLst>
              <a:ext uri="{FF2B5EF4-FFF2-40B4-BE49-F238E27FC236}">
                <a16:creationId xmlns:a16="http://schemas.microsoft.com/office/drawing/2014/main" id="{3CDCF506-95ED-AF63-2E24-BDFD2A25548D}"/>
              </a:ext>
            </a:extLst>
          </p:cNvPr>
          <p:cNvPicPr>
            <a:picLocks noGrp="1" noChangeAspect="1"/>
          </p:cNvPicPr>
          <p:nvPr>
            <p:ph idx="1"/>
          </p:nvPr>
        </p:nvPicPr>
        <p:blipFill>
          <a:blip r:embed="rId2"/>
          <a:stretch>
            <a:fillRect/>
          </a:stretch>
        </p:blipFill>
        <p:spPr>
          <a:xfrm>
            <a:off x="5210124" y="446088"/>
            <a:ext cx="6251575" cy="2138847"/>
          </a:xfrm>
        </p:spPr>
      </p:pic>
      <p:sp>
        <p:nvSpPr>
          <p:cNvPr id="4" name="Text Placeholder 3">
            <a:extLst>
              <a:ext uri="{FF2B5EF4-FFF2-40B4-BE49-F238E27FC236}">
                <a16:creationId xmlns:a16="http://schemas.microsoft.com/office/drawing/2014/main" id="{43A1CA17-5E7E-2A3E-ED76-17917A4E01AC}"/>
              </a:ext>
            </a:extLst>
          </p:cNvPr>
          <p:cNvSpPr>
            <a:spLocks noGrp="1"/>
          </p:cNvSpPr>
          <p:nvPr>
            <p:ph type="body" sz="half" idx="2"/>
          </p:nvPr>
        </p:nvSpPr>
        <p:spPr/>
        <p:txBody>
          <a:bodyPr/>
          <a:lstStyle/>
          <a:p>
            <a:r>
              <a:rPr lang="en-GB" sz="1800" dirty="0"/>
              <a:t>Data visualization is the practice of translating information into a visual context, such as a map or graph, to make data easier for the human brain to understand and pull insights from. The main goal of data visualization is to make it easier to identify patterns, trends and outliers in large data sets.</a:t>
            </a:r>
            <a:endParaRPr lang="en-IN" sz="1800" dirty="0"/>
          </a:p>
        </p:txBody>
      </p:sp>
      <p:pic>
        <p:nvPicPr>
          <p:cNvPr id="8" name="Picture 7">
            <a:extLst>
              <a:ext uri="{FF2B5EF4-FFF2-40B4-BE49-F238E27FC236}">
                <a16:creationId xmlns:a16="http://schemas.microsoft.com/office/drawing/2014/main" id="{6390A1E5-52F6-845A-7F36-A77FF37E2263}"/>
              </a:ext>
            </a:extLst>
          </p:cNvPr>
          <p:cNvPicPr>
            <a:picLocks noChangeAspect="1"/>
          </p:cNvPicPr>
          <p:nvPr/>
        </p:nvPicPr>
        <p:blipFill>
          <a:blip r:embed="rId3"/>
          <a:stretch>
            <a:fillRect/>
          </a:stretch>
        </p:blipFill>
        <p:spPr>
          <a:xfrm>
            <a:off x="5210123" y="2813709"/>
            <a:ext cx="3810831" cy="3598203"/>
          </a:xfrm>
          <a:prstGeom prst="rect">
            <a:avLst/>
          </a:prstGeom>
        </p:spPr>
      </p:pic>
      <p:sp>
        <p:nvSpPr>
          <p:cNvPr id="9" name="TextBox 8">
            <a:extLst>
              <a:ext uri="{FF2B5EF4-FFF2-40B4-BE49-F238E27FC236}">
                <a16:creationId xmlns:a16="http://schemas.microsoft.com/office/drawing/2014/main" id="{FD57331D-D216-B758-33F9-FE62D3375605}"/>
              </a:ext>
            </a:extLst>
          </p:cNvPr>
          <p:cNvSpPr txBox="1"/>
          <p:nvPr/>
        </p:nvSpPr>
        <p:spPr>
          <a:xfrm>
            <a:off x="9232490" y="2813709"/>
            <a:ext cx="2674375" cy="3693319"/>
          </a:xfrm>
          <a:prstGeom prst="rect">
            <a:avLst/>
          </a:prstGeom>
          <a:noFill/>
        </p:spPr>
        <p:txBody>
          <a:bodyPr wrap="square" rtlCol="0">
            <a:spAutoFit/>
          </a:bodyPr>
          <a:lstStyle/>
          <a:p>
            <a:r>
              <a:rPr lang="en-IN" dirty="0"/>
              <a:t>So we can see that the majority of diamond cut are ideal</a:t>
            </a:r>
          </a:p>
          <a:p>
            <a:endParaRPr lang="en-IN" dirty="0"/>
          </a:p>
          <a:p>
            <a:r>
              <a:rPr lang="en-IN" dirty="0"/>
              <a:t>Order for the cut quality is as follows </a:t>
            </a:r>
          </a:p>
          <a:p>
            <a:endParaRPr lang="en-IN" dirty="0"/>
          </a:p>
          <a:p>
            <a:r>
              <a:rPr lang="en-IN" dirty="0"/>
              <a:t>1.Ideal</a:t>
            </a:r>
          </a:p>
          <a:p>
            <a:r>
              <a:rPr lang="en-IN" dirty="0"/>
              <a:t>2.Premium</a:t>
            </a:r>
          </a:p>
          <a:p>
            <a:r>
              <a:rPr lang="en-IN" dirty="0"/>
              <a:t>3.Very good </a:t>
            </a:r>
          </a:p>
          <a:p>
            <a:r>
              <a:rPr lang="en-IN" dirty="0"/>
              <a:t>4. Good </a:t>
            </a:r>
          </a:p>
          <a:p>
            <a:r>
              <a:rPr lang="en-IN" dirty="0"/>
              <a:t>5. Fair </a:t>
            </a:r>
          </a:p>
        </p:txBody>
      </p:sp>
    </p:spTree>
    <p:extLst>
      <p:ext uri="{BB962C8B-B14F-4D97-AF65-F5344CB8AC3E}">
        <p14:creationId xmlns:p14="http://schemas.microsoft.com/office/powerpoint/2010/main" val="3601713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391</TotalTime>
  <Words>1249</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Century Gothic</vt:lpstr>
      <vt:lpstr>Helvetica Neue</vt:lpstr>
      <vt:lpstr>Wingdings 2</vt:lpstr>
      <vt:lpstr>Quotable</vt:lpstr>
      <vt:lpstr>Diamond Price Prediction</vt:lpstr>
      <vt:lpstr>I’ve downloaded this data from Kaggle problem statement :- prediction of Dimond price with help of given features (carat, cut, clearity, depth, table) with the help of EDA(Exploratory Data Analysis) we will be able to get the insights of the data and then we can start building and preparing the data for model building. </vt:lpstr>
      <vt:lpstr>PowerPoint Presentation</vt:lpstr>
      <vt:lpstr>PowerPoint Presentation</vt:lpstr>
      <vt:lpstr>PowerPoint Presentation</vt:lpstr>
      <vt:lpstr> FINDING OUTLIERS  </vt:lpstr>
      <vt:lpstr>PowerPoint Presentation</vt:lpstr>
      <vt:lpstr>PowerPoint Presentation</vt:lpstr>
      <vt:lpstr>VISUALIZING  DATA  </vt:lpstr>
      <vt:lpstr>PowerPoint Presentation</vt:lpstr>
      <vt:lpstr>PowerPoint Presentation</vt:lpstr>
      <vt:lpstr>PowerPoint Presentation</vt:lpstr>
      <vt:lpstr>PowerPoint Presentation</vt:lpstr>
      <vt:lpstr>PowerPoint Presentation</vt:lpstr>
      <vt:lpstr> DATA PREPARATION  </vt:lpstr>
      <vt:lpstr>PowerPoint Presentation</vt:lpstr>
      <vt:lpstr>PowerPoint Presentation</vt:lpstr>
      <vt:lpstr>PowerPoint Presentation</vt:lpstr>
      <vt:lpstr>Use for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 Price Prediction</dc:title>
  <dc:creator>onkar jukti</dc:creator>
  <cp:lastModifiedBy>onkar jukti</cp:lastModifiedBy>
  <cp:revision>1</cp:revision>
  <dcterms:created xsi:type="dcterms:W3CDTF">2022-07-14T10:09:08Z</dcterms:created>
  <dcterms:modified xsi:type="dcterms:W3CDTF">2022-07-19T10:16:30Z</dcterms:modified>
</cp:coreProperties>
</file>