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59" r:id="rId7"/>
    <p:sldId id="260" r:id="rId8"/>
    <p:sldId id="264" r:id="rId9"/>
    <p:sldId id="263" r:id="rId10"/>
    <p:sldId id="265" r:id="rId11"/>
    <p:sldId id="268" r:id="rId12"/>
    <p:sldId id="270" r:id="rId13"/>
    <p:sldId id="271" r:id="rId14"/>
    <p:sldId id="267" r:id="rId15"/>
    <p:sldId id="266" r:id="rId16"/>
    <p:sldId id="269"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2A6C-1A3C-43F5-94F7-729EF8A76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005711-55E8-4242-AAB7-3FD210436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E4FBC-698A-4C28-AF20-4C12E926EAE8}"/>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5" name="Footer Placeholder 4">
            <a:extLst>
              <a:ext uri="{FF2B5EF4-FFF2-40B4-BE49-F238E27FC236}">
                <a16:creationId xmlns:a16="http://schemas.microsoft.com/office/drawing/2014/main" id="{48E27AF2-F5FC-45EF-A64D-EE0200F03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B2C34-2C27-484D-999C-A9E2CC281595}"/>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251694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F47C-59A8-4CE7-9E50-477558A109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99E65F-95CE-45D1-8B4B-84FB3E3B0C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CB6C0-A2C3-41D6-B6FF-EA52C9329874}"/>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5" name="Footer Placeholder 4">
            <a:extLst>
              <a:ext uri="{FF2B5EF4-FFF2-40B4-BE49-F238E27FC236}">
                <a16:creationId xmlns:a16="http://schemas.microsoft.com/office/drawing/2014/main" id="{674B705F-794F-44F7-8842-8921571FF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3A7A3-98D8-496D-8C48-470D208DFBA8}"/>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269958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8F280-6BDA-494C-B504-97F334CC9B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2DF1D8-5B82-4801-8DD6-291ADE4A62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E4ADB-A9BE-4DCA-9446-DE493B073D45}"/>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5" name="Footer Placeholder 4">
            <a:extLst>
              <a:ext uri="{FF2B5EF4-FFF2-40B4-BE49-F238E27FC236}">
                <a16:creationId xmlns:a16="http://schemas.microsoft.com/office/drawing/2014/main" id="{B9FB2AB7-1137-4AFA-9FDE-2A550AB1C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EFAA0-C049-471D-8E21-163902FFF497}"/>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363261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7FB0-1F85-46C7-8766-4F5CCBDFB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B7A64-E493-4A7F-BEB5-2F0C0569B4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E79DB-CDE9-468C-ABA0-DC4087E101E9}"/>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5" name="Footer Placeholder 4">
            <a:extLst>
              <a:ext uri="{FF2B5EF4-FFF2-40B4-BE49-F238E27FC236}">
                <a16:creationId xmlns:a16="http://schemas.microsoft.com/office/drawing/2014/main" id="{34D129D3-5F39-4B08-B641-4092EB5D2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ECB80-0594-4123-B38E-E23AD927B3C7}"/>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322594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4CF8-2B37-415A-BC5B-F3D6BAB020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FC33C-D41C-48D9-BF87-64A4A2863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5DC5D7-A5FD-4C45-962C-FA36DDEAB6C9}"/>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5" name="Footer Placeholder 4">
            <a:extLst>
              <a:ext uri="{FF2B5EF4-FFF2-40B4-BE49-F238E27FC236}">
                <a16:creationId xmlns:a16="http://schemas.microsoft.com/office/drawing/2014/main" id="{200E878D-1110-4D69-951D-71A6912BD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E70AA-1CC4-4C5B-9D98-FD734922B125}"/>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311414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0B85-4EB8-4B7A-B441-DA545B8C0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908E7-03DE-405B-BD7E-AB5F7A4BB1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CDFDD-D506-48B7-A6EA-EB3FEE3262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4A971-8C90-49BA-B3F2-645BE4F6B95D}"/>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6" name="Footer Placeholder 5">
            <a:extLst>
              <a:ext uri="{FF2B5EF4-FFF2-40B4-BE49-F238E27FC236}">
                <a16:creationId xmlns:a16="http://schemas.microsoft.com/office/drawing/2014/main" id="{02CB0077-E921-4C0D-A5FB-7B48D7887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FCEEE-6BE7-4683-97F3-1D482AE47E10}"/>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8879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61DE-5103-4545-9ED5-76090D4F0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B41A56-C2EF-4565-B3D8-18A2B4E37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3B99E-4DAE-4EE1-B0B3-B3EB61FF96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4EF5E-7E70-4123-AD1D-FDC33688E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7B0C7B-0405-400B-9AFB-B8F0ED50A7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B77BE-BEE3-4111-92B0-77B9192997A0}"/>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8" name="Footer Placeholder 7">
            <a:extLst>
              <a:ext uri="{FF2B5EF4-FFF2-40B4-BE49-F238E27FC236}">
                <a16:creationId xmlns:a16="http://schemas.microsoft.com/office/drawing/2014/main" id="{22EA9EC7-A969-41B1-BD6F-EA9B6E166B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3C2B8C-2279-47D1-BD8E-F0553C165EE5}"/>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336000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4184-B364-4A53-A769-D45F8B373B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0BF97-C7B9-494D-ACB4-2ECCF4E31E6A}"/>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4" name="Footer Placeholder 3">
            <a:extLst>
              <a:ext uri="{FF2B5EF4-FFF2-40B4-BE49-F238E27FC236}">
                <a16:creationId xmlns:a16="http://schemas.microsoft.com/office/drawing/2014/main" id="{2CF6A0CE-862E-4388-9598-894773A3D8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EF5529-5AC8-46BA-AA82-219C8A3088DB}"/>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27692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7C86A-29BC-4F5E-AD25-E0D3CE043C01}"/>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3" name="Footer Placeholder 2">
            <a:extLst>
              <a:ext uri="{FF2B5EF4-FFF2-40B4-BE49-F238E27FC236}">
                <a16:creationId xmlns:a16="http://schemas.microsoft.com/office/drawing/2014/main" id="{2DAF47AC-489F-4C8E-8DBC-4E1A51513A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CFAEFB-949A-420E-8211-E0C00BCC3C3D}"/>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220260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4A93-2CB5-4BC1-B91C-CA358CAD7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F6162D-E865-462C-980B-49E14F72C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57793B-81EF-407A-AFDF-99220B9B8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E5110E-B489-4800-98FE-3E574F7A7F2D}"/>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6" name="Footer Placeholder 5">
            <a:extLst>
              <a:ext uri="{FF2B5EF4-FFF2-40B4-BE49-F238E27FC236}">
                <a16:creationId xmlns:a16="http://schemas.microsoft.com/office/drawing/2014/main" id="{2DF15318-0964-41E4-8A40-29D6C8336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059A4-0254-480B-A6EA-989BBF18CE3E}"/>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267189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41A-0496-44B1-B475-712CE72F9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79707-1364-4DA1-AC9B-67E33B5E7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3C3072-2111-4C4B-8A81-D27AE5431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174351-A4AE-4859-AC95-E4F6252D1172}"/>
              </a:ext>
            </a:extLst>
          </p:cNvPr>
          <p:cNvSpPr>
            <a:spLocks noGrp="1"/>
          </p:cNvSpPr>
          <p:nvPr>
            <p:ph type="dt" sz="half" idx="10"/>
          </p:nvPr>
        </p:nvSpPr>
        <p:spPr/>
        <p:txBody>
          <a:bodyPr/>
          <a:lstStyle/>
          <a:p>
            <a:fld id="{D13754F9-FDA2-4AA7-A27A-FE496A97B0CC}" type="datetimeFigureOut">
              <a:rPr lang="en-US" smtClean="0"/>
              <a:t>12/17/2017</a:t>
            </a:fld>
            <a:endParaRPr lang="en-US"/>
          </a:p>
        </p:txBody>
      </p:sp>
      <p:sp>
        <p:nvSpPr>
          <p:cNvPr id="6" name="Footer Placeholder 5">
            <a:extLst>
              <a:ext uri="{FF2B5EF4-FFF2-40B4-BE49-F238E27FC236}">
                <a16:creationId xmlns:a16="http://schemas.microsoft.com/office/drawing/2014/main" id="{DEBB2D13-EC20-47BC-A349-B5D3F8FB1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535B3-B2E3-45AB-83D2-254B5F0B6262}"/>
              </a:ext>
            </a:extLst>
          </p:cNvPr>
          <p:cNvSpPr>
            <a:spLocks noGrp="1"/>
          </p:cNvSpPr>
          <p:nvPr>
            <p:ph type="sldNum" sz="quarter" idx="12"/>
          </p:nvPr>
        </p:nvSpPr>
        <p:spPr/>
        <p:txBody>
          <a:bodyPr/>
          <a:lstStyle/>
          <a:p>
            <a:fld id="{73D07DB0-883D-4101-B75E-3ACE8CB524E6}" type="slidenum">
              <a:rPr lang="en-US" smtClean="0"/>
              <a:t>‹#›</a:t>
            </a:fld>
            <a:endParaRPr lang="en-US"/>
          </a:p>
        </p:txBody>
      </p:sp>
    </p:spTree>
    <p:extLst>
      <p:ext uri="{BB962C8B-B14F-4D97-AF65-F5344CB8AC3E}">
        <p14:creationId xmlns:p14="http://schemas.microsoft.com/office/powerpoint/2010/main" val="263126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8297A-FDE1-4519-8336-8DECBC9DD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15C3D-30E3-45A7-8EF2-4511B1734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16300-D3F6-49B1-A5B1-8D8EEA665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754F9-FDA2-4AA7-A27A-FE496A97B0CC}" type="datetimeFigureOut">
              <a:rPr lang="en-US" smtClean="0"/>
              <a:t>12/17/2017</a:t>
            </a:fld>
            <a:endParaRPr lang="en-US"/>
          </a:p>
        </p:txBody>
      </p:sp>
      <p:sp>
        <p:nvSpPr>
          <p:cNvPr id="5" name="Footer Placeholder 4">
            <a:extLst>
              <a:ext uri="{FF2B5EF4-FFF2-40B4-BE49-F238E27FC236}">
                <a16:creationId xmlns:a16="http://schemas.microsoft.com/office/drawing/2014/main" id="{9765C823-C96B-4334-A11E-1ACF84A20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823DA-AF38-40B4-8FDE-09A426E0B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07DB0-883D-4101-B75E-3ACE8CB524E6}" type="slidenum">
              <a:rPr lang="en-US" smtClean="0"/>
              <a:t>‹#›</a:t>
            </a:fld>
            <a:endParaRPr lang="en-US"/>
          </a:p>
        </p:txBody>
      </p:sp>
    </p:spTree>
    <p:extLst>
      <p:ext uri="{BB962C8B-B14F-4D97-AF65-F5344CB8AC3E}">
        <p14:creationId xmlns:p14="http://schemas.microsoft.com/office/powerpoint/2010/main" val="4026531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2BB0-94B9-4D38-950D-EBF413CA456B}"/>
              </a:ext>
            </a:extLst>
          </p:cNvPr>
          <p:cNvSpPr>
            <a:spLocks noGrp="1"/>
          </p:cNvSpPr>
          <p:nvPr>
            <p:ph type="ctrTitle"/>
          </p:nvPr>
        </p:nvSpPr>
        <p:spPr/>
        <p:txBody>
          <a:bodyPr/>
          <a:lstStyle/>
          <a:p>
            <a:r>
              <a:rPr lang="en-US" b="1" dirty="0"/>
              <a:t>Tic Tac Toe Learning Bot</a:t>
            </a:r>
          </a:p>
        </p:txBody>
      </p:sp>
      <p:sp>
        <p:nvSpPr>
          <p:cNvPr id="3" name="Subtitle 2">
            <a:extLst>
              <a:ext uri="{FF2B5EF4-FFF2-40B4-BE49-F238E27FC236}">
                <a16:creationId xmlns:a16="http://schemas.microsoft.com/office/drawing/2014/main" id="{135F92A6-1EA3-4C2F-B3CB-56909DDB4085}"/>
              </a:ext>
            </a:extLst>
          </p:cNvPr>
          <p:cNvSpPr>
            <a:spLocks noGrp="1"/>
          </p:cNvSpPr>
          <p:nvPr>
            <p:ph type="subTitle" idx="1"/>
          </p:nvPr>
        </p:nvSpPr>
        <p:spPr/>
        <p:txBody>
          <a:bodyPr/>
          <a:lstStyle/>
          <a:p>
            <a:r>
              <a:rPr lang="en-US" dirty="0"/>
              <a:t>Using Reinforcement Learning</a:t>
            </a:r>
          </a:p>
        </p:txBody>
      </p:sp>
    </p:spTree>
    <p:extLst>
      <p:ext uri="{BB962C8B-B14F-4D97-AF65-F5344CB8AC3E}">
        <p14:creationId xmlns:p14="http://schemas.microsoft.com/office/powerpoint/2010/main" val="197012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675E-1E02-4A24-83AE-13388C4A546B}"/>
              </a:ext>
            </a:extLst>
          </p:cNvPr>
          <p:cNvSpPr>
            <a:spLocks noGrp="1"/>
          </p:cNvSpPr>
          <p:nvPr>
            <p:ph type="title"/>
          </p:nvPr>
        </p:nvSpPr>
        <p:spPr/>
        <p:txBody>
          <a:bodyPr/>
          <a:lstStyle/>
          <a:p>
            <a:r>
              <a:rPr lang="en-US" b="1" dirty="0"/>
              <a:t>Actions and Rewards</a:t>
            </a:r>
          </a:p>
        </p:txBody>
      </p:sp>
      <p:sp>
        <p:nvSpPr>
          <p:cNvPr id="3" name="Content Placeholder 2">
            <a:extLst>
              <a:ext uri="{FF2B5EF4-FFF2-40B4-BE49-F238E27FC236}">
                <a16:creationId xmlns:a16="http://schemas.microsoft.com/office/drawing/2014/main" id="{E3D8A4A5-C6BF-4ABB-B3E9-FE7879EB56A9}"/>
              </a:ext>
            </a:extLst>
          </p:cNvPr>
          <p:cNvSpPr>
            <a:spLocks noGrp="1"/>
          </p:cNvSpPr>
          <p:nvPr>
            <p:ph idx="1"/>
          </p:nvPr>
        </p:nvSpPr>
        <p:spPr/>
        <p:txBody>
          <a:bodyPr/>
          <a:lstStyle/>
          <a:p>
            <a:r>
              <a:rPr lang="en-US" b="1" dirty="0"/>
              <a:t>Actions: </a:t>
            </a:r>
            <a:r>
              <a:rPr lang="en-US" dirty="0"/>
              <a:t>Actions are the things agent can do that will affect its state.</a:t>
            </a:r>
          </a:p>
          <a:p>
            <a:r>
              <a:rPr lang="en-US" dirty="0"/>
              <a:t>In tic tac toe, an action is placing a piece on the board.</a:t>
            </a:r>
          </a:p>
          <a:p>
            <a:r>
              <a:rPr lang="en-US" dirty="0"/>
              <a:t>Performing an action always brings us to the next stage, which also comes with a possible reward.</a:t>
            </a:r>
          </a:p>
          <a:p>
            <a:endParaRPr lang="en-US" dirty="0"/>
          </a:p>
          <a:p>
            <a:r>
              <a:rPr lang="en-US" b="1" dirty="0"/>
              <a:t>Rewards: </a:t>
            </a:r>
            <a:r>
              <a:rPr lang="en-US" dirty="0"/>
              <a:t>Rewards tell you how good your action was. </a:t>
            </a:r>
          </a:p>
          <a:p>
            <a:r>
              <a:rPr lang="en-US" dirty="0"/>
              <a:t>It neither tells you the best/worst action nor correct/incorrect action.</a:t>
            </a:r>
          </a:p>
          <a:p>
            <a:r>
              <a:rPr lang="en-US" dirty="0"/>
              <a:t>Its just a number.</a:t>
            </a:r>
          </a:p>
        </p:txBody>
      </p:sp>
    </p:spTree>
    <p:extLst>
      <p:ext uri="{BB962C8B-B14F-4D97-AF65-F5344CB8AC3E}">
        <p14:creationId xmlns:p14="http://schemas.microsoft.com/office/powerpoint/2010/main" val="18542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745F-6378-4D3A-9B8D-974276C9B8B2}"/>
              </a:ext>
            </a:extLst>
          </p:cNvPr>
          <p:cNvSpPr>
            <a:spLocks noGrp="1"/>
          </p:cNvSpPr>
          <p:nvPr>
            <p:ph type="title"/>
          </p:nvPr>
        </p:nvSpPr>
        <p:spPr/>
        <p:txBody>
          <a:bodyPr/>
          <a:lstStyle/>
          <a:p>
            <a:r>
              <a:rPr lang="en-US" b="1" dirty="0"/>
              <a:t>Notations</a:t>
            </a:r>
          </a:p>
        </p:txBody>
      </p:sp>
      <p:sp>
        <p:nvSpPr>
          <p:cNvPr id="3" name="Content Placeholder 2">
            <a:extLst>
              <a:ext uri="{FF2B5EF4-FFF2-40B4-BE49-F238E27FC236}">
                <a16:creationId xmlns:a16="http://schemas.microsoft.com/office/drawing/2014/main" id="{AB02B2A7-89C8-43AE-A7E5-4D03A3956A91}"/>
              </a:ext>
            </a:extLst>
          </p:cNvPr>
          <p:cNvSpPr>
            <a:spLocks noGrp="1"/>
          </p:cNvSpPr>
          <p:nvPr>
            <p:ph idx="1"/>
          </p:nvPr>
        </p:nvSpPr>
        <p:spPr/>
        <p:txBody>
          <a:bodyPr/>
          <a:lstStyle/>
          <a:p>
            <a:pPr marL="0" indent="0">
              <a:buNone/>
            </a:pPr>
            <a:r>
              <a:rPr lang="en-US" dirty="0"/>
              <a:t>S(t),A(t)                        R(t+1),S(t+1)</a:t>
            </a:r>
          </a:p>
          <a:p>
            <a:pPr marL="0" indent="0">
              <a:buNone/>
            </a:pPr>
            <a:endParaRPr lang="en-US" dirty="0"/>
          </a:p>
          <a:p>
            <a:pPr marL="0" indent="0">
              <a:buNone/>
            </a:pPr>
            <a:r>
              <a:rPr lang="en-US" dirty="0"/>
              <a:t>If an action A(t) is taken in state S(t), it results in reward R(t+1) and changes the state to S(t+1)</a:t>
            </a:r>
          </a:p>
          <a:p>
            <a:pPr marL="0" indent="0">
              <a:buNone/>
            </a:pPr>
            <a:endParaRPr lang="en-US" dirty="0"/>
          </a:p>
          <a:p>
            <a:pPr marL="0" indent="0">
              <a:buNone/>
            </a:pPr>
            <a:r>
              <a:rPr lang="en-US" dirty="0"/>
              <a:t>It is sometimes represented as a tuple (</a:t>
            </a:r>
            <a:r>
              <a:rPr lang="en-US" dirty="0" err="1"/>
              <a:t>s,a,r,s</a:t>
            </a:r>
            <a:r>
              <a:rPr lang="en-US" dirty="0"/>
              <a:t>’)</a:t>
            </a:r>
          </a:p>
          <a:p>
            <a:pPr marL="0" indent="0">
              <a:buNone/>
            </a:pPr>
            <a:r>
              <a:rPr lang="en-US" dirty="0"/>
              <a:t>s = state we go when we do action ‘a’ from state ‘s’.</a:t>
            </a:r>
          </a:p>
          <a:p>
            <a:pPr marL="0" indent="0">
              <a:buNone/>
            </a:pPr>
            <a:r>
              <a:rPr lang="en-US" dirty="0"/>
              <a:t>r = reward we get when we do action ‘a’ in state ‘s’. </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222951AF-E176-4181-B738-A3E4D16E6AAC}"/>
              </a:ext>
            </a:extLst>
          </p:cNvPr>
          <p:cNvCxnSpPr/>
          <p:nvPr/>
        </p:nvCxnSpPr>
        <p:spPr>
          <a:xfrm>
            <a:off x="2432115" y="2083324"/>
            <a:ext cx="129147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30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4ACF-F73B-47C4-884D-800DD606F8C6}"/>
              </a:ext>
            </a:extLst>
          </p:cNvPr>
          <p:cNvSpPr>
            <a:spLocks noGrp="1"/>
          </p:cNvSpPr>
          <p:nvPr>
            <p:ph type="title"/>
          </p:nvPr>
        </p:nvSpPr>
        <p:spPr/>
        <p:txBody>
          <a:bodyPr/>
          <a:lstStyle/>
          <a:p>
            <a:r>
              <a:rPr lang="en-US" b="1" dirty="0"/>
              <a:t>Episode</a:t>
            </a:r>
          </a:p>
        </p:txBody>
      </p:sp>
      <p:sp>
        <p:nvSpPr>
          <p:cNvPr id="3" name="Content Placeholder 2">
            <a:extLst>
              <a:ext uri="{FF2B5EF4-FFF2-40B4-BE49-F238E27FC236}">
                <a16:creationId xmlns:a16="http://schemas.microsoft.com/office/drawing/2014/main" id="{4231E88A-F1BD-47AE-93BD-3071D0C13AC9}"/>
              </a:ext>
            </a:extLst>
          </p:cNvPr>
          <p:cNvSpPr>
            <a:spLocks noGrp="1"/>
          </p:cNvSpPr>
          <p:nvPr>
            <p:ph idx="1"/>
          </p:nvPr>
        </p:nvSpPr>
        <p:spPr/>
        <p:txBody>
          <a:bodyPr/>
          <a:lstStyle/>
          <a:p>
            <a:r>
              <a:rPr lang="en-US" dirty="0"/>
              <a:t>Episode represents one run of the entire game.</a:t>
            </a:r>
          </a:p>
          <a:p>
            <a:r>
              <a:rPr lang="en-US" dirty="0"/>
              <a:t>The bot will learn across many episodes.</a:t>
            </a:r>
          </a:p>
          <a:p>
            <a:r>
              <a:rPr lang="en-US" dirty="0"/>
              <a:t>After playing 1,000 to 10,000 games, we can possibly have trained an intelligent bot.</a:t>
            </a:r>
          </a:p>
          <a:p>
            <a:r>
              <a:rPr lang="en-US" dirty="0"/>
              <a:t>Certain states in state space tells us if an episode is over. These states are called terminal states</a:t>
            </a:r>
          </a:p>
          <a:p>
            <a:r>
              <a:rPr lang="en-US" dirty="0"/>
              <a:t>Terminal states for the tic tac toe game are</a:t>
            </a:r>
          </a:p>
          <a:p>
            <a:pPr lvl="1">
              <a:buFont typeface="Wingdings" panose="05000000000000000000" pitchFamily="2" charset="2"/>
              <a:buChar char="Ø"/>
            </a:pPr>
            <a:r>
              <a:rPr lang="en-US" dirty="0"/>
              <a:t>One of the players get three in a row</a:t>
            </a:r>
          </a:p>
          <a:p>
            <a:pPr lvl="1">
              <a:buFont typeface="Wingdings" panose="05000000000000000000" pitchFamily="2" charset="2"/>
              <a:buChar char="Ø"/>
            </a:pPr>
            <a:r>
              <a:rPr lang="en-US" dirty="0"/>
              <a:t>Board is full (draw)</a:t>
            </a:r>
          </a:p>
          <a:p>
            <a:endParaRPr lang="en-US" dirty="0"/>
          </a:p>
        </p:txBody>
      </p:sp>
    </p:spTree>
    <p:extLst>
      <p:ext uri="{BB962C8B-B14F-4D97-AF65-F5344CB8AC3E}">
        <p14:creationId xmlns:p14="http://schemas.microsoft.com/office/powerpoint/2010/main" val="308517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D0C0-BAE3-4255-B3C9-14E5A4C6B9E8}"/>
              </a:ext>
            </a:extLst>
          </p:cNvPr>
          <p:cNvSpPr>
            <a:spLocks noGrp="1"/>
          </p:cNvSpPr>
          <p:nvPr>
            <p:ph type="title"/>
          </p:nvPr>
        </p:nvSpPr>
        <p:spPr/>
        <p:txBody>
          <a:bodyPr/>
          <a:lstStyle/>
          <a:p>
            <a:r>
              <a:rPr lang="en-US" b="1" dirty="0"/>
              <a:t>Assigning Rewards</a:t>
            </a:r>
          </a:p>
        </p:txBody>
      </p:sp>
      <p:sp>
        <p:nvSpPr>
          <p:cNvPr id="3" name="Content Placeholder 2">
            <a:extLst>
              <a:ext uri="{FF2B5EF4-FFF2-40B4-BE49-F238E27FC236}">
                <a16:creationId xmlns:a16="http://schemas.microsoft.com/office/drawing/2014/main" id="{55363E17-1758-44DF-9121-E3FCC7CF5E55}"/>
              </a:ext>
            </a:extLst>
          </p:cNvPr>
          <p:cNvSpPr>
            <a:spLocks noGrp="1"/>
          </p:cNvSpPr>
          <p:nvPr>
            <p:ph idx="1"/>
          </p:nvPr>
        </p:nvSpPr>
        <p:spPr/>
        <p:txBody>
          <a:bodyPr>
            <a:normAutofit fontScale="77500" lnSpcReduction="20000"/>
          </a:bodyPr>
          <a:lstStyle/>
          <a:p>
            <a:r>
              <a:rPr lang="en-US" dirty="0"/>
              <a:t>The programmer decides how to assign rewards.</a:t>
            </a:r>
          </a:p>
          <a:p>
            <a:endParaRPr lang="en-US" dirty="0"/>
          </a:p>
          <a:p>
            <a:r>
              <a:rPr lang="en-US" dirty="0"/>
              <a:t>If we assign the same reward for whatever the bot does, the bot will always behave randomly.</a:t>
            </a:r>
          </a:p>
          <a:p>
            <a:endParaRPr lang="en-US" dirty="0"/>
          </a:p>
          <a:p>
            <a:r>
              <a:rPr lang="en-US" dirty="0"/>
              <a:t>We can assign the bot a reward of 1 for winning the game and a reward of 0 for everything else.</a:t>
            </a:r>
          </a:p>
          <a:p>
            <a:endParaRPr lang="en-US" dirty="0"/>
          </a:p>
          <a:p>
            <a:r>
              <a:rPr lang="en-US" dirty="0"/>
              <a:t>Even better: We can assign the bot a reward of 1 for winning the game and a reward of -1 for every other move. </a:t>
            </a:r>
          </a:p>
          <a:p>
            <a:endParaRPr lang="en-US" dirty="0"/>
          </a:p>
          <a:p>
            <a:r>
              <a:rPr lang="en-US" dirty="0"/>
              <a:t>The bot should be rewarded for winning and not implementing any strategy. The bot should be free to find its own solution.</a:t>
            </a:r>
          </a:p>
          <a:p>
            <a:pPr marL="0" indent="0">
              <a:buNone/>
            </a:pPr>
            <a:endParaRPr lang="en-US" dirty="0"/>
          </a:p>
        </p:txBody>
      </p:sp>
    </p:spTree>
    <p:extLst>
      <p:ext uri="{BB962C8B-B14F-4D97-AF65-F5344CB8AC3E}">
        <p14:creationId xmlns:p14="http://schemas.microsoft.com/office/powerpoint/2010/main" val="380212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F02-03EC-41A9-8B71-8866D3631F1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48F0C818-1B59-40AB-B5D5-0ACB53AB70B9}"/>
              </a:ext>
            </a:extLst>
          </p:cNvPr>
          <p:cNvSpPr>
            <a:spLocks noGrp="1"/>
          </p:cNvSpPr>
          <p:nvPr>
            <p:ph idx="1"/>
          </p:nvPr>
        </p:nvSpPr>
        <p:spPr/>
        <p:txBody>
          <a:bodyPr/>
          <a:lstStyle/>
          <a:p>
            <a:r>
              <a:rPr lang="en-US" dirty="0"/>
              <a:t>Naïve Solution to Tic Tac Toe Game</a:t>
            </a:r>
          </a:p>
          <a:p>
            <a:r>
              <a:rPr lang="en-US" dirty="0"/>
              <a:t>Reinforcement Learning</a:t>
            </a:r>
          </a:p>
          <a:p>
            <a:r>
              <a:rPr lang="en-US" dirty="0"/>
              <a:t>Actions and Rewards</a:t>
            </a:r>
          </a:p>
          <a:p>
            <a:r>
              <a:rPr lang="en-US" dirty="0"/>
              <a:t>Value Function</a:t>
            </a:r>
          </a:p>
          <a:p>
            <a:r>
              <a:rPr lang="en-US" dirty="0"/>
              <a:t>Tic tac toe code outline</a:t>
            </a:r>
          </a:p>
        </p:txBody>
      </p:sp>
      <p:cxnSp>
        <p:nvCxnSpPr>
          <p:cNvPr id="5" name="Straight Arrow Connector 4">
            <a:extLst>
              <a:ext uri="{FF2B5EF4-FFF2-40B4-BE49-F238E27FC236}">
                <a16:creationId xmlns:a16="http://schemas.microsoft.com/office/drawing/2014/main" id="{CB56FDCF-F0AD-4001-9CD8-10091C678B89}"/>
              </a:ext>
            </a:extLst>
          </p:cNvPr>
          <p:cNvCxnSpPr>
            <a:cxnSpLocks/>
          </p:cNvCxnSpPr>
          <p:nvPr/>
        </p:nvCxnSpPr>
        <p:spPr>
          <a:xfrm flipH="1">
            <a:off x="3553905" y="3610466"/>
            <a:ext cx="11217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78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rawing of an orange sign on a pole&#10;&#10;Description generated with high confidence">
            <a:extLst>
              <a:ext uri="{FF2B5EF4-FFF2-40B4-BE49-F238E27FC236}">
                <a16:creationId xmlns:a16="http://schemas.microsoft.com/office/drawing/2014/main" id="{B13E45B2-E581-49A4-9266-D5D68C699494}"/>
              </a:ext>
            </a:extLst>
          </p:cNvPr>
          <p:cNvPicPr>
            <a:picLocks noChangeAspect="1"/>
          </p:cNvPicPr>
          <p:nvPr/>
        </p:nvPicPr>
        <p:blipFill rotWithShape="1">
          <a:blip r:embed="rId2">
            <a:extLst>
              <a:ext uri="{28A0092B-C50C-407E-A947-70E740481C1C}">
                <a14:useLocalDpi xmlns:a14="http://schemas.microsoft.com/office/drawing/2010/main" val="0"/>
              </a:ext>
            </a:extLst>
          </a:blip>
          <a:srcRect l="1257" r="823" b="-2"/>
          <a:stretch/>
        </p:blipFill>
        <p:spPr>
          <a:xfrm>
            <a:off x="6712084" y="1800457"/>
            <a:ext cx="3906397" cy="3989445"/>
          </a:xfrm>
          <a:prstGeom prst="rect">
            <a:avLst/>
          </a:prstGeom>
          <a:effectLst/>
        </p:spPr>
      </p:pic>
      <p:sp>
        <p:nvSpPr>
          <p:cNvPr id="2" name="Title 1">
            <a:extLst>
              <a:ext uri="{FF2B5EF4-FFF2-40B4-BE49-F238E27FC236}">
                <a16:creationId xmlns:a16="http://schemas.microsoft.com/office/drawing/2014/main" id="{77C81412-4D06-4B76-AE9C-29A61F4937DA}"/>
              </a:ext>
            </a:extLst>
          </p:cNvPr>
          <p:cNvSpPr>
            <a:spLocks noGrp="1"/>
          </p:cNvSpPr>
          <p:nvPr>
            <p:ph type="title"/>
          </p:nvPr>
        </p:nvSpPr>
        <p:spPr>
          <a:xfrm>
            <a:off x="648929" y="629266"/>
            <a:ext cx="5127031" cy="1676603"/>
          </a:xfrm>
        </p:spPr>
        <p:txBody>
          <a:bodyPr>
            <a:normAutofit/>
          </a:bodyPr>
          <a:lstStyle/>
          <a:p>
            <a:r>
              <a:rPr lang="en-US" b="1" dirty="0"/>
              <a:t>Value Function</a:t>
            </a:r>
          </a:p>
        </p:txBody>
      </p:sp>
      <p:sp>
        <p:nvSpPr>
          <p:cNvPr id="3" name="Content Placeholder 2">
            <a:extLst>
              <a:ext uri="{FF2B5EF4-FFF2-40B4-BE49-F238E27FC236}">
                <a16:creationId xmlns:a16="http://schemas.microsoft.com/office/drawing/2014/main" id="{2D2572EB-EA61-480D-A3E6-29B645445E1E}"/>
              </a:ext>
            </a:extLst>
          </p:cNvPr>
          <p:cNvSpPr>
            <a:spLocks noGrp="1"/>
          </p:cNvSpPr>
          <p:nvPr>
            <p:ph idx="1"/>
          </p:nvPr>
        </p:nvSpPr>
        <p:spPr>
          <a:xfrm>
            <a:off x="648930" y="2438400"/>
            <a:ext cx="5127029" cy="3785419"/>
          </a:xfrm>
        </p:spPr>
        <p:txBody>
          <a:bodyPr>
            <a:normAutofit/>
          </a:bodyPr>
          <a:lstStyle/>
          <a:p>
            <a:r>
              <a:rPr lang="en-US" dirty="0"/>
              <a:t>The bot should not just think about the immediate rewards, but also about future rewards.</a:t>
            </a:r>
          </a:p>
          <a:p>
            <a:endParaRPr lang="en-US" dirty="0"/>
          </a:p>
          <a:p>
            <a:r>
              <a:rPr lang="en-US" dirty="0"/>
              <a:t>Solution: Assign some value to the current state that reflects the future.</a:t>
            </a:r>
          </a:p>
        </p:txBody>
      </p:sp>
    </p:spTree>
    <p:extLst>
      <p:ext uri="{BB962C8B-B14F-4D97-AF65-F5344CB8AC3E}">
        <p14:creationId xmlns:p14="http://schemas.microsoft.com/office/powerpoint/2010/main" val="337372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8A09-4934-4B6C-AC8A-7A0D24F1E435}"/>
              </a:ext>
            </a:extLst>
          </p:cNvPr>
          <p:cNvSpPr>
            <a:spLocks noGrp="1"/>
          </p:cNvSpPr>
          <p:nvPr>
            <p:ph type="title"/>
          </p:nvPr>
        </p:nvSpPr>
        <p:spPr/>
        <p:txBody>
          <a:bodyPr/>
          <a:lstStyle/>
          <a:p>
            <a:r>
              <a:rPr lang="en-US" b="1" dirty="0"/>
              <a:t>Example</a:t>
            </a:r>
          </a:p>
        </p:txBody>
      </p:sp>
      <p:sp>
        <p:nvSpPr>
          <p:cNvPr id="3" name="Content Placeholder 2">
            <a:extLst>
              <a:ext uri="{FF2B5EF4-FFF2-40B4-BE49-F238E27FC236}">
                <a16:creationId xmlns:a16="http://schemas.microsoft.com/office/drawing/2014/main" id="{19FD0617-6C24-40A2-80F7-ACE31819170B}"/>
              </a:ext>
            </a:extLst>
          </p:cNvPr>
          <p:cNvSpPr>
            <a:spLocks noGrp="1"/>
          </p:cNvSpPr>
          <p:nvPr>
            <p:ph idx="1"/>
          </p:nvPr>
        </p:nvSpPr>
        <p:spPr>
          <a:xfrm>
            <a:off x="838200" y="1825625"/>
            <a:ext cx="6470678" cy="4351338"/>
          </a:xfrm>
        </p:spPr>
        <p:txBody>
          <a:bodyPr>
            <a:normAutofit lnSpcReduction="10000"/>
          </a:bodyPr>
          <a:lstStyle/>
          <a:p>
            <a:r>
              <a:rPr lang="en-US" dirty="0"/>
              <a:t>There are two possible next states from A: B and C.</a:t>
            </a:r>
          </a:p>
          <a:p>
            <a:pPr marL="0" indent="0">
              <a:buNone/>
            </a:pPr>
            <a:endParaRPr lang="en-US" dirty="0"/>
          </a:p>
          <a:p>
            <a:r>
              <a:rPr lang="en-US" dirty="0"/>
              <a:t>Probability of 0.5 of ending in either B or C.</a:t>
            </a:r>
          </a:p>
          <a:p>
            <a:endParaRPr lang="en-US" dirty="0"/>
          </a:p>
          <a:p>
            <a:r>
              <a:rPr lang="en-US" dirty="0"/>
              <a:t>What could be a good enough value for A?</a:t>
            </a:r>
          </a:p>
          <a:p>
            <a:pPr marL="0" indent="0">
              <a:buNone/>
            </a:pPr>
            <a:endParaRPr lang="en-US" dirty="0"/>
          </a:p>
          <a:p>
            <a:r>
              <a:rPr lang="en-US" dirty="0"/>
              <a:t> Value(A)  = 0.5x1 + 0.5x0 =  0.5</a:t>
            </a:r>
          </a:p>
        </p:txBody>
      </p:sp>
      <p:sp>
        <p:nvSpPr>
          <p:cNvPr id="4" name="Oval 3">
            <a:extLst>
              <a:ext uri="{FF2B5EF4-FFF2-40B4-BE49-F238E27FC236}">
                <a16:creationId xmlns:a16="http://schemas.microsoft.com/office/drawing/2014/main" id="{54A3D444-0B1E-4097-B84E-7848B66ED12E}"/>
              </a:ext>
            </a:extLst>
          </p:cNvPr>
          <p:cNvSpPr/>
          <p:nvPr/>
        </p:nvSpPr>
        <p:spPr>
          <a:xfrm>
            <a:off x="8476133" y="2177514"/>
            <a:ext cx="875489" cy="89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0C1D3FA-7090-4B81-890E-5F99A40C00D5}"/>
              </a:ext>
            </a:extLst>
          </p:cNvPr>
          <p:cNvSpPr/>
          <p:nvPr/>
        </p:nvSpPr>
        <p:spPr>
          <a:xfrm>
            <a:off x="7593994" y="4126383"/>
            <a:ext cx="875489" cy="89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31D0B19-A882-4217-83B6-18A77CBD7F93}"/>
              </a:ext>
            </a:extLst>
          </p:cNvPr>
          <p:cNvSpPr/>
          <p:nvPr/>
        </p:nvSpPr>
        <p:spPr>
          <a:xfrm>
            <a:off x="9653581" y="4126385"/>
            <a:ext cx="875489" cy="89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47A9D32-6746-4D43-B704-550F0AE7C969}"/>
              </a:ext>
            </a:extLst>
          </p:cNvPr>
          <p:cNvCxnSpPr>
            <a:stCxn id="4" idx="4"/>
            <a:endCxn id="6" idx="1"/>
          </p:cNvCxnSpPr>
          <p:nvPr/>
        </p:nvCxnSpPr>
        <p:spPr>
          <a:xfrm>
            <a:off x="8913878" y="3072459"/>
            <a:ext cx="867915" cy="1184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69A81A-1726-4B15-BC42-5D7D65AC9CF9}"/>
              </a:ext>
            </a:extLst>
          </p:cNvPr>
          <p:cNvCxnSpPr>
            <a:cxnSpLocks/>
            <a:endCxn id="5" idx="7"/>
          </p:cNvCxnSpPr>
          <p:nvPr/>
        </p:nvCxnSpPr>
        <p:spPr>
          <a:xfrm flipH="1">
            <a:off x="8341271" y="3104179"/>
            <a:ext cx="567996" cy="11532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4B7527-FF16-412C-8DD7-7BD00449ACB1}"/>
              </a:ext>
            </a:extLst>
          </p:cNvPr>
          <p:cNvSpPr txBox="1"/>
          <p:nvPr/>
        </p:nvSpPr>
        <p:spPr>
          <a:xfrm>
            <a:off x="7927943" y="3559285"/>
            <a:ext cx="476412" cy="369332"/>
          </a:xfrm>
          <a:prstGeom prst="rect">
            <a:avLst/>
          </a:prstGeom>
          <a:noFill/>
        </p:spPr>
        <p:txBody>
          <a:bodyPr wrap="none" rtlCol="0">
            <a:spAutoFit/>
          </a:bodyPr>
          <a:lstStyle/>
          <a:p>
            <a:r>
              <a:rPr lang="en-US" dirty="0"/>
              <a:t>0.5</a:t>
            </a:r>
          </a:p>
        </p:txBody>
      </p:sp>
      <p:sp>
        <p:nvSpPr>
          <p:cNvPr id="14" name="TextBox 13">
            <a:extLst>
              <a:ext uri="{FF2B5EF4-FFF2-40B4-BE49-F238E27FC236}">
                <a16:creationId xmlns:a16="http://schemas.microsoft.com/office/drawing/2014/main" id="{8C18DA46-FD63-4666-A5E1-927A96A63206}"/>
              </a:ext>
            </a:extLst>
          </p:cNvPr>
          <p:cNvSpPr txBox="1"/>
          <p:nvPr/>
        </p:nvSpPr>
        <p:spPr>
          <a:xfrm>
            <a:off x="9521851" y="3607929"/>
            <a:ext cx="476412" cy="369332"/>
          </a:xfrm>
          <a:prstGeom prst="rect">
            <a:avLst/>
          </a:prstGeom>
          <a:noFill/>
        </p:spPr>
        <p:txBody>
          <a:bodyPr wrap="none" rtlCol="0">
            <a:spAutoFit/>
          </a:bodyPr>
          <a:lstStyle/>
          <a:p>
            <a:r>
              <a:rPr lang="en-US" dirty="0"/>
              <a:t>0.5</a:t>
            </a:r>
          </a:p>
        </p:txBody>
      </p:sp>
      <p:sp>
        <p:nvSpPr>
          <p:cNvPr id="15" name="TextBox 14">
            <a:extLst>
              <a:ext uri="{FF2B5EF4-FFF2-40B4-BE49-F238E27FC236}">
                <a16:creationId xmlns:a16="http://schemas.microsoft.com/office/drawing/2014/main" id="{431CC6EC-21CF-4661-9F9B-29E8F0123802}"/>
              </a:ext>
            </a:extLst>
          </p:cNvPr>
          <p:cNvSpPr txBox="1"/>
          <p:nvPr/>
        </p:nvSpPr>
        <p:spPr>
          <a:xfrm>
            <a:off x="8692701" y="2308576"/>
            <a:ext cx="433132" cy="584775"/>
          </a:xfrm>
          <a:prstGeom prst="rect">
            <a:avLst/>
          </a:prstGeom>
          <a:noFill/>
        </p:spPr>
        <p:txBody>
          <a:bodyPr wrap="none" rtlCol="0">
            <a:spAutoFit/>
          </a:bodyPr>
          <a:lstStyle/>
          <a:p>
            <a:r>
              <a:rPr lang="en-US" sz="3200" b="1" dirty="0"/>
              <a:t>A</a:t>
            </a:r>
          </a:p>
        </p:txBody>
      </p:sp>
      <p:sp>
        <p:nvSpPr>
          <p:cNvPr id="16" name="TextBox 15">
            <a:extLst>
              <a:ext uri="{FF2B5EF4-FFF2-40B4-BE49-F238E27FC236}">
                <a16:creationId xmlns:a16="http://schemas.microsoft.com/office/drawing/2014/main" id="{A86FC806-B7F6-4526-A763-F7144735F963}"/>
              </a:ext>
            </a:extLst>
          </p:cNvPr>
          <p:cNvSpPr txBox="1"/>
          <p:nvPr/>
        </p:nvSpPr>
        <p:spPr>
          <a:xfrm>
            <a:off x="7583549" y="4312245"/>
            <a:ext cx="930063" cy="523220"/>
          </a:xfrm>
          <a:prstGeom prst="rect">
            <a:avLst/>
          </a:prstGeom>
          <a:noFill/>
        </p:spPr>
        <p:txBody>
          <a:bodyPr wrap="none" rtlCol="0">
            <a:spAutoFit/>
          </a:bodyPr>
          <a:lstStyle/>
          <a:p>
            <a:r>
              <a:rPr lang="en-US" sz="2800" b="1" dirty="0"/>
              <a:t>B: +1</a:t>
            </a:r>
          </a:p>
        </p:txBody>
      </p:sp>
      <p:sp>
        <p:nvSpPr>
          <p:cNvPr id="17" name="TextBox 16">
            <a:extLst>
              <a:ext uri="{FF2B5EF4-FFF2-40B4-BE49-F238E27FC236}">
                <a16:creationId xmlns:a16="http://schemas.microsoft.com/office/drawing/2014/main" id="{9598A697-2A5F-49F8-81F8-E9B15AB47B23}"/>
              </a:ext>
            </a:extLst>
          </p:cNvPr>
          <p:cNvSpPr txBox="1"/>
          <p:nvPr/>
        </p:nvSpPr>
        <p:spPr>
          <a:xfrm>
            <a:off x="9760057" y="4312245"/>
            <a:ext cx="739305" cy="523220"/>
          </a:xfrm>
          <a:prstGeom prst="rect">
            <a:avLst/>
          </a:prstGeom>
          <a:noFill/>
        </p:spPr>
        <p:txBody>
          <a:bodyPr wrap="none" rtlCol="0">
            <a:spAutoFit/>
          </a:bodyPr>
          <a:lstStyle/>
          <a:p>
            <a:r>
              <a:rPr lang="en-US" sz="2800" b="1" dirty="0"/>
              <a:t>C: 0</a:t>
            </a:r>
          </a:p>
        </p:txBody>
      </p:sp>
    </p:spTree>
    <p:extLst>
      <p:ext uri="{BB962C8B-B14F-4D97-AF65-F5344CB8AC3E}">
        <p14:creationId xmlns:p14="http://schemas.microsoft.com/office/powerpoint/2010/main" val="199408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53D1-A9FF-4358-8F43-142505E27A40}"/>
              </a:ext>
            </a:extLst>
          </p:cNvPr>
          <p:cNvSpPr>
            <a:spLocks noGrp="1"/>
          </p:cNvSpPr>
          <p:nvPr>
            <p:ph type="title"/>
          </p:nvPr>
        </p:nvSpPr>
        <p:spPr>
          <a:xfrm>
            <a:off x="838200" y="365125"/>
            <a:ext cx="10515600" cy="1325563"/>
          </a:xfrm>
        </p:spPr>
        <p:txBody>
          <a:bodyPr/>
          <a:lstStyle/>
          <a:p>
            <a:r>
              <a:rPr lang="en-US" b="1"/>
              <a:t>Values vs Rewards</a:t>
            </a:r>
            <a:endParaRPr lang="en-US" b="1" dirty="0"/>
          </a:p>
        </p:txBody>
      </p:sp>
      <p:sp>
        <p:nvSpPr>
          <p:cNvPr id="3" name="Content Placeholder 2">
            <a:extLst>
              <a:ext uri="{FF2B5EF4-FFF2-40B4-BE49-F238E27FC236}">
                <a16:creationId xmlns:a16="http://schemas.microsoft.com/office/drawing/2014/main" id="{91655755-3FAA-4C38-B84E-0478C4891008}"/>
              </a:ext>
            </a:extLst>
          </p:cNvPr>
          <p:cNvSpPr>
            <a:spLocks noGrp="1"/>
          </p:cNvSpPr>
          <p:nvPr>
            <p:ph idx="1"/>
          </p:nvPr>
        </p:nvSpPr>
        <p:spPr>
          <a:xfrm>
            <a:off x="838200" y="1825625"/>
            <a:ext cx="10515600" cy="4351338"/>
          </a:xfrm>
        </p:spPr>
        <p:txBody>
          <a:bodyPr/>
          <a:lstStyle/>
          <a:p>
            <a:r>
              <a:rPr lang="en-US"/>
              <a:t>Value is a measure of possible future rewards we may get by being in this state.</a:t>
            </a:r>
          </a:p>
          <a:p>
            <a:endParaRPr lang="en-US"/>
          </a:p>
          <a:p>
            <a:r>
              <a:rPr lang="en-US"/>
              <a:t>Rewards is immediate.</a:t>
            </a:r>
          </a:p>
          <a:p>
            <a:endParaRPr lang="en-US"/>
          </a:p>
          <a:p>
            <a:r>
              <a:rPr lang="en-US"/>
              <a:t>We choose actions based on the values of the state.</a:t>
            </a:r>
          </a:p>
          <a:p>
            <a:pPr marL="0" indent="0">
              <a:buNone/>
            </a:pPr>
            <a:endParaRPr lang="en-US"/>
          </a:p>
          <a:p>
            <a:r>
              <a:rPr lang="en-US"/>
              <a:t>Reward is the main goal, but we can’t use just rewards to guide the actions of the bot as they don’t tell us about the future rewards.</a:t>
            </a:r>
            <a:endParaRPr lang="en-US" dirty="0"/>
          </a:p>
        </p:txBody>
      </p:sp>
    </p:spTree>
    <p:extLst>
      <p:ext uri="{BB962C8B-B14F-4D97-AF65-F5344CB8AC3E}">
        <p14:creationId xmlns:p14="http://schemas.microsoft.com/office/powerpoint/2010/main" val="1989110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CC7-E9DB-4E69-A58B-700306EA0359}"/>
              </a:ext>
            </a:extLst>
          </p:cNvPr>
          <p:cNvSpPr>
            <a:spLocks noGrp="1"/>
          </p:cNvSpPr>
          <p:nvPr>
            <p:ph type="title"/>
          </p:nvPr>
        </p:nvSpPr>
        <p:spPr/>
        <p:txBody>
          <a:bodyPr/>
          <a:lstStyle/>
          <a:p>
            <a:r>
              <a:rPr lang="en-US" b="1" dirty="0">
                <a:latin typeface="+mn-lt"/>
              </a:rPr>
              <a:t>Significance of Value Function in Tic Tac Toe</a:t>
            </a:r>
          </a:p>
        </p:txBody>
      </p:sp>
      <p:pic>
        <p:nvPicPr>
          <p:cNvPr id="7" name="Content Placeholder 6" descr="A picture containing text&#10;&#10;Description generated with very high confidence">
            <a:extLst>
              <a:ext uri="{FF2B5EF4-FFF2-40B4-BE49-F238E27FC236}">
                <a16:creationId xmlns:a16="http://schemas.microsoft.com/office/drawing/2014/main" id="{2C20F691-AB50-4E95-B3F6-3FB41B995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9826" y="1635450"/>
            <a:ext cx="4734596" cy="4350671"/>
          </a:xfrm>
        </p:spPr>
      </p:pic>
      <p:sp>
        <p:nvSpPr>
          <p:cNvPr id="5" name="Text Placeholder 4">
            <a:extLst>
              <a:ext uri="{FF2B5EF4-FFF2-40B4-BE49-F238E27FC236}">
                <a16:creationId xmlns:a16="http://schemas.microsoft.com/office/drawing/2014/main" id="{DA4F975B-4D83-43B4-A80D-DEE7B472E62F}"/>
              </a:ext>
            </a:extLst>
          </p:cNvPr>
          <p:cNvSpPr>
            <a:spLocks noGrp="1"/>
          </p:cNvSpPr>
          <p:nvPr>
            <p:ph type="body" sz="half" idx="2"/>
          </p:nvPr>
        </p:nvSpPr>
        <p:spPr>
          <a:xfrm>
            <a:off x="839787" y="2057399"/>
            <a:ext cx="5806109" cy="4428241"/>
          </a:xfrm>
        </p:spPr>
        <p:txBody>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Total no. of states in tic tac toe = 3</a:t>
            </a:r>
            <a:r>
              <a:rPr lang="en-US" sz="2000" baseline="30000" dirty="0"/>
              <a:t>3x3</a:t>
            </a:r>
            <a:r>
              <a:rPr lang="en-US" sz="2000" dirty="0"/>
              <a:t>  = 19683</a:t>
            </a:r>
          </a:p>
          <a:p>
            <a:endParaRPr lang="en-US" sz="2000" dirty="0"/>
          </a:p>
          <a:p>
            <a:pPr marL="285750" indent="-285750">
              <a:buFont typeface="Arial" panose="020B0604020202020204" pitchFamily="34" charset="0"/>
              <a:buChar char="•"/>
            </a:pPr>
            <a:r>
              <a:rPr lang="en-US" sz="2000" dirty="0"/>
              <a:t>Takes a lot of time to enumerate every possible state transition and their probability of occurring.</a:t>
            </a:r>
          </a:p>
          <a:p>
            <a:endParaRPr lang="en-US" sz="2000" dirty="0"/>
          </a:p>
          <a:p>
            <a:pPr marL="285750" indent="-285750">
              <a:buFont typeface="Arial" panose="020B0604020202020204" pitchFamily="34" charset="0"/>
              <a:buChar char="•"/>
            </a:pPr>
            <a:r>
              <a:rPr lang="en-US" sz="2000" dirty="0"/>
              <a:t>The value function is a fast and efficient way of searching the game tree.</a:t>
            </a:r>
          </a:p>
          <a:p>
            <a:endParaRPr lang="en-US" sz="2000" dirty="0"/>
          </a:p>
          <a:p>
            <a:pPr marL="285750" indent="-285750">
              <a:buFont typeface="Arial" panose="020B0604020202020204" pitchFamily="34" charset="0"/>
              <a:buChar char="•"/>
            </a:pPr>
            <a:r>
              <a:rPr lang="en-US" sz="2000" dirty="0"/>
              <a:t>V(s) gives the answer instantly: O(1)</a:t>
            </a:r>
          </a:p>
          <a:p>
            <a:pPr marL="285750" indent="-285750">
              <a:buFont typeface="Arial" panose="020B0604020202020204" pitchFamily="34" charset="0"/>
              <a:buChar char="•"/>
            </a:pPr>
            <a:endParaRPr lang="en-US" baseline="30000" dirty="0"/>
          </a:p>
        </p:txBody>
      </p:sp>
    </p:spTree>
    <p:extLst>
      <p:ext uri="{BB962C8B-B14F-4D97-AF65-F5344CB8AC3E}">
        <p14:creationId xmlns:p14="http://schemas.microsoft.com/office/powerpoint/2010/main" val="201882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6F9C-99D2-400C-BAE8-7A5F3839BA38}"/>
              </a:ext>
            </a:extLst>
          </p:cNvPr>
          <p:cNvSpPr>
            <a:spLocks noGrp="1"/>
          </p:cNvSpPr>
          <p:nvPr>
            <p:ph type="title"/>
          </p:nvPr>
        </p:nvSpPr>
        <p:spPr/>
        <p:txBody>
          <a:bodyPr/>
          <a:lstStyle/>
          <a:p>
            <a:r>
              <a:rPr lang="en-US" b="1" dirty="0"/>
              <a:t>Finding V(s)</a:t>
            </a:r>
          </a:p>
        </p:txBody>
      </p:sp>
      <p:sp>
        <p:nvSpPr>
          <p:cNvPr id="3" name="Content Placeholder 2">
            <a:extLst>
              <a:ext uri="{FF2B5EF4-FFF2-40B4-BE49-F238E27FC236}">
                <a16:creationId xmlns:a16="http://schemas.microsoft.com/office/drawing/2014/main" id="{B3627591-412F-42ED-9990-8FCFB81C3A86}"/>
              </a:ext>
            </a:extLst>
          </p:cNvPr>
          <p:cNvSpPr>
            <a:spLocks noGrp="1"/>
          </p:cNvSpPr>
          <p:nvPr>
            <p:ph idx="1"/>
          </p:nvPr>
        </p:nvSpPr>
        <p:spPr/>
        <p:txBody>
          <a:bodyPr/>
          <a:lstStyle/>
          <a:p>
            <a:r>
              <a:rPr lang="en-US" dirty="0"/>
              <a:t>V(s) can be interpreted as probability of winning after arriving in state ‘s’</a:t>
            </a:r>
          </a:p>
          <a:p>
            <a:pPr marL="0" indent="0">
              <a:buNone/>
            </a:pPr>
            <a:endParaRPr lang="en-US" dirty="0"/>
          </a:p>
          <a:p>
            <a:r>
              <a:rPr lang="en-US" dirty="0"/>
              <a:t>We will initialize V(s):</a:t>
            </a:r>
          </a:p>
          <a:p>
            <a:pPr lvl="1">
              <a:buFont typeface="Wingdings" panose="05000000000000000000" pitchFamily="2" charset="2"/>
              <a:buChar char="§"/>
            </a:pPr>
            <a:r>
              <a:rPr lang="en-US" dirty="0"/>
              <a:t>V(s) = 1        if s = winning state</a:t>
            </a:r>
          </a:p>
          <a:p>
            <a:pPr lvl="1">
              <a:buFont typeface="Wingdings" panose="05000000000000000000" pitchFamily="2" charset="2"/>
              <a:buChar char="§"/>
            </a:pPr>
            <a:r>
              <a:rPr lang="en-US" dirty="0"/>
              <a:t>V(s) = 0.8     if s = draw state</a:t>
            </a:r>
          </a:p>
          <a:p>
            <a:pPr lvl="1">
              <a:buFont typeface="Wingdings" panose="05000000000000000000" pitchFamily="2" charset="2"/>
              <a:buChar char="§"/>
            </a:pPr>
            <a:r>
              <a:rPr lang="en-US" dirty="0"/>
              <a:t>V(s) = 0        if s = losing state</a:t>
            </a:r>
          </a:p>
          <a:p>
            <a:pPr lvl="1">
              <a:buFont typeface="Wingdings" panose="05000000000000000000" pitchFamily="2" charset="2"/>
              <a:buChar char="§"/>
            </a:pPr>
            <a:r>
              <a:rPr lang="en-US" dirty="0"/>
              <a:t>V(s) = 0.4     otherwise </a:t>
            </a:r>
          </a:p>
          <a:p>
            <a:endParaRPr lang="en-US" dirty="0"/>
          </a:p>
        </p:txBody>
      </p:sp>
    </p:spTree>
    <p:extLst>
      <p:ext uri="{BB962C8B-B14F-4D97-AF65-F5344CB8AC3E}">
        <p14:creationId xmlns:p14="http://schemas.microsoft.com/office/powerpoint/2010/main" val="110446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F02-03EC-41A9-8B71-8866D3631F1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48F0C818-1B59-40AB-B5D5-0ACB53AB70B9}"/>
              </a:ext>
            </a:extLst>
          </p:cNvPr>
          <p:cNvSpPr>
            <a:spLocks noGrp="1"/>
          </p:cNvSpPr>
          <p:nvPr>
            <p:ph idx="1"/>
          </p:nvPr>
        </p:nvSpPr>
        <p:spPr/>
        <p:txBody>
          <a:bodyPr/>
          <a:lstStyle/>
          <a:p>
            <a:r>
              <a:rPr lang="en-US" dirty="0"/>
              <a:t>Naïve Solution to Tic Tac Toe Game</a:t>
            </a:r>
          </a:p>
          <a:p>
            <a:r>
              <a:rPr lang="en-US" dirty="0"/>
              <a:t>Reinforcement Learning</a:t>
            </a:r>
          </a:p>
          <a:p>
            <a:r>
              <a:rPr lang="en-US" dirty="0"/>
              <a:t>Actions and Rewards</a:t>
            </a:r>
          </a:p>
          <a:p>
            <a:r>
              <a:rPr lang="en-US" dirty="0"/>
              <a:t>Value Function</a:t>
            </a:r>
          </a:p>
          <a:p>
            <a:r>
              <a:rPr lang="en-US" dirty="0"/>
              <a:t>Tic tac toe code outline</a:t>
            </a:r>
          </a:p>
          <a:p>
            <a:pPr marL="0" indent="0">
              <a:buNone/>
            </a:pPr>
            <a:endParaRPr lang="en-US" dirty="0"/>
          </a:p>
        </p:txBody>
      </p:sp>
      <p:cxnSp>
        <p:nvCxnSpPr>
          <p:cNvPr id="5" name="Straight Arrow Connector 4">
            <a:extLst>
              <a:ext uri="{FF2B5EF4-FFF2-40B4-BE49-F238E27FC236}">
                <a16:creationId xmlns:a16="http://schemas.microsoft.com/office/drawing/2014/main" id="{CB56FDCF-F0AD-4001-9CD8-10091C678B89}"/>
              </a:ext>
            </a:extLst>
          </p:cNvPr>
          <p:cNvCxnSpPr>
            <a:cxnSpLocks/>
          </p:cNvCxnSpPr>
          <p:nvPr/>
        </p:nvCxnSpPr>
        <p:spPr>
          <a:xfrm flipH="1">
            <a:off x="6466788" y="2055043"/>
            <a:ext cx="11217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571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0F16-5042-402C-8862-618CFE948D01}"/>
              </a:ext>
            </a:extLst>
          </p:cNvPr>
          <p:cNvSpPr>
            <a:spLocks noGrp="1"/>
          </p:cNvSpPr>
          <p:nvPr>
            <p:ph type="title"/>
          </p:nvPr>
        </p:nvSpPr>
        <p:spPr/>
        <p:txBody>
          <a:bodyPr/>
          <a:lstStyle/>
          <a:p>
            <a:r>
              <a:rPr lang="en-US" b="1" dirty="0"/>
              <a:t>Finding V(s)</a:t>
            </a:r>
          </a:p>
        </p:txBody>
      </p:sp>
      <p:sp>
        <p:nvSpPr>
          <p:cNvPr id="3" name="Content Placeholder 2">
            <a:extLst>
              <a:ext uri="{FF2B5EF4-FFF2-40B4-BE49-F238E27FC236}">
                <a16:creationId xmlns:a16="http://schemas.microsoft.com/office/drawing/2014/main" id="{EC4483D1-2E9E-487D-BAD7-958E7C93CB3F}"/>
              </a:ext>
            </a:extLst>
          </p:cNvPr>
          <p:cNvSpPr>
            <a:spLocks noGrp="1"/>
          </p:cNvSpPr>
          <p:nvPr>
            <p:ph idx="1"/>
          </p:nvPr>
        </p:nvSpPr>
        <p:spPr/>
        <p:txBody>
          <a:bodyPr>
            <a:normAutofit fontScale="92500" lnSpcReduction="20000"/>
          </a:bodyPr>
          <a:lstStyle/>
          <a:p>
            <a:r>
              <a:rPr lang="en-US" dirty="0"/>
              <a:t>After we initialize V(s), we update it as follows</a:t>
            </a:r>
          </a:p>
          <a:p>
            <a:pPr marL="0" indent="0">
              <a:buNone/>
            </a:pPr>
            <a:r>
              <a:rPr lang="en-US" dirty="0"/>
              <a:t>	</a:t>
            </a:r>
            <a:r>
              <a:rPr lang="en-US" dirty="0">
                <a:highlight>
                  <a:srgbClr val="FF00FF"/>
                </a:highlight>
              </a:rPr>
              <a:t>V(s) =  V(s) + </a:t>
            </a:r>
            <a:r>
              <a:rPr lang="el-GR" dirty="0">
                <a:highlight>
                  <a:srgbClr val="FF00FF"/>
                </a:highlight>
              </a:rPr>
              <a:t>α</a:t>
            </a:r>
            <a:r>
              <a:rPr lang="en-US" dirty="0">
                <a:highlight>
                  <a:srgbClr val="FF00FF"/>
                </a:highlight>
              </a:rPr>
              <a:t>(V(s’) – V(s))</a:t>
            </a:r>
            <a:r>
              <a:rPr lang="en-US" dirty="0"/>
              <a:t>                 </a:t>
            </a:r>
            <a:r>
              <a:rPr lang="en-US" sz="2400" dirty="0">
                <a:solidFill>
                  <a:schemeClr val="accent6"/>
                </a:solidFill>
              </a:rPr>
              <a:t>equivalent to Gradient descent</a:t>
            </a:r>
          </a:p>
          <a:p>
            <a:pPr marL="0" indent="0">
              <a:buNone/>
            </a:pPr>
            <a:endParaRPr lang="en-US" sz="2400" dirty="0">
              <a:solidFill>
                <a:schemeClr val="accent6"/>
              </a:solidFill>
            </a:endParaRPr>
          </a:p>
          <a:p>
            <a:r>
              <a:rPr lang="en-US" dirty="0"/>
              <a:t>‘s’ represents every state we encounter in an episode.</a:t>
            </a:r>
          </a:p>
          <a:p>
            <a:endParaRPr lang="en-US" dirty="0"/>
          </a:p>
          <a:p>
            <a:r>
              <a:rPr lang="en-US" dirty="0"/>
              <a:t>When we play an episode we need to keep track of the state history.</a:t>
            </a:r>
          </a:p>
          <a:p>
            <a:endParaRPr lang="en-US" dirty="0"/>
          </a:p>
          <a:p>
            <a:r>
              <a:rPr lang="en-US" dirty="0"/>
              <a:t>Terminal state is never updated as it does not have a next state.</a:t>
            </a:r>
          </a:p>
          <a:p>
            <a:endParaRPr lang="en-US" dirty="0"/>
          </a:p>
          <a:p>
            <a:r>
              <a:rPr lang="en-US" dirty="0"/>
              <a:t>We need to keep updating V(s) over many episodes.</a:t>
            </a:r>
          </a:p>
          <a:p>
            <a:pPr marL="0" indent="0">
              <a:buNone/>
            </a:pPr>
            <a:endParaRPr lang="en-US" dirty="0"/>
          </a:p>
        </p:txBody>
      </p:sp>
      <p:cxnSp>
        <p:nvCxnSpPr>
          <p:cNvPr id="5" name="Straight Arrow Connector 4">
            <a:extLst>
              <a:ext uri="{FF2B5EF4-FFF2-40B4-BE49-F238E27FC236}">
                <a16:creationId xmlns:a16="http://schemas.microsoft.com/office/drawing/2014/main" id="{D390A7AC-EA70-4D54-BBF9-0FBC40F7572B}"/>
              </a:ext>
            </a:extLst>
          </p:cNvPr>
          <p:cNvCxnSpPr/>
          <p:nvPr/>
        </p:nvCxnSpPr>
        <p:spPr>
          <a:xfrm flipH="1">
            <a:off x="5520965" y="2432115"/>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7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1D1-B25F-40D0-8CE4-ABA77740EA76}"/>
              </a:ext>
            </a:extLst>
          </p:cNvPr>
          <p:cNvSpPr>
            <a:spLocks noGrp="1"/>
          </p:cNvSpPr>
          <p:nvPr>
            <p:ph type="title"/>
          </p:nvPr>
        </p:nvSpPr>
        <p:spPr/>
        <p:txBody>
          <a:bodyPr/>
          <a:lstStyle/>
          <a:p>
            <a:r>
              <a:rPr lang="en-US" b="1" dirty="0"/>
              <a:t>Playing the Game</a:t>
            </a:r>
          </a:p>
        </p:txBody>
      </p:sp>
      <p:sp>
        <p:nvSpPr>
          <p:cNvPr id="3" name="Content Placeholder 2">
            <a:extLst>
              <a:ext uri="{FF2B5EF4-FFF2-40B4-BE49-F238E27FC236}">
                <a16:creationId xmlns:a16="http://schemas.microsoft.com/office/drawing/2014/main" id="{2F6909D3-2FBC-4EAE-B165-E3987587334A}"/>
              </a:ext>
            </a:extLst>
          </p:cNvPr>
          <p:cNvSpPr>
            <a:spLocks noGrp="1"/>
          </p:cNvSpPr>
          <p:nvPr>
            <p:ph idx="1"/>
          </p:nvPr>
        </p:nvSpPr>
        <p:spPr/>
        <p:txBody>
          <a:bodyPr>
            <a:normAutofit/>
          </a:bodyPr>
          <a:lstStyle/>
          <a:p>
            <a:r>
              <a:rPr lang="en-US" sz="2400" dirty="0"/>
              <a:t>How do we actually play the game?</a:t>
            </a:r>
          </a:p>
          <a:p>
            <a:r>
              <a:rPr lang="en-US" sz="2400" dirty="0"/>
              <a:t>Generate random action? No.</a:t>
            </a:r>
          </a:p>
          <a:p>
            <a:r>
              <a:rPr lang="en-US" sz="2400" dirty="0"/>
              <a:t>We should use the value function and take an action which will lead us into the state with maximum value.</a:t>
            </a:r>
          </a:p>
          <a:p>
            <a:r>
              <a:rPr lang="en-US" sz="2400" dirty="0"/>
              <a:t>Problem with this is that value function is that it isn’t accurate.</a:t>
            </a:r>
          </a:p>
          <a:p>
            <a:r>
              <a:rPr lang="en-US" sz="2400" dirty="0"/>
              <a:t>The Value function will reach closer to the true value function once we have played enough episodes.</a:t>
            </a:r>
          </a:p>
          <a:p>
            <a:r>
              <a:rPr lang="en-US" sz="2400" dirty="0"/>
              <a:t>What do we do until then and how will we know if the value function has become almost equivalent to true value function?</a:t>
            </a:r>
          </a:p>
          <a:p>
            <a:r>
              <a:rPr lang="en-US" sz="2400" dirty="0"/>
              <a:t>Answer: </a:t>
            </a:r>
            <a:r>
              <a:rPr lang="en-US" sz="2400" dirty="0">
                <a:solidFill>
                  <a:schemeClr val="accent6"/>
                </a:solidFill>
              </a:rPr>
              <a:t>Epsilon-Greedy Algorithm</a:t>
            </a:r>
          </a:p>
        </p:txBody>
      </p:sp>
    </p:spTree>
    <p:extLst>
      <p:ext uri="{BB962C8B-B14F-4D97-AF65-F5344CB8AC3E}">
        <p14:creationId xmlns:p14="http://schemas.microsoft.com/office/powerpoint/2010/main" val="3085452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FEA9-94A0-49D7-A2EF-E8B9F87F01CE}"/>
              </a:ext>
            </a:extLst>
          </p:cNvPr>
          <p:cNvSpPr>
            <a:spLocks noGrp="1"/>
          </p:cNvSpPr>
          <p:nvPr>
            <p:ph type="title"/>
          </p:nvPr>
        </p:nvSpPr>
        <p:spPr/>
        <p:txBody>
          <a:bodyPr/>
          <a:lstStyle/>
          <a:p>
            <a:r>
              <a:rPr lang="en-US" b="1" dirty="0"/>
              <a:t>Epsilon-Greedy</a:t>
            </a:r>
            <a:r>
              <a:rPr lang="en-US" dirty="0"/>
              <a:t> </a:t>
            </a:r>
            <a:r>
              <a:rPr lang="en-US" b="1" dirty="0"/>
              <a:t>Algorithm</a:t>
            </a:r>
          </a:p>
        </p:txBody>
      </p:sp>
      <p:sp>
        <p:nvSpPr>
          <p:cNvPr id="3" name="Content Placeholder 2">
            <a:extLst>
              <a:ext uri="{FF2B5EF4-FFF2-40B4-BE49-F238E27FC236}">
                <a16:creationId xmlns:a16="http://schemas.microsoft.com/office/drawing/2014/main" id="{5D2B7F20-BBD2-4D0E-A2B7-AD506FF6A16D}"/>
              </a:ext>
            </a:extLst>
          </p:cNvPr>
          <p:cNvSpPr>
            <a:spLocks noGrp="1"/>
          </p:cNvSpPr>
          <p:nvPr>
            <p:ph idx="1"/>
          </p:nvPr>
        </p:nvSpPr>
        <p:spPr/>
        <p:txBody>
          <a:bodyPr>
            <a:normAutofit lnSpcReduction="10000"/>
          </a:bodyPr>
          <a:lstStyle/>
          <a:p>
            <a:r>
              <a:rPr lang="en-US" dirty="0"/>
              <a:t>Choose a small value epsilon </a:t>
            </a:r>
            <a:r>
              <a:rPr lang="el-GR" dirty="0"/>
              <a:t>ε</a:t>
            </a:r>
            <a:r>
              <a:rPr lang="en-US" dirty="0"/>
              <a:t> (We choose </a:t>
            </a:r>
            <a:r>
              <a:rPr lang="el-GR" dirty="0"/>
              <a:t>ε</a:t>
            </a:r>
            <a:r>
              <a:rPr lang="en-US" dirty="0"/>
              <a:t> = 0.1) as the probability of exploration.</a:t>
            </a:r>
          </a:p>
          <a:p>
            <a:pPr marL="0" indent="0">
              <a:buNone/>
            </a:pPr>
            <a:endParaRPr lang="en-US" dirty="0"/>
          </a:p>
          <a:p>
            <a:pPr marL="0" indent="0">
              <a:lnSpc>
                <a:spcPct val="50000"/>
              </a:lnSpc>
              <a:buNone/>
            </a:pPr>
            <a:r>
              <a:rPr lang="en-US" dirty="0"/>
              <a:t>	</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if V(s) &lt; </a:t>
            </a:r>
            <a:r>
              <a:rPr lang="el-GR" dirty="0">
                <a:ea typeface="Microsoft Himalaya" panose="01010100010101010101" pitchFamily="2" charset="0"/>
                <a:cs typeface="Microsoft Himalaya" panose="01010100010101010101" pitchFamily="2" charset="0"/>
              </a:rPr>
              <a:t>ε</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a:t>
            </a:r>
          </a:p>
          <a:p>
            <a:pPr marL="0" indent="0">
              <a:lnSpc>
                <a:spcPct val="50000"/>
              </a:lnSpc>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choose a random state.</a:t>
            </a:r>
          </a:p>
          <a:p>
            <a:pPr marL="0" indent="0">
              <a:lnSpc>
                <a:spcPct val="50000"/>
              </a:lnSpc>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else:</a:t>
            </a:r>
          </a:p>
          <a:p>
            <a:pPr marL="0" indent="0">
              <a:lnSpc>
                <a:spcPct val="50000"/>
              </a:lnSpc>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choose the state with highest value of V(s)</a:t>
            </a:r>
          </a:p>
          <a:p>
            <a:pPr marL="0" indent="0">
              <a:lnSpc>
                <a:spcPct val="50000"/>
              </a:lnSpc>
              <a:buNone/>
            </a:pPr>
            <a:endParaRPr lang="en-US" dirty="0">
              <a:latin typeface="Microsoft Himalaya" panose="01010100010101010101" pitchFamily="2" charset="0"/>
              <a:ea typeface="Microsoft Himalaya" panose="01010100010101010101" pitchFamily="2" charset="0"/>
              <a:cs typeface="Microsoft Himalaya" panose="01010100010101010101" pitchFamily="2" charset="0"/>
            </a:endParaRPr>
          </a:p>
          <a:p>
            <a:pPr>
              <a:lnSpc>
                <a:spcPct val="100000"/>
              </a:lnSpc>
            </a:pPr>
            <a:r>
              <a:rPr lang="en-US" dirty="0">
                <a:ea typeface="Microsoft Himalaya" panose="01010100010101010101" pitchFamily="2" charset="0"/>
                <a:cs typeface="Microsoft Himalaya" panose="01010100010101010101" pitchFamily="2" charset="0"/>
              </a:rPr>
              <a:t>We update the states as we keep exploring.</a:t>
            </a:r>
          </a:p>
          <a:p>
            <a:pPr>
              <a:lnSpc>
                <a:spcPct val="100000"/>
              </a:lnSpc>
            </a:pPr>
            <a:r>
              <a:rPr lang="en-US" dirty="0">
                <a:ea typeface="Microsoft Himalaya" panose="01010100010101010101" pitchFamily="2" charset="0"/>
                <a:cs typeface="Microsoft Himalaya" panose="01010100010101010101" pitchFamily="2" charset="0"/>
              </a:rPr>
              <a:t>Eventually we will discover which state is the true best, since this allows use to estimate true state estimate.</a:t>
            </a:r>
          </a:p>
        </p:txBody>
      </p:sp>
      <p:sp>
        <p:nvSpPr>
          <p:cNvPr id="4" name="Rectangle 3">
            <a:extLst>
              <a:ext uri="{FF2B5EF4-FFF2-40B4-BE49-F238E27FC236}">
                <a16:creationId xmlns:a16="http://schemas.microsoft.com/office/drawing/2014/main" id="{D6B05457-829A-4B9D-A2B9-77054DF6BDF2}"/>
              </a:ext>
            </a:extLst>
          </p:cNvPr>
          <p:cNvSpPr/>
          <p:nvPr/>
        </p:nvSpPr>
        <p:spPr>
          <a:xfrm>
            <a:off x="1659118" y="2762054"/>
            <a:ext cx="5363851" cy="16968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772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F02-03EC-41A9-8B71-8866D3631F1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48F0C818-1B59-40AB-B5D5-0ACB53AB70B9}"/>
              </a:ext>
            </a:extLst>
          </p:cNvPr>
          <p:cNvSpPr>
            <a:spLocks noGrp="1"/>
          </p:cNvSpPr>
          <p:nvPr>
            <p:ph idx="1"/>
          </p:nvPr>
        </p:nvSpPr>
        <p:spPr/>
        <p:txBody>
          <a:bodyPr/>
          <a:lstStyle/>
          <a:p>
            <a:r>
              <a:rPr lang="en-US" dirty="0"/>
              <a:t>Naïve Solution to Tic Tac Toe Game</a:t>
            </a:r>
          </a:p>
          <a:p>
            <a:r>
              <a:rPr lang="en-US" dirty="0"/>
              <a:t>Reinforcement Learning</a:t>
            </a:r>
          </a:p>
          <a:p>
            <a:r>
              <a:rPr lang="en-US" dirty="0"/>
              <a:t>Actions and Rewards</a:t>
            </a:r>
          </a:p>
          <a:p>
            <a:r>
              <a:rPr lang="en-US" dirty="0"/>
              <a:t>Value Function</a:t>
            </a:r>
          </a:p>
          <a:p>
            <a:r>
              <a:rPr lang="en-US" dirty="0"/>
              <a:t>Tic tac toe code outline</a:t>
            </a:r>
          </a:p>
          <a:p>
            <a:pPr marL="0" indent="0">
              <a:buNone/>
            </a:pPr>
            <a:endParaRPr lang="en-US" dirty="0"/>
          </a:p>
        </p:txBody>
      </p:sp>
      <p:cxnSp>
        <p:nvCxnSpPr>
          <p:cNvPr id="5" name="Straight Arrow Connector 4">
            <a:extLst>
              <a:ext uri="{FF2B5EF4-FFF2-40B4-BE49-F238E27FC236}">
                <a16:creationId xmlns:a16="http://schemas.microsoft.com/office/drawing/2014/main" id="{CB56FDCF-F0AD-4001-9CD8-10091C678B89}"/>
              </a:ext>
            </a:extLst>
          </p:cNvPr>
          <p:cNvCxnSpPr>
            <a:cxnSpLocks/>
          </p:cNvCxnSpPr>
          <p:nvPr/>
        </p:nvCxnSpPr>
        <p:spPr>
          <a:xfrm flipH="1">
            <a:off x="4788816" y="4119514"/>
            <a:ext cx="11217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45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8E92-54DF-4163-AF2F-E5E9B4F24FF5}"/>
              </a:ext>
            </a:extLst>
          </p:cNvPr>
          <p:cNvSpPr>
            <a:spLocks noGrp="1"/>
          </p:cNvSpPr>
          <p:nvPr>
            <p:ph type="title"/>
          </p:nvPr>
        </p:nvSpPr>
        <p:spPr/>
        <p:txBody>
          <a:bodyPr/>
          <a:lstStyle/>
          <a:p>
            <a:r>
              <a:rPr lang="en-US" b="1" dirty="0"/>
              <a:t>Tic Tac Toe Code Outline</a:t>
            </a:r>
          </a:p>
        </p:txBody>
      </p:sp>
      <p:sp>
        <p:nvSpPr>
          <p:cNvPr id="3" name="Content Placeholder 2">
            <a:extLst>
              <a:ext uri="{FF2B5EF4-FFF2-40B4-BE49-F238E27FC236}">
                <a16:creationId xmlns:a16="http://schemas.microsoft.com/office/drawing/2014/main" id="{AE0058A3-7CAF-493D-984F-B8DCFAF69EE0}"/>
              </a:ext>
            </a:extLst>
          </p:cNvPr>
          <p:cNvSpPr>
            <a:spLocks noGrp="1"/>
          </p:cNvSpPr>
          <p:nvPr>
            <p:ph idx="1"/>
          </p:nvPr>
        </p:nvSpPr>
        <p:spPr/>
        <p:txBody>
          <a:bodyPr/>
          <a:lstStyle/>
          <a:p>
            <a:r>
              <a:rPr lang="en-US" dirty="0"/>
              <a:t>Typically in our course we implemented line by line codes.</a:t>
            </a:r>
          </a:p>
          <a:p>
            <a:r>
              <a:rPr lang="en-US" dirty="0"/>
              <a:t>But in this project, we have multiple objects interacting with each other.</a:t>
            </a:r>
          </a:p>
          <a:p>
            <a:r>
              <a:rPr lang="en-US" dirty="0"/>
              <a:t>So we take an Object Oriented Approach.</a:t>
            </a:r>
          </a:p>
          <a:p>
            <a:r>
              <a:rPr lang="en-US" dirty="0"/>
              <a:t>We use three classes:</a:t>
            </a:r>
          </a:p>
          <a:p>
            <a:pPr lvl="1">
              <a:buFont typeface="Courier New" panose="02070309020205020404" pitchFamily="49" charset="0"/>
              <a:buChar char="o"/>
            </a:pPr>
            <a:r>
              <a:rPr lang="en-US" dirty="0"/>
              <a:t>Agent</a:t>
            </a:r>
          </a:p>
          <a:p>
            <a:pPr lvl="1">
              <a:buFont typeface="Courier New" panose="02070309020205020404" pitchFamily="49" charset="0"/>
              <a:buChar char="o"/>
            </a:pPr>
            <a:r>
              <a:rPr lang="en-US" dirty="0"/>
              <a:t>Environment</a:t>
            </a:r>
          </a:p>
          <a:p>
            <a:pPr lvl="1">
              <a:buFont typeface="Courier New" panose="02070309020205020404" pitchFamily="49" charset="0"/>
              <a:buChar char="o"/>
            </a:pPr>
            <a:r>
              <a:rPr lang="en-US" dirty="0"/>
              <a:t>Human</a:t>
            </a:r>
          </a:p>
          <a:p>
            <a:endParaRPr lang="en-US" dirty="0"/>
          </a:p>
        </p:txBody>
      </p:sp>
    </p:spTree>
    <p:extLst>
      <p:ext uri="{BB962C8B-B14F-4D97-AF65-F5344CB8AC3E}">
        <p14:creationId xmlns:p14="http://schemas.microsoft.com/office/powerpoint/2010/main" val="9745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5180-E99A-47A5-8A15-5F857DDFAF28}"/>
              </a:ext>
            </a:extLst>
          </p:cNvPr>
          <p:cNvSpPr>
            <a:spLocks noGrp="1"/>
          </p:cNvSpPr>
          <p:nvPr>
            <p:ph type="title"/>
          </p:nvPr>
        </p:nvSpPr>
        <p:spPr/>
        <p:txBody>
          <a:bodyPr/>
          <a:lstStyle/>
          <a:p>
            <a:r>
              <a:rPr lang="en-US" b="1" dirty="0"/>
              <a:t>Code Outline</a:t>
            </a:r>
          </a:p>
        </p:txBody>
      </p:sp>
      <p:sp>
        <p:nvSpPr>
          <p:cNvPr id="4" name="Rectangle 3">
            <a:extLst>
              <a:ext uri="{FF2B5EF4-FFF2-40B4-BE49-F238E27FC236}">
                <a16:creationId xmlns:a16="http://schemas.microsoft.com/office/drawing/2014/main" id="{4E251716-9316-4F51-A1A8-F995BB8A63BD}"/>
              </a:ext>
            </a:extLst>
          </p:cNvPr>
          <p:cNvSpPr/>
          <p:nvPr/>
        </p:nvSpPr>
        <p:spPr>
          <a:xfrm>
            <a:off x="1762812" y="2714920"/>
            <a:ext cx="2064470" cy="126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Agent</a:t>
            </a:r>
          </a:p>
        </p:txBody>
      </p:sp>
      <p:sp>
        <p:nvSpPr>
          <p:cNvPr id="5" name="Rectangle 4">
            <a:extLst>
              <a:ext uri="{FF2B5EF4-FFF2-40B4-BE49-F238E27FC236}">
                <a16:creationId xmlns:a16="http://schemas.microsoft.com/office/drawing/2014/main" id="{8D717104-B77B-4E48-8C23-E5FCED2C42ED}"/>
              </a:ext>
            </a:extLst>
          </p:cNvPr>
          <p:cNvSpPr/>
          <p:nvPr/>
        </p:nvSpPr>
        <p:spPr>
          <a:xfrm>
            <a:off x="1762812" y="4517011"/>
            <a:ext cx="2064470" cy="1263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Human</a:t>
            </a:r>
          </a:p>
        </p:txBody>
      </p:sp>
      <p:sp>
        <p:nvSpPr>
          <p:cNvPr id="6" name="Rectangle 5">
            <a:extLst>
              <a:ext uri="{FF2B5EF4-FFF2-40B4-BE49-F238E27FC236}">
                <a16:creationId xmlns:a16="http://schemas.microsoft.com/office/drawing/2014/main" id="{E6E4BF35-0986-4360-8509-FC4986A61AD2}"/>
              </a:ext>
            </a:extLst>
          </p:cNvPr>
          <p:cNvSpPr/>
          <p:nvPr/>
        </p:nvSpPr>
        <p:spPr>
          <a:xfrm>
            <a:off x="6297105" y="2714920"/>
            <a:ext cx="1913641" cy="3065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Environment</a:t>
            </a:r>
          </a:p>
        </p:txBody>
      </p:sp>
      <p:sp>
        <p:nvSpPr>
          <p:cNvPr id="7" name="Arrow: Left-Right 6">
            <a:extLst>
              <a:ext uri="{FF2B5EF4-FFF2-40B4-BE49-F238E27FC236}">
                <a16:creationId xmlns:a16="http://schemas.microsoft.com/office/drawing/2014/main" id="{3AF3D760-92B7-48CC-9083-8E0FBC8364E5}"/>
              </a:ext>
            </a:extLst>
          </p:cNvPr>
          <p:cNvSpPr/>
          <p:nvPr/>
        </p:nvSpPr>
        <p:spPr>
          <a:xfrm>
            <a:off x="3827283" y="2950591"/>
            <a:ext cx="2469822" cy="6127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play_game</a:t>
            </a:r>
            <a:r>
              <a:rPr lang="en-US" dirty="0"/>
              <a:t>()</a:t>
            </a:r>
          </a:p>
        </p:txBody>
      </p:sp>
      <p:sp>
        <p:nvSpPr>
          <p:cNvPr id="8" name="Arrow: Left-Right 7">
            <a:extLst>
              <a:ext uri="{FF2B5EF4-FFF2-40B4-BE49-F238E27FC236}">
                <a16:creationId xmlns:a16="http://schemas.microsoft.com/office/drawing/2014/main" id="{090B2F62-E70F-4A71-94AB-69B6620B36B4}"/>
              </a:ext>
            </a:extLst>
          </p:cNvPr>
          <p:cNvSpPr/>
          <p:nvPr/>
        </p:nvSpPr>
        <p:spPr>
          <a:xfrm>
            <a:off x="3827282" y="4867406"/>
            <a:ext cx="2469822" cy="6127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play_game</a:t>
            </a:r>
            <a:r>
              <a:rPr lang="en-US" dirty="0"/>
              <a:t>()</a:t>
            </a:r>
          </a:p>
        </p:txBody>
      </p:sp>
      <p:sp>
        <p:nvSpPr>
          <p:cNvPr id="9" name="TextBox 8">
            <a:extLst>
              <a:ext uri="{FF2B5EF4-FFF2-40B4-BE49-F238E27FC236}">
                <a16:creationId xmlns:a16="http://schemas.microsoft.com/office/drawing/2014/main" id="{72DF50F8-46D6-4DEE-95A7-D603BED40298}"/>
              </a:ext>
            </a:extLst>
          </p:cNvPr>
          <p:cNvSpPr txBox="1"/>
          <p:nvPr/>
        </p:nvSpPr>
        <p:spPr>
          <a:xfrm>
            <a:off x="1659118" y="1923068"/>
            <a:ext cx="2799164" cy="584775"/>
          </a:xfrm>
          <a:prstGeom prst="rect">
            <a:avLst/>
          </a:prstGeom>
          <a:noFill/>
        </p:spPr>
        <p:txBody>
          <a:bodyPr wrap="none" rtlCol="0">
            <a:spAutoFit/>
          </a:bodyPr>
          <a:lstStyle/>
          <a:p>
            <a:r>
              <a:rPr lang="en-US" sz="3200" dirty="0" err="1">
                <a:latin typeface="Microsoft Himalaya" panose="01010100010101010101" pitchFamily="2" charset="0"/>
                <a:ea typeface="Microsoft Himalaya" panose="01010100010101010101" pitchFamily="2" charset="0"/>
                <a:cs typeface="Microsoft Himalaya" panose="01010100010101010101" pitchFamily="2" charset="0"/>
              </a:rPr>
              <a:t>play_game</a:t>
            </a:r>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(p1, p2, </a:t>
            </a:r>
            <a:r>
              <a:rPr lang="en-US" sz="3200" dirty="0" err="1">
                <a:latin typeface="Microsoft Himalaya" panose="01010100010101010101" pitchFamily="2" charset="0"/>
                <a:ea typeface="Microsoft Himalaya" panose="01010100010101010101" pitchFamily="2" charset="0"/>
                <a:cs typeface="Microsoft Himalaya" panose="01010100010101010101" pitchFamily="2" charset="0"/>
              </a:rPr>
              <a:t>env</a:t>
            </a:r>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a:t>
            </a:r>
          </a:p>
        </p:txBody>
      </p:sp>
    </p:spTree>
    <p:extLst>
      <p:ext uri="{BB962C8B-B14F-4D97-AF65-F5344CB8AC3E}">
        <p14:creationId xmlns:p14="http://schemas.microsoft.com/office/powerpoint/2010/main" val="225552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789D-4C17-4040-8A29-07ECF1F108FA}"/>
              </a:ext>
            </a:extLst>
          </p:cNvPr>
          <p:cNvSpPr>
            <a:spLocks noGrp="1"/>
          </p:cNvSpPr>
          <p:nvPr>
            <p:ph type="title"/>
          </p:nvPr>
        </p:nvSpPr>
        <p:spPr/>
        <p:txBody>
          <a:bodyPr/>
          <a:lstStyle/>
          <a:p>
            <a:r>
              <a:rPr lang="en-US" b="1" dirty="0"/>
              <a:t>Representing states</a:t>
            </a:r>
          </a:p>
        </p:txBody>
      </p:sp>
      <p:sp>
        <p:nvSpPr>
          <p:cNvPr id="3" name="Content Placeholder 2">
            <a:extLst>
              <a:ext uri="{FF2B5EF4-FFF2-40B4-BE49-F238E27FC236}">
                <a16:creationId xmlns:a16="http://schemas.microsoft.com/office/drawing/2014/main" id="{46B86901-45DC-4C0A-9957-234841903872}"/>
              </a:ext>
            </a:extLst>
          </p:cNvPr>
          <p:cNvSpPr>
            <a:spLocks noGrp="1"/>
          </p:cNvSpPr>
          <p:nvPr>
            <p:ph idx="1"/>
          </p:nvPr>
        </p:nvSpPr>
        <p:spPr/>
        <p:txBody>
          <a:bodyPr/>
          <a:lstStyle/>
          <a:p>
            <a:r>
              <a:rPr lang="en-US" dirty="0"/>
              <a:t>A place on the board can either have ‘x’ , ‘o’ or ‘_’</a:t>
            </a:r>
          </a:p>
          <a:p>
            <a:r>
              <a:rPr lang="en-US" dirty="0"/>
              <a:t>We map each state to a number</a:t>
            </a:r>
          </a:p>
          <a:p>
            <a:r>
              <a:rPr lang="en-US" dirty="0"/>
              <a:t>Total number of states = 3</a:t>
            </a:r>
            <a:r>
              <a:rPr lang="en-US" baseline="30000" dirty="0"/>
              <a:t>3x3 </a:t>
            </a:r>
            <a:r>
              <a:rPr lang="en-US" dirty="0"/>
              <a:t> = 19683</a:t>
            </a:r>
          </a:p>
          <a:p>
            <a:r>
              <a:rPr lang="en-US" dirty="0"/>
              <a:t>Such big number won’t be a problem as most of these states are unachievable. (Ex. 3 x’s and 3 o’s in a row one the same board.</a:t>
            </a:r>
          </a:p>
          <a:p>
            <a:r>
              <a:rPr lang="en-US" dirty="0"/>
              <a:t>We use the function </a:t>
            </a:r>
            <a:r>
              <a:rPr lang="en-US" dirty="0" err="1">
                <a:highlight>
                  <a:srgbClr val="FFFF00"/>
                </a:highlight>
              </a:rPr>
              <a:t>get_state</a:t>
            </a:r>
            <a:r>
              <a:rPr lang="en-US" dirty="0">
                <a:highlight>
                  <a:srgbClr val="FFFF00"/>
                </a:highlight>
              </a:rPr>
              <a:t>() </a:t>
            </a:r>
            <a:r>
              <a:rPr lang="en-US" dirty="0"/>
              <a:t>in the class Environment to assign a integer value to each state.</a:t>
            </a:r>
          </a:p>
          <a:p>
            <a:pPr marL="0" indent="0">
              <a:buNone/>
            </a:pPr>
            <a:endParaRPr lang="en-US" dirty="0"/>
          </a:p>
        </p:txBody>
      </p:sp>
    </p:spTree>
    <p:extLst>
      <p:ext uri="{BB962C8B-B14F-4D97-AF65-F5344CB8AC3E}">
        <p14:creationId xmlns:p14="http://schemas.microsoft.com/office/powerpoint/2010/main" val="3987694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30F9-5725-46A7-8DC5-EB85150ACE0B}"/>
              </a:ext>
            </a:extLst>
          </p:cNvPr>
          <p:cNvSpPr>
            <a:spLocks noGrp="1"/>
          </p:cNvSpPr>
          <p:nvPr>
            <p:ph type="title"/>
          </p:nvPr>
        </p:nvSpPr>
        <p:spPr/>
        <p:txBody>
          <a:bodyPr/>
          <a:lstStyle/>
          <a:p>
            <a:r>
              <a:rPr lang="en-US" b="1" dirty="0"/>
              <a:t>Enumerating States recursively</a:t>
            </a:r>
          </a:p>
        </p:txBody>
      </p:sp>
      <p:sp>
        <p:nvSpPr>
          <p:cNvPr id="3" name="Content Placeholder 2">
            <a:extLst>
              <a:ext uri="{FF2B5EF4-FFF2-40B4-BE49-F238E27FC236}">
                <a16:creationId xmlns:a16="http://schemas.microsoft.com/office/drawing/2014/main" id="{F3829E9E-B84A-4A84-A3EA-445C0430A87E}"/>
              </a:ext>
            </a:extLst>
          </p:cNvPr>
          <p:cNvSpPr>
            <a:spLocks noGrp="1"/>
          </p:cNvSpPr>
          <p:nvPr>
            <p:ph idx="1"/>
          </p:nvPr>
        </p:nvSpPr>
        <p:spPr/>
        <p:txBody>
          <a:bodyPr/>
          <a:lstStyle/>
          <a:p>
            <a:pPr marL="0" indent="0">
              <a:buNone/>
            </a:pPr>
            <a:r>
              <a:rPr lang="en-US" u="sng" dirty="0"/>
              <a:t>Function</a:t>
            </a:r>
            <a:r>
              <a:rPr lang="en-US" dirty="0"/>
              <a:t>: </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get_state_hash_and_winner</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env</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i</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j)</a:t>
            </a:r>
          </a:p>
          <a:p>
            <a:pPr marL="0" indent="0">
              <a:buNone/>
            </a:pPr>
            <a:endParaRPr lang="en-US" dirty="0">
              <a:latin typeface="Microsoft Himalaya" panose="01010100010101010101" pitchFamily="2" charset="0"/>
              <a:ea typeface="Microsoft Himalaya" panose="01010100010101010101" pitchFamily="2" charset="0"/>
              <a:cs typeface="Microsoft Himalaya" panose="01010100010101010101" pitchFamily="2" charset="0"/>
            </a:endParaRPr>
          </a:p>
          <a:p>
            <a:pPr marL="0" indent="0">
              <a:buNone/>
            </a:pPr>
            <a:r>
              <a:rPr lang="en-US" dirty="0" err="1"/>
              <a:t>i</a:t>
            </a:r>
            <a:r>
              <a:rPr lang="en-US" dirty="0"/>
              <a:t>, j </a:t>
            </a:r>
            <a:r>
              <a:rPr lang="en-US" dirty="0">
                <a:sym typeface="Wingdings" panose="05000000000000000000" pitchFamily="2" charset="2"/>
              </a:rPr>
              <a:t> co-ordinates of the current input</a:t>
            </a:r>
          </a:p>
          <a:p>
            <a:pPr marL="0" indent="0">
              <a:buNone/>
            </a:pPr>
            <a:r>
              <a:rPr lang="en-US" dirty="0" err="1">
                <a:sym typeface="Wingdings" panose="05000000000000000000" pitchFamily="2" charset="2"/>
              </a:rPr>
              <a:t>env</a:t>
            </a:r>
            <a:r>
              <a:rPr lang="en-US" dirty="0">
                <a:sym typeface="Wingdings" panose="05000000000000000000" pitchFamily="2" charset="2"/>
              </a:rPr>
              <a:t>  environment</a:t>
            </a:r>
          </a:p>
          <a:p>
            <a:pPr marL="0" indent="0">
              <a:buNone/>
            </a:pPr>
            <a:endParaRPr lang="en-US" dirty="0">
              <a:sym typeface="Wingdings" panose="05000000000000000000" pitchFamily="2" charset="2"/>
            </a:endParaRPr>
          </a:p>
          <a:p>
            <a:pPr marL="0" indent="0">
              <a:buNone/>
            </a:pPr>
            <a:r>
              <a:rPr lang="en-US" u="sng" dirty="0">
                <a:sym typeface="Wingdings" panose="05000000000000000000" pitchFamily="2" charset="2"/>
              </a:rPr>
              <a:t>Returns</a:t>
            </a:r>
            <a:r>
              <a:rPr lang="en-US" dirty="0">
                <a:sym typeface="Wingdings" panose="05000000000000000000" pitchFamily="2" charset="2"/>
              </a:rPr>
              <a:t>: List of (state, winner, end)</a:t>
            </a:r>
          </a:p>
          <a:p>
            <a:pPr marL="0" indent="0">
              <a:buNone/>
            </a:pPr>
            <a:r>
              <a:rPr lang="en-US" dirty="0"/>
              <a:t>State </a:t>
            </a:r>
            <a:r>
              <a:rPr lang="en-US" dirty="0">
                <a:sym typeface="Wingdings" panose="05000000000000000000" pitchFamily="2" charset="2"/>
              </a:rPr>
              <a:t> configuration of the board as a integer</a:t>
            </a:r>
          </a:p>
          <a:p>
            <a:r>
              <a:rPr lang="en-US" dirty="0">
                <a:sym typeface="Wingdings" panose="05000000000000000000" pitchFamily="2" charset="2"/>
              </a:rPr>
              <a:t>If end is TRUE, winner is p1 or p2, if end is False, winner is NONE</a:t>
            </a:r>
            <a:endParaRPr lang="en-US" dirty="0"/>
          </a:p>
        </p:txBody>
      </p:sp>
    </p:spTree>
    <p:extLst>
      <p:ext uri="{BB962C8B-B14F-4D97-AF65-F5344CB8AC3E}">
        <p14:creationId xmlns:p14="http://schemas.microsoft.com/office/powerpoint/2010/main" val="112175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2CBC-EFA3-4657-B33A-5CE3210D9DA3}"/>
              </a:ext>
            </a:extLst>
          </p:cNvPr>
          <p:cNvSpPr>
            <a:spLocks noGrp="1"/>
          </p:cNvSpPr>
          <p:nvPr>
            <p:ph type="title"/>
          </p:nvPr>
        </p:nvSpPr>
        <p:spPr/>
        <p:txBody>
          <a:bodyPr/>
          <a:lstStyle/>
          <a:p>
            <a:r>
              <a:rPr lang="en-US" b="1" dirty="0"/>
              <a:t>The Environment Class</a:t>
            </a:r>
          </a:p>
        </p:txBody>
      </p:sp>
      <p:sp>
        <p:nvSpPr>
          <p:cNvPr id="3" name="Content Placeholder 2">
            <a:extLst>
              <a:ext uri="{FF2B5EF4-FFF2-40B4-BE49-F238E27FC236}">
                <a16:creationId xmlns:a16="http://schemas.microsoft.com/office/drawing/2014/main" id="{6402543E-EAA3-4C18-AEF4-60C9D36EA874}"/>
              </a:ext>
            </a:extLst>
          </p:cNvPr>
          <p:cNvSpPr>
            <a:spLocks noGrp="1"/>
          </p:cNvSpPr>
          <p:nvPr>
            <p:ph idx="1"/>
          </p:nvPr>
        </p:nvSpPr>
        <p:spPr/>
        <p:txBody>
          <a:bodyPr>
            <a:normAutofit/>
          </a:bodyPr>
          <a:lstStyle/>
          <a:p>
            <a:pPr marL="0" indent="0">
              <a:buNone/>
            </a:pPr>
            <a:r>
              <a:rPr lang="en-US" dirty="0"/>
              <a:t>Methods</a:t>
            </a:r>
          </a:p>
          <a:p>
            <a:pPr marL="0" indent="0">
              <a:buNone/>
            </a:pPr>
            <a:endParaRPr lang="en-US" dirty="0"/>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__</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init</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__() : </a:t>
            </a:r>
            <a:r>
              <a:rPr lang="en-US" sz="2400" dirty="0">
                <a:ea typeface="Microsoft Himalaya" panose="01010100010101010101" pitchFamily="2" charset="0"/>
                <a:cs typeface="Microsoft Himalaya" panose="01010100010101010101" pitchFamily="2" charset="0"/>
              </a:rPr>
              <a:t>Initializes important variables of the class</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is_empty</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i</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j</a:t>
            </a:r>
            <a:r>
              <a:rPr lang="en-US" sz="2400" dirty="0">
                <a:ea typeface="Microsoft Himalaya" panose="01010100010101010101" pitchFamily="2" charset="0"/>
                <a:cs typeface="Microsoft Himalaya" panose="01010100010101010101" pitchFamily="2" charset="0"/>
              </a:rPr>
              <a:t>)  :returns TRUE if </a:t>
            </a:r>
            <a:r>
              <a:rPr lang="en-US" sz="2400" dirty="0" err="1">
                <a:ea typeface="Microsoft Himalaya" panose="01010100010101010101" pitchFamily="2" charset="0"/>
                <a:cs typeface="Microsoft Himalaya" panose="01010100010101010101" pitchFamily="2" charset="0"/>
              </a:rPr>
              <a:t>i,j</a:t>
            </a:r>
            <a:r>
              <a:rPr lang="en-US" sz="2400" dirty="0">
                <a:ea typeface="Microsoft Himalaya" panose="01010100010101010101" pitchFamily="2" charset="0"/>
                <a:cs typeface="Microsoft Himalaya" panose="01010100010101010101" pitchFamily="2" charset="0"/>
              </a:rPr>
              <a:t> is empty</a:t>
            </a:r>
            <a:endParaRPr lang="en-US" dirty="0">
              <a:ea typeface="Microsoft Himalaya" panose="01010100010101010101" pitchFamily="2" charset="0"/>
              <a:cs typeface="Microsoft Himalaya" panose="01010100010101010101" pitchFamily="2" charset="0"/>
            </a:endParaRP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reward(symbol) </a:t>
            </a:r>
            <a:r>
              <a:rPr lang="en-US" sz="2400" dirty="0">
                <a:ea typeface="Microsoft Himalaya" panose="01010100010101010101" pitchFamily="2" charset="0"/>
                <a:cs typeface="Microsoft Himalaya" panose="01010100010101010101" pitchFamily="2" charset="0"/>
              </a:rPr>
              <a:t>: gives a reward of 1 for winning and 0 otherwise for given symbol</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get_state</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sz="2400" dirty="0">
                <a:ea typeface="Microsoft Himalaya" panose="01010100010101010101" pitchFamily="2" charset="0"/>
                <a:cs typeface="Microsoft Himalaya" panose="01010100010101010101" pitchFamily="2" charset="0"/>
              </a:rPr>
              <a:t> returns current state represented as integer</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game_over</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 </a:t>
            </a:r>
            <a:r>
              <a:rPr lang="en-US" sz="2400" dirty="0">
                <a:ea typeface="Microsoft Himalaya" panose="01010100010101010101" pitchFamily="2" charset="0"/>
                <a:cs typeface="Microsoft Himalaya" panose="01010100010101010101" pitchFamily="2" charset="0"/>
              </a:rPr>
              <a:t>returns if the game is over and if we have a winner or if it’s a draw</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draw_board</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 </a:t>
            </a:r>
            <a:r>
              <a:rPr lang="en-US" sz="2400" dirty="0">
                <a:ea typeface="Microsoft Himalaya" panose="01010100010101010101" pitchFamily="2" charset="0"/>
                <a:cs typeface="Microsoft Himalaya" panose="01010100010101010101" pitchFamily="2" charset="0"/>
              </a:rPr>
              <a:t>outputs the current state of the board to help visualize the game</a:t>
            </a:r>
            <a:endParaRPr lang="en-US" dirty="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179169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FE30-C590-4027-9457-8C9B735AC57D}"/>
              </a:ext>
            </a:extLst>
          </p:cNvPr>
          <p:cNvSpPr>
            <a:spLocks noGrp="1"/>
          </p:cNvSpPr>
          <p:nvPr>
            <p:ph type="title"/>
          </p:nvPr>
        </p:nvSpPr>
        <p:spPr/>
        <p:txBody>
          <a:bodyPr/>
          <a:lstStyle/>
          <a:p>
            <a:r>
              <a:rPr lang="en-US" b="1" dirty="0"/>
              <a:t>The Agent Class</a:t>
            </a:r>
          </a:p>
        </p:txBody>
      </p:sp>
      <p:sp>
        <p:nvSpPr>
          <p:cNvPr id="3" name="Content Placeholder 2">
            <a:extLst>
              <a:ext uri="{FF2B5EF4-FFF2-40B4-BE49-F238E27FC236}">
                <a16:creationId xmlns:a16="http://schemas.microsoft.com/office/drawing/2014/main" id="{3147290C-BDBB-4392-ADC7-100D13E605DB}"/>
              </a:ext>
            </a:extLst>
          </p:cNvPr>
          <p:cNvSpPr>
            <a:spLocks noGrp="1"/>
          </p:cNvSpPr>
          <p:nvPr>
            <p:ph idx="1"/>
          </p:nvPr>
        </p:nvSpPr>
        <p:spPr/>
        <p:txBody>
          <a:bodyPr>
            <a:normAutofit lnSpcReduction="10000"/>
          </a:bodyPr>
          <a:lstStyle/>
          <a:p>
            <a:pPr marL="0" indent="0">
              <a:buNone/>
            </a:pPr>
            <a:r>
              <a:rPr lang="en-US" dirty="0"/>
              <a:t>Methods</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__</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init</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__() </a:t>
            </a:r>
            <a:r>
              <a:rPr lang="en-US" dirty="0"/>
              <a:t>: initializes all the class variables</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setv</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(v) </a:t>
            </a:r>
            <a:r>
              <a:rPr lang="en-US" dirty="0"/>
              <a:t>: initializes the value function</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set_symbol</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(symbol) </a:t>
            </a:r>
            <a:r>
              <a:rPr lang="en-US" dirty="0"/>
              <a:t>: gives agent a symbol to play on the board</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set_verbose</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boolean</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dirty="0"/>
              <a:t>: prints more info if </a:t>
            </a:r>
            <a:r>
              <a:rPr lang="en-US" dirty="0" err="1"/>
              <a:t>boolean</a:t>
            </a:r>
            <a:r>
              <a:rPr lang="en-US" dirty="0"/>
              <a:t> = true</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reset_history</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dirty="0"/>
              <a:t>resets the state history</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take_action</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env</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dirty="0"/>
              <a:t>check the board for valid moves and make a move</a:t>
            </a:r>
          </a:p>
          <a:p>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update_state_history</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dirty="0"/>
              <a:t>: adds a state to state history</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update(</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env</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dirty="0"/>
              <a:t>checks the environment for a reward whenever episode ends</a:t>
            </a:r>
          </a:p>
        </p:txBody>
      </p:sp>
    </p:spTree>
    <p:extLst>
      <p:ext uri="{BB962C8B-B14F-4D97-AF65-F5344CB8AC3E}">
        <p14:creationId xmlns:p14="http://schemas.microsoft.com/office/powerpoint/2010/main" val="159465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D01D-AA5C-4CD4-8EF1-995F56CF2A14}"/>
              </a:ext>
            </a:extLst>
          </p:cNvPr>
          <p:cNvSpPr>
            <a:spLocks noGrp="1"/>
          </p:cNvSpPr>
          <p:nvPr>
            <p:ph type="title"/>
          </p:nvPr>
        </p:nvSpPr>
        <p:spPr/>
        <p:txBody>
          <a:bodyPr/>
          <a:lstStyle/>
          <a:p>
            <a:r>
              <a:rPr lang="en-US" b="1" dirty="0"/>
              <a:t>Naïve Solution to Tic Tac Toe problem</a:t>
            </a:r>
          </a:p>
        </p:txBody>
      </p:sp>
      <p:sp>
        <p:nvSpPr>
          <p:cNvPr id="3" name="Content Placeholder 2">
            <a:extLst>
              <a:ext uri="{FF2B5EF4-FFF2-40B4-BE49-F238E27FC236}">
                <a16:creationId xmlns:a16="http://schemas.microsoft.com/office/drawing/2014/main" id="{680D7824-7648-45E3-8F09-7F65E045326A}"/>
              </a:ext>
            </a:extLst>
          </p:cNvPr>
          <p:cNvSpPr>
            <a:spLocks noGrp="1"/>
          </p:cNvSpPr>
          <p:nvPr>
            <p:ph idx="1"/>
          </p:nvPr>
        </p:nvSpPr>
        <p:spPr/>
        <p:txBody>
          <a:bodyPr>
            <a:normAutofit fontScale="92500" lnSpcReduction="10000"/>
          </a:bodyPr>
          <a:lstStyle/>
          <a:p>
            <a:r>
              <a:rPr lang="en-US" dirty="0"/>
              <a:t>Small set of rules to ensure that we never lose.</a:t>
            </a:r>
          </a:p>
          <a:p>
            <a:endParaRPr lang="en-US" dirty="0"/>
          </a:p>
          <a:p>
            <a:r>
              <a:rPr lang="en-US" dirty="0"/>
              <a:t>Ex.: If the board is empty and its your turn, place your piece in the center or the corners.</a:t>
            </a:r>
          </a:p>
          <a:p>
            <a:endParaRPr lang="en-US" dirty="0"/>
          </a:p>
          <a:p>
            <a:r>
              <a:rPr lang="en-US" dirty="0"/>
              <a:t>Ex.: If our opponent has 2 pieces in a row, block the third position.</a:t>
            </a:r>
          </a:p>
          <a:p>
            <a:endParaRPr lang="en-US" dirty="0"/>
          </a:p>
          <a:p>
            <a:r>
              <a:rPr lang="en-US" dirty="0"/>
              <a:t>We can enumerate rules like these to ensure that we never lose.</a:t>
            </a:r>
          </a:p>
          <a:p>
            <a:pPr marL="0" indent="0">
              <a:buNone/>
            </a:pPr>
            <a:endParaRPr lang="en-US" dirty="0"/>
          </a:p>
          <a:p>
            <a:r>
              <a:rPr lang="en-US" dirty="0"/>
              <a:t>But if we do that it goes against the entire idea of Machine Learning</a:t>
            </a:r>
          </a:p>
          <a:p>
            <a:endParaRPr lang="en-US" dirty="0"/>
          </a:p>
          <a:p>
            <a:pPr marL="0" indent="0">
              <a:buNone/>
            </a:pPr>
            <a:endParaRPr lang="en-US" dirty="0"/>
          </a:p>
        </p:txBody>
      </p:sp>
    </p:spTree>
    <p:extLst>
      <p:ext uri="{BB962C8B-B14F-4D97-AF65-F5344CB8AC3E}">
        <p14:creationId xmlns:p14="http://schemas.microsoft.com/office/powerpoint/2010/main" val="107029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41C24F4F-2C94-4D48-83EE-F49169168A3F}"/>
              </a:ext>
            </a:extLst>
          </p:cNvPr>
          <p:cNvPicPr>
            <a:picLocks noChangeAspect="1"/>
          </p:cNvPicPr>
          <p:nvPr/>
        </p:nvPicPr>
        <p:blipFill rotWithShape="1">
          <a:blip r:embed="rId2">
            <a:extLst>
              <a:ext uri="{28A0092B-C50C-407E-A947-70E740481C1C}">
                <a14:useLocalDpi xmlns:a14="http://schemas.microsoft.com/office/drawing/2010/main" val="0"/>
              </a:ext>
            </a:extLst>
          </a:blip>
          <a:srcRect t="1816" r="1" b="6787"/>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299DD5F5-8B5B-4F7D-9B1E-B98D4A877AB4}"/>
              </a:ext>
            </a:extLst>
          </p:cNvPr>
          <p:cNvSpPr>
            <a:spLocks noGrp="1"/>
          </p:cNvSpPr>
          <p:nvPr>
            <p:ph type="title"/>
          </p:nvPr>
        </p:nvSpPr>
        <p:spPr>
          <a:xfrm>
            <a:off x="838200" y="365125"/>
            <a:ext cx="10515600" cy="1325563"/>
          </a:xfrm>
        </p:spPr>
        <p:txBody>
          <a:bodyPr>
            <a:normAutofit/>
          </a:bodyPr>
          <a:lstStyle/>
          <a:p>
            <a:r>
              <a:rPr lang="en-US" b="1"/>
              <a:t>Naïve Solution to Tic Tac Toe problem</a:t>
            </a:r>
            <a:endParaRPr lang="en-US" dirty="0"/>
          </a:p>
        </p:txBody>
      </p:sp>
      <p:sp>
        <p:nvSpPr>
          <p:cNvPr id="3" name="Content Placeholder 2">
            <a:extLst>
              <a:ext uri="{FF2B5EF4-FFF2-40B4-BE49-F238E27FC236}">
                <a16:creationId xmlns:a16="http://schemas.microsoft.com/office/drawing/2014/main" id="{9158221B-69F6-41B0-B6CC-344EA25F1FDC}"/>
              </a:ext>
            </a:extLst>
          </p:cNvPr>
          <p:cNvSpPr>
            <a:spLocks noGrp="1"/>
          </p:cNvSpPr>
          <p:nvPr>
            <p:ph idx="1"/>
          </p:nvPr>
        </p:nvSpPr>
        <p:spPr>
          <a:xfrm>
            <a:off x="838200" y="1825625"/>
            <a:ext cx="4210455" cy="4272681"/>
          </a:xfrm>
        </p:spPr>
        <p:txBody>
          <a:bodyPr>
            <a:normAutofit/>
          </a:bodyPr>
          <a:lstStyle/>
          <a:p>
            <a:r>
              <a:rPr lang="en-US" sz="2000" dirty="0"/>
              <a:t>The code will be full of if{…} else{…} statements if we do that.</a:t>
            </a:r>
          </a:p>
          <a:p>
            <a:endParaRPr lang="en-US" sz="2000" dirty="0"/>
          </a:p>
          <a:p>
            <a:r>
              <a:rPr lang="en-US" sz="2000" dirty="0"/>
              <a:t>A bot made up of if and else statements will never be able to do anything else other than just play tic tac toe.</a:t>
            </a:r>
          </a:p>
          <a:p>
            <a:endParaRPr lang="en-US" sz="2000" dirty="0"/>
          </a:p>
          <a:p>
            <a:r>
              <a:rPr lang="en-US" sz="2000" dirty="0"/>
              <a:t>We need a better solution: </a:t>
            </a:r>
            <a:r>
              <a:rPr lang="en-US" sz="2000" b="1" dirty="0"/>
              <a:t>Reinforcement learning</a:t>
            </a:r>
          </a:p>
        </p:txBody>
      </p:sp>
    </p:spTree>
    <p:extLst>
      <p:ext uri="{BB962C8B-B14F-4D97-AF65-F5344CB8AC3E}">
        <p14:creationId xmlns:p14="http://schemas.microsoft.com/office/powerpoint/2010/main" val="12992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F02-03EC-41A9-8B71-8866D3631F1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48F0C818-1B59-40AB-B5D5-0ACB53AB70B9}"/>
              </a:ext>
            </a:extLst>
          </p:cNvPr>
          <p:cNvSpPr>
            <a:spLocks noGrp="1"/>
          </p:cNvSpPr>
          <p:nvPr>
            <p:ph idx="1"/>
          </p:nvPr>
        </p:nvSpPr>
        <p:spPr/>
        <p:txBody>
          <a:bodyPr/>
          <a:lstStyle/>
          <a:p>
            <a:r>
              <a:rPr lang="en-US" dirty="0"/>
              <a:t>Naïve Solution to Tic Tac Toe Game</a:t>
            </a:r>
          </a:p>
          <a:p>
            <a:r>
              <a:rPr lang="en-US" dirty="0"/>
              <a:t>Reinforcement Learning</a:t>
            </a:r>
          </a:p>
          <a:p>
            <a:r>
              <a:rPr lang="en-US" dirty="0"/>
              <a:t>Actions and Rewards</a:t>
            </a:r>
          </a:p>
          <a:p>
            <a:r>
              <a:rPr lang="en-US" dirty="0"/>
              <a:t>Value Function</a:t>
            </a:r>
          </a:p>
          <a:p>
            <a:r>
              <a:rPr lang="en-US" dirty="0"/>
              <a:t>Tic tac toe code outline</a:t>
            </a:r>
          </a:p>
          <a:p>
            <a:pPr marL="0" indent="0">
              <a:buNone/>
            </a:pPr>
            <a:endParaRPr lang="en-US" dirty="0"/>
          </a:p>
        </p:txBody>
      </p:sp>
      <p:cxnSp>
        <p:nvCxnSpPr>
          <p:cNvPr id="5" name="Straight Arrow Connector 4">
            <a:extLst>
              <a:ext uri="{FF2B5EF4-FFF2-40B4-BE49-F238E27FC236}">
                <a16:creationId xmlns:a16="http://schemas.microsoft.com/office/drawing/2014/main" id="{CB56FDCF-F0AD-4001-9CD8-10091C678B89}"/>
              </a:ext>
            </a:extLst>
          </p:cNvPr>
          <p:cNvCxnSpPr>
            <a:cxnSpLocks/>
          </p:cNvCxnSpPr>
          <p:nvPr/>
        </p:nvCxnSpPr>
        <p:spPr>
          <a:xfrm flipH="1">
            <a:off x="4807670" y="2592371"/>
            <a:ext cx="11217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5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496A-4752-47D3-AA14-36AD8E1EEA3C}"/>
              </a:ext>
            </a:extLst>
          </p:cNvPr>
          <p:cNvSpPr>
            <a:spLocks noGrp="1"/>
          </p:cNvSpPr>
          <p:nvPr>
            <p:ph type="title"/>
          </p:nvPr>
        </p:nvSpPr>
        <p:spPr/>
        <p:txBody>
          <a:bodyPr/>
          <a:lstStyle/>
          <a:p>
            <a:r>
              <a:rPr lang="en-US" b="1" dirty="0"/>
              <a:t>Reinforcement Learning</a:t>
            </a:r>
          </a:p>
        </p:txBody>
      </p:sp>
      <p:sp>
        <p:nvSpPr>
          <p:cNvPr id="3" name="Content Placeholder 2">
            <a:extLst>
              <a:ext uri="{FF2B5EF4-FFF2-40B4-BE49-F238E27FC236}">
                <a16:creationId xmlns:a16="http://schemas.microsoft.com/office/drawing/2014/main" id="{EECAEA61-BD80-4AB6-9EB1-BB2F1E16B054}"/>
              </a:ext>
            </a:extLst>
          </p:cNvPr>
          <p:cNvSpPr>
            <a:spLocks noGrp="1"/>
          </p:cNvSpPr>
          <p:nvPr>
            <p:ph idx="1"/>
          </p:nvPr>
        </p:nvSpPr>
        <p:spPr/>
        <p:txBody>
          <a:bodyPr/>
          <a:lstStyle/>
          <a:p>
            <a:r>
              <a:rPr lang="en-US" dirty="0"/>
              <a:t>Reinforcement learning is an area of machine learning inspired by behaviorist psychology.</a:t>
            </a:r>
          </a:p>
          <a:p>
            <a:r>
              <a:rPr lang="en-US" b="1" dirty="0"/>
              <a:t>Idea: </a:t>
            </a:r>
            <a:r>
              <a:rPr lang="en-US" dirty="0"/>
              <a:t>An agent will take action in a given environment to maximize its reward.</a:t>
            </a:r>
          </a:p>
          <a:p>
            <a:endParaRPr lang="en-US" dirty="0"/>
          </a:p>
          <a:p>
            <a:endParaRPr lang="en-US" dirty="0"/>
          </a:p>
        </p:txBody>
      </p:sp>
      <p:pic>
        <p:nvPicPr>
          <p:cNvPr id="5" name="Picture 4" descr="A close up of a logo&#10;&#10;Description generated with very high confidence">
            <a:extLst>
              <a:ext uri="{FF2B5EF4-FFF2-40B4-BE49-F238E27FC236}">
                <a16:creationId xmlns:a16="http://schemas.microsoft.com/office/drawing/2014/main" id="{E527CF46-AE3D-41C0-B3B0-6C9715ECD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659" y="3825644"/>
            <a:ext cx="6919560" cy="2667231"/>
          </a:xfrm>
          <a:prstGeom prst="rect">
            <a:avLst/>
          </a:prstGeom>
        </p:spPr>
      </p:pic>
    </p:spTree>
    <p:extLst>
      <p:ext uri="{BB962C8B-B14F-4D97-AF65-F5344CB8AC3E}">
        <p14:creationId xmlns:p14="http://schemas.microsoft.com/office/powerpoint/2010/main" val="138055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496A-4752-47D3-AA14-36AD8E1EEA3C}"/>
              </a:ext>
            </a:extLst>
          </p:cNvPr>
          <p:cNvSpPr>
            <a:spLocks noGrp="1"/>
          </p:cNvSpPr>
          <p:nvPr>
            <p:ph type="title"/>
          </p:nvPr>
        </p:nvSpPr>
        <p:spPr/>
        <p:txBody>
          <a:bodyPr/>
          <a:lstStyle/>
          <a:p>
            <a:r>
              <a:rPr lang="en-US" b="1" dirty="0"/>
              <a:t>Components of RL systems</a:t>
            </a:r>
          </a:p>
        </p:txBody>
      </p:sp>
      <p:sp>
        <p:nvSpPr>
          <p:cNvPr id="3" name="Content Placeholder 2">
            <a:extLst>
              <a:ext uri="{FF2B5EF4-FFF2-40B4-BE49-F238E27FC236}">
                <a16:creationId xmlns:a16="http://schemas.microsoft.com/office/drawing/2014/main" id="{EECAEA61-BD80-4AB6-9EB1-BB2F1E16B054}"/>
              </a:ext>
            </a:extLst>
          </p:cNvPr>
          <p:cNvSpPr>
            <a:spLocks noGrp="1"/>
          </p:cNvSpPr>
          <p:nvPr>
            <p:ph idx="1"/>
          </p:nvPr>
        </p:nvSpPr>
        <p:spPr/>
        <p:txBody>
          <a:bodyPr/>
          <a:lstStyle/>
          <a:p>
            <a:r>
              <a:rPr lang="en-US" dirty="0"/>
              <a:t>Agent: Bot that is playing the game</a:t>
            </a:r>
          </a:p>
          <a:p>
            <a:r>
              <a:rPr lang="en-US" dirty="0"/>
              <a:t>Environment: The tic tac toe game board</a:t>
            </a:r>
          </a:p>
          <a:p>
            <a:r>
              <a:rPr lang="en-US" dirty="0"/>
              <a:t>State: Configuration of the game board that the bot is currently sensing</a:t>
            </a:r>
          </a:p>
          <a:p>
            <a:endParaRPr lang="en-US" dirty="0"/>
          </a:p>
          <a:p>
            <a:endParaRPr lang="en-US" dirty="0"/>
          </a:p>
        </p:txBody>
      </p:sp>
      <p:pic>
        <p:nvPicPr>
          <p:cNvPr id="4" name="Picture 3" descr="A close up of a logo&#10;&#10;Description generated with very high confidence">
            <a:extLst>
              <a:ext uri="{FF2B5EF4-FFF2-40B4-BE49-F238E27FC236}">
                <a16:creationId xmlns:a16="http://schemas.microsoft.com/office/drawing/2014/main" id="{9803BC8D-7F20-455D-8DA4-B39D59932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659" y="3825644"/>
            <a:ext cx="6919560" cy="2667231"/>
          </a:xfrm>
          <a:prstGeom prst="rect">
            <a:avLst/>
          </a:prstGeom>
        </p:spPr>
      </p:pic>
    </p:spTree>
    <p:extLst>
      <p:ext uri="{BB962C8B-B14F-4D97-AF65-F5344CB8AC3E}">
        <p14:creationId xmlns:p14="http://schemas.microsoft.com/office/powerpoint/2010/main" val="318875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F02-03EC-41A9-8B71-8866D3631F1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48F0C818-1B59-40AB-B5D5-0ACB53AB70B9}"/>
              </a:ext>
            </a:extLst>
          </p:cNvPr>
          <p:cNvSpPr>
            <a:spLocks noGrp="1"/>
          </p:cNvSpPr>
          <p:nvPr>
            <p:ph idx="1"/>
          </p:nvPr>
        </p:nvSpPr>
        <p:spPr/>
        <p:txBody>
          <a:bodyPr/>
          <a:lstStyle/>
          <a:p>
            <a:r>
              <a:rPr lang="en-US" dirty="0"/>
              <a:t>Naïve Solution to Tic Tac Toe Game</a:t>
            </a:r>
          </a:p>
          <a:p>
            <a:r>
              <a:rPr lang="en-US" dirty="0"/>
              <a:t>Reinforcement Learning</a:t>
            </a:r>
          </a:p>
          <a:p>
            <a:r>
              <a:rPr lang="en-US" dirty="0"/>
              <a:t>Actions and Rewards</a:t>
            </a:r>
          </a:p>
          <a:p>
            <a:r>
              <a:rPr lang="en-US" dirty="0"/>
              <a:t>Value Function</a:t>
            </a:r>
          </a:p>
          <a:p>
            <a:r>
              <a:rPr lang="en-US" dirty="0"/>
              <a:t>Tic tac toe code outline</a:t>
            </a:r>
          </a:p>
          <a:p>
            <a:pPr marL="0" indent="0">
              <a:buNone/>
            </a:pPr>
            <a:endParaRPr lang="en-US" dirty="0"/>
          </a:p>
        </p:txBody>
      </p:sp>
      <p:cxnSp>
        <p:nvCxnSpPr>
          <p:cNvPr id="5" name="Straight Arrow Connector 4">
            <a:extLst>
              <a:ext uri="{FF2B5EF4-FFF2-40B4-BE49-F238E27FC236}">
                <a16:creationId xmlns:a16="http://schemas.microsoft.com/office/drawing/2014/main" id="{CB56FDCF-F0AD-4001-9CD8-10091C678B89}"/>
              </a:ext>
            </a:extLst>
          </p:cNvPr>
          <p:cNvCxnSpPr>
            <a:cxnSpLocks/>
          </p:cNvCxnSpPr>
          <p:nvPr/>
        </p:nvCxnSpPr>
        <p:spPr>
          <a:xfrm flipH="1">
            <a:off x="4440025" y="3101418"/>
            <a:ext cx="11217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1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BDF3-2CAC-4177-A462-FEDCA1D12B5E}"/>
              </a:ext>
            </a:extLst>
          </p:cNvPr>
          <p:cNvSpPr>
            <a:spLocks noGrp="1"/>
          </p:cNvSpPr>
          <p:nvPr>
            <p:ph type="title"/>
          </p:nvPr>
        </p:nvSpPr>
        <p:spPr/>
        <p:txBody>
          <a:bodyPr/>
          <a:lstStyle/>
          <a:p>
            <a:r>
              <a:rPr lang="en-US" b="1" dirty="0"/>
              <a:t>States</a:t>
            </a:r>
          </a:p>
        </p:txBody>
      </p:sp>
      <p:sp>
        <p:nvSpPr>
          <p:cNvPr id="3" name="Content Placeholder 2">
            <a:extLst>
              <a:ext uri="{FF2B5EF4-FFF2-40B4-BE49-F238E27FC236}">
                <a16:creationId xmlns:a16="http://schemas.microsoft.com/office/drawing/2014/main" id="{E69CB266-17AD-4227-9F23-5A0E28E086B4}"/>
              </a:ext>
            </a:extLst>
          </p:cNvPr>
          <p:cNvSpPr>
            <a:spLocks noGrp="1"/>
          </p:cNvSpPr>
          <p:nvPr>
            <p:ph idx="1"/>
          </p:nvPr>
        </p:nvSpPr>
        <p:spPr/>
        <p:txBody>
          <a:bodyPr/>
          <a:lstStyle/>
          <a:p>
            <a:r>
              <a:rPr lang="en-US" dirty="0"/>
              <a:t>States only involve what a robot can sense at that moment, not everything about the environment.</a:t>
            </a:r>
          </a:p>
          <a:p>
            <a:r>
              <a:rPr lang="en-US" dirty="0"/>
              <a:t>Ex.: In the picture below, If the pickup truck is our agent, it will only sense the fire truck as the state and it would have no knowledge of the car ahead of the truck.</a:t>
            </a:r>
          </a:p>
        </p:txBody>
      </p:sp>
      <p:pic>
        <p:nvPicPr>
          <p:cNvPr id="5" name="Picture 4" descr="A close up of a truck&#10;&#10;Description generated with high confidence">
            <a:extLst>
              <a:ext uri="{FF2B5EF4-FFF2-40B4-BE49-F238E27FC236}">
                <a16:creationId xmlns:a16="http://schemas.microsoft.com/office/drawing/2014/main" id="{3E283D48-6C24-41E6-B873-8324B8CA2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868" y="4526996"/>
            <a:ext cx="9066179" cy="1784904"/>
          </a:xfrm>
          <a:prstGeom prst="rect">
            <a:avLst/>
          </a:prstGeom>
        </p:spPr>
      </p:pic>
    </p:spTree>
    <p:extLst>
      <p:ext uri="{BB962C8B-B14F-4D97-AF65-F5344CB8AC3E}">
        <p14:creationId xmlns:p14="http://schemas.microsoft.com/office/powerpoint/2010/main" val="6123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1591</Words>
  <Application>Microsoft Office PowerPoint</Application>
  <PresentationFormat>Widescreen</PresentationFormat>
  <Paragraphs>212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Microsoft Himalaya</vt:lpstr>
      <vt:lpstr>Wingdings</vt:lpstr>
      <vt:lpstr>Office Theme</vt:lpstr>
      <vt:lpstr>Tic Tac Toe Learning Bot</vt:lpstr>
      <vt:lpstr>Outline</vt:lpstr>
      <vt:lpstr>Naïve Solution to Tic Tac Toe problem</vt:lpstr>
      <vt:lpstr>Naïve Solution to Tic Tac Toe problem</vt:lpstr>
      <vt:lpstr>Outline</vt:lpstr>
      <vt:lpstr>Reinforcement Learning</vt:lpstr>
      <vt:lpstr>Components of RL systems</vt:lpstr>
      <vt:lpstr>Outline</vt:lpstr>
      <vt:lpstr>States</vt:lpstr>
      <vt:lpstr>Actions and Rewards</vt:lpstr>
      <vt:lpstr>Notations</vt:lpstr>
      <vt:lpstr>Episode</vt:lpstr>
      <vt:lpstr>Assigning Rewards</vt:lpstr>
      <vt:lpstr>Outline</vt:lpstr>
      <vt:lpstr>Value Function</vt:lpstr>
      <vt:lpstr>Example</vt:lpstr>
      <vt:lpstr>Values vs Rewards</vt:lpstr>
      <vt:lpstr>Significance of Value Function in Tic Tac Toe</vt:lpstr>
      <vt:lpstr>Finding V(s)</vt:lpstr>
      <vt:lpstr>Finding V(s)</vt:lpstr>
      <vt:lpstr>Playing the Game</vt:lpstr>
      <vt:lpstr>Epsilon-Greedy Algorithm</vt:lpstr>
      <vt:lpstr>Outline</vt:lpstr>
      <vt:lpstr>Tic Tac Toe Code Outline</vt:lpstr>
      <vt:lpstr>Code Outline</vt:lpstr>
      <vt:lpstr>Representing states</vt:lpstr>
      <vt:lpstr>Enumerating States recursively</vt:lpstr>
      <vt:lpstr>The Environment Class</vt:lpstr>
      <vt:lpstr>The Agent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Learning Bot</dc:title>
  <dc:creator>Onkar Salvi</dc:creator>
  <cp:lastModifiedBy>Onkar Salvi</cp:lastModifiedBy>
  <cp:revision>39</cp:revision>
  <dcterms:created xsi:type="dcterms:W3CDTF">2017-12-12T04:55:33Z</dcterms:created>
  <dcterms:modified xsi:type="dcterms:W3CDTF">2017-12-17T19:42:00Z</dcterms:modified>
</cp:coreProperties>
</file>