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8288000" cy="10287000"/>
  <p:notesSz cx="6858000" cy="9144000"/>
  <p:embeddedFontLst>
    <p:embeddedFont>
      <p:font typeface="Calibri" panose="020F0502020204030204" pitchFamily="34" charset="0"/>
      <p:regular r:id="rId10"/>
      <p:bold r:id="rId11"/>
      <p:italic r:id="rId12"/>
      <p:boldItalic r:id="rId13"/>
    </p:embeddedFont>
    <p:embeddedFont>
      <p:font typeface="Montserrat Light Italics" panose="020B0604020202020204" charset="0"/>
      <p:regular r:id="rId14"/>
    </p:embeddedFont>
    <p:embeddedFont>
      <p:font typeface="Aleo Bold Italics" panose="020B0604020202020204" charset="0"/>
      <p:regular r:id="rId15"/>
    </p:embeddedFont>
    <p:embeddedFont>
      <p:font typeface="Montserrat Light" panose="020B0604020202020204" charset="0"/>
      <p:regular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44" d="100"/>
          <a:sy n="44" d="100"/>
        </p:scale>
        <p:origin x="876" y="-17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font" Target="fonts/font6.fntdata"/><Relationship Id="rId10" Type="http://schemas.openxmlformats.org/officeDocument/2006/relationships/font" Target="fonts/font1.fntdata"/><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5.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7/19/2023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7/19/2023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7/19/2023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7/19/2023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7/19/2023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229538" y="3377668"/>
            <a:ext cx="15828924" cy="3293538"/>
          </a:xfrm>
          <a:prstGeom prst="rect">
            <a:avLst/>
          </a:prstGeom>
        </p:spPr>
        <p:txBody>
          <a:bodyPr lIns="0" tIns="0" rIns="0" bIns="0" rtlCol="0" anchor="t">
            <a:spAutoFit/>
          </a:bodyPr>
          <a:lstStyle/>
          <a:p>
            <a:pPr algn="ctr">
              <a:lnSpc>
                <a:spcPts val="8379"/>
              </a:lnSpc>
            </a:pPr>
            <a:r>
              <a:rPr lang="en-US" sz="5943" spc="89">
                <a:solidFill>
                  <a:srgbClr val="000000"/>
                </a:solidFill>
                <a:latin typeface="Aleo Bold Italics"/>
              </a:rPr>
              <a:t>FACIAL RECOGNITION WITH MONGODB AND OPENCV: IDENTIFYING PEOPLE IN IMAGES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32669" y="476131"/>
            <a:ext cx="8411331" cy="9374689"/>
          </a:xfrm>
          <a:prstGeom prst="rect">
            <a:avLst/>
          </a:prstGeom>
        </p:spPr>
        <p:txBody>
          <a:bodyPr lIns="0" tIns="0" rIns="0" bIns="0" rtlCol="0" anchor="t">
            <a:spAutoFit/>
          </a:bodyPr>
          <a:lstStyle/>
          <a:p>
            <a:pPr>
              <a:lnSpc>
                <a:spcPts val="8182"/>
              </a:lnSpc>
            </a:pPr>
            <a:r>
              <a:rPr lang="en-US" sz="5019" spc="75">
                <a:solidFill>
                  <a:srgbClr val="000000"/>
                </a:solidFill>
                <a:latin typeface="Aleo Bold Italics"/>
              </a:rPr>
              <a:t>INTRODUCTION</a:t>
            </a:r>
          </a:p>
          <a:p>
            <a:pPr>
              <a:lnSpc>
                <a:spcPts val="8182"/>
              </a:lnSpc>
            </a:pPr>
            <a:r>
              <a:rPr lang="en-US" sz="5019" spc="75">
                <a:solidFill>
                  <a:srgbClr val="000000"/>
                </a:solidFill>
                <a:latin typeface="Aleo Bold Italics"/>
              </a:rPr>
              <a:t>Connecting to MongoDB</a:t>
            </a:r>
          </a:p>
          <a:p>
            <a:pPr>
              <a:lnSpc>
                <a:spcPts val="8182"/>
              </a:lnSpc>
            </a:pPr>
            <a:r>
              <a:rPr lang="en-US" sz="5019" spc="75">
                <a:solidFill>
                  <a:srgbClr val="000000"/>
                </a:solidFill>
                <a:latin typeface="Aleo Bold Italics"/>
              </a:rPr>
              <a:t>Encoding Person Images</a:t>
            </a:r>
          </a:p>
          <a:p>
            <a:pPr>
              <a:lnSpc>
                <a:spcPts val="8182"/>
              </a:lnSpc>
            </a:pPr>
            <a:r>
              <a:rPr lang="en-US" sz="5019" spc="75">
                <a:solidFill>
                  <a:srgbClr val="000000"/>
                </a:solidFill>
                <a:latin typeface="Aleo Bold Italics"/>
              </a:rPr>
              <a:t>Loading Test Images</a:t>
            </a:r>
          </a:p>
          <a:p>
            <a:pPr>
              <a:lnSpc>
                <a:spcPts val="8182"/>
              </a:lnSpc>
            </a:pPr>
            <a:r>
              <a:rPr lang="en-US" sz="5019" spc="75">
                <a:solidFill>
                  <a:srgbClr val="000000"/>
                </a:solidFill>
                <a:latin typeface="Aleo Bold Italics"/>
              </a:rPr>
              <a:t>Recognizing People in Test Images</a:t>
            </a:r>
          </a:p>
          <a:p>
            <a:pPr>
              <a:lnSpc>
                <a:spcPts val="8182"/>
              </a:lnSpc>
            </a:pPr>
            <a:r>
              <a:rPr lang="en-US" sz="5019" spc="75">
                <a:solidFill>
                  <a:srgbClr val="000000"/>
                </a:solidFill>
                <a:latin typeface="Aleo Bold Italics"/>
              </a:rPr>
              <a:t>Conclusion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534305"/>
            <a:ext cx="10880091" cy="7064613"/>
            <a:chOff x="0" y="-123825"/>
            <a:chExt cx="14506788" cy="9419482"/>
          </a:xfrm>
        </p:grpSpPr>
        <p:sp>
          <p:nvSpPr>
            <p:cNvPr id="3" name="TextBox 3"/>
            <p:cNvSpPr txBox="1"/>
            <p:nvPr/>
          </p:nvSpPr>
          <p:spPr>
            <a:xfrm>
              <a:off x="0" y="-123825"/>
              <a:ext cx="14506788" cy="1438809"/>
            </a:xfrm>
            <a:prstGeom prst="rect">
              <a:avLst/>
            </a:prstGeom>
          </p:spPr>
          <p:txBody>
            <a:bodyPr lIns="0" tIns="0" rIns="0" bIns="0" rtlCol="0" anchor="t">
              <a:spAutoFit/>
            </a:bodyPr>
            <a:lstStyle/>
            <a:p>
              <a:pPr algn="ctr">
                <a:lnSpc>
                  <a:spcPts val="7791"/>
                </a:lnSpc>
              </a:pPr>
              <a:r>
                <a:rPr lang="en-US" sz="6493" spc="97">
                  <a:solidFill>
                    <a:srgbClr val="000000"/>
                  </a:solidFill>
                  <a:latin typeface="Aleo Bold Italics"/>
                </a:rPr>
                <a:t>INTRODUCTION</a:t>
              </a:r>
            </a:p>
          </p:txBody>
        </p:sp>
        <p:sp>
          <p:nvSpPr>
            <p:cNvPr id="4" name="TextBox 4"/>
            <p:cNvSpPr txBox="1"/>
            <p:nvPr/>
          </p:nvSpPr>
          <p:spPr>
            <a:xfrm>
              <a:off x="0" y="1447356"/>
              <a:ext cx="14506788" cy="7848301"/>
            </a:xfrm>
            <a:prstGeom prst="rect">
              <a:avLst/>
            </a:prstGeom>
          </p:spPr>
          <p:txBody>
            <a:bodyPr lIns="0" tIns="0" rIns="0" bIns="0" rtlCol="0" anchor="t">
              <a:spAutoFit/>
            </a:bodyPr>
            <a:lstStyle/>
            <a:p>
              <a:pPr algn="ctr">
                <a:lnSpc>
                  <a:spcPts val="5120"/>
                </a:lnSpc>
              </a:pPr>
              <a:r>
                <a:rPr lang="en-US" sz="3710" dirty="0" smtClean="0">
                  <a:solidFill>
                    <a:srgbClr val="000000"/>
                  </a:solidFill>
                  <a:latin typeface="Montserrat Light Italics"/>
                </a:rPr>
                <a:t>Attempting to make a facial recognition  system linked to an optimized data base </a:t>
              </a:r>
            </a:p>
            <a:p>
              <a:pPr algn="ctr">
                <a:lnSpc>
                  <a:spcPts val="5120"/>
                </a:lnSpc>
              </a:pPr>
              <a:r>
                <a:rPr lang="en-US" sz="3710" dirty="0" smtClean="0">
                  <a:solidFill>
                    <a:srgbClr val="000000"/>
                  </a:solidFill>
                  <a:latin typeface="Montserrat Light Italics"/>
                </a:rPr>
                <a:t>To give accurate recognition results in </a:t>
              </a:r>
              <a:r>
                <a:rPr lang="en-US" sz="3710" dirty="0" err="1" smtClean="0">
                  <a:solidFill>
                    <a:srgbClr val="000000"/>
                  </a:solidFill>
                  <a:latin typeface="Montserrat Light Italics"/>
                </a:rPr>
                <a:t>ooptimized</a:t>
              </a:r>
              <a:r>
                <a:rPr lang="en-US" sz="3710" dirty="0" smtClean="0">
                  <a:solidFill>
                    <a:srgbClr val="000000"/>
                  </a:solidFill>
                  <a:latin typeface="Montserrat Light Italics"/>
                </a:rPr>
                <a:t> time to make it scalable and be able to be deployed in the real world to make a fully functional mobile app which will seamlessly deliver respective person’s image to their destination from all the images captured in an event</a:t>
              </a:r>
              <a:endParaRPr lang="en-US" sz="3710" dirty="0">
                <a:solidFill>
                  <a:srgbClr val="000000"/>
                </a:solidFill>
                <a:latin typeface="Montserrat Light Italics"/>
              </a:endParaRPr>
            </a:p>
          </p:txBody>
        </p:sp>
      </p:grpSp>
      <p:sp>
        <p:nvSpPr>
          <p:cNvPr id="5" name="Freeform 5"/>
          <p:cNvSpPr/>
          <p:nvPr/>
        </p:nvSpPr>
        <p:spPr>
          <a:xfrm>
            <a:off x="11283104" y="1265047"/>
            <a:ext cx="6416427" cy="7756906"/>
          </a:xfrm>
          <a:custGeom>
            <a:avLst/>
            <a:gdLst/>
            <a:ahLst/>
            <a:cxnLst/>
            <a:rect l="l" t="t" r="r" b="b"/>
            <a:pathLst>
              <a:path w="6416427" h="7756906">
                <a:moveTo>
                  <a:pt x="0" y="0"/>
                </a:moveTo>
                <a:lnTo>
                  <a:pt x="6416427" y="0"/>
                </a:lnTo>
                <a:lnTo>
                  <a:pt x="6416427" y="7756906"/>
                </a:lnTo>
                <a:lnTo>
                  <a:pt x="0" y="7756906"/>
                </a:lnTo>
                <a:lnTo>
                  <a:pt x="0" y="0"/>
                </a:lnTo>
                <a:close/>
              </a:path>
            </a:pathLst>
          </a:custGeom>
          <a:blipFill>
            <a:blip r:embed="rId2"/>
            <a:stretch>
              <a:fillRect/>
            </a:stretch>
          </a:blipFill>
        </p:spPr>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0363207" y="1611931"/>
            <a:ext cx="6521790" cy="6891251"/>
          </a:xfrm>
          <a:custGeom>
            <a:avLst/>
            <a:gdLst/>
            <a:ahLst/>
            <a:cxnLst/>
            <a:rect l="l" t="t" r="r" b="b"/>
            <a:pathLst>
              <a:path w="6521790" h="6891251">
                <a:moveTo>
                  <a:pt x="0" y="0"/>
                </a:moveTo>
                <a:lnTo>
                  <a:pt x="6521789" y="0"/>
                </a:lnTo>
                <a:lnTo>
                  <a:pt x="6521789" y="6891251"/>
                </a:lnTo>
                <a:lnTo>
                  <a:pt x="0" y="6891251"/>
                </a:lnTo>
                <a:lnTo>
                  <a:pt x="0" y="0"/>
                </a:lnTo>
                <a:close/>
              </a:path>
            </a:pathLst>
          </a:custGeom>
          <a:blipFill>
            <a:blip r:embed="rId2"/>
            <a:stretch>
              <a:fillRect/>
            </a:stretch>
          </a:blipFill>
        </p:spPr>
      </p:sp>
      <p:grpSp>
        <p:nvGrpSpPr>
          <p:cNvPr id="3" name="Group 3"/>
          <p:cNvGrpSpPr/>
          <p:nvPr/>
        </p:nvGrpSpPr>
        <p:grpSpPr>
          <a:xfrm>
            <a:off x="204060" y="0"/>
            <a:ext cx="8939940" cy="10510621"/>
            <a:chOff x="0" y="0"/>
            <a:chExt cx="11919920" cy="14014162"/>
          </a:xfrm>
        </p:grpSpPr>
        <p:sp>
          <p:nvSpPr>
            <p:cNvPr id="4" name="TextBox 4"/>
            <p:cNvSpPr txBox="1"/>
            <p:nvPr/>
          </p:nvSpPr>
          <p:spPr>
            <a:xfrm>
              <a:off x="0" y="-104775"/>
              <a:ext cx="11919920" cy="2087486"/>
            </a:xfrm>
            <a:prstGeom prst="rect">
              <a:avLst/>
            </a:prstGeom>
          </p:spPr>
          <p:txBody>
            <a:bodyPr lIns="0" tIns="0" rIns="0" bIns="0" rtlCol="0" anchor="t">
              <a:spAutoFit/>
            </a:bodyPr>
            <a:lstStyle/>
            <a:p>
              <a:pPr algn="ctr">
                <a:lnSpc>
                  <a:spcPts val="5810"/>
                </a:lnSpc>
              </a:pPr>
              <a:r>
                <a:rPr lang="en-US" sz="4842" spc="72">
                  <a:solidFill>
                    <a:srgbClr val="000000"/>
                  </a:solidFill>
                  <a:latin typeface="Aleo Bold Italics"/>
                </a:rPr>
                <a:t>CONNECTING TO MONGODB</a:t>
              </a:r>
            </a:p>
          </p:txBody>
        </p:sp>
        <p:sp>
          <p:nvSpPr>
            <p:cNvPr id="5" name="TextBox 5"/>
            <p:cNvSpPr txBox="1"/>
            <p:nvPr/>
          </p:nvSpPr>
          <p:spPr>
            <a:xfrm>
              <a:off x="0" y="2089113"/>
              <a:ext cx="11919920" cy="11925049"/>
            </a:xfrm>
            <a:prstGeom prst="rect">
              <a:avLst/>
            </a:prstGeom>
          </p:spPr>
          <p:txBody>
            <a:bodyPr lIns="0" tIns="0" rIns="0" bIns="0" rtlCol="0" anchor="t">
              <a:spAutoFit/>
            </a:bodyPr>
            <a:lstStyle/>
            <a:p>
              <a:pPr algn="ctr">
                <a:lnSpc>
                  <a:spcPts val="4207"/>
                </a:lnSpc>
              </a:pPr>
              <a:r>
                <a:rPr lang="en-US" sz="3048">
                  <a:solidFill>
                    <a:srgbClr val="000000"/>
                  </a:solidFill>
                  <a:latin typeface="Montserrat Light"/>
                </a:rPr>
                <a:t>The 'pymongo' library is used to interact with MongoDB from Python. We can install it using pip by running the command 'pip install pymongo'. Once installed, we can import it in our Python script using 'import pymongo'.</a:t>
              </a:r>
            </a:p>
            <a:p>
              <a:pPr algn="ctr">
                <a:lnSpc>
                  <a:spcPts val="4207"/>
                </a:lnSpc>
              </a:pPr>
              <a:r>
                <a:rPr lang="en-US" sz="3048">
                  <a:solidFill>
                    <a:srgbClr val="000000"/>
                  </a:solidFill>
                  <a:latin typeface="Montserrat Light"/>
                </a:rPr>
                <a:t>Next, we need to establish a connection to the MongoDB server. We can do this by creating a MongoClient object and passing in the URL of the MongoDB server. This URL typically starts with 'mongodb://' followed by the IP address or hostname of the server, and the port number. For example: 'mongodb://localhost:27017/'. Once we have created the MongoClient object, we can use it to access databases and collections within the database.</a:t>
              </a:r>
            </a:p>
            <a:p>
              <a:pPr algn="ctr">
                <a:lnSpc>
                  <a:spcPts val="4207"/>
                </a:lnSpc>
              </a:pPr>
              <a:endParaRPr lang="en-US" sz="3048">
                <a:solidFill>
                  <a:srgbClr val="000000"/>
                </a:solidFill>
                <a:latin typeface="Montserrat Light"/>
              </a:endParaRPr>
            </a:p>
            <a:p>
              <a:pPr algn="ctr">
                <a:lnSpc>
                  <a:spcPts val="4207"/>
                </a:lnSpc>
              </a:pPr>
              <a:endParaRPr lang="en-US" sz="3048">
                <a:solidFill>
                  <a:srgbClr val="000000"/>
                </a:solidFill>
                <a:latin typeface="Montserrat Light"/>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346194" y="302194"/>
            <a:ext cx="10593228" cy="10569404"/>
            <a:chOff x="-24959" y="-104775"/>
            <a:chExt cx="14124304" cy="14092538"/>
          </a:xfrm>
        </p:grpSpPr>
        <p:sp>
          <p:nvSpPr>
            <p:cNvPr id="3" name="TextBox 3"/>
            <p:cNvSpPr txBox="1"/>
            <p:nvPr/>
          </p:nvSpPr>
          <p:spPr>
            <a:xfrm>
              <a:off x="0" y="-104775"/>
              <a:ext cx="13637753" cy="1143486"/>
            </a:xfrm>
            <a:prstGeom prst="rect">
              <a:avLst/>
            </a:prstGeom>
          </p:spPr>
          <p:txBody>
            <a:bodyPr lIns="0" tIns="0" rIns="0" bIns="0" rtlCol="0" anchor="t">
              <a:spAutoFit/>
            </a:bodyPr>
            <a:lstStyle/>
            <a:p>
              <a:pPr algn="ctr">
                <a:lnSpc>
                  <a:spcPts val="6084"/>
                </a:lnSpc>
              </a:pPr>
              <a:r>
                <a:rPr lang="en-US" sz="5070" spc="76">
                  <a:solidFill>
                    <a:srgbClr val="000000"/>
                  </a:solidFill>
                  <a:latin typeface="Aleo Bold Italics"/>
                </a:rPr>
                <a:t>ENCODING PERSON IMAGES</a:t>
              </a:r>
            </a:p>
          </p:txBody>
        </p:sp>
        <p:sp>
          <p:nvSpPr>
            <p:cNvPr id="4" name="TextBox 4"/>
            <p:cNvSpPr txBox="1"/>
            <p:nvPr/>
          </p:nvSpPr>
          <p:spPr>
            <a:xfrm>
              <a:off x="-24959" y="1676700"/>
              <a:ext cx="14124304" cy="12311063"/>
            </a:xfrm>
            <a:prstGeom prst="rect">
              <a:avLst/>
            </a:prstGeom>
          </p:spPr>
          <p:txBody>
            <a:bodyPr wrap="square" lIns="0" tIns="0" rIns="0" bIns="0" rtlCol="0" anchor="t">
              <a:spAutoFit/>
            </a:bodyPr>
            <a:lstStyle/>
            <a:p>
              <a:pPr algn="ctr">
                <a:lnSpc>
                  <a:spcPts val="4813"/>
                </a:lnSpc>
              </a:pPr>
              <a:r>
                <a:rPr lang="en-US" sz="2400" dirty="0">
                  <a:solidFill>
                    <a:srgbClr val="000000"/>
                  </a:solidFill>
                  <a:latin typeface="Montserrat Light"/>
                </a:rPr>
                <a:t>To encode person images using </a:t>
              </a:r>
              <a:r>
                <a:rPr lang="en-US" sz="2400" dirty="0" err="1">
                  <a:solidFill>
                    <a:srgbClr val="000000"/>
                  </a:solidFill>
                  <a:latin typeface="Montserrat Light"/>
                </a:rPr>
                <a:t>face_recognition</a:t>
              </a:r>
              <a:r>
                <a:rPr lang="en-US" sz="2400" dirty="0">
                  <a:solidFill>
                    <a:srgbClr val="000000"/>
                  </a:solidFill>
                  <a:latin typeface="Montserrat Light"/>
                </a:rPr>
                <a:t>, cv2, and </a:t>
              </a:r>
              <a:r>
                <a:rPr lang="en-US" sz="2400" dirty="0" err="1">
                  <a:solidFill>
                    <a:srgbClr val="000000"/>
                  </a:solidFill>
                  <a:latin typeface="Montserrat Light"/>
                </a:rPr>
                <a:t>numpy</a:t>
              </a:r>
              <a:r>
                <a:rPr lang="en-US" sz="2400" dirty="0">
                  <a:solidFill>
                    <a:srgbClr val="000000"/>
                  </a:solidFill>
                  <a:latin typeface="Montserrat Light"/>
                </a:rPr>
                <a:t>. Once we have imported these libraries, we can proceed with encoding the person images.</a:t>
              </a:r>
            </a:p>
            <a:p>
              <a:pPr algn="ctr">
                <a:lnSpc>
                  <a:spcPts val="4813"/>
                </a:lnSpc>
              </a:pPr>
              <a:r>
                <a:rPr lang="en-US" sz="2400" dirty="0">
                  <a:solidFill>
                    <a:srgbClr val="000000"/>
                  </a:solidFill>
                  <a:latin typeface="Montserrat Light"/>
                </a:rPr>
                <a:t>The next step is to load the images we want to encode using cv2.imread(). We then convert the image to RGB format using cv2.cvtColor() and finally pass it through the </a:t>
              </a:r>
              <a:r>
                <a:rPr lang="en-US" sz="2400" dirty="0" err="1">
                  <a:solidFill>
                    <a:srgbClr val="000000"/>
                  </a:solidFill>
                  <a:latin typeface="Montserrat Light"/>
                </a:rPr>
                <a:t>face_recognition.face_encodings</a:t>
              </a:r>
              <a:r>
                <a:rPr lang="en-US" sz="2400" dirty="0">
                  <a:solidFill>
                    <a:srgbClr val="000000"/>
                  </a:solidFill>
                  <a:latin typeface="Montserrat Light"/>
                </a:rPr>
                <a:t>() function to get the encoded face data. This encoded data can be saved in a database for later use. With these steps, we can successfully encode person images using </a:t>
              </a:r>
              <a:r>
                <a:rPr lang="en-US" sz="2400" dirty="0" smtClean="0">
                  <a:solidFill>
                    <a:srgbClr val="000000"/>
                  </a:solidFill>
                  <a:latin typeface="Montserrat Light"/>
                </a:rPr>
                <a:t>Python and as it analyzes complete image for detection part and then finding 68 face encodings this part consumes the most of the computational time and the limited resources I had it can’t be optimized further</a:t>
              </a:r>
              <a:r>
                <a:rPr lang="en-US" sz="2400" dirty="0" smtClean="0">
                  <a:solidFill>
                    <a:srgbClr val="000000"/>
                  </a:solidFill>
                  <a:latin typeface="Montserrat Light"/>
                </a:rPr>
                <a:t> reading almost 60-64 images per second for training.</a:t>
              </a:r>
              <a:endParaRPr lang="en-US" sz="2400" dirty="0">
                <a:solidFill>
                  <a:srgbClr val="000000"/>
                </a:solidFill>
                <a:latin typeface="Montserrat Light"/>
              </a:endParaRPr>
            </a:p>
            <a:p>
              <a:pPr algn="ctr">
                <a:lnSpc>
                  <a:spcPts val="4813"/>
                </a:lnSpc>
              </a:pPr>
              <a:endParaRPr lang="en-US" sz="3488" dirty="0">
                <a:solidFill>
                  <a:srgbClr val="000000"/>
                </a:solidFill>
                <a:latin typeface="Montserrat Light"/>
              </a:endParaRPr>
            </a:p>
            <a:p>
              <a:pPr algn="ctr">
                <a:lnSpc>
                  <a:spcPts val="4813"/>
                </a:lnSpc>
              </a:pPr>
              <a:endParaRPr lang="en-US" sz="3488" dirty="0">
                <a:solidFill>
                  <a:srgbClr val="000000"/>
                </a:solidFill>
                <a:latin typeface="Montserrat Light"/>
              </a:endParaRPr>
            </a:p>
          </p:txBody>
        </p:sp>
      </p:grpSp>
      <p:sp>
        <p:nvSpPr>
          <p:cNvPr id="5" name="Freeform 5"/>
          <p:cNvSpPr/>
          <p:nvPr/>
        </p:nvSpPr>
        <p:spPr>
          <a:xfrm>
            <a:off x="11285616" y="1028700"/>
            <a:ext cx="6436091" cy="8229600"/>
          </a:xfrm>
          <a:custGeom>
            <a:avLst/>
            <a:gdLst/>
            <a:ahLst/>
            <a:cxnLst/>
            <a:rect l="l" t="t" r="r" b="b"/>
            <a:pathLst>
              <a:path w="6436091" h="8229600">
                <a:moveTo>
                  <a:pt x="0" y="0"/>
                </a:moveTo>
                <a:lnTo>
                  <a:pt x="6436091" y="0"/>
                </a:lnTo>
                <a:lnTo>
                  <a:pt x="6436091" y="8229600"/>
                </a:lnTo>
                <a:lnTo>
                  <a:pt x="0" y="8229600"/>
                </a:lnTo>
                <a:lnTo>
                  <a:pt x="0" y="0"/>
                </a:lnTo>
                <a:close/>
              </a:path>
            </a:pathLst>
          </a:custGeom>
          <a:blipFill>
            <a:blip r:embed="rId2"/>
            <a:stretch>
              <a:fillRect l="-9166" r="-9166"/>
            </a:stretch>
          </a:blipFill>
        </p:spPr>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0312494" y="776042"/>
            <a:ext cx="7516526" cy="8734916"/>
          </a:xfrm>
          <a:custGeom>
            <a:avLst/>
            <a:gdLst/>
            <a:ahLst/>
            <a:cxnLst/>
            <a:rect l="l" t="t" r="r" b="b"/>
            <a:pathLst>
              <a:path w="7516526" h="8734916">
                <a:moveTo>
                  <a:pt x="0" y="0"/>
                </a:moveTo>
                <a:lnTo>
                  <a:pt x="7516526" y="0"/>
                </a:lnTo>
                <a:lnTo>
                  <a:pt x="7516526" y="8734916"/>
                </a:lnTo>
                <a:lnTo>
                  <a:pt x="0" y="8734916"/>
                </a:lnTo>
                <a:lnTo>
                  <a:pt x="0" y="0"/>
                </a:lnTo>
                <a:close/>
              </a:path>
            </a:pathLst>
          </a:custGeom>
          <a:blipFill>
            <a:blip r:embed="rId2"/>
            <a:stretch>
              <a:fillRect/>
            </a:stretch>
          </a:blipFill>
        </p:spPr>
      </p:sp>
      <p:grpSp>
        <p:nvGrpSpPr>
          <p:cNvPr id="3" name="Group 3"/>
          <p:cNvGrpSpPr/>
          <p:nvPr/>
        </p:nvGrpSpPr>
        <p:grpSpPr>
          <a:xfrm>
            <a:off x="0" y="238961"/>
            <a:ext cx="9498474" cy="10048039"/>
            <a:chOff x="0" y="0"/>
            <a:chExt cx="12664631" cy="13397385"/>
          </a:xfrm>
        </p:grpSpPr>
        <p:sp>
          <p:nvSpPr>
            <p:cNvPr id="4" name="TextBox 4"/>
            <p:cNvSpPr txBox="1"/>
            <p:nvPr/>
          </p:nvSpPr>
          <p:spPr>
            <a:xfrm>
              <a:off x="0" y="-104775"/>
              <a:ext cx="12664631" cy="1101793"/>
            </a:xfrm>
            <a:prstGeom prst="rect">
              <a:avLst/>
            </a:prstGeom>
          </p:spPr>
          <p:txBody>
            <a:bodyPr lIns="0" tIns="0" rIns="0" bIns="0" rtlCol="0" anchor="t">
              <a:spAutoFit/>
            </a:bodyPr>
            <a:lstStyle/>
            <a:p>
              <a:pPr algn="ctr">
                <a:lnSpc>
                  <a:spcPts val="5907"/>
                </a:lnSpc>
              </a:pPr>
              <a:r>
                <a:rPr lang="en-US" sz="4923" spc="73">
                  <a:solidFill>
                    <a:srgbClr val="000000"/>
                  </a:solidFill>
                  <a:latin typeface="Aleo Bold Italics"/>
                </a:rPr>
                <a:t>LOADING TEST IMAGES</a:t>
              </a:r>
            </a:p>
          </p:txBody>
        </p:sp>
        <p:sp>
          <p:nvSpPr>
            <p:cNvPr id="5" name="TextBox 5"/>
            <p:cNvSpPr txBox="1"/>
            <p:nvPr/>
          </p:nvSpPr>
          <p:spPr>
            <a:xfrm>
              <a:off x="0" y="1109834"/>
              <a:ext cx="12664631" cy="12287551"/>
            </a:xfrm>
            <a:prstGeom prst="rect">
              <a:avLst/>
            </a:prstGeom>
          </p:spPr>
          <p:txBody>
            <a:bodyPr lIns="0" tIns="0" rIns="0" bIns="0" rtlCol="0" anchor="t">
              <a:spAutoFit/>
            </a:bodyPr>
            <a:lstStyle/>
            <a:p>
              <a:pPr algn="ctr">
                <a:lnSpc>
                  <a:spcPts val="3882"/>
                </a:lnSpc>
              </a:pPr>
              <a:endParaRPr/>
            </a:p>
            <a:p>
              <a:pPr algn="ctr">
                <a:lnSpc>
                  <a:spcPts val="3882"/>
                </a:lnSpc>
              </a:pPr>
              <a:r>
                <a:rPr lang="en-US" sz="2813">
                  <a:solidFill>
                    <a:srgbClr val="000000"/>
                  </a:solidFill>
                  <a:latin typeface="Montserrat Light"/>
                </a:rPr>
                <a:t>To load test images for facial recognition, we first need to connect to the MongoDB database using Python. Once connected, we can access the collection where our test images are stored. It's important to load test images from a different collection than the one used for training the facial recognition model. This ensures that the model is tested on new and unseen data, which is crucial for accurate results.</a:t>
              </a:r>
            </a:p>
            <a:p>
              <a:pPr algn="ctr">
                <a:lnSpc>
                  <a:spcPts val="3882"/>
                </a:lnSpc>
              </a:pPr>
              <a:r>
                <a:rPr lang="en-US" sz="2813">
                  <a:solidFill>
                    <a:srgbClr val="000000"/>
                  </a:solidFill>
                  <a:latin typeface="Montserrat Light"/>
                </a:rPr>
                <a:t>Loading test images involves retrieving the images from the MongoDB collection and converting them into a format that can be processed by the facial recognition algorithm. This can be done using libraries such as OpenCV and NumPy. Once the images are loaded, they can be passed through the facial recognition model to determine if any of the encoded faces match those in the test images.</a:t>
              </a:r>
            </a:p>
            <a:p>
              <a:pPr algn="ctr">
                <a:lnSpc>
                  <a:spcPts val="3882"/>
                </a:lnSpc>
              </a:pPr>
              <a:endParaRPr lang="en-US" sz="2813">
                <a:solidFill>
                  <a:srgbClr val="000000"/>
                </a:solidFill>
                <a:latin typeface="Montserrat Light"/>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0681270" y="829378"/>
            <a:ext cx="7111548" cy="8628244"/>
          </a:xfrm>
          <a:custGeom>
            <a:avLst/>
            <a:gdLst/>
            <a:ahLst/>
            <a:cxnLst/>
            <a:rect l="l" t="t" r="r" b="b"/>
            <a:pathLst>
              <a:path w="7111548" h="8628244">
                <a:moveTo>
                  <a:pt x="0" y="0"/>
                </a:moveTo>
                <a:lnTo>
                  <a:pt x="7111547" y="0"/>
                </a:lnTo>
                <a:lnTo>
                  <a:pt x="7111547" y="8628244"/>
                </a:lnTo>
                <a:lnTo>
                  <a:pt x="0" y="8628244"/>
                </a:lnTo>
                <a:lnTo>
                  <a:pt x="0" y="0"/>
                </a:lnTo>
                <a:close/>
              </a:path>
            </a:pathLst>
          </a:custGeom>
          <a:blipFill>
            <a:blip r:embed="rId2"/>
            <a:stretch>
              <a:fillRect l="-9542" r="-9542"/>
            </a:stretch>
          </a:blipFill>
        </p:spPr>
      </p:sp>
      <p:grpSp>
        <p:nvGrpSpPr>
          <p:cNvPr id="3" name="Group 3"/>
          <p:cNvGrpSpPr/>
          <p:nvPr/>
        </p:nvGrpSpPr>
        <p:grpSpPr>
          <a:xfrm>
            <a:off x="213221" y="281911"/>
            <a:ext cx="10069631" cy="11420470"/>
            <a:chOff x="-531224" y="-114300"/>
            <a:chExt cx="13426175" cy="15227290"/>
          </a:xfrm>
        </p:grpSpPr>
        <p:sp>
          <p:nvSpPr>
            <p:cNvPr id="4" name="TextBox 4"/>
            <p:cNvSpPr txBox="1"/>
            <p:nvPr/>
          </p:nvSpPr>
          <p:spPr>
            <a:xfrm>
              <a:off x="0" y="-114300"/>
              <a:ext cx="12894951" cy="2403267"/>
            </a:xfrm>
            <a:prstGeom prst="rect">
              <a:avLst/>
            </a:prstGeom>
          </p:spPr>
          <p:txBody>
            <a:bodyPr lIns="0" tIns="0" rIns="0" bIns="0" rtlCol="0" anchor="t">
              <a:spAutoFit/>
            </a:bodyPr>
            <a:lstStyle/>
            <a:p>
              <a:pPr algn="ctr">
                <a:lnSpc>
                  <a:spcPts val="6736"/>
                </a:lnSpc>
              </a:pPr>
              <a:r>
                <a:rPr lang="en-US" sz="5613" spc="84">
                  <a:solidFill>
                    <a:srgbClr val="000000"/>
                  </a:solidFill>
                  <a:latin typeface="Aleo Bold Italics"/>
                </a:rPr>
                <a:t>RECOGNIZING PEOPLE IN TEST IMAGES</a:t>
              </a:r>
            </a:p>
          </p:txBody>
        </p:sp>
        <p:sp>
          <p:nvSpPr>
            <p:cNvPr id="5" name="TextBox 5"/>
            <p:cNvSpPr txBox="1"/>
            <p:nvPr/>
          </p:nvSpPr>
          <p:spPr>
            <a:xfrm>
              <a:off x="-531224" y="2288968"/>
              <a:ext cx="13426175" cy="12824022"/>
            </a:xfrm>
            <a:prstGeom prst="rect">
              <a:avLst/>
            </a:prstGeom>
          </p:spPr>
          <p:txBody>
            <a:bodyPr wrap="square" lIns="0" tIns="0" rIns="0" bIns="0" rtlCol="0" anchor="t">
              <a:spAutoFit/>
            </a:bodyPr>
            <a:lstStyle/>
            <a:p>
              <a:pPr algn="ctr">
                <a:lnSpc>
                  <a:spcPts val="4961"/>
                </a:lnSpc>
              </a:pPr>
              <a:r>
                <a:rPr lang="en-US" sz="2800" dirty="0">
                  <a:solidFill>
                    <a:srgbClr val="000000"/>
                  </a:solidFill>
                  <a:latin typeface="Montserrat Light"/>
                </a:rPr>
                <a:t>To recognize people in test images using encoded person images and test images, we will be using the </a:t>
              </a:r>
              <a:r>
                <a:rPr lang="en-US" sz="2800" dirty="0" err="1">
                  <a:solidFill>
                    <a:srgbClr val="000000"/>
                  </a:solidFill>
                  <a:latin typeface="Montserrat Light"/>
                </a:rPr>
                <a:t>face_recognition</a:t>
              </a:r>
              <a:r>
                <a:rPr lang="en-US" sz="2800" dirty="0">
                  <a:solidFill>
                    <a:srgbClr val="000000"/>
                  </a:solidFill>
                  <a:latin typeface="Montserrat Light"/>
                </a:rPr>
                <a:t>, cv2, and </a:t>
              </a:r>
              <a:r>
                <a:rPr lang="en-US" sz="2800" dirty="0" err="1">
                  <a:solidFill>
                    <a:srgbClr val="000000"/>
                  </a:solidFill>
                  <a:latin typeface="Montserrat Light"/>
                </a:rPr>
                <a:t>numpy</a:t>
              </a:r>
              <a:r>
                <a:rPr lang="en-US" sz="2800" dirty="0">
                  <a:solidFill>
                    <a:srgbClr val="000000"/>
                  </a:solidFill>
                  <a:latin typeface="Montserrat Light"/>
                </a:rPr>
                <a:t> libraries in Python.</a:t>
              </a:r>
            </a:p>
            <a:p>
              <a:pPr algn="ctr">
                <a:lnSpc>
                  <a:spcPts val="4961"/>
                </a:lnSpc>
              </a:pPr>
              <a:r>
                <a:rPr lang="en-US" sz="2800" dirty="0">
                  <a:solidFill>
                    <a:srgbClr val="000000"/>
                  </a:solidFill>
                  <a:latin typeface="Montserrat Light"/>
                </a:rPr>
                <a:t>The first step is to load the encoded person images from the MongoDB collection. Next, we load the test images from a different collection in MongoDB. Finally, we use the </a:t>
              </a:r>
              <a:r>
                <a:rPr lang="en-US" sz="2800" dirty="0" err="1">
                  <a:solidFill>
                    <a:srgbClr val="000000"/>
                  </a:solidFill>
                  <a:latin typeface="Montserrat Light"/>
                </a:rPr>
                <a:t>face_recognition</a:t>
              </a:r>
              <a:r>
                <a:rPr lang="en-US" sz="2800" dirty="0">
                  <a:solidFill>
                    <a:srgbClr val="000000"/>
                  </a:solidFill>
                  <a:latin typeface="Montserrat Light"/>
                </a:rPr>
                <a:t> library to compare the faces in the test images with the encoded person images and identify the person in the </a:t>
              </a:r>
              <a:r>
                <a:rPr lang="en-US" sz="2800" dirty="0" smtClean="0">
                  <a:solidFill>
                    <a:srgbClr val="000000"/>
                  </a:solidFill>
                  <a:latin typeface="Montserrat Light"/>
                </a:rPr>
                <a:t>image. As we have around 60 facial points per face </a:t>
              </a:r>
              <a:r>
                <a:rPr lang="en-US" sz="2800" dirty="0" smtClean="0">
                  <a:solidFill>
                    <a:srgbClr val="000000"/>
                  </a:solidFill>
                  <a:latin typeface="Montserrat Light"/>
                </a:rPr>
                <a:t>and the computational power being 10pow8 operations per sec it will take </a:t>
              </a:r>
            </a:p>
            <a:p>
              <a:pPr algn="ctr">
                <a:lnSpc>
                  <a:spcPts val="4961"/>
                </a:lnSpc>
              </a:pPr>
              <a:r>
                <a:rPr lang="en-US" sz="2800" dirty="0" smtClean="0">
                  <a:solidFill>
                    <a:srgbClr val="000000"/>
                  </a:solidFill>
                  <a:latin typeface="Montserrat Light"/>
                </a:rPr>
                <a:t>60*(no. of trained images)/10pow8 sec </a:t>
              </a:r>
            </a:p>
            <a:p>
              <a:pPr algn="ctr">
                <a:lnSpc>
                  <a:spcPts val="4961"/>
                </a:lnSpc>
              </a:pPr>
              <a:r>
                <a:rPr lang="en-US" sz="2800" dirty="0" smtClean="0">
                  <a:solidFill>
                    <a:srgbClr val="000000"/>
                  </a:solidFill>
                  <a:latin typeface="Montserrat Light"/>
                </a:rPr>
                <a:t>To recognize faces in each sec</a:t>
              </a:r>
              <a:endParaRPr lang="en-US" sz="2800" dirty="0">
                <a:solidFill>
                  <a:srgbClr val="000000"/>
                </a:solidFill>
                <a:latin typeface="Montserrat Light"/>
              </a:endParaRPr>
            </a:p>
            <a:p>
              <a:pPr algn="ctr">
                <a:lnSpc>
                  <a:spcPts val="4961"/>
                </a:lnSpc>
              </a:pPr>
              <a:endParaRPr lang="en-US" sz="2800" dirty="0">
                <a:solidFill>
                  <a:srgbClr val="000000"/>
                </a:solidFill>
                <a:latin typeface="Montserrat Light"/>
              </a:endParaRPr>
            </a:p>
            <a:p>
              <a:pPr algn="ctr">
                <a:lnSpc>
                  <a:spcPts val="4961"/>
                </a:lnSpc>
              </a:pPr>
              <a:endParaRPr lang="en-US" sz="2800" dirty="0">
                <a:solidFill>
                  <a:srgbClr val="000000"/>
                </a:solidFill>
                <a:latin typeface="Montserrat Light"/>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9682142" y="2956062"/>
            <a:ext cx="8116547" cy="4374876"/>
          </a:xfrm>
          <a:custGeom>
            <a:avLst/>
            <a:gdLst/>
            <a:ahLst/>
            <a:cxnLst/>
            <a:rect l="l" t="t" r="r" b="b"/>
            <a:pathLst>
              <a:path w="8116547" h="4374876">
                <a:moveTo>
                  <a:pt x="0" y="0"/>
                </a:moveTo>
                <a:lnTo>
                  <a:pt x="8116547" y="0"/>
                </a:lnTo>
                <a:lnTo>
                  <a:pt x="8116547" y="4374876"/>
                </a:lnTo>
                <a:lnTo>
                  <a:pt x="0" y="4374876"/>
                </a:lnTo>
                <a:lnTo>
                  <a:pt x="0" y="0"/>
                </a:lnTo>
                <a:close/>
              </a:path>
            </a:pathLst>
          </a:custGeom>
          <a:blipFill>
            <a:blip r:embed="rId2"/>
            <a:stretch>
              <a:fillRect/>
            </a:stretch>
          </a:blipFill>
        </p:spPr>
      </p:sp>
      <p:grpSp>
        <p:nvGrpSpPr>
          <p:cNvPr id="3" name="Group 3"/>
          <p:cNvGrpSpPr/>
          <p:nvPr/>
        </p:nvGrpSpPr>
        <p:grpSpPr>
          <a:xfrm>
            <a:off x="0" y="342901"/>
            <a:ext cx="8686800" cy="10809275"/>
            <a:chOff x="0" y="-114300"/>
            <a:chExt cx="12192000" cy="16267400"/>
          </a:xfrm>
        </p:grpSpPr>
        <p:sp>
          <p:nvSpPr>
            <p:cNvPr id="4" name="TextBox 4"/>
            <p:cNvSpPr txBox="1"/>
            <p:nvPr/>
          </p:nvSpPr>
          <p:spPr>
            <a:xfrm>
              <a:off x="0" y="-114300"/>
              <a:ext cx="12192000" cy="1219458"/>
            </a:xfrm>
            <a:prstGeom prst="rect">
              <a:avLst/>
            </a:prstGeom>
          </p:spPr>
          <p:txBody>
            <a:bodyPr lIns="0" tIns="0" rIns="0" bIns="0" rtlCol="0" anchor="t">
              <a:spAutoFit/>
            </a:bodyPr>
            <a:lstStyle/>
            <a:p>
              <a:pPr algn="ctr">
                <a:lnSpc>
                  <a:spcPts val="6548"/>
                </a:lnSpc>
              </a:pPr>
              <a:r>
                <a:rPr lang="en-US" sz="5457" spc="81">
                  <a:solidFill>
                    <a:srgbClr val="000000"/>
                  </a:solidFill>
                  <a:latin typeface="Aleo Bold Italics"/>
                </a:rPr>
                <a:t>CONCLUSION</a:t>
              </a:r>
            </a:p>
          </p:txBody>
        </p:sp>
        <p:sp>
          <p:nvSpPr>
            <p:cNvPr id="5" name="TextBox 5"/>
            <p:cNvSpPr txBox="1"/>
            <p:nvPr/>
          </p:nvSpPr>
          <p:spPr>
            <a:xfrm>
              <a:off x="0" y="1215293"/>
              <a:ext cx="12192000" cy="14937807"/>
            </a:xfrm>
            <a:prstGeom prst="rect">
              <a:avLst/>
            </a:prstGeom>
          </p:spPr>
          <p:txBody>
            <a:bodyPr lIns="0" tIns="0" rIns="0" bIns="0" rtlCol="0" anchor="t">
              <a:spAutoFit/>
            </a:bodyPr>
            <a:lstStyle/>
            <a:p>
              <a:pPr algn="ctr">
                <a:lnSpc>
                  <a:spcPts val="4303"/>
                </a:lnSpc>
              </a:pPr>
              <a:r>
                <a:rPr lang="en-US" sz="2800" dirty="0">
                  <a:solidFill>
                    <a:srgbClr val="000000"/>
                  </a:solidFill>
                  <a:latin typeface="Montserrat Light Italics"/>
                </a:rPr>
                <a:t>With a accuracy of about 95% when tested again random test cases 19 out 20 showed the accurate result and thus reducing the chances of event </a:t>
              </a:r>
              <a:r>
                <a:rPr lang="en-US" sz="2800" dirty="0" err="1">
                  <a:solidFill>
                    <a:srgbClr val="000000"/>
                  </a:solidFill>
                  <a:latin typeface="Montserrat Light Italics"/>
                </a:rPr>
                <a:t>audiance</a:t>
              </a:r>
              <a:r>
                <a:rPr lang="en-US" sz="2800" dirty="0">
                  <a:solidFill>
                    <a:srgbClr val="000000"/>
                  </a:solidFill>
                  <a:latin typeface="Montserrat Light Italics"/>
                </a:rPr>
                <a:t> missing their photos from the </a:t>
              </a:r>
              <a:r>
                <a:rPr lang="en-US" sz="2800" dirty="0" smtClean="0">
                  <a:solidFill>
                    <a:srgbClr val="000000"/>
                  </a:solidFill>
                  <a:latin typeface="Montserrat Light Italics"/>
                </a:rPr>
                <a:t>event.</a:t>
              </a:r>
            </a:p>
            <a:p>
              <a:pPr algn="ctr">
                <a:lnSpc>
                  <a:spcPts val="4303"/>
                </a:lnSpc>
              </a:pPr>
              <a:r>
                <a:rPr lang="en-US" sz="2800" dirty="0" smtClean="0">
                  <a:solidFill>
                    <a:srgbClr val="000000"/>
                  </a:solidFill>
                  <a:latin typeface="Montserrat Light Italics"/>
                </a:rPr>
                <a:t>Also we will need approx. total photos/60 sec</a:t>
              </a:r>
            </a:p>
            <a:p>
              <a:pPr algn="ctr">
                <a:lnSpc>
                  <a:spcPts val="4303"/>
                </a:lnSpc>
              </a:pPr>
              <a:r>
                <a:rPr lang="en-US" sz="2800" dirty="0" smtClean="0">
                  <a:solidFill>
                    <a:srgbClr val="000000"/>
                  </a:solidFill>
                  <a:latin typeface="Montserrat Light Italics"/>
                </a:rPr>
                <a:t>To do the whole task as the recognizing part</a:t>
              </a:r>
            </a:p>
            <a:p>
              <a:pPr algn="ctr">
                <a:lnSpc>
                  <a:spcPts val="4303"/>
                </a:lnSpc>
              </a:pPr>
              <a:r>
                <a:rPr lang="en-US" sz="2800" dirty="0" smtClean="0">
                  <a:solidFill>
                    <a:srgbClr val="000000"/>
                  </a:solidFill>
                  <a:latin typeface="Montserrat Light Italics"/>
                </a:rPr>
                <a:t>Taking negligible time it can be ignored</a:t>
              </a:r>
              <a:endParaRPr lang="en-US" sz="2800" dirty="0">
                <a:solidFill>
                  <a:srgbClr val="000000"/>
                </a:solidFill>
                <a:latin typeface="Montserrat Light Italics"/>
              </a:endParaRPr>
            </a:p>
            <a:p>
              <a:pPr algn="ctr">
                <a:lnSpc>
                  <a:spcPts val="4303"/>
                </a:lnSpc>
              </a:pPr>
              <a:r>
                <a:rPr lang="en-US" sz="2800" dirty="0">
                  <a:solidFill>
                    <a:srgbClr val="000000"/>
                  </a:solidFill>
                  <a:latin typeface="Montserrat Light Italics"/>
                </a:rPr>
                <a:t>Python provides a robust set of libraries for image processing and machine learning, while MongoDB offers a scalable and flexible database solution for storing and retrieving large amounts of data. Together, they form a powerful combination that can be used to develop custom facial recognition solutions tailored to specific business needs</a:t>
              </a:r>
              <a:r>
                <a:rPr lang="en-US" sz="2800" dirty="0" smtClean="0">
                  <a:solidFill>
                    <a:srgbClr val="000000"/>
                  </a:solidFill>
                  <a:latin typeface="Montserrat Light Italics"/>
                </a:rPr>
                <a:t>.</a:t>
              </a:r>
            </a:p>
            <a:p>
              <a:pPr algn="ctr">
                <a:lnSpc>
                  <a:spcPts val="4303"/>
                </a:lnSpc>
              </a:pPr>
              <a:endParaRPr lang="en-US" sz="3118" dirty="0">
                <a:solidFill>
                  <a:srgbClr val="000000"/>
                </a:solidFill>
                <a:latin typeface="Montserrat Light Italics"/>
              </a:endParaRPr>
            </a:p>
            <a:p>
              <a:pPr algn="ctr">
                <a:lnSpc>
                  <a:spcPts val="4303"/>
                </a:lnSpc>
              </a:pPr>
              <a:endParaRPr lang="en-US" sz="3118" dirty="0">
                <a:solidFill>
                  <a:srgbClr val="000000"/>
                </a:solidFill>
                <a:latin typeface="Montserrat Light Italics"/>
              </a:endParaRP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1365</TotalTime>
  <Words>750</Words>
  <Application>Microsoft Office PowerPoint</Application>
  <PresentationFormat>Custom</PresentationFormat>
  <Paragraphs>31</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Calibri</vt:lpstr>
      <vt:lpstr>Montserrat Light Italics</vt:lpstr>
      <vt:lpstr>Arial</vt:lpstr>
      <vt:lpstr>Aleo Bold Italics</vt:lpstr>
      <vt:lpstr>Montserrat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Onkar Somani</dc:creator>
  <cp:lastModifiedBy>Windows User</cp:lastModifiedBy>
  <cp:revision>5</cp:revision>
  <dcterms:created xsi:type="dcterms:W3CDTF">2006-08-16T00:00:00Z</dcterms:created>
  <dcterms:modified xsi:type="dcterms:W3CDTF">2023-07-20T12:20:00Z</dcterms:modified>
  <dc:identifier>DAFpFeL59UM</dc:identifier>
</cp:coreProperties>
</file>