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9" r:id="rId3"/>
    <p:sldId id="317" r:id="rId4"/>
    <p:sldId id="318" r:id="rId5"/>
    <p:sldId id="301" r:id="rId6"/>
    <p:sldId id="304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32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20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33" r:id="rId43"/>
    <p:sldId id="375" r:id="rId44"/>
    <p:sldId id="376" r:id="rId45"/>
    <p:sldId id="377" r:id="rId46"/>
    <p:sldId id="369" r:id="rId47"/>
    <p:sldId id="378" r:id="rId48"/>
    <p:sldId id="379" r:id="rId49"/>
    <p:sldId id="380" r:id="rId50"/>
    <p:sldId id="370" r:id="rId51"/>
    <p:sldId id="371" r:id="rId52"/>
    <p:sldId id="372" r:id="rId53"/>
    <p:sldId id="373" r:id="rId54"/>
    <p:sldId id="374" r:id="rId55"/>
    <p:sldId id="321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22" r:id="rId64"/>
    <p:sldId id="388" r:id="rId65"/>
    <p:sldId id="389" r:id="rId66"/>
    <p:sldId id="395" r:id="rId67"/>
    <p:sldId id="391" r:id="rId68"/>
    <p:sldId id="392" r:id="rId69"/>
    <p:sldId id="396" r:id="rId70"/>
    <p:sldId id="393" r:id="rId71"/>
    <p:sldId id="394" r:id="rId72"/>
    <p:sldId id="397" r:id="rId73"/>
    <p:sldId id="323" r:id="rId74"/>
    <p:sldId id="398" r:id="rId75"/>
    <p:sldId id="399" r:id="rId76"/>
    <p:sldId id="400" r:id="rId77"/>
    <p:sldId id="401" r:id="rId78"/>
    <p:sldId id="402" r:id="rId79"/>
    <p:sldId id="324" r:id="rId80"/>
    <p:sldId id="403" r:id="rId81"/>
    <p:sldId id="404" r:id="rId82"/>
    <p:sldId id="405" r:id="rId83"/>
    <p:sldId id="406" r:id="rId84"/>
    <p:sldId id="407" r:id="rId85"/>
    <p:sldId id="408" r:id="rId86"/>
    <p:sldId id="409" r:id="rId87"/>
    <p:sldId id="410" r:id="rId88"/>
    <p:sldId id="325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D9A-A0FF-4035-A99B-E329F8F18AF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13360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Above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Object Oriented Programming Language with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4724400"/>
          </a:xfr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4400" b="1" dirty="0" smtClean="0">
                <a:solidFill>
                  <a:schemeClr val="bg1"/>
                </a:solidFill>
              </a:rPr>
              <a:t>Prof. Shinde Reshma U.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(ME-CSE)</a:t>
            </a:r>
          </a:p>
          <a:p>
            <a:pPr algn="l"/>
            <a:r>
              <a:rPr lang="en-US" sz="4400" b="1" dirty="0" smtClean="0">
                <a:solidFill>
                  <a:schemeClr val="bg1"/>
                </a:solidFill>
              </a:rPr>
              <a:t>Experience in Subject (4.5 Year of Experience):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C programming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OOP with C++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Java Programming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Python Programming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R programming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Web Technology(HTML)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Data Structure (C /JAVA programming)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Full Stack Development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	- Design and Analysis of Algorithm (DAA)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  <a:p>
            <a:pPr algn="just">
              <a:buNone/>
            </a:pP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124200"/>
            <a:ext cx="2133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  <a:p>
            <a:pPr algn="just">
              <a:buNone/>
            </a:pPr>
            <a:r>
              <a:rPr lang="en-US" sz="1900" dirty="0" smtClean="0"/>
              <a:t>Object: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124200"/>
            <a:ext cx="2133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  <a:p>
            <a:pPr algn="just">
              <a:buNone/>
            </a:pPr>
            <a:r>
              <a:rPr lang="en-US" sz="1900" dirty="0" smtClean="0"/>
              <a:t>Object:</a:t>
            </a:r>
          </a:p>
          <a:p>
            <a:pPr algn="just"/>
            <a:r>
              <a:rPr lang="en-US" sz="1900" dirty="0" smtClean="0"/>
              <a:t>Object is  variable of class type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124200"/>
            <a:ext cx="2133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  <a:p>
            <a:pPr algn="just">
              <a:buNone/>
            </a:pPr>
            <a:r>
              <a:rPr lang="en-US" sz="1900" dirty="0" smtClean="0"/>
              <a:t>Object:</a:t>
            </a:r>
          </a:p>
          <a:p>
            <a:pPr algn="just"/>
            <a:r>
              <a:rPr lang="en-US" sz="1900" dirty="0" smtClean="0"/>
              <a:t>Object is  variable of class type</a:t>
            </a:r>
          </a:p>
          <a:p>
            <a:pPr algn="just"/>
            <a:r>
              <a:rPr lang="en-US" sz="1900" dirty="0" smtClean="0"/>
              <a:t>It is a instance of class which has its state and behavior.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124200"/>
            <a:ext cx="2133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  <a:p>
            <a:pPr algn="just">
              <a:buNone/>
            </a:pPr>
            <a:r>
              <a:rPr lang="en-US" sz="1900" dirty="0" smtClean="0"/>
              <a:t>Object:</a:t>
            </a:r>
          </a:p>
          <a:p>
            <a:pPr algn="just"/>
            <a:r>
              <a:rPr lang="en-US" sz="1900" dirty="0" smtClean="0"/>
              <a:t>Object is  variable of class type</a:t>
            </a:r>
          </a:p>
          <a:p>
            <a:pPr algn="just"/>
            <a:r>
              <a:rPr lang="en-US" sz="1900" dirty="0" smtClean="0"/>
              <a:t>It is a instance of class which has its state and behavior.</a:t>
            </a:r>
          </a:p>
          <a:p>
            <a:pPr algn="just"/>
            <a:r>
              <a:rPr lang="en-US" sz="1900" dirty="0" smtClean="0"/>
              <a:t>Object is a entity which permit us to have access to class properties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124200"/>
            <a:ext cx="2133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  <a:p>
            <a:pPr lvl="1" algn="just"/>
            <a:r>
              <a:rPr lang="en-US" sz="1900" dirty="0" smtClean="0"/>
              <a:t>Class is extension of structure in c which have collection of data member </a:t>
            </a:r>
          </a:p>
          <a:p>
            <a:pPr lvl="1" algn="just">
              <a:buNone/>
            </a:pPr>
            <a:r>
              <a:rPr lang="en-US" sz="1900" dirty="0" smtClean="0"/>
              <a:t>       and member function</a:t>
            </a:r>
          </a:p>
          <a:p>
            <a:pPr algn="just"/>
            <a:r>
              <a:rPr lang="en-US" sz="1900" dirty="0" smtClean="0"/>
              <a:t>Logical definition: </a:t>
            </a:r>
          </a:p>
          <a:p>
            <a:pPr lvl="1" algn="just"/>
            <a:r>
              <a:rPr lang="en-US" sz="1900" dirty="0" smtClean="0"/>
              <a:t>It is a collection of different object, also we can say it is a </a:t>
            </a:r>
          </a:p>
          <a:p>
            <a:pPr lvl="1" algn="just">
              <a:buNone/>
            </a:pPr>
            <a:r>
              <a:rPr lang="en-US" sz="1900" dirty="0" smtClean="0"/>
              <a:t>     blueprint of object</a:t>
            </a:r>
          </a:p>
          <a:p>
            <a:pPr lvl="1" algn="just"/>
            <a:r>
              <a:rPr lang="en-US" sz="1900" dirty="0" smtClean="0"/>
              <a:t>For example: compass box(collection of pen, pencil, eraser etc.)</a:t>
            </a:r>
          </a:p>
          <a:p>
            <a:pPr algn="just">
              <a:buNone/>
            </a:pPr>
            <a:r>
              <a:rPr lang="en-US" sz="1900" dirty="0" smtClean="0"/>
              <a:t>Object:</a:t>
            </a:r>
          </a:p>
          <a:p>
            <a:pPr algn="just"/>
            <a:r>
              <a:rPr lang="en-US" sz="1900" dirty="0" smtClean="0"/>
              <a:t>Object is  variable of class type</a:t>
            </a:r>
          </a:p>
          <a:p>
            <a:pPr algn="just"/>
            <a:r>
              <a:rPr lang="en-US" sz="1900" dirty="0" smtClean="0"/>
              <a:t>It is a instance of class which has its state and behavior.</a:t>
            </a:r>
          </a:p>
          <a:p>
            <a:pPr algn="just"/>
            <a:r>
              <a:rPr lang="en-US" sz="1900" dirty="0" smtClean="0"/>
              <a:t>Object is a entity which permit us to have access to class properties</a:t>
            </a:r>
          </a:p>
          <a:p>
            <a:pPr algn="just"/>
            <a:r>
              <a:rPr lang="en-US" sz="1900" dirty="0" smtClean="0"/>
              <a:t>Data member and member function of class can be accessed only through object of respective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124200"/>
            <a:ext cx="2133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Why C++????</a:t>
            </a:r>
            <a:endParaRPr lang="en-US" sz="3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927342"/>
            <a:ext cx="7696200" cy="533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Object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Object</a:t>
            </a:r>
          </a:p>
          <a:p>
            <a:pPr algn="just">
              <a:buNone/>
            </a:pPr>
            <a:r>
              <a:rPr lang="en-US" sz="2000" dirty="0" smtClean="0"/>
              <a:t>	    Syntax				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Object</a:t>
            </a:r>
          </a:p>
          <a:p>
            <a:pPr algn="just">
              <a:buNone/>
            </a:pPr>
            <a:r>
              <a:rPr lang="en-US" sz="2000" dirty="0" smtClean="0"/>
              <a:t>	    Syntax				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495800"/>
            <a:ext cx="296428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Object</a:t>
            </a:r>
          </a:p>
          <a:p>
            <a:pPr algn="just">
              <a:buNone/>
            </a:pPr>
            <a:r>
              <a:rPr lang="en-US" sz="2000" dirty="0" smtClean="0"/>
              <a:t>	    Syntax				Example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495800"/>
            <a:ext cx="296428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Syntax (class - Object)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Class</a:t>
            </a:r>
          </a:p>
          <a:p>
            <a:pPr algn="just">
              <a:buNone/>
            </a:pPr>
            <a:r>
              <a:rPr lang="en-US" sz="2000" dirty="0" smtClean="0"/>
              <a:t>             Syntax				Example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Object</a:t>
            </a:r>
          </a:p>
          <a:p>
            <a:pPr algn="just">
              <a:buNone/>
            </a:pPr>
            <a:r>
              <a:rPr lang="en-US" sz="2000" dirty="0" smtClean="0"/>
              <a:t>	    Syntax				Example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288795" cy="143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495800"/>
            <a:ext cx="296428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44196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Introduction to object oriented Programming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OOPs makes development and maintenance easier where as in Procedure-oriented programming language it is not easy to manage if code grows as project size grows.</a:t>
            </a:r>
          </a:p>
          <a:p>
            <a:pPr algn="just"/>
            <a:r>
              <a:rPr lang="en-US" sz="2000" dirty="0" smtClean="0"/>
              <a:t>OOPs provide data hiding whereas in Procedure-oriented programming language a global data can be accessed from anywhere.</a:t>
            </a:r>
          </a:p>
          <a:p>
            <a:pPr algn="just"/>
            <a:r>
              <a:rPr lang="en-US" sz="2000" dirty="0" smtClean="0"/>
              <a:t>OOPs provide ability to simulate real-world event much more effectively. We can provide the solution of real word problem if we are using the Object-Oriented Programming language.</a:t>
            </a:r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</a:t>
            </a:r>
            <a:r>
              <a:rPr lang="en-US" sz="2000" smtClean="0"/>
              <a:t>or public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  <a:p>
            <a:pPr algn="just"/>
            <a:r>
              <a:rPr lang="en-US" sz="2000" dirty="0" smtClean="0"/>
              <a:t>Only member functions are allowed to  have access the class properties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  <a:p>
            <a:pPr algn="just"/>
            <a:r>
              <a:rPr lang="en-US" sz="2000" dirty="0" smtClean="0"/>
              <a:t>Only member functions are allowed to  have access the class properties</a:t>
            </a:r>
          </a:p>
          <a:p>
            <a:pPr algn="just"/>
            <a:r>
              <a:rPr lang="en-US" sz="2000" dirty="0" smtClean="0"/>
              <a:t>Member function must be declared inside the class. But can be defined either inside or outside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  <a:p>
            <a:pPr algn="just"/>
            <a:r>
              <a:rPr lang="en-US" sz="2000" dirty="0" smtClean="0"/>
              <a:t>Only member functions are allowed to  have access the class properties</a:t>
            </a:r>
          </a:p>
          <a:p>
            <a:pPr algn="just"/>
            <a:r>
              <a:rPr lang="en-US" sz="2000" dirty="0" smtClean="0"/>
              <a:t>Member function must be declared inside the class. But can be defined either inside or outside </a:t>
            </a:r>
          </a:p>
          <a:p>
            <a:pPr lvl="1" algn="just"/>
            <a:r>
              <a:rPr lang="en-US" sz="2000" dirty="0" smtClean="0"/>
              <a:t>Inside  the class: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  <a:p>
            <a:pPr algn="just"/>
            <a:r>
              <a:rPr lang="en-US" sz="2000" dirty="0" smtClean="0"/>
              <a:t>Only member functions are allowed to  have access the class properties</a:t>
            </a:r>
          </a:p>
          <a:p>
            <a:pPr algn="just"/>
            <a:r>
              <a:rPr lang="en-US" sz="2000" dirty="0" smtClean="0"/>
              <a:t>Member function must be declared inside the class. But can be defined either inside or outside </a:t>
            </a:r>
          </a:p>
          <a:p>
            <a:pPr lvl="1" algn="just"/>
            <a:r>
              <a:rPr lang="en-US" sz="2000" dirty="0" smtClean="0"/>
              <a:t>Inside  the class: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809999"/>
            <a:ext cx="3657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Common programming concepts in C &amp; C++: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/>
              <a:t>Variable</a:t>
            </a:r>
          </a:p>
          <a:p>
            <a:pPr algn="just"/>
            <a:r>
              <a:rPr lang="en-US" sz="2000" dirty="0" smtClean="0"/>
              <a:t>Identifiers, keywords</a:t>
            </a:r>
          </a:p>
          <a:p>
            <a:pPr algn="just"/>
            <a:r>
              <a:rPr lang="en-US" sz="2000" dirty="0" smtClean="0"/>
              <a:t>Data types</a:t>
            </a:r>
          </a:p>
          <a:p>
            <a:pPr algn="just"/>
            <a:r>
              <a:rPr lang="en-US" sz="2000" dirty="0" smtClean="0"/>
              <a:t>Operators</a:t>
            </a:r>
          </a:p>
          <a:p>
            <a:pPr algn="just"/>
            <a:r>
              <a:rPr lang="en-US" sz="2000" dirty="0" smtClean="0"/>
              <a:t>Expression	</a:t>
            </a:r>
          </a:p>
          <a:p>
            <a:pPr algn="just"/>
            <a:r>
              <a:rPr lang="en-US" sz="2000" dirty="0" smtClean="0"/>
              <a:t>Function</a:t>
            </a:r>
          </a:p>
          <a:p>
            <a:pPr algn="just"/>
            <a:r>
              <a:rPr lang="en-US" sz="2000" dirty="0" smtClean="0"/>
              <a:t>Array</a:t>
            </a:r>
          </a:p>
          <a:p>
            <a:pPr algn="just"/>
            <a:r>
              <a:rPr lang="en-US" sz="2000" dirty="0" smtClean="0"/>
              <a:t>Recursion</a:t>
            </a:r>
          </a:p>
          <a:p>
            <a:pPr algn="just"/>
            <a:r>
              <a:rPr lang="en-US" sz="2000" dirty="0" smtClean="0"/>
              <a:t>Reference and pointer</a:t>
            </a:r>
          </a:p>
          <a:p>
            <a:pPr algn="just"/>
            <a:r>
              <a:rPr lang="en-US" sz="2000" dirty="0" smtClean="0"/>
              <a:t>Control structure</a:t>
            </a:r>
          </a:p>
          <a:p>
            <a:pPr lvl="1" algn="just"/>
            <a:r>
              <a:rPr lang="en-US" sz="1600" dirty="0" smtClean="0"/>
              <a:t>If-else</a:t>
            </a:r>
          </a:p>
          <a:p>
            <a:pPr lvl="1" algn="just"/>
            <a:r>
              <a:rPr lang="en-US" sz="1600" dirty="0" smtClean="0"/>
              <a:t>While</a:t>
            </a:r>
          </a:p>
          <a:p>
            <a:pPr lvl="1" algn="just"/>
            <a:r>
              <a:rPr lang="en-US" sz="1600" dirty="0" smtClean="0"/>
              <a:t>Do-while</a:t>
            </a:r>
          </a:p>
          <a:p>
            <a:pPr lvl="1" algn="just"/>
            <a:r>
              <a:rPr lang="en-US" sz="1600" dirty="0" smtClean="0"/>
              <a:t>Switch</a:t>
            </a:r>
          </a:p>
          <a:p>
            <a:pPr lvl="1" algn="just"/>
            <a:r>
              <a:rPr lang="en-US" sz="1600" dirty="0" smtClean="0"/>
              <a:t>Continue, break</a:t>
            </a:r>
            <a:r>
              <a:rPr lang="en-US" sz="1600" dirty="0"/>
              <a:t> </a:t>
            </a:r>
            <a:r>
              <a:rPr lang="en-US" sz="1600" dirty="0" smtClean="0"/>
              <a:t>statements</a:t>
            </a:r>
          </a:p>
          <a:p>
            <a:pPr lvl="1" algn="just"/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  <a:p>
            <a:pPr algn="just"/>
            <a:r>
              <a:rPr lang="en-US" sz="2000" dirty="0" smtClean="0"/>
              <a:t>Only member functions are allowed to  have access the class properties</a:t>
            </a:r>
          </a:p>
          <a:p>
            <a:pPr algn="just"/>
            <a:r>
              <a:rPr lang="en-US" sz="2000" dirty="0" smtClean="0"/>
              <a:t>Member function must be declared inside the class. But can be defined either inside or outside </a:t>
            </a:r>
          </a:p>
          <a:p>
            <a:pPr lvl="1" algn="just"/>
            <a:r>
              <a:rPr lang="en-US" sz="2000" dirty="0" smtClean="0"/>
              <a:t>Inside  the class: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/>
            <a:r>
              <a:rPr lang="en-US" sz="2000" dirty="0" smtClean="0"/>
              <a:t>Outside of class: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809999"/>
            <a:ext cx="3657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Data member:</a:t>
            </a:r>
          </a:p>
          <a:p>
            <a:pPr algn="just"/>
            <a:r>
              <a:rPr lang="en-US" sz="2000" dirty="0" smtClean="0"/>
              <a:t>Variables defined inside that class are called as data member of class</a:t>
            </a:r>
          </a:p>
          <a:p>
            <a:pPr algn="just"/>
            <a:r>
              <a:rPr lang="en-US" sz="2000" dirty="0" smtClean="0"/>
              <a:t>Such variables(data members) can be private, protected or public</a:t>
            </a:r>
          </a:p>
          <a:p>
            <a:pPr algn="just"/>
            <a:r>
              <a:rPr lang="en-US" sz="2000" dirty="0" smtClean="0"/>
              <a:t>Basically all these data member can be accessed only through member function of that class</a:t>
            </a:r>
          </a:p>
          <a:p>
            <a:pPr algn="just">
              <a:buNone/>
            </a:pPr>
            <a:r>
              <a:rPr lang="en-US" sz="2000" b="1" u="sng" dirty="0" smtClean="0"/>
              <a:t>Member function:</a:t>
            </a:r>
          </a:p>
          <a:p>
            <a:pPr algn="just"/>
            <a:r>
              <a:rPr lang="en-US" sz="2000" dirty="0" smtClean="0"/>
              <a:t>Function declared inside class are called as member function.</a:t>
            </a:r>
          </a:p>
          <a:p>
            <a:pPr algn="just"/>
            <a:r>
              <a:rPr lang="en-US" sz="2000" dirty="0" smtClean="0"/>
              <a:t>Only member functions are allowed to  have access the class properties</a:t>
            </a:r>
          </a:p>
          <a:p>
            <a:pPr algn="just"/>
            <a:r>
              <a:rPr lang="en-US" sz="2000" dirty="0" smtClean="0"/>
              <a:t>Member function must be declared inside the class. But can be defined either inside or outside </a:t>
            </a:r>
          </a:p>
          <a:p>
            <a:pPr lvl="1" algn="just"/>
            <a:r>
              <a:rPr lang="en-US" sz="2000" dirty="0" smtClean="0"/>
              <a:t>Inside  the class: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  <a:p>
            <a:pPr lvl="1" algn="just"/>
            <a:r>
              <a:rPr lang="en-US" sz="2000" dirty="0" smtClean="0"/>
              <a:t>Outside of class: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809999"/>
            <a:ext cx="3657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5562600"/>
            <a:ext cx="365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</a:t>
            </a:r>
          </a:p>
          <a:p>
            <a:pPr lvl="1" algn="just"/>
            <a:r>
              <a:rPr lang="en-US" sz="2000" dirty="0" smtClean="0"/>
              <a:t>Protected:</a:t>
            </a:r>
          </a:p>
          <a:p>
            <a:pPr lvl="1" algn="just"/>
            <a:r>
              <a:rPr lang="en-US" sz="2000" dirty="0" smtClean="0"/>
              <a:t>Private: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</a:t>
            </a:r>
          </a:p>
          <a:p>
            <a:pPr lvl="1" algn="just"/>
            <a:r>
              <a:rPr lang="en-US" sz="2000" dirty="0" smtClean="0"/>
              <a:t>Private: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 accessible only within class (except friend function)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New in C++: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Data Hiding</a:t>
            </a:r>
          </a:p>
          <a:p>
            <a:pPr algn="just"/>
            <a:r>
              <a:rPr lang="en-US" sz="2000" dirty="0" smtClean="0"/>
              <a:t>Security</a:t>
            </a:r>
          </a:p>
          <a:p>
            <a:pPr algn="just"/>
            <a:r>
              <a:rPr lang="en-US" sz="2000" dirty="0" smtClean="0"/>
              <a:t>Encapsulation (class object)</a:t>
            </a:r>
          </a:p>
          <a:p>
            <a:pPr algn="just"/>
            <a:r>
              <a:rPr lang="en-US" sz="2000" dirty="0" smtClean="0"/>
              <a:t>Abstraction</a:t>
            </a:r>
          </a:p>
          <a:p>
            <a:pPr lvl="1" algn="just"/>
            <a:r>
              <a:rPr lang="en-US" sz="2000" dirty="0" smtClean="0"/>
              <a:t>Pure virtual function</a:t>
            </a:r>
          </a:p>
          <a:p>
            <a:pPr lvl="1" algn="just"/>
            <a:r>
              <a:rPr lang="en-US" sz="2000" dirty="0" smtClean="0"/>
              <a:t>Abstract class</a:t>
            </a:r>
          </a:p>
          <a:p>
            <a:pPr algn="just"/>
            <a:r>
              <a:rPr lang="en-US" sz="2000" dirty="0" smtClean="0"/>
              <a:t>Inheritance</a:t>
            </a:r>
          </a:p>
          <a:p>
            <a:pPr algn="just"/>
            <a:r>
              <a:rPr lang="en-US" sz="2000" dirty="0" smtClean="0"/>
              <a:t>Inline function</a:t>
            </a:r>
          </a:p>
          <a:p>
            <a:pPr algn="just"/>
            <a:r>
              <a:rPr lang="en-US" sz="2000" dirty="0" smtClean="0"/>
              <a:t>Friend Function</a:t>
            </a:r>
          </a:p>
          <a:p>
            <a:pPr algn="just"/>
            <a:r>
              <a:rPr lang="en-US" sz="2000" dirty="0" smtClean="0"/>
              <a:t>Default parameter</a:t>
            </a:r>
          </a:p>
          <a:p>
            <a:pPr algn="just"/>
            <a:r>
              <a:rPr lang="en-US" sz="2000" dirty="0" smtClean="0"/>
              <a:t>Polymorphism</a:t>
            </a:r>
          </a:p>
          <a:p>
            <a:pPr lvl="1" algn="just"/>
            <a:r>
              <a:rPr lang="en-US" sz="2000" dirty="0" smtClean="0"/>
              <a:t>Function overloading</a:t>
            </a:r>
          </a:p>
          <a:p>
            <a:pPr lvl="1" algn="just"/>
            <a:r>
              <a:rPr lang="en-US" sz="2000" dirty="0" smtClean="0"/>
              <a:t>Function </a:t>
            </a:r>
            <a:r>
              <a:rPr lang="en-US" sz="2000" dirty="0" err="1" smtClean="0"/>
              <a:t>overrding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Operator </a:t>
            </a:r>
            <a:r>
              <a:rPr lang="en-US" sz="2000" dirty="0" err="1" smtClean="0"/>
              <a:t>overiding</a:t>
            </a:r>
            <a:endParaRPr lang="en-US" sz="2000" dirty="0" smtClean="0"/>
          </a:p>
          <a:p>
            <a:pPr algn="just"/>
            <a:r>
              <a:rPr lang="en-US" sz="2000" dirty="0" smtClean="0"/>
              <a:t>Standard Template library</a:t>
            </a:r>
          </a:p>
          <a:p>
            <a:pPr algn="just"/>
            <a:r>
              <a:rPr lang="en-US" sz="2000" dirty="0" smtClean="0"/>
              <a:t>Exception Handling</a:t>
            </a:r>
          </a:p>
          <a:p>
            <a:pPr algn="just"/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599" y="1"/>
            <a:ext cx="91440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 accessible only within class (except friend function)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r>
              <a:rPr lang="en-US" sz="2000" dirty="0" smtClean="0"/>
              <a:t>Defining inside class</a:t>
            </a:r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 accessible only within class (except friend function)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r>
              <a:rPr lang="en-US" sz="2000" dirty="0" smtClean="0"/>
              <a:t>Defining inside class</a:t>
            </a:r>
          </a:p>
          <a:p>
            <a:pPr lvl="1" algn="just"/>
            <a:r>
              <a:rPr lang="en-US" sz="2000" dirty="0" smtClean="0"/>
              <a:t>Defining outside class: (using Scope resolution operator  ‘::’)</a:t>
            </a:r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 accessible only within class (except friend function)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r>
              <a:rPr lang="en-US" sz="2000" dirty="0" smtClean="0"/>
              <a:t>Defining inside class</a:t>
            </a:r>
          </a:p>
          <a:p>
            <a:pPr lvl="1" algn="just"/>
            <a:r>
              <a:rPr lang="en-US" sz="2000" dirty="0" smtClean="0"/>
              <a:t>Defining outside class: (using Scope resolution operator  ‘::’)</a:t>
            </a:r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r>
              <a:rPr lang="en-US" sz="2000" dirty="0" smtClean="0"/>
              <a:t>Create object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 accessible only within class (except friend function)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r>
              <a:rPr lang="en-US" sz="2000" dirty="0" smtClean="0"/>
              <a:t>Defining inside class</a:t>
            </a:r>
          </a:p>
          <a:p>
            <a:pPr lvl="1" algn="just"/>
            <a:r>
              <a:rPr lang="en-US" sz="2000" dirty="0" smtClean="0"/>
              <a:t>Defining outside class: (using Scope resolution operator  ‘::’)</a:t>
            </a:r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r>
              <a:rPr lang="en-US" sz="2000" dirty="0" smtClean="0"/>
              <a:t>Create object</a:t>
            </a:r>
          </a:p>
          <a:p>
            <a:pPr lvl="1" algn="just"/>
            <a:r>
              <a:rPr lang="en-US" sz="2000" dirty="0" smtClean="0"/>
              <a:t>Use . Operator to access class properties</a:t>
            </a:r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Properties: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Access </a:t>
            </a:r>
            <a:r>
              <a:rPr lang="en-US" sz="2000" b="1" dirty="0" err="1" smtClean="0"/>
              <a:t>specifiers</a:t>
            </a:r>
            <a:r>
              <a:rPr lang="en-US" sz="2000" dirty="0" smtClean="0"/>
              <a:t>: (Achieves data hiding)</a:t>
            </a:r>
          </a:p>
          <a:p>
            <a:pPr lvl="1" algn="just"/>
            <a:r>
              <a:rPr lang="en-US" sz="2000" dirty="0" smtClean="0"/>
              <a:t>Public:  accessible from any part of program</a:t>
            </a:r>
          </a:p>
          <a:p>
            <a:pPr lvl="1" algn="just"/>
            <a:r>
              <a:rPr lang="en-US" sz="2000" dirty="0" smtClean="0"/>
              <a:t>Protected: only for derived class</a:t>
            </a:r>
          </a:p>
          <a:p>
            <a:pPr lvl="1" algn="just"/>
            <a:r>
              <a:rPr lang="en-US" sz="2000" dirty="0" smtClean="0"/>
              <a:t>Private: accessible only within class (except friend function)</a:t>
            </a:r>
          </a:p>
          <a:p>
            <a:pPr algn="just"/>
            <a:r>
              <a:rPr lang="en-US" sz="2000" b="1" dirty="0" smtClean="0"/>
              <a:t>Class methods : </a:t>
            </a:r>
            <a:r>
              <a:rPr lang="en-US" sz="2000" dirty="0" smtClean="0"/>
              <a:t>(Member function)</a:t>
            </a:r>
          </a:p>
          <a:p>
            <a:pPr lvl="1" algn="just"/>
            <a:r>
              <a:rPr lang="en-US" sz="2000" dirty="0" smtClean="0"/>
              <a:t>Defining inside class</a:t>
            </a:r>
          </a:p>
          <a:p>
            <a:pPr lvl="1" algn="just"/>
            <a:r>
              <a:rPr lang="en-US" sz="2000" dirty="0" smtClean="0"/>
              <a:t>Defining outside class: (using Scope resolution operator  ‘::’)</a:t>
            </a:r>
          </a:p>
          <a:p>
            <a:pPr algn="just"/>
            <a:r>
              <a:rPr lang="en-US" sz="2000" b="1" dirty="0" smtClean="0"/>
              <a:t>Accessing Class properties:</a:t>
            </a:r>
            <a:r>
              <a:rPr lang="en-US" sz="2000" dirty="0" smtClean="0"/>
              <a:t> (Data members)</a:t>
            </a:r>
          </a:p>
          <a:p>
            <a:pPr lvl="1" algn="just"/>
            <a:r>
              <a:rPr lang="en-US" sz="2000" dirty="0" smtClean="0"/>
              <a:t>Create object</a:t>
            </a:r>
          </a:p>
          <a:p>
            <a:pPr lvl="1" algn="just"/>
            <a:r>
              <a:rPr lang="en-US" sz="2000" dirty="0" smtClean="0"/>
              <a:t>Use . Operator to access class properties</a:t>
            </a:r>
          </a:p>
          <a:p>
            <a:pPr lvl="1" algn="just"/>
            <a:r>
              <a:rPr lang="en-US" sz="2000" dirty="0" smtClean="0"/>
              <a:t>Ex.   a1.getdata(),  a1.display(),  a1.a=10 etc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  <a:p>
            <a:pPr algn="just"/>
            <a:r>
              <a:rPr lang="en-US" sz="1900" dirty="0" smtClean="0"/>
              <a:t>As it is special one , such function get called automatically.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  <a:p>
            <a:pPr algn="just"/>
            <a:r>
              <a:rPr lang="en-US" sz="1900" dirty="0" smtClean="0"/>
              <a:t>As it is special one , such function get called automatically. </a:t>
            </a:r>
          </a:p>
          <a:p>
            <a:pPr algn="just"/>
            <a:r>
              <a:rPr lang="en-US" sz="1900" dirty="0" smtClean="0"/>
              <a:t>C++ compiler invokes constructor when we create object of respective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  <a:p>
            <a:pPr algn="just"/>
            <a:r>
              <a:rPr lang="en-US" sz="1900" dirty="0" smtClean="0"/>
              <a:t>As it is special one , such function get called automatically. </a:t>
            </a:r>
          </a:p>
          <a:p>
            <a:pPr algn="just"/>
            <a:r>
              <a:rPr lang="en-US" sz="1900" dirty="0" smtClean="0"/>
              <a:t>C++ compiler invokes constructor when we create object of respective class.</a:t>
            </a:r>
          </a:p>
          <a:p>
            <a:pPr algn="just"/>
            <a:r>
              <a:rPr lang="en-US" sz="1900" dirty="0" smtClean="0"/>
              <a:t>Mainly constructor are used to  data member initialization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  <a:p>
            <a:pPr algn="just"/>
            <a:r>
              <a:rPr lang="en-US" sz="1900" dirty="0" smtClean="0"/>
              <a:t>As it is special one , such function get called automatically. </a:t>
            </a:r>
          </a:p>
          <a:p>
            <a:pPr algn="just"/>
            <a:r>
              <a:rPr lang="en-US" sz="1900" dirty="0" smtClean="0"/>
              <a:t>C++ compiler invokes constructor when we create object of respective class.</a:t>
            </a:r>
          </a:p>
          <a:p>
            <a:pPr algn="just"/>
            <a:r>
              <a:rPr lang="en-US" sz="1900" dirty="0" smtClean="0"/>
              <a:t>Mainly constructor are used to  data member initialization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438400"/>
            <a:ext cx="29969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  <a:p>
            <a:pPr algn="just"/>
            <a:r>
              <a:rPr lang="en-US" sz="1900" dirty="0" smtClean="0"/>
              <a:t>As it is special one , such function get called automatically. </a:t>
            </a:r>
          </a:p>
          <a:p>
            <a:pPr algn="just"/>
            <a:r>
              <a:rPr lang="en-US" sz="1900" dirty="0" smtClean="0"/>
              <a:t>C++ compiler invokes constructor when we create object of respective class.</a:t>
            </a:r>
          </a:p>
          <a:p>
            <a:pPr algn="just"/>
            <a:r>
              <a:rPr lang="en-US" sz="1900" dirty="0" smtClean="0"/>
              <a:t>Mainly constructor are used to  data member initialization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>
              <a:buNone/>
            </a:pPr>
            <a:r>
              <a:rPr lang="en-US" sz="1900" b="1" u="sng" dirty="0" smtClean="0"/>
              <a:t>Rules need to follow while using constructor: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438400"/>
            <a:ext cx="29969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1900" b="1" u="sng" dirty="0" smtClean="0"/>
              <a:t>Definition:</a:t>
            </a:r>
          </a:p>
          <a:p>
            <a:pPr algn="just"/>
            <a:r>
              <a:rPr lang="en-US" sz="1900" dirty="0" smtClean="0"/>
              <a:t>It is a special member function that is having same name as that of class name</a:t>
            </a:r>
          </a:p>
          <a:p>
            <a:pPr algn="just"/>
            <a:r>
              <a:rPr lang="en-US" sz="1900" dirty="0" smtClean="0"/>
              <a:t>As it is special one , such function get called automatically. </a:t>
            </a:r>
          </a:p>
          <a:p>
            <a:pPr algn="just"/>
            <a:r>
              <a:rPr lang="en-US" sz="1900" dirty="0" smtClean="0"/>
              <a:t>C++ compiler invokes constructor when we create object of respective class.</a:t>
            </a:r>
          </a:p>
          <a:p>
            <a:pPr algn="just"/>
            <a:r>
              <a:rPr lang="en-US" sz="1900" dirty="0" smtClean="0"/>
              <a:t>Mainly constructor are used to  data member initialization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>
              <a:buNone/>
            </a:pPr>
            <a:r>
              <a:rPr lang="en-US" sz="1900" b="1" u="sng" dirty="0" smtClean="0"/>
              <a:t>Rules need to follow while using constructor:</a:t>
            </a:r>
          </a:p>
          <a:p>
            <a:r>
              <a:rPr lang="en-US" sz="2000" dirty="0" smtClean="0"/>
              <a:t>Must have the same name as the class,</a:t>
            </a:r>
          </a:p>
          <a:p>
            <a:r>
              <a:rPr lang="en-US" sz="2000" dirty="0" smtClean="0"/>
              <a:t>Does not have a return type,</a:t>
            </a:r>
          </a:p>
          <a:p>
            <a:r>
              <a:rPr lang="en-US" sz="2000" dirty="0" smtClean="0"/>
              <a:t>It should be public</a:t>
            </a:r>
          </a:p>
          <a:p>
            <a:r>
              <a:rPr lang="en-US" sz="2000" dirty="0" smtClean="0"/>
              <a:t>A Java constructor cannot be abstract, static, final, and synchronized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438400"/>
            <a:ext cx="29969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     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    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</a:t>
            </a:r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    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    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    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r>
              <a:rPr lang="en-US" sz="2000" dirty="0" smtClean="0"/>
              <a:t>a constructor with parameters is</a:t>
            </a:r>
          </a:p>
          <a:p>
            <a:pPr lvl="1" algn="just">
              <a:buNone/>
            </a:pPr>
            <a:r>
              <a:rPr lang="en-US" sz="2000" dirty="0" smtClean="0"/>
              <a:t>     known as a parameterized constructor.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r>
              <a:rPr lang="en-US" sz="2000" dirty="0" smtClean="0"/>
              <a:t>a constructor with parameters is</a:t>
            </a:r>
          </a:p>
          <a:p>
            <a:pPr lvl="1" algn="just">
              <a:buNone/>
            </a:pPr>
            <a:r>
              <a:rPr lang="en-US" sz="2000" dirty="0" smtClean="0"/>
              <a:t>     known as a parameterized constructor.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2667000"/>
            <a:ext cx="2133601" cy="16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r>
              <a:rPr lang="en-US" sz="2000" dirty="0" smtClean="0"/>
              <a:t>a constructor with parameters is</a:t>
            </a:r>
          </a:p>
          <a:p>
            <a:pPr lvl="1" algn="just">
              <a:buNone/>
            </a:pPr>
            <a:r>
              <a:rPr lang="en-US" sz="2000" dirty="0" smtClean="0"/>
              <a:t>     known as a parameterized constructor.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2667000"/>
            <a:ext cx="2133601" cy="16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66999"/>
            <a:ext cx="2209800" cy="16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r>
              <a:rPr lang="en-US" sz="2000" dirty="0" smtClean="0"/>
              <a:t>a constructor with parameters is</a:t>
            </a:r>
          </a:p>
          <a:p>
            <a:pPr lvl="1" algn="just">
              <a:buNone/>
            </a:pPr>
            <a:r>
              <a:rPr lang="en-US" sz="2000" dirty="0" smtClean="0"/>
              <a:t>     known as a parameterized constructor.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r>
              <a:rPr lang="en-US" sz="2000" dirty="0" smtClean="0"/>
              <a:t>The copy constructor in C++ is used </a:t>
            </a:r>
          </a:p>
          <a:p>
            <a:pPr lvl="1">
              <a:buNone/>
            </a:pPr>
            <a:r>
              <a:rPr lang="en-US" sz="2000" dirty="0" smtClean="0"/>
              <a:t>     to copy data of one object to another.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2667000"/>
            <a:ext cx="2133601" cy="16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66999"/>
            <a:ext cx="2209800" cy="16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r>
              <a:rPr lang="en-US" sz="2000" dirty="0" smtClean="0"/>
              <a:t>a constructor with parameters is</a:t>
            </a:r>
          </a:p>
          <a:p>
            <a:pPr lvl="1" algn="just">
              <a:buNone/>
            </a:pPr>
            <a:r>
              <a:rPr lang="en-US" sz="2000" dirty="0" smtClean="0"/>
              <a:t>     known as a parameterized constructor.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r>
              <a:rPr lang="en-US" sz="2000" dirty="0" smtClean="0"/>
              <a:t>The copy constructor in C++ is used </a:t>
            </a:r>
          </a:p>
          <a:p>
            <a:pPr lvl="1">
              <a:buNone/>
            </a:pPr>
            <a:r>
              <a:rPr lang="en-US" sz="2000" dirty="0" smtClean="0"/>
              <a:t>     to copy data of one object to another.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2667000"/>
            <a:ext cx="2133601" cy="16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66999"/>
            <a:ext cx="2209800" cy="16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4495800"/>
            <a:ext cx="1866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b="1" dirty="0" smtClean="0"/>
              <a:t>Types of constructor: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/>
              <a:t>Default constructor:</a:t>
            </a:r>
          </a:p>
          <a:p>
            <a:pPr lvl="1" algn="just"/>
            <a:r>
              <a:rPr lang="en-US" sz="2000" dirty="0" smtClean="0"/>
              <a:t>A constructor with no parameters is </a:t>
            </a:r>
          </a:p>
          <a:p>
            <a:pPr lvl="1" algn="just">
              <a:buNone/>
            </a:pPr>
            <a:r>
              <a:rPr lang="en-US" sz="2000" dirty="0" smtClean="0"/>
              <a:t>     known as a default constructor.</a:t>
            </a:r>
          </a:p>
          <a:p>
            <a:pPr lvl="1"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Parameterized constructor:</a:t>
            </a:r>
          </a:p>
          <a:p>
            <a:pPr lvl="1" algn="just"/>
            <a:r>
              <a:rPr lang="en-US" sz="2000" dirty="0" smtClean="0"/>
              <a:t>a constructor with parameters is</a:t>
            </a:r>
          </a:p>
          <a:p>
            <a:pPr lvl="1" algn="just">
              <a:buNone/>
            </a:pPr>
            <a:r>
              <a:rPr lang="en-US" sz="2000" dirty="0" smtClean="0"/>
              <a:t>     known as a parameterized constructor.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Copy constructor:</a:t>
            </a:r>
          </a:p>
          <a:p>
            <a:pPr lvl="1" algn="just"/>
            <a:r>
              <a:rPr lang="en-US" sz="2000" dirty="0" smtClean="0"/>
              <a:t>The copy constructor in C++ is used </a:t>
            </a:r>
          </a:p>
          <a:p>
            <a:pPr lvl="1">
              <a:buNone/>
            </a:pPr>
            <a:r>
              <a:rPr lang="en-US" sz="2000" dirty="0" smtClean="0"/>
              <a:t>     to copy data of one object to another.</a:t>
            </a:r>
            <a:br>
              <a:rPr lang="en-US" sz="2000" dirty="0" smtClean="0"/>
            </a:b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2667000"/>
            <a:ext cx="2133601" cy="163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66999"/>
            <a:ext cx="2209800" cy="16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8020" y="609600"/>
            <a:ext cx="2097741" cy="17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419" y="609600"/>
            <a:ext cx="18685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4495800"/>
            <a:ext cx="1866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495800"/>
            <a:ext cx="2362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 Overloading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 Overloading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/>
              <a:t>Constructors can be overloaded in a similar way as function overloading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 Overloading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/>
              <a:t>Constructors can be overloaded in a similar way as function overloading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One class can have two or more</a:t>
            </a:r>
            <a:r>
              <a:rPr lang="en-US" sz="2000" dirty="0" smtClean="0"/>
              <a:t> constructors  with same name but with different number of arguments.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 Overloading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/>
              <a:t>Constructors can be overloaded in a similar way as function overloading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One class can have two or more</a:t>
            </a:r>
            <a:r>
              <a:rPr lang="en-US" sz="2000" dirty="0" smtClean="0"/>
              <a:t> constructors  with same name but with different number of arguments. </a:t>
            </a:r>
          </a:p>
          <a:p>
            <a:r>
              <a:rPr lang="en-US" sz="2000" dirty="0" smtClean="0"/>
              <a:t>Depending upon the number and type of arguments passed, the corresponding constructor is called.</a:t>
            </a:r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 Overloading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/>
              <a:t>Constructors can be overloaded in a similar way as function overloading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One class can have two or more</a:t>
            </a:r>
            <a:r>
              <a:rPr lang="en-US" sz="2000" dirty="0" smtClean="0"/>
              <a:t> constructors  with same name but with different number of arguments. </a:t>
            </a:r>
          </a:p>
          <a:p>
            <a:r>
              <a:rPr lang="en-US" sz="2000" dirty="0" smtClean="0"/>
              <a:t>Depending upon the number and type of arguments passed, the corresponding constructor is called.</a:t>
            </a:r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1"/>
            <a:ext cx="3352800" cy="303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Constructor Overloading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/>
              <a:t>Constructors can be overloaded in a similar way as function overloading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One class can have two or more</a:t>
            </a:r>
            <a:r>
              <a:rPr lang="en-US" sz="2000" dirty="0" smtClean="0"/>
              <a:t> constructors  with same name but with different number of arguments. </a:t>
            </a:r>
          </a:p>
          <a:p>
            <a:r>
              <a:rPr lang="en-US" sz="2000" dirty="0" smtClean="0"/>
              <a:t>Depending upon the number and type of arguments passed, the corresponding constructor is called.</a:t>
            </a:r>
          </a:p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1"/>
            <a:ext cx="3352800" cy="303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495800"/>
            <a:ext cx="3352800" cy="186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  <a:p>
            <a:pPr algn="just"/>
            <a:r>
              <a:rPr lang="en-US" sz="2000" dirty="0" smtClean="0"/>
              <a:t>It must have same name as class. </a:t>
            </a:r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  <a:p>
            <a:pPr algn="just"/>
            <a:r>
              <a:rPr lang="en-US" sz="2000" dirty="0" smtClean="0"/>
              <a:t>It must have same name as class. </a:t>
            </a:r>
          </a:p>
          <a:p>
            <a:pPr algn="just"/>
            <a:r>
              <a:rPr lang="en-US" sz="2000" dirty="0" smtClean="0"/>
              <a:t>It is prefixed with a tilde sign (~).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  <a:p>
            <a:pPr algn="just"/>
            <a:r>
              <a:rPr lang="en-US" sz="2000" dirty="0" smtClean="0"/>
              <a:t>It must have same name as class. </a:t>
            </a:r>
          </a:p>
          <a:p>
            <a:pPr algn="just"/>
            <a:r>
              <a:rPr lang="en-US" sz="2000" dirty="0" smtClean="0"/>
              <a:t>It is prefixed with a tilde sign (~).</a:t>
            </a:r>
          </a:p>
          <a:p>
            <a:pPr algn="just"/>
            <a:r>
              <a:rPr lang="en-US" sz="2000" dirty="0" smtClean="0"/>
              <a:t>C++ destructor cannot have parameters</a:t>
            </a:r>
            <a:r>
              <a:rPr lang="en-US" sz="1900" dirty="0" smtClean="0"/>
              <a:t> </a:t>
            </a:r>
          </a:p>
          <a:p>
            <a:pPr algn="just">
              <a:buNone/>
            </a:pPr>
            <a:r>
              <a:rPr lang="en-US" sz="1900" dirty="0" smtClean="0"/>
              <a:t>      and also doesn’t have definition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  <a:p>
            <a:pPr algn="just"/>
            <a:r>
              <a:rPr lang="en-US" sz="2000" dirty="0" smtClean="0"/>
              <a:t>It must have same name as class. </a:t>
            </a:r>
          </a:p>
          <a:p>
            <a:pPr algn="just"/>
            <a:r>
              <a:rPr lang="en-US" sz="2000" dirty="0" smtClean="0"/>
              <a:t>It is prefixed with a tilde sign (~).</a:t>
            </a:r>
          </a:p>
          <a:p>
            <a:pPr algn="just"/>
            <a:r>
              <a:rPr lang="en-US" sz="2000" dirty="0" smtClean="0"/>
              <a:t>C++ destructor cannot have parameters</a:t>
            </a:r>
            <a:r>
              <a:rPr lang="en-US" sz="1900" dirty="0" smtClean="0"/>
              <a:t> </a:t>
            </a:r>
          </a:p>
          <a:p>
            <a:pPr algn="just">
              <a:buNone/>
            </a:pPr>
            <a:r>
              <a:rPr lang="en-US" sz="1900" dirty="0" smtClean="0"/>
              <a:t>      and also doesn’t have definition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676400"/>
            <a:ext cx="251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  <a:p>
            <a:pPr algn="just"/>
            <a:r>
              <a:rPr lang="en-US" sz="2000" dirty="0" smtClean="0"/>
              <a:t>It must have same name as class. </a:t>
            </a:r>
          </a:p>
          <a:p>
            <a:pPr algn="just"/>
            <a:r>
              <a:rPr lang="en-US" sz="2000" dirty="0" smtClean="0"/>
              <a:t>It is prefixed with a tilde sign (~).</a:t>
            </a:r>
          </a:p>
          <a:p>
            <a:pPr algn="just"/>
            <a:r>
              <a:rPr lang="en-US" sz="2000" dirty="0" smtClean="0"/>
              <a:t>C++ destructor cannot have parameters</a:t>
            </a:r>
            <a:r>
              <a:rPr lang="en-US" sz="1900" dirty="0" smtClean="0"/>
              <a:t> </a:t>
            </a:r>
          </a:p>
          <a:p>
            <a:pPr algn="just">
              <a:buNone/>
            </a:pPr>
            <a:r>
              <a:rPr lang="en-US" sz="1900" dirty="0" smtClean="0"/>
              <a:t>      and also doesn’t have definition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More than one Constructor and its scope:</a:t>
            </a:r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676400"/>
            <a:ext cx="251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200" dirty="0" smtClean="0"/>
              <a:t>Destructor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Destructor is a special class function which destroys the object as soon as the scope of object ends. </a:t>
            </a:r>
          </a:p>
          <a:p>
            <a:pPr algn="just"/>
            <a:r>
              <a:rPr lang="en-US" sz="2000" dirty="0" smtClean="0"/>
              <a:t>The destructor is called automatically by the compiler when the object goes out of scope.</a:t>
            </a:r>
          </a:p>
          <a:p>
            <a:pPr algn="just"/>
            <a:r>
              <a:rPr lang="en-US" sz="2000" dirty="0" smtClean="0"/>
              <a:t>It must have same name as class. </a:t>
            </a:r>
          </a:p>
          <a:p>
            <a:pPr algn="just"/>
            <a:r>
              <a:rPr lang="en-US" sz="2000" dirty="0" smtClean="0"/>
              <a:t>It is prefixed with a tilde sign (~).</a:t>
            </a:r>
          </a:p>
          <a:p>
            <a:pPr algn="just"/>
            <a:r>
              <a:rPr lang="en-US" sz="2000" dirty="0" smtClean="0"/>
              <a:t>C++ destructor cannot have parameters</a:t>
            </a:r>
            <a:r>
              <a:rPr lang="en-US" sz="1900" dirty="0" smtClean="0"/>
              <a:t> </a:t>
            </a:r>
          </a:p>
          <a:p>
            <a:pPr algn="just">
              <a:buNone/>
            </a:pPr>
            <a:r>
              <a:rPr lang="en-US" sz="1900" dirty="0" smtClean="0"/>
              <a:t>      and also doesn’t have definition</a:t>
            </a:r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endParaRPr lang="en-US" sz="1900" dirty="0" smtClean="0"/>
          </a:p>
          <a:p>
            <a:pPr algn="just"/>
            <a:r>
              <a:rPr lang="en-US" sz="1900" dirty="0" smtClean="0"/>
              <a:t>More than one Constructor and its scope:</a:t>
            </a:r>
          </a:p>
          <a:p>
            <a:pPr algn="just">
              <a:buNone/>
            </a:pPr>
            <a:endParaRPr lang="en-US" sz="1900" dirty="0" smtClean="0"/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676400"/>
            <a:ext cx="251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962400"/>
            <a:ext cx="457200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" y="1614488"/>
            <a:ext cx="73533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000" dirty="0" smtClean="0"/>
              <a:t>Class - Object:</a:t>
            </a:r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900" dirty="0" smtClean="0"/>
              <a:t>All OOP concepts can be introduced only with the help of class and object. In short everything in OO programming moves around class and object.</a:t>
            </a:r>
          </a:p>
          <a:p>
            <a:pPr algn="just">
              <a:buNone/>
            </a:pPr>
            <a:r>
              <a:rPr lang="en-US" sz="1900" dirty="0" smtClean="0"/>
              <a:t>Class: </a:t>
            </a:r>
          </a:p>
          <a:p>
            <a:pPr algn="just"/>
            <a:r>
              <a:rPr lang="en-US" sz="1900" dirty="0" smtClean="0"/>
              <a:t>Technical definition:</a:t>
            </a:r>
          </a:p>
          <a:p>
            <a:pPr lvl="1" algn="just"/>
            <a:r>
              <a:rPr lang="en-US" sz="1900" dirty="0" smtClean="0"/>
              <a:t>Class is user defined data type.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4449</Words>
  <Application>Microsoft Office PowerPoint</Application>
  <PresentationFormat>On-screen Show (4:3)</PresentationFormat>
  <Paragraphs>842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Object Oriented Programming Language with C++</vt:lpstr>
      <vt:lpstr>Why C++????</vt:lpstr>
      <vt:lpstr>Introduction to object oriented Programming</vt:lpstr>
      <vt:lpstr>Common programming concepts in C &amp; C++:</vt:lpstr>
      <vt:lpstr>New in C++: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Class - Object:</vt:lpstr>
      <vt:lpstr>Syntax (class - Object)</vt:lpstr>
      <vt:lpstr>Syntax (class - Object)</vt:lpstr>
      <vt:lpstr>Syntax (class - Object)</vt:lpstr>
      <vt:lpstr>Syntax (class - Object)</vt:lpstr>
      <vt:lpstr>Syntax (class - Object)</vt:lpstr>
      <vt:lpstr>Syntax (class - Object)</vt:lpstr>
      <vt:lpstr>Syntax (class - Object)</vt:lpstr>
      <vt:lpstr>Syntax (class - Object)</vt:lpstr>
      <vt:lpstr>Syntax (class - Object)</vt:lpstr>
      <vt:lpstr>Syntax (class - Object)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Class Properties:</vt:lpstr>
      <vt:lpstr>Constructor:</vt:lpstr>
      <vt:lpstr>Constructor:</vt:lpstr>
      <vt:lpstr>Constructor:</vt:lpstr>
      <vt:lpstr>Constructor:</vt:lpstr>
      <vt:lpstr>Constructor:</vt:lpstr>
      <vt:lpstr>Constructor:</vt:lpstr>
      <vt:lpstr>Constructor:</vt:lpstr>
      <vt:lpstr>Constructor:</vt:lpstr>
      <vt:lpstr>Types of constructor:</vt:lpstr>
      <vt:lpstr>Types of constructor:</vt:lpstr>
      <vt:lpstr>Types of constructor:</vt:lpstr>
      <vt:lpstr>Types of constructor:</vt:lpstr>
      <vt:lpstr>Types of constructor:</vt:lpstr>
      <vt:lpstr>Types of constructor:</vt:lpstr>
      <vt:lpstr>Types of constructor:</vt:lpstr>
      <vt:lpstr>Types of constructor:</vt:lpstr>
      <vt:lpstr>Types of constructor:</vt:lpstr>
      <vt:lpstr>Types of constructor:</vt:lpstr>
      <vt:lpstr>Constructor Overloading</vt:lpstr>
      <vt:lpstr>Constructor Overloading</vt:lpstr>
      <vt:lpstr>Constructor Overloading</vt:lpstr>
      <vt:lpstr>Constructor Overloading</vt:lpstr>
      <vt:lpstr>Constructor Overloading</vt:lpstr>
      <vt:lpstr>Constructor Overloading</vt:lpstr>
      <vt:lpstr>Destructor</vt:lpstr>
      <vt:lpstr>Destructor</vt:lpstr>
      <vt:lpstr>Destructor</vt:lpstr>
      <vt:lpstr>Destructor</vt:lpstr>
      <vt:lpstr>Destructor</vt:lpstr>
      <vt:lpstr>Destructor</vt:lpstr>
      <vt:lpstr>Destructor</vt:lpstr>
      <vt:lpstr>Destructor</vt:lpstr>
      <vt:lpstr>Destructor</vt:lpstr>
      <vt:lpstr>Slide 88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Full stack Development  Class: BE-CSE</dc:title>
  <dc:creator>admin</dc:creator>
  <cp:lastModifiedBy>sdladmin</cp:lastModifiedBy>
  <cp:revision>58</cp:revision>
  <dcterms:created xsi:type="dcterms:W3CDTF">2020-07-27T15:26:07Z</dcterms:created>
  <dcterms:modified xsi:type="dcterms:W3CDTF">2021-02-03T07:22:40Z</dcterms:modified>
</cp:coreProperties>
</file>