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46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10" r:id="rId16"/>
    <p:sldId id="347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06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07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08" r:id="rId49"/>
    <p:sldId id="340" r:id="rId50"/>
    <p:sldId id="341" r:id="rId51"/>
    <p:sldId id="342" r:id="rId52"/>
    <p:sldId id="343" r:id="rId53"/>
    <p:sldId id="344" r:id="rId54"/>
    <p:sldId id="345" r:id="rId55"/>
    <p:sldId id="309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60" r:id="rId64"/>
    <p:sldId id="370" r:id="rId65"/>
    <p:sldId id="371" r:id="rId66"/>
    <p:sldId id="372" r:id="rId67"/>
    <p:sldId id="373" r:id="rId68"/>
    <p:sldId id="374" r:id="rId69"/>
    <p:sldId id="375" r:id="rId70"/>
    <p:sldId id="361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62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D9A-A0FF-4035-A99B-E329F8F18AF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Point to be discuss are: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Static data member</a:t>
            </a:r>
          </a:p>
          <a:p>
            <a:pPr algn="just"/>
            <a:r>
              <a:rPr lang="en-US" sz="1900" dirty="0" smtClean="0"/>
              <a:t>Static  member function</a:t>
            </a:r>
          </a:p>
          <a:p>
            <a:pPr algn="just"/>
            <a:r>
              <a:rPr lang="en-US" sz="1900" dirty="0" smtClean="0"/>
              <a:t>Inline function</a:t>
            </a:r>
          </a:p>
          <a:p>
            <a:pPr algn="just"/>
            <a:r>
              <a:rPr lang="en-US" sz="1900" dirty="0" smtClean="0"/>
              <a:t>Friend function</a:t>
            </a:r>
          </a:p>
          <a:p>
            <a:pPr algn="just"/>
            <a:r>
              <a:rPr lang="en-US" sz="1900" dirty="0" smtClean="0"/>
              <a:t>Default argument</a:t>
            </a:r>
          </a:p>
          <a:p>
            <a:pPr algn="just"/>
            <a:r>
              <a:rPr lang="en-US" sz="1900" dirty="0" smtClean="0"/>
              <a:t>Reference variable</a:t>
            </a:r>
          </a:p>
          <a:p>
            <a:pPr algn="just"/>
            <a:r>
              <a:rPr lang="en-US" sz="1900" dirty="0" smtClean="0"/>
              <a:t>This pointer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  <a:p>
            <a:pPr lvl="1"/>
            <a:r>
              <a:rPr lang="en-US" sz="2000" dirty="0" smtClean="0"/>
              <a:t>It should be define outside the class definition.</a:t>
            </a:r>
          </a:p>
          <a:p>
            <a:pPr lvl="1"/>
            <a:r>
              <a:rPr lang="en-US" sz="2000" dirty="0" smtClean="0"/>
              <a:t>All objects of class has to share same memory location fir static data member.</a:t>
            </a:r>
          </a:p>
          <a:p>
            <a:pPr>
              <a:buNone/>
            </a:pPr>
            <a:r>
              <a:rPr lang="en-US" sz="2000" b="1" u="sng" dirty="0" smtClean="0"/>
              <a:t>Static member function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  <a:p>
            <a:pPr lvl="1"/>
            <a:r>
              <a:rPr lang="en-US" sz="2000" dirty="0" smtClean="0"/>
              <a:t>It should be define outside the class definition.</a:t>
            </a:r>
          </a:p>
          <a:p>
            <a:pPr lvl="1"/>
            <a:r>
              <a:rPr lang="en-US" sz="2000" dirty="0" smtClean="0"/>
              <a:t>All objects of class has to share same memory location fir static data member.</a:t>
            </a:r>
          </a:p>
          <a:p>
            <a:pPr>
              <a:buNone/>
            </a:pPr>
            <a:r>
              <a:rPr lang="en-US" sz="2000" b="1" u="sng" dirty="0" smtClean="0"/>
              <a:t>Static member function </a:t>
            </a:r>
          </a:p>
          <a:p>
            <a:r>
              <a:rPr lang="en-US" sz="2000" dirty="0" smtClean="0"/>
              <a:t>Static member function have two properties as follows:</a:t>
            </a:r>
          </a:p>
          <a:p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  <a:p>
            <a:pPr lvl="1"/>
            <a:r>
              <a:rPr lang="en-US" sz="2000" dirty="0" smtClean="0"/>
              <a:t>It should be define outside the class definition.</a:t>
            </a:r>
          </a:p>
          <a:p>
            <a:pPr lvl="1"/>
            <a:r>
              <a:rPr lang="en-US" sz="2000" dirty="0" smtClean="0"/>
              <a:t>All objects of class has to share same memory location fir static data member.</a:t>
            </a:r>
          </a:p>
          <a:p>
            <a:pPr>
              <a:buNone/>
            </a:pPr>
            <a:r>
              <a:rPr lang="en-US" sz="2000" b="1" u="sng" dirty="0" smtClean="0"/>
              <a:t>Static member function </a:t>
            </a:r>
          </a:p>
          <a:p>
            <a:r>
              <a:rPr lang="en-US" sz="2000" dirty="0" smtClean="0"/>
              <a:t>Static member function have two properties as follows:</a:t>
            </a:r>
          </a:p>
          <a:p>
            <a:pPr lvl="0"/>
            <a:r>
              <a:rPr lang="en-US" sz="2000" dirty="0" smtClean="0"/>
              <a:t>Static function can have access to only other static member (either data member or member function) of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  <a:p>
            <a:pPr lvl="1"/>
            <a:r>
              <a:rPr lang="en-US" sz="2000" dirty="0" smtClean="0"/>
              <a:t>It should be define outside the class definition.</a:t>
            </a:r>
          </a:p>
          <a:p>
            <a:pPr lvl="1"/>
            <a:r>
              <a:rPr lang="en-US" sz="2000" dirty="0" smtClean="0"/>
              <a:t>All objects of class has to share same memory location fir static data member.</a:t>
            </a:r>
          </a:p>
          <a:p>
            <a:pPr>
              <a:buNone/>
            </a:pPr>
            <a:r>
              <a:rPr lang="en-US" sz="2000" b="1" u="sng" dirty="0" smtClean="0"/>
              <a:t>Static member function </a:t>
            </a:r>
          </a:p>
          <a:p>
            <a:r>
              <a:rPr lang="en-US" sz="2000" dirty="0" smtClean="0"/>
              <a:t>Static member function have two properties as follows:</a:t>
            </a:r>
          </a:p>
          <a:p>
            <a:pPr lvl="0"/>
            <a:r>
              <a:rPr lang="en-US" sz="2000" dirty="0" smtClean="0"/>
              <a:t>Static function can have access to only other static member (either data member or member function) of class.</a:t>
            </a:r>
          </a:p>
          <a:p>
            <a:pPr lvl="0"/>
            <a:r>
              <a:rPr lang="en-US" sz="2000" dirty="0" smtClean="0"/>
              <a:t>Static member function called using syntax  as follows: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  <a:p>
            <a:pPr lvl="1"/>
            <a:r>
              <a:rPr lang="en-US" sz="2000" dirty="0" smtClean="0"/>
              <a:t>It should be define outside the class definition.</a:t>
            </a:r>
          </a:p>
          <a:p>
            <a:pPr lvl="1"/>
            <a:r>
              <a:rPr lang="en-US" sz="2000" dirty="0" smtClean="0"/>
              <a:t>All objects of class has to share same memory location fir static data member.</a:t>
            </a:r>
          </a:p>
          <a:p>
            <a:pPr>
              <a:buNone/>
            </a:pPr>
            <a:r>
              <a:rPr lang="en-US" sz="2000" b="1" u="sng" dirty="0" smtClean="0"/>
              <a:t>Static member function </a:t>
            </a:r>
          </a:p>
          <a:p>
            <a:r>
              <a:rPr lang="en-US" sz="2000" dirty="0" smtClean="0"/>
              <a:t>Static member function have two properties as follows:</a:t>
            </a:r>
          </a:p>
          <a:p>
            <a:pPr lvl="0"/>
            <a:r>
              <a:rPr lang="en-US" sz="2000" dirty="0" smtClean="0"/>
              <a:t>Static function can have access to only other static member (either data member or member function) of class.</a:t>
            </a:r>
          </a:p>
          <a:p>
            <a:pPr lvl="0"/>
            <a:r>
              <a:rPr lang="en-US" sz="2000" dirty="0" smtClean="0"/>
              <a:t>Static member function called using syntax  as follows:</a:t>
            </a:r>
          </a:p>
          <a:p>
            <a:r>
              <a:rPr lang="en-US" sz="2000" dirty="0" smtClean="0"/>
              <a:t> Syntax:     </a:t>
            </a:r>
            <a:r>
              <a:rPr lang="en-US" sz="2000" dirty="0" err="1" smtClean="0"/>
              <a:t>Class_Name</a:t>
            </a:r>
            <a:r>
              <a:rPr lang="en-US" sz="2000" dirty="0" smtClean="0"/>
              <a:t> :: </a:t>
            </a:r>
            <a:r>
              <a:rPr lang="en-US" sz="2000" dirty="0" err="1" smtClean="0"/>
              <a:t>Function_Name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  <a:p>
            <a:pPr lvl="1" algn="just" fontAlgn="base"/>
            <a:r>
              <a:rPr lang="en-US" sz="2000" dirty="0" smtClean="0"/>
              <a:t>3.The CPU then executes the function code, stores the function return value in a predefined memory location/register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  <a:p>
            <a:pPr lvl="1" algn="just" fontAlgn="base"/>
            <a:r>
              <a:rPr lang="en-US" sz="2000" dirty="0" smtClean="0"/>
              <a:t>3.The CPU then executes the function code, stores the function return value in a predefined memory location/register </a:t>
            </a:r>
          </a:p>
          <a:p>
            <a:pPr lvl="1" algn="just" fontAlgn="base"/>
            <a:r>
              <a:rPr lang="en-US" sz="2000" dirty="0" smtClean="0"/>
              <a:t>4.and returns control to the calling function.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  <a:p>
            <a:pPr lvl="1" algn="just" fontAlgn="base"/>
            <a:r>
              <a:rPr lang="en-US" sz="2000" dirty="0" smtClean="0"/>
              <a:t>3.The CPU then executes the function code, stores the function return value in a predefined memory location/register </a:t>
            </a:r>
          </a:p>
          <a:p>
            <a:pPr lvl="1" algn="just" fontAlgn="base"/>
            <a:r>
              <a:rPr lang="en-US" sz="2000" dirty="0" smtClean="0"/>
              <a:t>4.and returns control to the calling function. </a:t>
            </a:r>
          </a:p>
          <a:p>
            <a:pPr lvl="0" algn="just" fontAlgn="base"/>
            <a:r>
              <a:rPr lang="en-US" sz="2000" dirty="0" smtClean="0"/>
              <a:t>This can become overhead if the function body is (execution time of function) is less than the switching time from the caller function to called function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).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  <a:p>
            <a:pPr lvl="1" algn="just" fontAlgn="base"/>
            <a:r>
              <a:rPr lang="en-US" sz="2000" dirty="0" smtClean="0"/>
              <a:t>3.The CPU then executes the function code, stores the function return value in a predefined memory location/register </a:t>
            </a:r>
          </a:p>
          <a:p>
            <a:pPr lvl="1" algn="just" fontAlgn="base"/>
            <a:r>
              <a:rPr lang="en-US" sz="2000" dirty="0" smtClean="0"/>
              <a:t>4.and returns control to the calling function. </a:t>
            </a:r>
          </a:p>
          <a:p>
            <a:pPr lvl="0" algn="just" fontAlgn="base"/>
            <a:r>
              <a:rPr lang="en-US" sz="2000" dirty="0" smtClean="0"/>
              <a:t>This can become overhead if the function body is (execution time of function) is less than the switching time from the caller function to called function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). </a:t>
            </a:r>
          </a:p>
          <a:p>
            <a:pPr lvl="0" algn="just" fontAlgn="base"/>
            <a:r>
              <a:rPr lang="en-US" sz="2000" dirty="0" smtClean="0"/>
              <a:t>Hence if function body is small, it is worthless to spend extra time for such overheads.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  <a:p>
            <a:pPr lvl="1" algn="just" fontAlgn="base"/>
            <a:r>
              <a:rPr lang="en-US" sz="2000" dirty="0" smtClean="0"/>
              <a:t>3.The CPU then executes the function code, stores the function return value in a predefined memory location/register </a:t>
            </a:r>
          </a:p>
          <a:p>
            <a:pPr lvl="1" algn="just" fontAlgn="base"/>
            <a:r>
              <a:rPr lang="en-US" sz="2000" dirty="0" smtClean="0"/>
              <a:t>4.and returns control to the calling function. </a:t>
            </a:r>
          </a:p>
          <a:p>
            <a:pPr lvl="0" algn="just" fontAlgn="base"/>
            <a:r>
              <a:rPr lang="en-US" sz="2000" dirty="0" smtClean="0"/>
              <a:t>This can become overhead if the function body is (execution time of function) is less than the switching time from the caller function to called function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). </a:t>
            </a:r>
          </a:p>
          <a:p>
            <a:pPr lvl="0" algn="just" fontAlgn="base"/>
            <a:r>
              <a:rPr lang="en-US" sz="2000" dirty="0" smtClean="0"/>
              <a:t>Hence if function body is small, it is worthless to spend extra time for such overheads.</a:t>
            </a:r>
          </a:p>
          <a:p>
            <a:pPr lvl="0" algn="just" fontAlgn="base"/>
            <a:r>
              <a:rPr lang="en-US" sz="2000" dirty="0" smtClean="0"/>
              <a:t>To eliminate cost of call to small function, C++ provided solution and is called as inline function.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  <a:p>
            <a:pPr lvl="1" algn="just" fontAlgn="base"/>
            <a:r>
              <a:rPr lang="en-US" sz="2000" dirty="0" smtClean="0"/>
              <a:t>3.The CPU then executes the function code, stores the function return value in a predefined memory location/register </a:t>
            </a:r>
          </a:p>
          <a:p>
            <a:pPr lvl="1" algn="just" fontAlgn="base"/>
            <a:r>
              <a:rPr lang="en-US" sz="2000" dirty="0" smtClean="0"/>
              <a:t>4.and returns control to the calling function. </a:t>
            </a:r>
          </a:p>
          <a:p>
            <a:pPr lvl="0" algn="just" fontAlgn="base"/>
            <a:r>
              <a:rPr lang="en-US" sz="2000" dirty="0" smtClean="0"/>
              <a:t>This can become overhead if the function body is (execution time of function) is less than the switching time from the caller function to called function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). </a:t>
            </a:r>
          </a:p>
          <a:p>
            <a:pPr lvl="0" algn="just" fontAlgn="base"/>
            <a:r>
              <a:rPr lang="en-US" sz="2000" dirty="0" smtClean="0"/>
              <a:t>Hence if function body is small, it is worthless to spend extra time for such overheads.</a:t>
            </a:r>
          </a:p>
          <a:p>
            <a:pPr lvl="0" algn="just" fontAlgn="base"/>
            <a:r>
              <a:rPr lang="en-US" sz="2000" dirty="0" smtClean="0"/>
              <a:t>To eliminate cost of call to small function, C++ provided solution and is called as inline function.</a:t>
            </a:r>
          </a:p>
          <a:p>
            <a:pPr algn="just"/>
            <a:r>
              <a:rPr lang="en-US" sz="2000" dirty="0" smtClean="0"/>
              <a:t>To inline a function, place the keyword </a:t>
            </a:r>
            <a:r>
              <a:rPr lang="en-US" sz="2000" b="1" dirty="0" smtClean="0"/>
              <a:t>inline</a:t>
            </a:r>
            <a:r>
              <a:rPr lang="en-US" sz="2000" dirty="0" smtClean="0"/>
              <a:t> before the function name and define the function before any calls are made to the function.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fontAlgn="base"/>
            <a:r>
              <a:rPr lang="en-US" sz="2000" dirty="0" smtClean="0"/>
              <a:t>When the program executes the function call, it has to following tasks</a:t>
            </a:r>
          </a:p>
          <a:p>
            <a:pPr lvl="1" algn="just" fontAlgn="base"/>
            <a:r>
              <a:rPr lang="en-US" sz="2000" dirty="0" smtClean="0"/>
              <a:t>1.the CPU stores the memory address of the instruction following the function call, </a:t>
            </a:r>
          </a:p>
          <a:p>
            <a:pPr lvl="1" algn="just" fontAlgn="base"/>
            <a:r>
              <a:rPr lang="en-US" sz="2000" dirty="0" smtClean="0"/>
              <a:t>2.copies the arguments of the function on the stack and finally transfers control to the specified function. </a:t>
            </a:r>
          </a:p>
          <a:p>
            <a:pPr lvl="1" algn="just" fontAlgn="base"/>
            <a:r>
              <a:rPr lang="en-US" sz="2000" dirty="0" smtClean="0"/>
              <a:t>3.The CPU then executes the function code, stores the function return value in a predefined memory location/register </a:t>
            </a:r>
          </a:p>
          <a:p>
            <a:pPr lvl="1" algn="just" fontAlgn="base"/>
            <a:r>
              <a:rPr lang="en-US" sz="2000" dirty="0" smtClean="0"/>
              <a:t>4.and returns control to the calling function. </a:t>
            </a:r>
          </a:p>
          <a:p>
            <a:pPr lvl="0" algn="just" fontAlgn="base"/>
            <a:r>
              <a:rPr lang="en-US" sz="2000" dirty="0" smtClean="0"/>
              <a:t>This can become overhead if the function body is (execution time of function) is less than the switching time from the caller function to called function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). </a:t>
            </a:r>
          </a:p>
          <a:p>
            <a:pPr lvl="0" algn="just" fontAlgn="base"/>
            <a:r>
              <a:rPr lang="en-US" sz="2000" dirty="0" smtClean="0"/>
              <a:t>Hence if function body is small, it is worthless to spend extra time for such overheads.</a:t>
            </a:r>
          </a:p>
          <a:p>
            <a:pPr lvl="0" algn="just" fontAlgn="base"/>
            <a:r>
              <a:rPr lang="en-US" sz="2000" dirty="0" smtClean="0"/>
              <a:t>To eliminate cost of call to small function, C++ provided solution and is called as inline function.</a:t>
            </a:r>
          </a:p>
          <a:p>
            <a:pPr algn="just"/>
            <a:r>
              <a:rPr lang="en-US" sz="2000" dirty="0" smtClean="0"/>
              <a:t>To inline a function, place the keyword </a:t>
            </a:r>
            <a:r>
              <a:rPr lang="en-US" sz="2000" b="1" dirty="0" smtClean="0"/>
              <a:t>inline</a:t>
            </a:r>
            <a:r>
              <a:rPr lang="en-US" sz="2000" dirty="0" smtClean="0"/>
              <a:t> before the function name and define the function before any calls are made to the function. </a:t>
            </a:r>
          </a:p>
          <a:p>
            <a:pPr algn="just"/>
            <a:r>
              <a:rPr lang="en-US" sz="2000" dirty="0" smtClean="0"/>
              <a:t>The compiler can ignore the inline qualifier in case defined function is more than a line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  <a:p>
            <a:pPr algn="just">
              <a:buNone/>
            </a:pPr>
            <a:r>
              <a:rPr lang="en-US" sz="1900" dirty="0" smtClean="0"/>
              <a:t>Syntax: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  <a:p>
            <a:pPr algn="just">
              <a:buNone/>
            </a:pPr>
            <a:r>
              <a:rPr lang="en-US" sz="1900" dirty="0" smtClean="0"/>
              <a:t>Syntax: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43243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  <a:p>
            <a:pPr algn="just">
              <a:buNone/>
            </a:pPr>
            <a:r>
              <a:rPr lang="en-US" sz="1900" dirty="0" smtClean="0"/>
              <a:t>Syntax: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1900" dirty="0" smtClean="0"/>
              <a:t>How to declare member function as a inline function????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43243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  <a:p>
            <a:pPr algn="just">
              <a:buNone/>
            </a:pPr>
            <a:r>
              <a:rPr lang="en-US" sz="1900" dirty="0" smtClean="0"/>
              <a:t>Syntax: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1900" dirty="0" smtClean="0"/>
              <a:t>How to declare member function as a inline function????</a:t>
            </a:r>
          </a:p>
          <a:p>
            <a:pPr marL="457200" indent="-457200" algn="just">
              <a:buAutoNum type="arabicPeriod"/>
            </a:pPr>
            <a:r>
              <a:rPr lang="en-US" sz="1900" dirty="0" smtClean="0"/>
              <a:t>If member function defined inside class:</a:t>
            </a:r>
          </a:p>
          <a:p>
            <a:pPr marL="457200" indent="-457200" algn="just">
              <a:buAutoNum type="arabicPeriod"/>
            </a:pPr>
            <a:endParaRPr lang="en-US" sz="1900" dirty="0" smtClean="0"/>
          </a:p>
          <a:p>
            <a:pPr marL="457200" indent="-457200" algn="just">
              <a:buNone/>
            </a:pP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43243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  <a:p>
            <a:pPr algn="just">
              <a:buNone/>
            </a:pPr>
            <a:r>
              <a:rPr lang="en-US" sz="1900" dirty="0" smtClean="0"/>
              <a:t>Syntax: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1900" dirty="0" smtClean="0"/>
              <a:t>How to declare member function as a inline function????</a:t>
            </a:r>
          </a:p>
          <a:p>
            <a:pPr marL="457200" indent="-457200" algn="just">
              <a:buAutoNum type="arabicPeriod"/>
            </a:pPr>
            <a:r>
              <a:rPr lang="en-US" sz="1900" dirty="0" smtClean="0"/>
              <a:t>If member function defined inside class:</a:t>
            </a:r>
          </a:p>
          <a:p>
            <a:pPr marL="457200" indent="-457200" algn="just">
              <a:buAutoNum type="arabicPeriod"/>
            </a:pPr>
            <a:endParaRPr lang="en-US" sz="1900" dirty="0" smtClean="0"/>
          </a:p>
          <a:p>
            <a:pPr marL="457200" indent="-457200" algn="just">
              <a:buAutoNum type="arabicPeriod"/>
            </a:pP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43243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505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  <a:p>
            <a:pPr algn="just">
              <a:buNone/>
            </a:pPr>
            <a:r>
              <a:rPr lang="en-US" sz="1900" dirty="0" smtClean="0"/>
              <a:t>Syntax: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1900" dirty="0" smtClean="0"/>
              <a:t>How to declare member function as a inline function????</a:t>
            </a:r>
          </a:p>
          <a:p>
            <a:pPr marL="457200" indent="-457200" algn="just">
              <a:buAutoNum type="arabicPeriod"/>
            </a:pPr>
            <a:r>
              <a:rPr lang="en-US" sz="1900" dirty="0" smtClean="0"/>
              <a:t>If member function defined inside class:</a:t>
            </a:r>
          </a:p>
          <a:p>
            <a:pPr marL="457200" indent="-457200" algn="just">
              <a:buAutoNum type="arabicPeriod"/>
            </a:pPr>
            <a:endParaRPr lang="en-US" sz="1900" dirty="0" smtClean="0"/>
          </a:p>
          <a:p>
            <a:pPr marL="457200" indent="-457200" algn="just">
              <a:buAutoNum type="arabicPeriod"/>
            </a:pPr>
            <a:endParaRPr lang="en-US" sz="1900" dirty="0" smtClean="0"/>
          </a:p>
          <a:p>
            <a:pPr marL="457200" indent="-457200" algn="just">
              <a:buAutoNum type="arabicPeriod"/>
            </a:pPr>
            <a:r>
              <a:rPr lang="en-US" sz="1900" dirty="0" smtClean="0"/>
              <a:t>If member function defined outside class: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43243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505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Inline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 smtClean="0"/>
              <a:t>Inline function is request for compiler not a command. Compiler can ignore this</a:t>
            </a:r>
          </a:p>
          <a:p>
            <a:pPr lvl="0" algn="just">
              <a:buNone/>
            </a:pPr>
            <a:r>
              <a:rPr lang="en-US" sz="2000" dirty="0" smtClean="0"/>
              <a:t>request in following scenario:</a:t>
            </a:r>
          </a:p>
          <a:p>
            <a:pPr lvl="0" algn="just"/>
            <a:r>
              <a:rPr lang="en-US" sz="2000" dirty="0" smtClean="0"/>
              <a:t>Function containing loop, switch, and </a:t>
            </a:r>
            <a:r>
              <a:rPr lang="en-US" sz="2000" dirty="0" err="1" smtClean="0"/>
              <a:t>goto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Function containing recursion.</a:t>
            </a:r>
          </a:p>
          <a:p>
            <a:pPr lvl="0" algn="just"/>
            <a:r>
              <a:rPr lang="en-US" sz="2000" dirty="0" smtClean="0"/>
              <a:t>Function containing static variable. </a:t>
            </a:r>
          </a:p>
          <a:p>
            <a:pPr algn="just">
              <a:buNone/>
            </a:pPr>
            <a:r>
              <a:rPr lang="en-US" sz="1900" dirty="0" smtClean="0"/>
              <a:t>Syntax: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1900" dirty="0" smtClean="0"/>
              <a:t>How to declare member function as a inline function????</a:t>
            </a:r>
          </a:p>
          <a:p>
            <a:pPr marL="457200" indent="-457200" algn="just">
              <a:buAutoNum type="arabicPeriod"/>
            </a:pPr>
            <a:r>
              <a:rPr lang="en-US" sz="1900" dirty="0" smtClean="0"/>
              <a:t>If member function defined inside class:</a:t>
            </a:r>
          </a:p>
          <a:p>
            <a:pPr marL="457200" indent="-457200" algn="just">
              <a:buAutoNum type="arabicPeriod"/>
            </a:pPr>
            <a:endParaRPr lang="en-US" sz="1900" dirty="0" smtClean="0"/>
          </a:p>
          <a:p>
            <a:pPr marL="457200" indent="-457200" algn="just">
              <a:buAutoNum type="arabicPeriod"/>
            </a:pPr>
            <a:endParaRPr lang="en-US" sz="1900" dirty="0" smtClean="0"/>
          </a:p>
          <a:p>
            <a:pPr marL="457200" indent="-457200" algn="just">
              <a:buAutoNum type="arabicPeriod"/>
            </a:pPr>
            <a:r>
              <a:rPr lang="en-US" sz="1900" dirty="0" smtClean="0"/>
              <a:t>If member function defined outside class: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43243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505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5181600"/>
            <a:ext cx="3352800" cy="99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r>
              <a:rPr lang="en-US" sz="2000" dirty="0" smtClean="0"/>
              <a:t>Hence Friend function is an external function that can access private, protected public data of class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r>
              <a:rPr lang="en-US" sz="2000" dirty="0" smtClean="0"/>
              <a:t>Hence Friend function is an external function that can access private, protected public data of class</a:t>
            </a:r>
          </a:p>
          <a:p>
            <a:pPr lvl="0" algn="just"/>
            <a:r>
              <a:rPr lang="en-US" sz="2000" dirty="0" smtClean="0"/>
              <a:t>But important thing is that friend function have </a:t>
            </a:r>
            <a:r>
              <a:rPr lang="en-US" sz="2000" b="1" dirty="0" smtClean="0"/>
              <a:t>indirect</a:t>
            </a:r>
            <a:r>
              <a:rPr lang="en-US" sz="2000" dirty="0" smtClean="0"/>
              <a:t> access to class data. Means to access class data, friend function must take permission in the form  of object of that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r>
              <a:rPr lang="en-US" sz="2000" dirty="0" smtClean="0"/>
              <a:t>Hence Friend function is an external function that can access private, protected public data of class</a:t>
            </a:r>
          </a:p>
          <a:p>
            <a:pPr lvl="0" algn="just"/>
            <a:r>
              <a:rPr lang="en-US" sz="2000" dirty="0" smtClean="0"/>
              <a:t>But important thing is that friend function have </a:t>
            </a:r>
            <a:r>
              <a:rPr lang="en-US" sz="2000" b="1" dirty="0" smtClean="0"/>
              <a:t>indirect</a:t>
            </a:r>
            <a:r>
              <a:rPr lang="en-US" sz="2000" dirty="0" smtClean="0"/>
              <a:t> access to class data. Means to access class data, friend function must take permission in the form  of object of that class.</a:t>
            </a:r>
          </a:p>
          <a:p>
            <a:pPr lvl="0" algn="just"/>
            <a:r>
              <a:rPr lang="en-US" sz="2000" dirty="0" smtClean="0"/>
              <a:t>Note that  declaration of such functions must be inside the class definition using </a:t>
            </a:r>
            <a:r>
              <a:rPr lang="en-US" sz="2000" b="1" dirty="0" smtClean="0"/>
              <a:t>‘friend’ </a:t>
            </a:r>
            <a:r>
              <a:rPr lang="en-US" sz="2000" dirty="0" smtClean="0"/>
              <a:t>keyword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r>
              <a:rPr lang="en-US" sz="2000" dirty="0" smtClean="0"/>
              <a:t>Hence Friend function is an external function that can access private, protected public data of class</a:t>
            </a:r>
          </a:p>
          <a:p>
            <a:pPr lvl="0" algn="just"/>
            <a:r>
              <a:rPr lang="en-US" sz="2000" dirty="0" smtClean="0"/>
              <a:t>But important thing is that friend function have </a:t>
            </a:r>
            <a:r>
              <a:rPr lang="en-US" sz="2000" b="1" dirty="0" smtClean="0"/>
              <a:t>indirect</a:t>
            </a:r>
            <a:r>
              <a:rPr lang="en-US" sz="2000" dirty="0" smtClean="0"/>
              <a:t> access to class data. Means to access class data, friend function must take permission in the form  of object of that class.</a:t>
            </a:r>
          </a:p>
          <a:p>
            <a:pPr lvl="0" algn="just"/>
            <a:r>
              <a:rPr lang="en-US" sz="2000" dirty="0" smtClean="0"/>
              <a:t>Note that  declaration of such functions must be inside the class definition using </a:t>
            </a:r>
            <a:r>
              <a:rPr lang="en-US" sz="2000" b="1" dirty="0" smtClean="0"/>
              <a:t>‘friend’ </a:t>
            </a:r>
            <a:r>
              <a:rPr lang="en-US" sz="2000" dirty="0" smtClean="0"/>
              <a:t>keyword</a:t>
            </a:r>
          </a:p>
          <a:p>
            <a:pPr lvl="0" algn="just"/>
            <a:r>
              <a:rPr lang="en-US" sz="2000" dirty="0" smtClean="0"/>
              <a:t>Important points to note while using friend function:</a:t>
            </a:r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r>
              <a:rPr lang="en-US" sz="2000" dirty="0" smtClean="0"/>
              <a:t>Hence Friend function is an external function that can access private, protected public data of class</a:t>
            </a:r>
          </a:p>
          <a:p>
            <a:pPr lvl="0" algn="just"/>
            <a:r>
              <a:rPr lang="en-US" sz="2000" dirty="0" smtClean="0"/>
              <a:t>But important thing is that friend function have </a:t>
            </a:r>
            <a:r>
              <a:rPr lang="en-US" sz="2000" b="1" dirty="0" smtClean="0"/>
              <a:t>indirect</a:t>
            </a:r>
            <a:r>
              <a:rPr lang="en-US" sz="2000" dirty="0" smtClean="0"/>
              <a:t> access to class data. Means to access class data, friend function must take permission in the form  of object of that class.</a:t>
            </a:r>
          </a:p>
          <a:p>
            <a:pPr lvl="0" algn="just"/>
            <a:r>
              <a:rPr lang="en-US" sz="2000" dirty="0" smtClean="0"/>
              <a:t>Note that  declaration of such functions must be inside the class definition using </a:t>
            </a:r>
            <a:r>
              <a:rPr lang="en-US" sz="2000" b="1" dirty="0" smtClean="0"/>
              <a:t>‘friend’ </a:t>
            </a:r>
            <a:r>
              <a:rPr lang="en-US" sz="2000" dirty="0" smtClean="0"/>
              <a:t>keyword</a:t>
            </a:r>
          </a:p>
          <a:p>
            <a:pPr lvl="0" algn="just"/>
            <a:r>
              <a:rPr lang="en-US" sz="2000" dirty="0" smtClean="0"/>
              <a:t>Important points to note while using friend function:</a:t>
            </a:r>
          </a:p>
          <a:p>
            <a:pPr lvl="1" algn="just"/>
            <a:r>
              <a:rPr lang="en-US" sz="2000" dirty="0" smtClean="0"/>
              <a:t>Function declaration must be inside class definition with minimum one parameter of class type</a:t>
            </a:r>
          </a:p>
          <a:p>
            <a:pPr lvl="0"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r>
              <a:rPr lang="en-US" sz="2000" dirty="0" smtClean="0"/>
              <a:t>Hence Friend function is an external function that can access private, protected public data of class</a:t>
            </a:r>
          </a:p>
          <a:p>
            <a:pPr lvl="0" algn="just"/>
            <a:r>
              <a:rPr lang="en-US" sz="2000" dirty="0" smtClean="0"/>
              <a:t>But important thing is that friend function have </a:t>
            </a:r>
            <a:r>
              <a:rPr lang="en-US" sz="2000" b="1" dirty="0" smtClean="0"/>
              <a:t>indirect</a:t>
            </a:r>
            <a:r>
              <a:rPr lang="en-US" sz="2000" dirty="0" smtClean="0"/>
              <a:t> access to class data. Means to access class data, friend function must take permission in the form  of object of that class.</a:t>
            </a:r>
          </a:p>
          <a:p>
            <a:pPr lvl="0" algn="just"/>
            <a:r>
              <a:rPr lang="en-US" sz="2000" dirty="0" smtClean="0"/>
              <a:t>Note that  declaration of such functions must be inside the class definition using </a:t>
            </a:r>
            <a:r>
              <a:rPr lang="en-US" sz="2000" b="1" dirty="0" smtClean="0"/>
              <a:t>‘friend’ </a:t>
            </a:r>
            <a:r>
              <a:rPr lang="en-US" sz="2000" dirty="0" smtClean="0"/>
              <a:t>keyword</a:t>
            </a:r>
          </a:p>
          <a:p>
            <a:pPr lvl="0" algn="just"/>
            <a:r>
              <a:rPr lang="en-US" sz="2000" dirty="0" smtClean="0"/>
              <a:t>Important points to note while using friend function:</a:t>
            </a:r>
          </a:p>
          <a:p>
            <a:pPr lvl="1" algn="just"/>
            <a:r>
              <a:rPr lang="en-US" sz="2000" dirty="0" smtClean="0"/>
              <a:t>Function declaration must be inside class definition with minimum one parameter of class type</a:t>
            </a:r>
          </a:p>
          <a:p>
            <a:pPr lvl="1" algn="just"/>
            <a:r>
              <a:rPr lang="en-US" sz="2000" dirty="0" smtClean="0"/>
              <a:t>Function definition must be outside of class definition without class relativity</a:t>
            </a:r>
          </a:p>
          <a:p>
            <a:pPr lvl="0"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restrict access of class data from outside of class.</a:t>
            </a:r>
          </a:p>
          <a:p>
            <a:pPr lvl="0" algn="just"/>
            <a:r>
              <a:rPr lang="en-US" sz="2000" dirty="0" smtClean="0"/>
              <a:t>Only the member function of class can access the data member of class. </a:t>
            </a:r>
          </a:p>
          <a:p>
            <a:pPr lvl="0" algn="just"/>
            <a:r>
              <a:rPr lang="en-US" sz="2000" dirty="0" smtClean="0"/>
              <a:t>However, there is a feature in C++ called </a:t>
            </a:r>
            <a:r>
              <a:rPr lang="en-US" sz="2000" b="1" dirty="0" smtClean="0"/>
              <a:t>friend functions</a:t>
            </a:r>
            <a:r>
              <a:rPr lang="en-US" sz="2000" dirty="0" smtClean="0"/>
              <a:t> that break this rule and allow us to access member functions from outside the class.</a:t>
            </a:r>
          </a:p>
          <a:p>
            <a:pPr lvl="0" algn="just"/>
            <a:r>
              <a:rPr lang="en-US" sz="2000" dirty="0" smtClean="0"/>
              <a:t>Hence Friend function is an external function that can access private, protected public data of class</a:t>
            </a:r>
          </a:p>
          <a:p>
            <a:pPr lvl="0" algn="just"/>
            <a:r>
              <a:rPr lang="en-US" sz="2000" dirty="0" smtClean="0"/>
              <a:t>But important thing is that friend function have </a:t>
            </a:r>
            <a:r>
              <a:rPr lang="en-US" sz="2000" b="1" dirty="0" smtClean="0"/>
              <a:t>indirect</a:t>
            </a:r>
            <a:r>
              <a:rPr lang="en-US" sz="2000" dirty="0" smtClean="0"/>
              <a:t> access to class data. Means to access class data, friend function must take permission in the form  of object of that class.</a:t>
            </a:r>
          </a:p>
          <a:p>
            <a:pPr lvl="0" algn="just"/>
            <a:r>
              <a:rPr lang="en-US" sz="2000" dirty="0" smtClean="0"/>
              <a:t>Note that  declaration of such functions must be inside the class definition using </a:t>
            </a:r>
            <a:r>
              <a:rPr lang="en-US" sz="2000" b="1" dirty="0" smtClean="0"/>
              <a:t>‘friend’ </a:t>
            </a:r>
            <a:r>
              <a:rPr lang="en-US" sz="2000" dirty="0" smtClean="0"/>
              <a:t>keyword</a:t>
            </a:r>
          </a:p>
          <a:p>
            <a:pPr lvl="0" algn="just"/>
            <a:r>
              <a:rPr lang="en-US" sz="2000" dirty="0" smtClean="0"/>
              <a:t>Important points to note while using friend function:</a:t>
            </a:r>
          </a:p>
          <a:p>
            <a:pPr lvl="1" algn="just"/>
            <a:r>
              <a:rPr lang="en-US" sz="2000" dirty="0" smtClean="0"/>
              <a:t>Function declaration must be inside class definition with minimum one parameter of class type</a:t>
            </a:r>
          </a:p>
          <a:p>
            <a:pPr lvl="1" algn="just"/>
            <a:r>
              <a:rPr lang="en-US" sz="2000" dirty="0" smtClean="0"/>
              <a:t>Function definition must be outside of class definition without class relativity</a:t>
            </a:r>
          </a:p>
          <a:p>
            <a:pPr lvl="1" algn="just"/>
            <a:r>
              <a:rPr lang="en-US" sz="2000" dirty="0" smtClean="0"/>
              <a:t>Such functions must be called like non member function (general function call)</a:t>
            </a:r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Syntax 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Syntax 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Function declaration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Syntax 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Function declaration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858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Syntax 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Function declaration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Function  definition: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858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Syntax 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Function declaration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Function  definition: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858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670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Syntax 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Function declaration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Function  definition: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Function call: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858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670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Syntax friend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Function declaration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Function  definition: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Function call: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858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670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599" y="4267200"/>
            <a:ext cx="317357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 default argument is a value provided in function declaration that is automatically assigned by the compiler if caller of the function doesn’t provide a value for the argument with default value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 default argument is a value provided in function declaration that is automatically assigned by the compiler if caller of the function doesn’t provide a value for the argument with default value.</a:t>
            </a:r>
          </a:p>
          <a:p>
            <a:pPr lvl="0" algn="just"/>
            <a:r>
              <a:rPr lang="en-US" sz="2000" dirty="0" smtClean="0"/>
              <a:t>Default argument should be initializing to some value in function prototype itself</a:t>
            </a:r>
            <a:r>
              <a:rPr lang="en-US" sz="2000" dirty="0" smtClean="0"/>
              <a:t>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 default argument is a value provided in function declaration that is automatically assigned by the compiler if caller of the function doesn’t provide a value for the argument with default value.</a:t>
            </a:r>
          </a:p>
          <a:p>
            <a:pPr lvl="0" algn="just"/>
            <a:r>
              <a:rPr lang="en-US" sz="2000" dirty="0" smtClean="0"/>
              <a:t>Default argument should be initializing to some value in function prototype itself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b="1" u="sng" dirty="0" smtClean="0"/>
              <a:t>Example:</a:t>
            </a:r>
            <a:endParaRPr lang="en-US" sz="2000" b="1" u="sng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 default argument is a value provided in function declaration that is automatically assigned by the compiler if caller of the function doesn’t provide a value for the argument with default value.</a:t>
            </a:r>
          </a:p>
          <a:p>
            <a:pPr lvl="0" algn="just"/>
            <a:r>
              <a:rPr lang="en-US" sz="2000" dirty="0" smtClean="0"/>
              <a:t>Default argument should be initializing to some value in function prototype itself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b="1" u="sng" dirty="0" smtClean="0"/>
              <a:t>Example:</a:t>
            </a:r>
            <a:endParaRPr lang="en-US" sz="2000" b="1" u="sng" dirty="0" smtClean="0"/>
          </a:p>
          <a:p>
            <a:pPr lvl="0" algn="just"/>
            <a:r>
              <a:rPr lang="en-US" sz="2000" dirty="0" smtClean="0"/>
              <a:t>See following class and display() function</a:t>
            </a:r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 default argument is a value provided in function declaration that is automatically assigned by the compiler if caller of the function doesn’t provide a value for the argument with default value.</a:t>
            </a:r>
          </a:p>
          <a:p>
            <a:pPr lvl="0" algn="just"/>
            <a:r>
              <a:rPr lang="en-US" sz="2000" dirty="0" smtClean="0"/>
              <a:t>Default argument should be initializing to some value in function prototype itself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b="1" u="sng" dirty="0" smtClean="0"/>
              <a:t>Example:</a:t>
            </a:r>
            <a:endParaRPr lang="en-US" sz="2000" b="1" u="sng" dirty="0" smtClean="0"/>
          </a:p>
          <a:p>
            <a:pPr lvl="0" algn="just"/>
            <a:r>
              <a:rPr lang="en-US" sz="2000" dirty="0" smtClean="0"/>
              <a:t>See following class and display() function</a:t>
            </a:r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46767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 default argument is a value provided in function declaration that is automatically assigned by the compiler if caller of the function doesn’t provide a value for the argument with default value.</a:t>
            </a:r>
          </a:p>
          <a:p>
            <a:pPr lvl="0" algn="just"/>
            <a:r>
              <a:rPr lang="en-US" sz="2000" dirty="0" smtClean="0"/>
              <a:t>Default argument should be initializing to some value in function prototype itself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b="1" u="sng" dirty="0" smtClean="0"/>
              <a:t>Example:</a:t>
            </a:r>
            <a:endParaRPr lang="en-US" sz="2000" b="1" u="sng" dirty="0" smtClean="0"/>
          </a:p>
          <a:p>
            <a:pPr lvl="0" algn="just"/>
            <a:r>
              <a:rPr lang="en-US" sz="2000" dirty="0" smtClean="0"/>
              <a:t>See following class and display() function</a:t>
            </a:r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r>
              <a:rPr lang="en-US" sz="2000" dirty="0" smtClean="0"/>
              <a:t>And see </a:t>
            </a:r>
            <a:r>
              <a:rPr lang="en-US" sz="2000" dirty="0" smtClean="0"/>
              <a:t> </a:t>
            </a:r>
            <a:r>
              <a:rPr lang="en-US" sz="2000" dirty="0" smtClean="0"/>
              <a:t>the function call, we don’t need to  write two different function definition as per the change in parameter list.</a:t>
            </a:r>
          </a:p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46767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Default Argument: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A default argument is a value provided in function declaration that is automatically assigned by the compiler if caller of the function doesn’t provide a value for the argument with default value.</a:t>
            </a:r>
          </a:p>
          <a:p>
            <a:pPr lvl="0" algn="just"/>
            <a:r>
              <a:rPr lang="en-US" sz="2000" dirty="0" smtClean="0"/>
              <a:t>Default argument should be initializing to some value in function prototype itself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b="1" u="sng" dirty="0" smtClean="0"/>
              <a:t>Example:</a:t>
            </a:r>
            <a:endParaRPr lang="en-US" sz="2000" b="1" u="sng" dirty="0" smtClean="0"/>
          </a:p>
          <a:p>
            <a:pPr lvl="0" algn="just"/>
            <a:r>
              <a:rPr lang="en-US" sz="2000" dirty="0" smtClean="0"/>
              <a:t>See following class and display() function</a:t>
            </a:r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r>
              <a:rPr lang="en-US" sz="2000" dirty="0" smtClean="0"/>
              <a:t>And see </a:t>
            </a:r>
            <a:r>
              <a:rPr lang="en-US" sz="2000" dirty="0" smtClean="0"/>
              <a:t> </a:t>
            </a:r>
            <a:r>
              <a:rPr lang="en-US" sz="2000" dirty="0" smtClean="0"/>
              <a:t>the function call, we don’t need to  write two different function definition as per the change in parameter list.</a:t>
            </a:r>
          </a:p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46767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87680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2200" b="1" u="sng" dirty="0" smtClean="0"/>
              <a:t>Points to be note:</a:t>
            </a:r>
          </a:p>
          <a:p>
            <a:pPr algn="just" fontAlgn="base"/>
            <a:endParaRPr lang="en-US" sz="20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2200" b="1" u="sng" dirty="0" smtClean="0"/>
              <a:t>Points to be note: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Default </a:t>
            </a:r>
            <a:r>
              <a:rPr lang="en-US" sz="2000" dirty="0" smtClean="0"/>
              <a:t>arguments are overwritten when calling function provides values for them. For example, calling of function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 </a:t>
            </a:r>
            <a:r>
              <a:rPr lang="en-US" sz="2000" dirty="0" smtClean="0"/>
              <a:t>30) overwrites the value of </a:t>
            </a:r>
            <a:r>
              <a:rPr lang="en-US" sz="2000" dirty="0" smtClean="0"/>
              <a:t>c to 30 .</a:t>
            </a:r>
            <a:endParaRPr lang="en-US" sz="2000" dirty="0" smtClean="0"/>
          </a:p>
          <a:p>
            <a:pPr algn="just" fontAlgn="base"/>
            <a:endParaRPr lang="en-US" sz="20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2200" b="1" u="sng" dirty="0" smtClean="0"/>
              <a:t>Points to be note: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Default </a:t>
            </a:r>
            <a:r>
              <a:rPr lang="en-US" sz="2000" dirty="0" smtClean="0"/>
              <a:t>arguments are overwritten when calling function provides values for them. For example, calling of function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 </a:t>
            </a:r>
            <a:r>
              <a:rPr lang="en-US" sz="2000" dirty="0" smtClean="0"/>
              <a:t>30) overwrites the value of </a:t>
            </a:r>
            <a:r>
              <a:rPr lang="en-US" sz="2000" dirty="0" smtClean="0"/>
              <a:t>c to 30 .</a:t>
            </a:r>
            <a:endParaRPr lang="en-US" sz="2000" dirty="0" smtClean="0"/>
          </a:p>
          <a:p>
            <a:pPr algn="just" fontAlgn="base"/>
            <a:r>
              <a:rPr lang="en-US" sz="2000" dirty="0" smtClean="0"/>
              <a:t>During calling of function, arguments from calling function to called function are copied from left to right. Therefore,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20,30) </a:t>
            </a:r>
            <a:r>
              <a:rPr lang="en-US" sz="2000" dirty="0" smtClean="0"/>
              <a:t>will assign 10, </a:t>
            </a:r>
            <a:r>
              <a:rPr lang="en-US" sz="2000" dirty="0" smtClean="0"/>
              <a:t>20 </a:t>
            </a:r>
            <a:r>
              <a:rPr lang="en-US" sz="2000" dirty="0" smtClean="0"/>
              <a:t>and </a:t>
            </a:r>
            <a:r>
              <a:rPr lang="en-US" sz="2000" dirty="0" smtClean="0"/>
              <a:t>30 to a, b, </a:t>
            </a:r>
            <a:r>
              <a:rPr lang="en-US" sz="2000" dirty="0" smtClean="0"/>
              <a:t>and </a:t>
            </a:r>
            <a:r>
              <a:rPr lang="en-US" sz="2000" dirty="0" smtClean="0"/>
              <a:t>c. </a:t>
            </a:r>
            <a:r>
              <a:rPr lang="en-US" sz="2000" dirty="0" smtClean="0"/>
              <a:t>Therefore, the default value is used for </a:t>
            </a:r>
            <a:r>
              <a:rPr lang="en-US" sz="2000" dirty="0" smtClean="0"/>
              <a:t>c </a:t>
            </a:r>
            <a:r>
              <a:rPr lang="en-US" sz="2000" dirty="0" smtClean="0"/>
              <a:t>only.</a:t>
            </a:r>
          </a:p>
          <a:p>
            <a:pPr algn="just" fontAlgn="base"/>
            <a:endParaRPr lang="en-US" sz="20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2200" b="1" u="sng" dirty="0" smtClean="0"/>
              <a:t>Points to be note: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Default </a:t>
            </a:r>
            <a:r>
              <a:rPr lang="en-US" sz="2000" dirty="0" smtClean="0"/>
              <a:t>arguments are overwritten when calling function provides values for them. For example, calling of function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 </a:t>
            </a:r>
            <a:r>
              <a:rPr lang="en-US" sz="2000" dirty="0" smtClean="0"/>
              <a:t>30) overwrites the value of </a:t>
            </a:r>
            <a:r>
              <a:rPr lang="en-US" sz="2000" dirty="0" smtClean="0"/>
              <a:t>c to 30 .</a:t>
            </a:r>
            <a:endParaRPr lang="en-US" sz="2000" dirty="0" smtClean="0"/>
          </a:p>
          <a:p>
            <a:pPr algn="just" fontAlgn="base"/>
            <a:r>
              <a:rPr lang="en-US" sz="2000" dirty="0" smtClean="0"/>
              <a:t>During calling of function, arguments from calling function to called function are copied from left to right. Therefore,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20,30) </a:t>
            </a:r>
            <a:r>
              <a:rPr lang="en-US" sz="2000" dirty="0" smtClean="0"/>
              <a:t>will assign 10, </a:t>
            </a:r>
            <a:r>
              <a:rPr lang="en-US" sz="2000" dirty="0" smtClean="0"/>
              <a:t>20 </a:t>
            </a:r>
            <a:r>
              <a:rPr lang="en-US" sz="2000" dirty="0" smtClean="0"/>
              <a:t>and </a:t>
            </a:r>
            <a:r>
              <a:rPr lang="en-US" sz="2000" dirty="0" smtClean="0"/>
              <a:t>30 to a, b, </a:t>
            </a:r>
            <a:r>
              <a:rPr lang="en-US" sz="2000" dirty="0" smtClean="0"/>
              <a:t>and </a:t>
            </a:r>
            <a:r>
              <a:rPr lang="en-US" sz="2000" dirty="0" smtClean="0"/>
              <a:t>c. </a:t>
            </a:r>
            <a:r>
              <a:rPr lang="en-US" sz="2000" dirty="0" smtClean="0"/>
              <a:t>Therefore, the default value is used for </a:t>
            </a:r>
            <a:r>
              <a:rPr lang="en-US" sz="2000" dirty="0" smtClean="0"/>
              <a:t>c </a:t>
            </a:r>
            <a:r>
              <a:rPr lang="en-US" sz="2000" dirty="0" smtClean="0"/>
              <a:t>only.</a:t>
            </a:r>
          </a:p>
          <a:p>
            <a:pPr lvl="0" algn="just"/>
            <a:r>
              <a:rPr lang="en-US" sz="2000" dirty="0" smtClean="0"/>
              <a:t>If </a:t>
            </a:r>
            <a:r>
              <a:rPr lang="en-US" sz="2000" dirty="0" smtClean="0"/>
              <a:t>you assign default value to an argument, the subsequent arguments must have default values assigned to them, else you will get compilation error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dirty="0" smtClean="0"/>
              <a:t>	</a:t>
            </a:r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2200" b="1" u="sng" dirty="0" smtClean="0"/>
              <a:t>Points to be note: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Default </a:t>
            </a:r>
            <a:r>
              <a:rPr lang="en-US" sz="2000" dirty="0" smtClean="0"/>
              <a:t>arguments are overwritten when calling function provides values for them. For example, calling of function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 </a:t>
            </a:r>
            <a:r>
              <a:rPr lang="en-US" sz="2000" dirty="0" smtClean="0"/>
              <a:t>30) overwrites the value of </a:t>
            </a:r>
            <a:r>
              <a:rPr lang="en-US" sz="2000" dirty="0" smtClean="0"/>
              <a:t>c to 30 .</a:t>
            </a:r>
            <a:endParaRPr lang="en-US" sz="2000" dirty="0" smtClean="0"/>
          </a:p>
          <a:p>
            <a:pPr algn="just" fontAlgn="base"/>
            <a:r>
              <a:rPr lang="en-US" sz="2000" dirty="0" smtClean="0"/>
              <a:t>During calling of function, arguments from calling function to called function are copied from left to right. Therefore,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20,30) </a:t>
            </a:r>
            <a:r>
              <a:rPr lang="en-US" sz="2000" dirty="0" smtClean="0"/>
              <a:t>will assign 10, </a:t>
            </a:r>
            <a:r>
              <a:rPr lang="en-US" sz="2000" dirty="0" smtClean="0"/>
              <a:t>20 </a:t>
            </a:r>
            <a:r>
              <a:rPr lang="en-US" sz="2000" dirty="0" smtClean="0"/>
              <a:t>and </a:t>
            </a:r>
            <a:r>
              <a:rPr lang="en-US" sz="2000" dirty="0" smtClean="0"/>
              <a:t>30 to a, b, </a:t>
            </a:r>
            <a:r>
              <a:rPr lang="en-US" sz="2000" dirty="0" smtClean="0"/>
              <a:t>and </a:t>
            </a:r>
            <a:r>
              <a:rPr lang="en-US" sz="2000" dirty="0" smtClean="0"/>
              <a:t>c. </a:t>
            </a:r>
            <a:r>
              <a:rPr lang="en-US" sz="2000" dirty="0" smtClean="0"/>
              <a:t>Therefore, the default value is used for </a:t>
            </a:r>
            <a:r>
              <a:rPr lang="en-US" sz="2000" dirty="0" smtClean="0"/>
              <a:t>c </a:t>
            </a:r>
            <a:r>
              <a:rPr lang="en-US" sz="2000" dirty="0" smtClean="0"/>
              <a:t>only.</a:t>
            </a:r>
          </a:p>
          <a:p>
            <a:pPr lvl="0" algn="just"/>
            <a:r>
              <a:rPr lang="en-US" sz="2000" dirty="0" smtClean="0"/>
              <a:t>If </a:t>
            </a:r>
            <a:r>
              <a:rPr lang="en-US" sz="2000" dirty="0" smtClean="0"/>
              <a:t>you assign default value to an argument, the subsequent arguments must have default values assigned to them, else you will get compilation error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      void display(</a:t>
            </a:r>
            <a:r>
              <a:rPr lang="en-US" sz="2000" dirty="0" err="1" smtClean="0"/>
              <a:t>int</a:t>
            </a:r>
            <a:r>
              <a:rPr lang="en-US" sz="2000" dirty="0" smtClean="0"/>
              <a:t> 1, </a:t>
            </a:r>
            <a:r>
              <a:rPr lang="en-US" sz="2000" dirty="0" err="1" smtClean="0"/>
              <a:t>int</a:t>
            </a:r>
            <a:r>
              <a:rPr lang="en-US" sz="2000" dirty="0" smtClean="0"/>
              <a:t> b=0, in c</a:t>
            </a: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2200" b="1" u="sng" dirty="0" smtClean="0"/>
              <a:t>Points to be note: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Default </a:t>
            </a:r>
            <a:r>
              <a:rPr lang="en-US" sz="2000" dirty="0" smtClean="0"/>
              <a:t>arguments are overwritten when calling function provides values for them. For example, calling of function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 </a:t>
            </a:r>
            <a:r>
              <a:rPr lang="en-US" sz="2000" dirty="0" smtClean="0"/>
              <a:t>30) overwrites the value of </a:t>
            </a:r>
            <a:r>
              <a:rPr lang="en-US" sz="2000" dirty="0" smtClean="0"/>
              <a:t>c to 30 .</a:t>
            </a:r>
            <a:endParaRPr lang="en-US" sz="2000" dirty="0" smtClean="0"/>
          </a:p>
          <a:p>
            <a:pPr algn="just" fontAlgn="base"/>
            <a:r>
              <a:rPr lang="en-US" sz="2000" dirty="0" smtClean="0"/>
              <a:t>During calling of function, arguments from calling function to called function are copied from left to right. Therefore,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20,30) </a:t>
            </a:r>
            <a:r>
              <a:rPr lang="en-US" sz="2000" dirty="0" smtClean="0"/>
              <a:t>will assign 10, </a:t>
            </a:r>
            <a:r>
              <a:rPr lang="en-US" sz="2000" dirty="0" smtClean="0"/>
              <a:t>20 </a:t>
            </a:r>
            <a:r>
              <a:rPr lang="en-US" sz="2000" dirty="0" smtClean="0"/>
              <a:t>and </a:t>
            </a:r>
            <a:r>
              <a:rPr lang="en-US" sz="2000" dirty="0" smtClean="0"/>
              <a:t>30 to a, b, </a:t>
            </a:r>
            <a:r>
              <a:rPr lang="en-US" sz="2000" dirty="0" smtClean="0"/>
              <a:t>and </a:t>
            </a:r>
            <a:r>
              <a:rPr lang="en-US" sz="2000" dirty="0" smtClean="0"/>
              <a:t>c. </a:t>
            </a:r>
            <a:r>
              <a:rPr lang="en-US" sz="2000" dirty="0" smtClean="0"/>
              <a:t>Therefore, the default value is used for </a:t>
            </a:r>
            <a:r>
              <a:rPr lang="en-US" sz="2000" dirty="0" smtClean="0"/>
              <a:t>c </a:t>
            </a:r>
            <a:r>
              <a:rPr lang="en-US" sz="2000" dirty="0" smtClean="0"/>
              <a:t>only.</a:t>
            </a:r>
          </a:p>
          <a:p>
            <a:pPr lvl="0" algn="just"/>
            <a:r>
              <a:rPr lang="en-US" sz="2000" dirty="0" smtClean="0"/>
              <a:t>If </a:t>
            </a:r>
            <a:r>
              <a:rPr lang="en-US" sz="2000" dirty="0" smtClean="0"/>
              <a:t>you assign default value to an argument, the subsequent arguments must have default values assigned to them, else you will get compilation error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      void display(</a:t>
            </a:r>
            <a:r>
              <a:rPr lang="en-US" sz="2000" dirty="0" err="1" smtClean="0"/>
              <a:t>int</a:t>
            </a:r>
            <a:r>
              <a:rPr lang="en-US" sz="2000" dirty="0" smtClean="0"/>
              <a:t> 1, </a:t>
            </a:r>
            <a:r>
              <a:rPr lang="en-US" sz="2000" dirty="0" err="1" smtClean="0"/>
              <a:t>int</a:t>
            </a:r>
            <a:r>
              <a:rPr lang="en-US" sz="2000" dirty="0" smtClean="0"/>
              <a:t> b=0, in c)                   </a:t>
            </a:r>
            <a:r>
              <a:rPr lang="en-US" sz="2000" b="1" u="sng" dirty="0" smtClean="0"/>
              <a:t>//invalid</a:t>
            </a:r>
            <a:endParaRPr lang="en-US" sz="2000" b="1" u="sng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sz="2200" b="1" u="sng" dirty="0" smtClean="0"/>
              <a:t>Points to be note: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Default </a:t>
            </a:r>
            <a:r>
              <a:rPr lang="en-US" sz="2000" dirty="0" smtClean="0"/>
              <a:t>arguments are overwritten when calling function provides values for them. For example, calling of function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 </a:t>
            </a:r>
            <a:r>
              <a:rPr lang="en-US" sz="2000" dirty="0" smtClean="0"/>
              <a:t>30) overwrites the value of </a:t>
            </a:r>
            <a:r>
              <a:rPr lang="en-US" sz="2000" dirty="0" smtClean="0"/>
              <a:t>c to 30 .</a:t>
            </a:r>
            <a:endParaRPr lang="en-US" sz="2000" dirty="0" smtClean="0"/>
          </a:p>
          <a:p>
            <a:pPr algn="just" fontAlgn="base"/>
            <a:r>
              <a:rPr lang="en-US" sz="2000" dirty="0" smtClean="0"/>
              <a:t>During calling of function, arguments from calling function to called function are copied from left to right. Therefore, </a:t>
            </a:r>
            <a:r>
              <a:rPr lang="en-US" sz="2000" dirty="0" smtClean="0"/>
              <a:t>display(10</a:t>
            </a:r>
            <a:r>
              <a:rPr lang="en-US" sz="2000" dirty="0" smtClean="0"/>
              <a:t>, </a:t>
            </a:r>
            <a:r>
              <a:rPr lang="en-US" sz="2000" dirty="0" smtClean="0"/>
              <a:t>20,30) </a:t>
            </a:r>
            <a:r>
              <a:rPr lang="en-US" sz="2000" dirty="0" smtClean="0"/>
              <a:t>will assign 10, </a:t>
            </a:r>
            <a:r>
              <a:rPr lang="en-US" sz="2000" dirty="0" smtClean="0"/>
              <a:t>20 </a:t>
            </a:r>
            <a:r>
              <a:rPr lang="en-US" sz="2000" dirty="0" smtClean="0"/>
              <a:t>and </a:t>
            </a:r>
            <a:r>
              <a:rPr lang="en-US" sz="2000" dirty="0" smtClean="0"/>
              <a:t>30 to a, b, </a:t>
            </a:r>
            <a:r>
              <a:rPr lang="en-US" sz="2000" dirty="0" smtClean="0"/>
              <a:t>and </a:t>
            </a:r>
            <a:r>
              <a:rPr lang="en-US" sz="2000" dirty="0" smtClean="0"/>
              <a:t>c. </a:t>
            </a:r>
            <a:r>
              <a:rPr lang="en-US" sz="2000" dirty="0" smtClean="0"/>
              <a:t>Therefore, the default value is used for </a:t>
            </a:r>
            <a:r>
              <a:rPr lang="en-US" sz="2000" dirty="0" smtClean="0"/>
              <a:t>c </a:t>
            </a:r>
            <a:r>
              <a:rPr lang="en-US" sz="2000" dirty="0" smtClean="0"/>
              <a:t>only.</a:t>
            </a:r>
          </a:p>
          <a:p>
            <a:pPr lvl="0" algn="just"/>
            <a:r>
              <a:rPr lang="en-US" sz="2000" dirty="0" smtClean="0"/>
              <a:t>If </a:t>
            </a:r>
            <a:r>
              <a:rPr lang="en-US" sz="2000" dirty="0" smtClean="0"/>
              <a:t>you assign default value to an argument, the subsequent arguments must have default values assigned to them, else you will get compilation error</a:t>
            </a:r>
            <a:r>
              <a:rPr lang="en-US" sz="2000" dirty="0" smtClean="0"/>
              <a:t>.</a:t>
            </a:r>
          </a:p>
          <a:p>
            <a:pPr lvl="0" algn="just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      void display(</a:t>
            </a:r>
            <a:r>
              <a:rPr lang="en-US" sz="2000" dirty="0" err="1" smtClean="0"/>
              <a:t>int</a:t>
            </a:r>
            <a:r>
              <a:rPr lang="en-US" sz="2000" dirty="0" smtClean="0"/>
              <a:t> 1, </a:t>
            </a:r>
            <a:r>
              <a:rPr lang="en-US" sz="2000" dirty="0" err="1" smtClean="0"/>
              <a:t>int</a:t>
            </a:r>
            <a:r>
              <a:rPr lang="en-US" sz="2000" dirty="0" smtClean="0"/>
              <a:t> b=0, in c)                   </a:t>
            </a:r>
            <a:r>
              <a:rPr lang="en-US" sz="2000" b="1" u="sng" dirty="0" smtClean="0"/>
              <a:t>//invalid</a:t>
            </a:r>
            <a:endParaRPr lang="en-US" sz="2000" b="1" u="sng" dirty="0" smtClean="0"/>
          </a:p>
          <a:p>
            <a:pPr lvl="0" algn="just"/>
            <a:r>
              <a:rPr lang="en-US" sz="2000" dirty="0" smtClean="0"/>
              <a:t>Default variables should be initialized </a:t>
            </a:r>
            <a:r>
              <a:rPr lang="en-US" sz="2000" dirty="0" smtClean="0"/>
              <a:t>in </a:t>
            </a:r>
            <a:r>
              <a:rPr lang="en-US" sz="2000" dirty="0" smtClean="0"/>
              <a:t>function prototype.</a:t>
            </a:r>
          </a:p>
          <a:p>
            <a:pPr algn="just" fontAlgn="base"/>
            <a:endParaRPr lang="en-US" sz="20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 create a reference of the variable; therefore, we can access the original variable by using either name of the variable or reference. For </a:t>
            </a:r>
            <a:r>
              <a:rPr lang="en-US" sz="2000" dirty="0" smtClean="0"/>
              <a:t>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 create a reference of the variable; therefore, we can access the original variable by using either name of the variable or reference. For </a:t>
            </a:r>
            <a:r>
              <a:rPr lang="en-US" sz="2000" dirty="0" smtClean="0"/>
              <a:t>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4643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 create a reference of the variable; therefore, we can access the original variable by using either name of the variable or reference. For </a:t>
            </a:r>
            <a:r>
              <a:rPr lang="en-US" sz="2000" dirty="0" smtClean="0"/>
              <a:t>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short we can achieve the purpose of pointer by using reference variable too.</a:t>
            </a:r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4643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 create a reference of the variable; therefore, we can access the original variable by using either name of the variable or reference. For </a:t>
            </a:r>
            <a:r>
              <a:rPr lang="en-US" sz="2000" dirty="0" smtClean="0"/>
              <a:t>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short we can achieve the purpose of pointer by using reference variable too.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b="1" u="sng" dirty="0" smtClean="0"/>
              <a:t>points to  be note:</a:t>
            </a:r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4643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 create a reference of the variable; therefore, we can access the original variable by using either name of the variable or reference. For </a:t>
            </a:r>
            <a:r>
              <a:rPr lang="en-US" sz="2000" dirty="0" smtClean="0"/>
              <a:t>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short we can achieve the purpose of pointer by using reference variable too.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b="1" u="sng" dirty="0" smtClean="0"/>
              <a:t>points to  be note: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 smtClean="0"/>
              <a:t>must be initialized at the time of the declaration</a:t>
            </a:r>
            <a:r>
              <a:rPr lang="en-US" sz="2000" dirty="0" smtClean="0"/>
              <a:t>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4643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 create a reference of the variable; therefore, we can access the original variable by using either name of the variable or reference. For </a:t>
            </a:r>
            <a:r>
              <a:rPr lang="en-US" sz="2000" dirty="0" smtClean="0"/>
              <a:t>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short we can achieve the purpose of pointer by using reference variable too.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b="1" u="sng" dirty="0" smtClean="0"/>
              <a:t>points to  be note: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 smtClean="0"/>
              <a:t>must be initialized at the time of the declaration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cannot be reassigned means that the reference variable cannot be modified</a:t>
            </a:r>
            <a:r>
              <a:rPr lang="en-US" sz="2000" dirty="0" smtClean="0"/>
              <a:t>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4643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Reference Variable: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Reference can be created by simply using an ampersand (&amp;) operator. When we create a variable, then it occupies some memory </a:t>
            </a:r>
            <a:r>
              <a:rPr lang="en-US" sz="2000" dirty="0" smtClean="0"/>
              <a:t>location.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 create a reference of the variable; therefore, we can access the original variable by using either name of the variable or reference. For </a:t>
            </a:r>
            <a:r>
              <a:rPr lang="en-US" sz="2000" dirty="0" smtClean="0"/>
              <a:t>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short we can achieve the purpose of pointer by using reference variable too.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b="1" u="sng" dirty="0" smtClean="0"/>
              <a:t>points to  be note: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 smtClean="0"/>
              <a:t>must be initialized at the time of the declaration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cannot be reassigned means that the reference variable cannot be modified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References can also be passed as a function parameter. </a:t>
            </a: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4643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  <a:p>
            <a:pPr lvl="1"/>
            <a:r>
              <a:rPr lang="en-US" sz="2000" dirty="0" smtClean="0"/>
              <a:t>It should be define outside the class definition.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This pointer is a constant pointer which store memory address of current object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This pointer is a constant pointer which store memory address of current object.</a:t>
            </a:r>
          </a:p>
          <a:p>
            <a:pPr lvl="0"/>
            <a:r>
              <a:rPr lang="en-US" sz="2000" dirty="0" smtClean="0"/>
              <a:t>This pointer is get passed as a hidden argument to all non static member function call and is available as a local variable within body of all </a:t>
            </a:r>
            <a:r>
              <a:rPr lang="en-US" sz="2000" dirty="0" err="1" smtClean="0"/>
              <a:t>nonstatic</a:t>
            </a:r>
            <a:r>
              <a:rPr lang="en-US" sz="2000" dirty="0" smtClean="0"/>
              <a:t> function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This pointer is a constant pointer which store memory address of current object.</a:t>
            </a:r>
          </a:p>
          <a:p>
            <a:pPr lvl="0"/>
            <a:r>
              <a:rPr lang="en-US" sz="2000" dirty="0" smtClean="0"/>
              <a:t>This pointer is get passed as a hidden argument to all non static member function call and is available as a local variable within body of all </a:t>
            </a:r>
            <a:r>
              <a:rPr lang="en-US" sz="2000" dirty="0" err="1" smtClean="0"/>
              <a:t>nonstatic</a:t>
            </a:r>
            <a:r>
              <a:rPr lang="en-US" sz="2000" dirty="0" smtClean="0"/>
              <a:t> function.</a:t>
            </a:r>
          </a:p>
          <a:p>
            <a:pPr lvl="0"/>
            <a:r>
              <a:rPr lang="en-US" sz="2000" dirty="0" smtClean="0"/>
              <a:t>Consider an object obj1 calling one member function fun() as </a:t>
            </a:r>
            <a:r>
              <a:rPr lang="en-US" sz="2000" b="1" dirty="0" smtClean="0"/>
              <a:t>obj1.fun().</a:t>
            </a:r>
            <a:r>
              <a:rPr lang="en-US" sz="2000" dirty="0" smtClean="0"/>
              <a:t> Then this pointer holds an address of obj1 inside the definition of member function fun() as a local variable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This pointer is a constant pointer which store memory address of current object.</a:t>
            </a:r>
          </a:p>
          <a:p>
            <a:pPr lvl="0"/>
            <a:r>
              <a:rPr lang="en-US" sz="2000" dirty="0" smtClean="0"/>
              <a:t>This pointer is get passed as a hidden argument to all non static member function call and is available as a local variable within body of all </a:t>
            </a:r>
            <a:r>
              <a:rPr lang="en-US" sz="2000" dirty="0" err="1" smtClean="0"/>
              <a:t>nonstatic</a:t>
            </a:r>
            <a:r>
              <a:rPr lang="en-US" sz="2000" dirty="0" smtClean="0"/>
              <a:t> function.</a:t>
            </a:r>
          </a:p>
          <a:p>
            <a:pPr lvl="0"/>
            <a:r>
              <a:rPr lang="en-US" sz="2000" dirty="0" smtClean="0"/>
              <a:t>Consider an object obj1 calling one member function fun() as </a:t>
            </a:r>
            <a:r>
              <a:rPr lang="en-US" sz="2000" b="1" dirty="0" smtClean="0"/>
              <a:t>obj1.fun().</a:t>
            </a:r>
            <a:r>
              <a:rPr lang="en-US" sz="2000" dirty="0" smtClean="0"/>
              <a:t> Then this pointer holds an address of obj1 inside the definition of member function fun() as a local variable.</a:t>
            </a:r>
          </a:p>
          <a:p>
            <a:pPr lvl="0"/>
            <a:r>
              <a:rPr lang="en-US" sz="2000" dirty="0" smtClean="0"/>
              <a:t>Hence we can say this pointer is useful for following two main purposes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This pointer is a constant pointer which store memory address of current object.</a:t>
            </a:r>
          </a:p>
          <a:p>
            <a:pPr lvl="0"/>
            <a:r>
              <a:rPr lang="en-US" sz="2000" dirty="0" smtClean="0"/>
              <a:t>This pointer is get passed as a hidden argument to all non static member function call and is available as a local variable within body of all </a:t>
            </a:r>
            <a:r>
              <a:rPr lang="en-US" sz="2000" dirty="0" err="1" smtClean="0"/>
              <a:t>nonstatic</a:t>
            </a:r>
            <a:r>
              <a:rPr lang="en-US" sz="2000" dirty="0" smtClean="0"/>
              <a:t> function.</a:t>
            </a:r>
          </a:p>
          <a:p>
            <a:pPr lvl="0"/>
            <a:r>
              <a:rPr lang="en-US" sz="2000" dirty="0" smtClean="0"/>
              <a:t>Consider an object obj1 calling one member function fun() as </a:t>
            </a:r>
            <a:r>
              <a:rPr lang="en-US" sz="2000" b="1" dirty="0" smtClean="0"/>
              <a:t>obj1.fun().</a:t>
            </a:r>
            <a:r>
              <a:rPr lang="en-US" sz="2000" dirty="0" smtClean="0"/>
              <a:t> Then this pointer holds an address of obj1 inside the definition of member function fun() as a local variable.</a:t>
            </a:r>
          </a:p>
          <a:p>
            <a:pPr lvl="0"/>
            <a:r>
              <a:rPr lang="en-US" sz="2000" dirty="0" smtClean="0"/>
              <a:t>Hence we can say this pointer is useful for following two main purposes:</a:t>
            </a:r>
          </a:p>
          <a:p>
            <a:pPr lvl="1"/>
            <a:r>
              <a:rPr lang="en-US" sz="2000" dirty="0" smtClean="0"/>
              <a:t>It stores an address of current object in non static member function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This pointer is a constant pointer which store memory address of current object.</a:t>
            </a:r>
          </a:p>
          <a:p>
            <a:pPr lvl="0"/>
            <a:r>
              <a:rPr lang="en-US" sz="2000" dirty="0" smtClean="0"/>
              <a:t>This pointer is get passed as a hidden argument to all non static member function call and is available as a local variable within body of all </a:t>
            </a:r>
            <a:r>
              <a:rPr lang="en-US" sz="2000" dirty="0" err="1" smtClean="0"/>
              <a:t>nonstatic</a:t>
            </a:r>
            <a:r>
              <a:rPr lang="en-US" sz="2000" dirty="0" smtClean="0"/>
              <a:t> function.</a:t>
            </a:r>
          </a:p>
          <a:p>
            <a:pPr lvl="0"/>
            <a:r>
              <a:rPr lang="en-US" sz="2000" dirty="0" smtClean="0"/>
              <a:t>Consider an object obj1 calling one member function fun() as </a:t>
            </a:r>
            <a:r>
              <a:rPr lang="en-US" sz="2000" b="1" dirty="0" smtClean="0"/>
              <a:t>obj1.fun().</a:t>
            </a:r>
            <a:r>
              <a:rPr lang="en-US" sz="2000" dirty="0" smtClean="0"/>
              <a:t> Then this pointer holds an address of obj1 inside the definition of member function fun() as a local variable.</a:t>
            </a:r>
          </a:p>
          <a:p>
            <a:pPr lvl="0"/>
            <a:r>
              <a:rPr lang="en-US" sz="2000" dirty="0" smtClean="0"/>
              <a:t>Hence we can say this pointer is useful for following two main purposes:</a:t>
            </a:r>
          </a:p>
          <a:p>
            <a:pPr lvl="1"/>
            <a:r>
              <a:rPr lang="en-US" sz="2000" dirty="0" smtClean="0"/>
              <a:t>It stores an address of current object in non static member function.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 smtClean="0"/>
              <a:t>differentiate </a:t>
            </a:r>
            <a:r>
              <a:rPr lang="en-US" sz="2000" dirty="0" smtClean="0"/>
              <a:t>data member from local variable in member function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‘this’ </a:t>
            </a:r>
            <a:r>
              <a:rPr lang="en-US" sz="3000" b="1" dirty="0" smtClean="0"/>
              <a:t>pointer: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This pointer is a constant pointer which store memory address of current object.</a:t>
            </a:r>
          </a:p>
          <a:p>
            <a:pPr lvl="0"/>
            <a:r>
              <a:rPr lang="en-US" sz="2000" dirty="0" smtClean="0"/>
              <a:t>This pointer is get passed as a hidden argument to all non static member function call and is available as a local variable within body of all </a:t>
            </a:r>
            <a:r>
              <a:rPr lang="en-US" sz="2000" dirty="0" err="1" smtClean="0"/>
              <a:t>nonstatic</a:t>
            </a:r>
            <a:r>
              <a:rPr lang="en-US" sz="2000" dirty="0" smtClean="0"/>
              <a:t> function.</a:t>
            </a:r>
          </a:p>
          <a:p>
            <a:pPr lvl="0"/>
            <a:r>
              <a:rPr lang="en-US" sz="2000" dirty="0" smtClean="0"/>
              <a:t>Consider an object obj1 calling one member function fun() as </a:t>
            </a:r>
            <a:r>
              <a:rPr lang="en-US" sz="2000" b="1" dirty="0" smtClean="0"/>
              <a:t>obj1.fun().</a:t>
            </a:r>
            <a:r>
              <a:rPr lang="en-US" sz="2000" dirty="0" smtClean="0"/>
              <a:t> Then this pointer holds an address of obj1 inside the definition of member function fun() as a local variable.</a:t>
            </a:r>
          </a:p>
          <a:p>
            <a:pPr lvl="0"/>
            <a:r>
              <a:rPr lang="en-US" sz="2000" dirty="0" smtClean="0"/>
              <a:t>Hence we can say this pointer is useful for following two main purposes:</a:t>
            </a:r>
          </a:p>
          <a:p>
            <a:pPr lvl="1"/>
            <a:r>
              <a:rPr lang="en-US" sz="2000" dirty="0" smtClean="0"/>
              <a:t>It stores an address of current object in non static member function.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 smtClean="0"/>
              <a:t>differentiate </a:t>
            </a:r>
            <a:r>
              <a:rPr lang="en-US" sz="2000" dirty="0" smtClean="0"/>
              <a:t>data member from local variable in member function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To return data members from any function.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609600"/>
            <a:ext cx="920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Static data member and static member function: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/>
              <a:t>Static data member: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Use ‘static’ keyword to declare any data member as a static .</a:t>
            </a:r>
          </a:p>
          <a:p>
            <a:r>
              <a:rPr lang="en-US" sz="2000" dirty="0" smtClean="0"/>
              <a:t>Syntax: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 smtClean="0"/>
              <a:t>If we declare data member as static, It have following properties:</a:t>
            </a:r>
          </a:p>
          <a:p>
            <a:pPr lvl="1"/>
            <a:r>
              <a:rPr lang="en-US" sz="2000" dirty="0" smtClean="0"/>
              <a:t>By default its value is zero.</a:t>
            </a:r>
          </a:p>
          <a:p>
            <a:pPr lvl="1"/>
            <a:r>
              <a:rPr lang="en-US" sz="2000" dirty="0" smtClean="0"/>
              <a:t>It should be define outside the class definition.</a:t>
            </a:r>
          </a:p>
          <a:p>
            <a:pPr lvl="1"/>
            <a:r>
              <a:rPr lang="en-US" sz="2000" dirty="0" smtClean="0"/>
              <a:t>All objects of class has to share same memory location fir static data member.</a:t>
            </a:r>
          </a:p>
          <a:p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5680</Words>
  <Application>Microsoft Office PowerPoint</Application>
  <PresentationFormat>On-screen Show (4:3)</PresentationFormat>
  <Paragraphs>684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Point to be discuss are: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Static data member and static member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Inline function:</vt:lpstr>
      <vt:lpstr>Friend Function:</vt:lpstr>
      <vt:lpstr>Friend Function:</vt:lpstr>
      <vt:lpstr>Friend Function:</vt:lpstr>
      <vt:lpstr>Friend Function:</vt:lpstr>
      <vt:lpstr>Friend Function:</vt:lpstr>
      <vt:lpstr>Friend Function:</vt:lpstr>
      <vt:lpstr>Friend Function:</vt:lpstr>
      <vt:lpstr>Friend Function:</vt:lpstr>
      <vt:lpstr>Friend Function:</vt:lpstr>
      <vt:lpstr>Friend Function:</vt:lpstr>
      <vt:lpstr>Friend Function:</vt:lpstr>
      <vt:lpstr>Syntax friend function:</vt:lpstr>
      <vt:lpstr>Syntax friend function:</vt:lpstr>
      <vt:lpstr>Syntax friend function:</vt:lpstr>
      <vt:lpstr>Syntax friend function:</vt:lpstr>
      <vt:lpstr>Syntax friend function:</vt:lpstr>
      <vt:lpstr>Syntax friend function:</vt:lpstr>
      <vt:lpstr>Syntax friend function:</vt:lpstr>
      <vt:lpstr>Default Argument:</vt:lpstr>
      <vt:lpstr>Default Argument:</vt:lpstr>
      <vt:lpstr>Default Argument:</vt:lpstr>
      <vt:lpstr>Default Argument:</vt:lpstr>
      <vt:lpstr>Default Argument:</vt:lpstr>
      <vt:lpstr>Default Argument:</vt:lpstr>
      <vt:lpstr>Default Argument:</vt:lpstr>
      <vt:lpstr>Default Argument: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Reference Variable:</vt:lpstr>
      <vt:lpstr>Reference Variable:</vt:lpstr>
      <vt:lpstr>Reference Variable:</vt:lpstr>
      <vt:lpstr>Reference Variable:</vt:lpstr>
      <vt:lpstr>Reference Variable:</vt:lpstr>
      <vt:lpstr>Reference Variable:</vt:lpstr>
      <vt:lpstr>Reference Variable:</vt:lpstr>
      <vt:lpstr>Reference Variable:</vt:lpstr>
      <vt:lpstr>Reference Variable:</vt:lpstr>
      <vt:lpstr>‘this’ pointer:</vt:lpstr>
      <vt:lpstr>‘this’ pointer:</vt:lpstr>
      <vt:lpstr>‘this’ pointer:</vt:lpstr>
      <vt:lpstr>‘this’ pointer:</vt:lpstr>
      <vt:lpstr>‘this’ pointer:</vt:lpstr>
      <vt:lpstr>‘this’ pointer:</vt:lpstr>
      <vt:lpstr>‘this’ pointer:</vt:lpstr>
      <vt:lpstr>‘this’ pointer:</vt:lpstr>
      <vt:lpstr>Slide 87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Full stack Development  Class: BE-CSE</dc:title>
  <dc:creator>admin</dc:creator>
  <cp:lastModifiedBy>sdladmin</cp:lastModifiedBy>
  <cp:revision>72</cp:revision>
  <dcterms:created xsi:type="dcterms:W3CDTF">2020-07-27T15:26:07Z</dcterms:created>
  <dcterms:modified xsi:type="dcterms:W3CDTF">2021-02-05T06:41:17Z</dcterms:modified>
</cp:coreProperties>
</file>