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4" r:id="rId2"/>
    <p:sldId id="392" r:id="rId3"/>
    <p:sldId id="396" r:id="rId4"/>
    <p:sldId id="397" r:id="rId5"/>
    <p:sldId id="398" r:id="rId6"/>
    <p:sldId id="399" r:id="rId7"/>
    <p:sldId id="400" r:id="rId8"/>
    <p:sldId id="401" r:id="rId9"/>
    <p:sldId id="402" r:id="rId10"/>
    <p:sldId id="394" r:id="rId11"/>
    <p:sldId id="404" r:id="rId12"/>
    <p:sldId id="405" r:id="rId13"/>
    <p:sldId id="406" r:id="rId14"/>
    <p:sldId id="407" r:id="rId15"/>
    <p:sldId id="408" r:id="rId16"/>
    <p:sldId id="409" r:id="rId17"/>
    <p:sldId id="410" r:id="rId18"/>
    <p:sldId id="411" r:id="rId19"/>
    <p:sldId id="412" r:id="rId20"/>
    <p:sldId id="413" r:id="rId21"/>
    <p:sldId id="395" r:id="rId22"/>
    <p:sldId id="403" r:id="rId23"/>
    <p:sldId id="414" r:id="rId24"/>
    <p:sldId id="415" r:id="rId25"/>
    <p:sldId id="416" r:id="rId26"/>
    <p:sldId id="418" r:id="rId27"/>
    <p:sldId id="419" r:id="rId28"/>
    <p:sldId id="420" r:id="rId29"/>
    <p:sldId id="421" r:id="rId30"/>
    <p:sldId id="422" r:id="rId31"/>
    <p:sldId id="423" r:id="rId32"/>
    <p:sldId id="424" r:id="rId33"/>
    <p:sldId id="425" r:id="rId34"/>
    <p:sldId id="426" r:id="rId35"/>
    <p:sldId id="427" r:id="rId36"/>
    <p:sldId id="428" r:id="rId37"/>
    <p:sldId id="429" r:id="rId38"/>
    <p:sldId id="417" r:id="rId39"/>
    <p:sldId id="431" r:id="rId40"/>
    <p:sldId id="432" r:id="rId41"/>
    <p:sldId id="433" r:id="rId42"/>
    <p:sldId id="434" r:id="rId43"/>
    <p:sldId id="430" r:id="rId44"/>
    <p:sldId id="438" r:id="rId45"/>
    <p:sldId id="439" r:id="rId46"/>
    <p:sldId id="440" r:id="rId47"/>
    <p:sldId id="441" r:id="rId48"/>
    <p:sldId id="442" r:id="rId49"/>
    <p:sldId id="443" r:id="rId50"/>
    <p:sldId id="444" r:id="rId51"/>
    <p:sldId id="445" r:id="rId52"/>
    <p:sldId id="437" r:id="rId53"/>
    <p:sldId id="435" r:id="rId54"/>
    <p:sldId id="436" r:id="rId55"/>
    <p:sldId id="393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9F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CFD9A-A0FF-4035-A99B-E329F8F18AFC}" type="datetimeFigureOut">
              <a:rPr lang="en-US" smtClean="0"/>
              <a:pPr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9769-6637-4900-ABCF-DF4DE10087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CFD9A-A0FF-4035-A99B-E329F8F18AFC}" type="datetimeFigureOut">
              <a:rPr lang="en-US" smtClean="0"/>
              <a:pPr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9769-6637-4900-ABCF-DF4DE10087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CFD9A-A0FF-4035-A99B-E329F8F18AFC}" type="datetimeFigureOut">
              <a:rPr lang="en-US" smtClean="0"/>
              <a:pPr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9769-6637-4900-ABCF-DF4DE10087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CFD9A-A0FF-4035-A99B-E329F8F18AFC}" type="datetimeFigureOut">
              <a:rPr lang="en-US" smtClean="0"/>
              <a:pPr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9769-6637-4900-ABCF-DF4DE10087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CFD9A-A0FF-4035-A99B-E329F8F18AFC}" type="datetimeFigureOut">
              <a:rPr lang="en-US" smtClean="0"/>
              <a:pPr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9769-6637-4900-ABCF-DF4DE10087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CFD9A-A0FF-4035-A99B-E329F8F18AFC}" type="datetimeFigureOut">
              <a:rPr lang="en-US" smtClean="0"/>
              <a:pPr/>
              <a:t>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9769-6637-4900-ABCF-DF4DE10087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CFD9A-A0FF-4035-A99B-E329F8F18AFC}" type="datetimeFigureOut">
              <a:rPr lang="en-US" smtClean="0"/>
              <a:pPr/>
              <a:t>2/8/2021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9769-6637-4900-ABCF-DF4DE10087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CFD9A-A0FF-4035-A99B-E329F8F18AFC}" type="datetimeFigureOut">
              <a:rPr lang="en-US" smtClean="0"/>
              <a:pPr/>
              <a:t>2/8/2021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9769-6637-4900-ABCF-DF4DE10087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CFD9A-A0FF-4035-A99B-E329F8F18AFC}" type="datetimeFigureOut">
              <a:rPr lang="en-US" smtClean="0"/>
              <a:pPr/>
              <a:t>2/8/2021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9769-6637-4900-ABCF-DF4DE10087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CFD9A-A0FF-4035-A99B-E329F8F18AFC}" type="datetimeFigureOut">
              <a:rPr lang="en-US" smtClean="0"/>
              <a:pPr/>
              <a:t>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9769-6637-4900-ABCF-DF4DE10087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CFD9A-A0FF-4035-A99B-E329F8F18AFC}" type="datetimeFigureOut">
              <a:rPr lang="en-US" smtClean="0"/>
              <a:pPr/>
              <a:t>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9769-6637-4900-ABCF-DF4DE10087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CFD9A-A0FF-4035-A99B-E329F8F18AFC}" type="datetimeFigureOut">
              <a:rPr lang="en-US" smtClean="0"/>
              <a:pPr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29769-6637-4900-ABCF-DF4DE10087B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Point to be discuss are: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/>
            <a:r>
              <a:rPr lang="en-US" sz="2000" dirty="0" smtClean="0"/>
              <a:t>Inheritance:</a:t>
            </a:r>
          </a:p>
          <a:p>
            <a:pPr algn="just"/>
            <a:r>
              <a:rPr lang="en-US" sz="2000" dirty="0" smtClean="0"/>
              <a:t>Types of inheritance</a:t>
            </a:r>
          </a:p>
          <a:p>
            <a:pPr lvl="1" algn="just"/>
            <a:r>
              <a:rPr lang="en-US" sz="2000" dirty="0" smtClean="0"/>
              <a:t>Single inheritance</a:t>
            </a:r>
          </a:p>
          <a:p>
            <a:pPr lvl="1" algn="just"/>
            <a:r>
              <a:rPr lang="en-US" sz="2000" dirty="0" smtClean="0"/>
              <a:t>Multilevel inheritance</a:t>
            </a:r>
          </a:p>
          <a:p>
            <a:pPr lvl="1" algn="just"/>
            <a:r>
              <a:rPr lang="en-US" sz="2000" dirty="0" smtClean="0"/>
              <a:t>Hierarchical inheritance</a:t>
            </a:r>
          </a:p>
          <a:p>
            <a:pPr lvl="1" algn="just"/>
            <a:r>
              <a:rPr lang="en-US" sz="2000" dirty="0" smtClean="0"/>
              <a:t>Multiple inheritance</a:t>
            </a:r>
          </a:p>
          <a:p>
            <a:pPr lvl="1" algn="just"/>
            <a:r>
              <a:rPr lang="en-US" sz="2000" dirty="0" smtClean="0"/>
              <a:t>Hybrid inheritance</a:t>
            </a:r>
          </a:p>
          <a:p>
            <a:pPr algn="just"/>
            <a:r>
              <a:rPr lang="en-US" sz="2000" dirty="0" smtClean="0"/>
              <a:t>Constructors in inheritance</a:t>
            </a:r>
          </a:p>
          <a:p>
            <a:pPr algn="just"/>
            <a:r>
              <a:rPr lang="en-US" sz="2000" dirty="0" smtClean="0"/>
              <a:t>Destructor in inheritance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lvl="0" algn="l"/>
            <a:r>
              <a:rPr lang="en-US" sz="3000" b="1" dirty="0" smtClean="0"/>
              <a:t>Inheritance: </a:t>
            </a:r>
            <a:r>
              <a:rPr lang="en-US" sz="3200" dirty="0" smtClean="0"/>
              <a:t>Visibility mode: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1"/>
            <a:endParaRPr lang="en-US" sz="16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lvl="0" algn="l"/>
            <a:r>
              <a:rPr lang="en-US" sz="3000" b="1" dirty="0" smtClean="0"/>
              <a:t>Inheritance: </a:t>
            </a:r>
            <a:r>
              <a:rPr lang="en-US" sz="3200" dirty="0" smtClean="0"/>
              <a:t>Visibility mode: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/>
            <a:r>
              <a:rPr lang="en-US" sz="2000" dirty="0" smtClean="0"/>
              <a:t>Private: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lvl="0" algn="l"/>
            <a:r>
              <a:rPr lang="en-US" sz="3000" b="1" dirty="0" smtClean="0"/>
              <a:t>Inheritance: </a:t>
            </a:r>
            <a:r>
              <a:rPr lang="en-US" sz="3200" dirty="0" smtClean="0"/>
              <a:t>Visibility mode: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/>
            <a:r>
              <a:rPr lang="en-US" sz="2000" dirty="0" smtClean="0"/>
              <a:t>Private: consider following code:</a:t>
            </a:r>
          </a:p>
          <a:p>
            <a:pPr lvl="1"/>
            <a:endParaRPr lang="en-US" sz="1600" dirty="0" smtClean="0"/>
          </a:p>
          <a:p>
            <a:pPr lvl="1">
              <a:buNone/>
            </a:pPr>
            <a:r>
              <a:rPr lang="en-US" sz="1600" dirty="0" smtClean="0"/>
              <a:t>      </a:t>
            </a:r>
            <a:endParaRPr lang="en-US" sz="1600" b="1" dirty="0" smtClean="0"/>
          </a:p>
          <a:p>
            <a:pPr lvl="0"/>
            <a:endParaRPr lang="en-US" sz="20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72200" y="304800"/>
            <a:ext cx="2209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lvl="0" algn="l"/>
            <a:r>
              <a:rPr lang="en-US" sz="3000" b="1" dirty="0" smtClean="0"/>
              <a:t>Inheritance: </a:t>
            </a:r>
            <a:r>
              <a:rPr lang="en-US" sz="3200" dirty="0" smtClean="0"/>
              <a:t>Visibility mode: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/>
            <a:r>
              <a:rPr lang="en-US" sz="2000" dirty="0" smtClean="0"/>
              <a:t>Private: consider following code:</a:t>
            </a:r>
          </a:p>
          <a:p>
            <a:pPr lvl="1"/>
            <a:r>
              <a:rPr lang="en-US" sz="1600" dirty="0" smtClean="0"/>
              <a:t>Here  class A data a, b are public, protected respectively.</a:t>
            </a:r>
          </a:p>
          <a:p>
            <a:pPr lvl="1">
              <a:buNone/>
            </a:pPr>
            <a:r>
              <a:rPr lang="en-US" sz="1600" dirty="0" smtClean="0"/>
              <a:t>      but </a:t>
            </a:r>
            <a:r>
              <a:rPr lang="en-US" sz="1600" b="1" dirty="0" smtClean="0"/>
              <a:t>for class B it will become private</a:t>
            </a:r>
          </a:p>
          <a:p>
            <a:pPr lvl="0"/>
            <a:endParaRPr lang="en-US" sz="20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72200" y="304800"/>
            <a:ext cx="2209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lvl="0" algn="l"/>
            <a:r>
              <a:rPr lang="en-US" sz="3000" b="1" dirty="0" smtClean="0"/>
              <a:t>Inheritance: </a:t>
            </a:r>
            <a:r>
              <a:rPr lang="en-US" sz="3200" dirty="0" smtClean="0"/>
              <a:t>Visibility mode: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/>
            <a:r>
              <a:rPr lang="en-US" sz="2000" dirty="0" smtClean="0"/>
              <a:t>Private: consider following code:</a:t>
            </a:r>
          </a:p>
          <a:p>
            <a:pPr lvl="1"/>
            <a:r>
              <a:rPr lang="en-US" sz="1600" dirty="0" smtClean="0"/>
              <a:t>Here  class A data a, b are public, protected respectively.</a:t>
            </a:r>
          </a:p>
          <a:p>
            <a:pPr lvl="1">
              <a:buNone/>
            </a:pPr>
            <a:r>
              <a:rPr lang="en-US" sz="1600" dirty="0" smtClean="0"/>
              <a:t>      but </a:t>
            </a:r>
            <a:r>
              <a:rPr lang="en-US" sz="1600" b="1" dirty="0" smtClean="0"/>
              <a:t>for class B it will become private</a:t>
            </a:r>
          </a:p>
          <a:p>
            <a:pPr lvl="0"/>
            <a:endParaRPr lang="en-US" sz="2000" dirty="0" smtClean="0"/>
          </a:p>
          <a:p>
            <a:pPr lvl="0"/>
            <a:r>
              <a:rPr lang="en-US" sz="2000" dirty="0" smtClean="0"/>
              <a:t>Protected:</a:t>
            </a:r>
            <a:endParaRPr lang="en-US" sz="16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72200" y="304800"/>
            <a:ext cx="2209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lvl="0" algn="l"/>
            <a:r>
              <a:rPr lang="en-US" sz="3000" b="1" dirty="0" smtClean="0"/>
              <a:t>Inheritance: </a:t>
            </a:r>
            <a:r>
              <a:rPr lang="en-US" sz="3200" dirty="0" smtClean="0"/>
              <a:t>Visibility mode: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/>
            <a:r>
              <a:rPr lang="en-US" sz="2000" dirty="0" smtClean="0"/>
              <a:t>Private: consider following code:</a:t>
            </a:r>
          </a:p>
          <a:p>
            <a:pPr lvl="1"/>
            <a:r>
              <a:rPr lang="en-US" sz="1600" dirty="0" smtClean="0"/>
              <a:t>Here  class A data a, b are public, protected respectively.</a:t>
            </a:r>
          </a:p>
          <a:p>
            <a:pPr lvl="1">
              <a:buNone/>
            </a:pPr>
            <a:r>
              <a:rPr lang="en-US" sz="1600" dirty="0" smtClean="0"/>
              <a:t>      but </a:t>
            </a:r>
            <a:r>
              <a:rPr lang="en-US" sz="1600" b="1" dirty="0" smtClean="0"/>
              <a:t>for class B it will become private</a:t>
            </a:r>
          </a:p>
          <a:p>
            <a:pPr lvl="0"/>
            <a:endParaRPr lang="en-US" sz="2000" dirty="0" smtClean="0"/>
          </a:p>
          <a:p>
            <a:pPr lvl="0"/>
            <a:r>
              <a:rPr lang="en-US" sz="2000" dirty="0" smtClean="0"/>
              <a:t>Protected: consider following code: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72200" y="2057400"/>
            <a:ext cx="22098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72200" y="304800"/>
            <a:ext cx="2209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lvl="0" algn="l"/>
            <a:r>
              <a:rPr lang="en-US" sz="3000" b="1" dirty="0" smtClean="0"/>
              <a:t>Inheritance: </a:t>
            </a:r>
            <a:r>
              <a:rPr lang="en-US" sz="3200" dirty="0" smtClean="0"/>
              <a:t>Visibility mode: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/>
            <a:r>
              <a:rPr lang="en-US" sz="2000" dirty="0" smtClean="0"/>
              <a:t>Private: consider following code:</a:t>
            </a:r>
          </a:p>
          <a:p>
            <a:pPr lvl="1"/>
            <a:r>
              <a:rPr lang="en-US" sz="1600" dirty="0" smtClean="0"/>
              <a:t>Here  class A data a, b are public, protected respectively.</a:t>
            </a:r>
          </a:p>
          <a:p>
            <a:pPr lvl="1">
              <a:buNone/>
            </a:pPr>
            <a:r>
              <a:rPr lang="en-US" sz="1600" dirty="0" smtClean="0"/>
              <a:t>      but </a:t>
            </a:r>
            <a:r>
              <a:rPr lang="en-US" sz="1600" b="1" dirty="0" smtClean="0"/>
              <a:t>for class B it will become private</a:t>
            </a:r>
          </a:p>
          <a:p>
            <a:pPr lvl="0"/>
            <a:endParaRPr lang="en-US" sz="2000" dirty="0" smtClean="0"/>
          </a:p>
          <a:p>
            <a:pPr lvl="0"/>
            <a:r>
              <a:rPr lang="en-US" sz="2000" dirty="0" smtClean="0"/>
              <a:t>Protected: consider following code:</a:t>
            </a:r>
          </a:p>
          <a:p>
            <a:pPr lvl="1"/>
            <a:r>
              <a:rPr lang="en-US" sz="1600" dirty="0" smtClean="0"/>
              <a:t>Here  class A data a, b are public, protected respectively.</a:t>
            </a:r>
          </a:p>
          <a:p>
            <a:pPr lvl="1">
              <a:buNone/>
            </a:pPr>
            <a:r>
              <a:rPr lang="en-US" sz="1600" dirty="0" smtClean="0"/>
              <a:t>      but </a:t>
            </a:r>
            <a:r>
              <a:rPr lang="en-US" sz="1600" b="1" dirty="0" smtClean="0"/>
              <a:t>for class B it will become protected</a:t>
            </a:r>
            <a:endParaRPr lang="en-US" sz="2000" b="1" dirty="0" smtClean="0"/>
          </a:p>
          <a:p>
            <a:pPr lvl="0"/>
            <a:endParaRPr lang="en-US" sz="20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72200" y="2057400"/>
            <a:ext cx="22098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72200" y="304800"/>
            <a:ext cx="2209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lvl="0" algn="l"/>
            <a:r>
              <a:rPr lang="en-US" sz="3000" b="1" dirty="0" smtClean="0"/>
              <a:t>Inheritance: </a:t>
            </a:r>
            <a:r>
              <a:rPr lang="en-US" sz="3200" dirty="0" smtClean="0"/>
              <a:t>Visibility mode: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/>
            <a:r>
              <a:rPr lang="en-US" sz="2000" dirty="0" smtClean="0"/>
              <a:t>Private: consider following code:</a:t>
            </a:r>
          </a:p>
          <a:p>
            <a:pPr lvl="1"/>
            <a:r>
              <a:rPr lang="en-US" sz="1600" dirty="0" smtClean="0"/>
              <a:t>Here  class A data a, b are public, protected respectively.</a:t>
            </a:r>
          </a:p>
          <a:p>
            <a:pPr lvl="1">
              <a:buNone/>
            </a:pPr>
            <a:r>
              <a:rPr lang="en-US" sz="1600" dirty="0" smtClean="0"/>
              <a:t>      but </a:t>
            </a:r>
            <a:r>
              <a:rPr lang="en-US" sz="1600" b="1" dirty="0" smtClean="0"/>
              <a:t>for class B it will become private</a:t>
            </a:r>
          </a:p>
          <a:p>
            <a:pPr lvl="0"/>
            <a:endParaRPr lang="en-US" sz="2000" dirty="0" smtClean="0"/>
          </a:p>
          <a:p>
            <a:pPr lvl="0"/>
            <a:r>
              <a:rPr lang="en-US" sz="2000" dirty="0" smtClean="0"/>
              <a:t>Protected: consider following code:</a:t>
            </a:r>
          </a:p>
          <a:p>
            <a:pPr lvl="1"/>
            <a:r>
              <a:rPr lang="en-US" sz="1600" dirty="0" smtClean="0"/>
              <a:t>Here  class A data a, b are public, protected respectively.</a:t>
            </a:r>
          </a:p>
          <a:p>
            <a:pPr lvl="1">
              <a:buNone/>
            </a:pPr>
            <a:r>
              <a:rPr lang="en-US" sz="1600" dirty="0" smtClean="0"/>
              <a:t>      but </a:t>
            </a:r>
            <a:r>
              <a:rPr lang="en-US" sz="1600" b="1" dirty="0" smtClean="0"/>
              <a:t>for class B it will become protected</a:t>
            </a:r>
            <a:endParaRPr lang="en-US" sz="2000" b="1" dirty="0" smtClean="0"/>
          </a:p>
          <a:p>
            <a:pPr lvl="0"/>
            <a:endParaRPr lang="en-US" sz="2000" dirty="0" smtClean="0"/>
          </a:p>
          <a:p>
            <a:pPr lvl="0"/>
            <a:r>
              <a:rPr lang="en-US" sz="2000" dirty="0" smtClean="0"/>
              <a:t>Public:</a:t>
            </a:r>
            <a:endParaRPr lang="en-US" sz="16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72200" y="2057400"/>
            <a:ext cx="22098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72200" y="304800"/>
            <a:ext cx="2209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lvl="0" algn="l"/>
            <a:r>
              <a:rPr lang="en-US" sz="3000" b="1" dirty="0" smtClean="0"/>
              <a:t>Inheritance: </a:t>
            </a:r>
            <a:r>
              <a:rPr lang="en-US" sz="3200" dirty="0" smtClean="0"/>
              <a:t>Visibility mode: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/>
            <a:r>
              <a:rPr lang="en-US" sz="2000" dirty="0" smtClean="0"/>
              <a:t>Private: consider following code:</a:t>
            </a:r>
          </a:p>
          <a:p>
            <a:pPr lvl="1"/>
            <a:r>
              <a:rPr lang="en-US" sz="1600" dirty="0" smtClean="0"/>
              <a:t>Here  class A data a, b are public, protected respectively.</a:t>
            </a:r>
          </a:p>
          <a:p>
            <a:pPr lvl="1">
              <a:buNone/>
            </a:pPr>
            <a:r>
              <a:rPr lang="en-US" sz="1600" dirty="0" smtClean="0"/>
              <a:t>      but </a:t>
            </a:r>
            <a:r>
              <a:rPr lang="en-US" sz="1600" b="1" dirty="0" smtClean="0"/>
              <a:t>for class B it will become private</a:t>
            </a:r>
          </a:p>
          <a:p>
            <a:pPr lvl="0"/>
            <a:endParaRPr lang="en-US" sz="2000" dirty="0" smtClean="0"/>
          </a:p>
          <a:p>
            <a:pPr lvl="0"/>
            <a:r>
              <a:rPr lang="en-US" sz="2000" dirty="0" smtClean="0"/>
              <a:t>Protected: consider following code:</a:t>
            </a:r>
          </a:p>
          <a:p>
            <a:pPr lvl="1"/>
            <a:r>
              <a:rPr lang="en-US" sz="1600" dirty="0" smtClean="0"/>
              <a:t>Here  class A data a, b are public, protected respectively.</a:t>
            </a:r>
          </a:p>
          <a:p>
            <a:pPr lvl="1">
              <a:buNone/>
            </a:pPr>
            <a:r>
              <a:rPr lang="en-US" sz="1600" dirty="0" smtClean="0"/>
              <a:t>      but </a:t>
            </a:r>
            <a:r>
              <a:rPr lang="en-US" sz="1600" b="1" dirty="0" smtClean="0"/>
              <a:t>for class B it will become protected</a:t>
            </a:r>
            <a:endParaRPr lang="en-US" sz="2000" b="1" dirty="0" smtClean="0"/>
          </a:p>
          <a:p>
            <a:pPr lvl="0"/>
            <a:endParaRPr lang="en-US" sz="2000" dirty="0" smtClean="0"/>
          </a:p>
          <a:p>
            <a:pPr lvl="0"/>
            <a:r>
              <a:rPr lang="en-US" sz="2000" dirty="0" smtClean="0"/>
              <a:t>Public: consider following code:</a:t>
            </a:r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72200" y="2057400"/>
            <a:ext cx="22098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72200" y="304800"/>
            <a:ext cx="2209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72200" y="3733800"/>
            <a:ext cx="22098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lvl="0" algn="l"/>
            <a:r>
              <a:rPr lang="en-US" sz="3000" b="1" dirty="0" smtClean="0"/>
              <a:t>Inheritance: </a:t>
            </a:r>
            <a:r>
              <a:rPr lang="en-US" sz="3200" dirty="0" smtClean="0"/>
              <a:t>Visibility mode: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/>
            <a:r>
              <a:rPr lang="en-US" sz="2000" dirty="0" smtClean="0"/>
              <a:t>Private: consider following code:</a:t>
            </a:r>
          </a:p>
          <a:p>
            <a:pPr lvl="1"/>
            <a:r>
              <a:rPr lang="en-US" sz="1600" dirty="0" smtClean="0"/>
              <a:t>Here  class A data a, b are public, protected respectively.</a:t>
            </a:r>
          </a:p>
          <a:p>
            <a:pPr lvl="1">
              <a:buNone/>
            </a:pPr>
            <a:r>
              <a:rPr lang="en-US" sz="1600" dirty="0" smtClean="0"/>
              <a:t>      but </a:t>
            </a:r>
            <a:r>
              <a:rPr lang="en-US" sz="1600" b="1" dirty="0" smtClean="0"/>
              <a:t>for class B it will become private</a:t>
            </a:r>
          </a:p>
          <a:p>
            <a:pPr lvl="0"/>
            <a:endParaRPr lang="en-US" sz="2000" dirty="0" smtClean="0"/>
          </a:p>
          <a:p>
            <a:pPr lvl="0"/>
            <a:r>
              <a:rPr lang="en-US" sz="2000" dirty="0" smtClean="0"/>
              <a:t>Protected: consider following code:</a:t>
            </a:r>
          </a:p>
          <a:p>
            <a:pPr lvl="1"/>
            <a:r>
              <a:rPr lang="en-US" sz="1600" dirty="0" smtClean="0"/>
              <a:t>Here  class A data a, b are public, protected respectively.</a:t>
            </a:r>
          </a:p>
          <a:p>
            <a:pPr lvl="1">
              <a:buNone/>
            </a:pPr>
            <a:r>
              <a:rPr lang="en-US" sz="1600" dirty="0" smtClean="0"/>
              <a:t>      but </a:t>
            </a:r>
            <a:r>
              <a:rPr lang="en-US" sz="1600" b="1" dirty="0" smtClean="0"/>
              <a:t>for class B it will become protected</a:t>
            </a:r>
            <a:endParaRPr lang="en-US" sz="2000" b="1" dirty="0" smtClean="0"/>
          </a:p>
          <a:p>
            <a:pPr lvl="0"/>
            <a:endParaRPr lang="en-US" sz="2000" dirty="0" smtClean="0"/>
          </a:p>
          <a:p>
            <a:pPr lvl="0"/>
            <a:r>
              <a:rPr lang="en-US" sz="2000" dirty="0" smtClean="0"/>
              <a:t>Public: consider following code:</a:t>
            </a:r>
          </a:p>
          <a:p>
            <a:pPr lvl="1"/>
            <a:r>
              <a:rPr lang="en-US" sz="1600" dirty="0" smtClean="0"/>
              <a:t>Here a, b, c are public, protected, private data of class A resp.</a:t>
            </a:r>
          </a:p>
          <a:p>
            <a:pPr lvl="1">
              <a:buNone/>
            </a:pPr>
            <a:r>
              <a:rPr lang="en-US" sz="1600" dirty="0" smtClean="0"/>
              <a:t>Though class B has been derived from class A, only data ‘a’ </a:t>
            </a:r>
          </a:p>
          <a:p>
            <a:pPr lvl="1">
              <a:buNone/>
            </a:pPr>
            <a:r>
              <a:rPr lang="en-US" sz="1600" dirty="0" smtClean="0"/>
              <a:t>will become derived for class B.</a:t>
            </a:r>
          </a:p>
          <a:p>
            <a:pPr lvl="1"/>
            <a:endParaRPr lang="en-US" sz="16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72200" y="2057400"/>
            <a:ext cx="22098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72200" y="304800"/>
            <a:ext cx="2209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72200" y="3733800"/>
            <a:ext cx="22098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Inheritance: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 algn="just"/>
            <a:endParaRPr lang="en-US" sz="19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lvl="0" algn="l"/>
            <a:r>
              <a:rPr lang="en-US" sz="3000" b="1" dirty="0" smtClean="0"/>
              <a:t>Inheritance: </a:t>
            </a:r>
            <a:r>
              <a:rPr lang="en-US" sz="3200" dirty="0" smtClean="0"/>
              <a:t>Visibility mode: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/>
            <a:r>
              <a:rPr lang="en-US" sz="2000" dirty="0" smtClean="0"/>
              <a:t>Private: consider following code:</a:t>
            </a:r>
          </a:p>
          <a:p>
            <a:pPr lvl="1"/>
            <a:r>
              <a:rPr lang="en-US" sz="1600" dirty="0" smtClean="0"/>
              <a:t>Here  class A data a, b are public, protected respectively.</a:t>
            </a:r>
          </a:p>
          <a:p>
            <a:pPr lvl="1">
              <a:buNone/>
            </a:pPr>
            <a:r>
              <a:rPr lang="en-US" sz="1600" dirty="0" smtClean="0"/>
              <a:t>      but </a:t>
            </a:r>
            <a:r>
              <a:rPr lang="en-US" sz="1600" b="1" dirty="0" smtClean="0"/>
              <a:t>for class B it will become private</a:t>
            </a:r>
          </a:p>
          <a:p>
            <a:pPr lvl="0"/>
            <a:endParaRPr lang="en-US" sz="2000" dirty="0" smtClean="0"/>
          </a:p>
          <a:p>
            <a:pPr lvl="0"/>
            <a:r>
              <a:rPr lang="en-US" sz="2000" dirty="0" smtClean="0"/>
              <a:t>Protected: consider following code:</a:t>
            </a:r>
          </a:p>
          <a:p>
            <a:pPr lvl="1"/>
            <a:r>
              <a:rPr lang="en-US" sz="1600" dirty="0" smtClean="0"/>
              <a:t>Here  class A data a, b are public, protected respectively.</a:t>
            </a:r>
          </a:p>
          <a:p>
            <a:pPr lvl="1">
              <a:buNone/>
            </a:pPr>
            <a:r>
              <a:rPr lang="en-US" sz="1600" dirty="0" smtClean="0"/>
              <a:t>      but </a:t>
            </a:r>
            <a:r>
              <a:rPr lang="en-US" sz="1600" b="1" dirty="0" smtClean="0"/>
              <a:t>for class B it will become protected</a:t>
            </a:r>
            <a:endParaRPr lang="en-US" sz="2000" b="1" dirty="0" smtClean="0"/>
          </a:p>
          <a:p>
            <a:pPr lvl="0"/>
            <a:endParaRPr lang="en-US" sz="2000" dirty="0" smtClean="0"/>
          </a:p>
          <a:p>
            <a:pPr lvl="0"/>
            <a:r>
              <a:rPr lang="en-US" sz="2000" dirty="0" smtClean="0"/>
              <a:t>Public: consider following code:</a:t>
            </a:r>
          </a:p>
          <a:p>
            <a:pPr lvl="1"/>
            <a:r>
              <a:rPr lang="en-US" sz="1600" dirty="0" smtClean="0"/>
              <a:t>Here a, b, c are public, protected, private data of class A resp.</a:t>
            </a:r>
          </a:p>
          <a:p>
            <a:pPr lvl="1">
              <a:buNone/>
            </a:pPr>
            <a:r>
              <a:rPr lang="en-US" sz="1600" dirty="0" smtClean="0"/>
              <a:t>Though class B has been derived from class A, only data ‘a’ </a:t>
            </a:r>
          </a:p>
          <a:p>
            <a:pPr lvl="1">
              <a:buNone/>
            </a:pPr>
            <a:r>
              <a:rPr lang="en-US" sz="1600" dirty="0" smtClean="0"/>
              <a:t>will become derived for class B.</a:t>
            </a:r>
          </a:p>
          <a:p>
            <a:pPr lvl="1"/>
            <a:endParaRPr lang="en-US" sz="16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72200" y="2057400"/>
            <a:ext cx="22098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72200" y="304800"/>
            <a:ext cx="2209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72200" y="3733800"/>
            <a:ext cx="22098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Oval 13"/>
          <p:cNvSpPr/>
          <p:nvPr/>
        </p:nvSpPr>
        <p:spPr>
          <a:xfrm>
            <a:off x="0" y="4953000"/>
            <a:ext cx="6096000" cy="1371600"/>
          </a:xfrm>
          <a:prstGeom prst="ellipse">
            <a:avLst/>
          </a:prstGeom>
          <a:solidFill>
            <a:schemeClr val="accent4"/>
          </a:solidFill>
          <a:ln>
            <a:solidFill>
              <a:srgbClr val="E1E9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buNone/>
            </a:pPr>
            <a:r>
              <a:rPr lang="en-US" sz="2200" b="1" i="1" u="sng" dirty="0" smtClean="0">
                <a:solidFill>
                  <a:schemeClr val="tx1"/>
                </a:solidFill>
              </a:rPr>
              <a:t>Hence its important to note that  there is no way to break security mode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endParaRPr lang="en-US" sz="2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/>
            <a:endParaRPr lang="en-US" sz="1900" dirty="0" smtClean="0"/>
          </a:p>
          <a:p>
            <a:pPr lvl="0"/>
            <a:endParaRPr lang="en-US" sz="1900" dirty="0" smtClean="0"/>
          </a:p>
          <a:p>
            <a:pPr lvl="0"/>
            <a:endParaRPr lang="en-US" sz="1900" dirty="0" smtClean="0"/>
          </a:p>
          <a:p>
            <a:pPr lvl="0"/>
            <a:endParaRPr lang="en-US" sz="1900" dirty="0" smtClean="0"/>
          </a:p>
          <a:p>
            <a:pPr lvl="0"/>
            <a:endParaRPr lang="en-US" sz="1900" dirty="0" smtClean="0"/>
          </a:p>
          <a:p>
            <a:pPr lvl="0"/>
            <a:endParaRPr lang="en-US" sz="1900" dirty="0" smtClean="0"/>
          </a:p>
          <a:p>
            <a:pPr>
              <a:buNone/>
            </a:pPr>
            <a:r>
              <a:rPr lang="en-US" sz="1900" u="sng" dirty="0" smtClean="0"/>
              <a:t>Inherited derived class from base class with “</a:t>
            </a:r>
            <a:r>
              <a:rPr lang="en-US" sz="1900" b="1" u="sng" dirty="0" smtClean="0"/>
              <a:t>Private mode”</a:t>
            </a:r>
            <a:endParaRPr lang="en-US" sz="1900" u="sng" dirty="0" smtClean="0"/>
          </a:p>
          <a:p>
            <a:pPr lvl="0"/>
            <a:r>
              <a:rPr lang="en-US" sz="1900" dirty="0" smtClean="0"/>
              <a:t>All kinds (protected, public) properties of base class becomes private properties for derived class</a:t>
            </a:r>
          </a:p>
          <a:p>
            <a:pPr lvl="0"/>
            <a:r>
              <a:rPr lang="en-US" sz="1900" dirty="0" smtClean="0"/>
              <a:t>Hence both user1 and user2 can not access that properties</a:t>
            </a:r>
          </a:p>
          <a:p>
            <a:pPr>
              <a:buNone/>
            </a:pPr>
            <a:r>
              <a:rPr lang="en-US" sz="1900" u="sng" dirty="0" smtClean="0"/>
              <a:t>Inherited derived class from base class with “</a:t>
            </a:r>
            <a:r>
              <a:rPr lang="en-US" sz="1900" b="1" u="sng" dirty="0" smtClean="0"/>
              <a:t>Protected mode”</a:t>
            </a:r>
            <a:endParaRPr lang="en-US" sz="1900" u="sng" dirty="0" smtClean="0"/>
          </a:p>
          <a:p>
            <a:pPr lvl="0"/>
            <a:r>
              <a:rPr lang="en-US" sz="1900" dirty="0" smtClean="0"/>
              <a:t>All kinds ( protected, public) properties of base class becomes protected properties for derived class</a:t>
            </a:r>
          </a:p>
          <a:p>
            <a:pPr lvl="0"/>
            <a:r>
              <a:rPr lang="en-US" sz="1900" dirty="0" smtClean="0"/>
              <a:t>Hence user1 can not access base class  properties but user2 can access that properties.</a:t>
            </a:r>
          </a:p>
          <a:p>
            <a:pPr>
              <a:buNone/>
            </a:pPr>
            <a:r>
              <a:rPr lang="en-US" sz="1900" u="sng" dirty="0" smtClean="0"/>
              <a:t>Inherited derived class from base class with “</a:t>
            </a:r>
            <a:r>
              <a:rPr lang="en-US" sz="1900" b="1" u="sng" dirty="0" smtClean="0"/>
              <a:t>Private mode”</a:t>
            </a:r>
            <a:endParaRPr lang="en-US" sz="1900" u="sng" dirty="0" smtClean="0"/>
          </a:p>
          <a:p>
            <a:pPr lvl="0"/>
            <a:r>
              <a:rPr lang="en-US" sz="1900" dirty="0" smtClean="0"/>
              <a:t>Protected properties of base class becomes protected  properties for derived class.</a:t>
            </a:r>
          </a:p>
          <a:p>
            <a:pPr lvl="0"/>
            <a:r>
              <a:rPr lang="en-US" sz="1900" dirty="0" smtClean="0"/>
              <a:t>Public properties of base class becomes public  properties for derived class</a:t>
            </a:r>
          </a:p>
          <a:p>
            <a:pPr lvl="0"/>
            <a:endParaRPr lang="en-US" sz="19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0"/>
            <a:ext cx="8153400" cy="25145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Types of inheritance: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>
              <a:buNone/>
            </a:pPr>
            <a:r>
              <a:rPr lang="en-US" sz="2000" b="1" dirty="0" smtClean="0"/>
              <a:t>1.Single Inheritance:</a:t>
            </a:r>
            <a:endParaRPr lang="en-US" sz="2000" dirty="0" smtClean="0"/>
          </a:p>
          <a:p>
            <a:pPr algn="just"/>
            <a:r>
              <a:rPr lang="en-US" sz="2000" dirty="0" smtClean="0"/>
              <a:t>If The architecture of inheritance have one base class and one derived class, we can say that it is single architecture</a:t>
            </a:r>
          </a:p>
          <a:p>
            <a:pPr algn="just"/>
            <a:r>
              <a:rPr lang="en-US" sz="2000" dirty="0" smtClean="0"/>
              <a:t>In following figure we can see class A is only base class and there is only one derived class B</a:t>
            </a:r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>
              <a:buNone/>
            </a:pPr>
            <a:r>
              <a:rPr lang="en-US" sz="2000" b="1" dirty="0" smtClean="0"/>
              <a:t>2.Multilevel Inheritance:</a:t>
            </a:r>
            <a:endParaRPr lang="en-US" sz="2000" dirty="0" smtClean="0"/>
          </a:p>
          <a:p>
            <a:pPr algn="just"/>
            <a:r>
              <a:rPr lang="en-US" sz="2000" dirty="0" smtClean="0"/>
              <a:t> In the architecture of inheritance if we derived one class from such class which is already derived from other class is called as multilevel inheritance.</a:t>
            </a:r>
          </a:p>
          <a:p>
            <a:pPr algn="just"/>
            <a:endParaRPr lang="en-US" sz="20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2209800"/>
            <a:ext cx="1143000" cy="1204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76600" y="4800601"/>
            <a:ext cx="14478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Types of inheritance: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>
              <a:buNone/>
            </a:pPr>
            <a:r>
              <a:rPr lang="en-US" sz="2000" b="1" dirty="0" smtClean="0"/>
              <a:t>1.Multiple Inheritance:</a:t>
            </a:r>
            <a:endParaRPr lang="en-US" sz="2000" dirty="0" smtClean="0"/>
          </a:p>
          <a:p>
            <a:pPr algn="just"/>
            <a:r>
              <a:rPr lang="en-US" sz="2000" dirty="0" smtClean="0"/>
              <a:t>If one derived class have more than one base class, that architecture is called as multiple inheritance.</a:t>
            </a:r>
          </a:p>
          <a:p>
            <a:pPr algn="just"/>
            <a:r>
              <a:rPr lang="en-US" sz="2000" dirty="0" smtClean="0"/>
              <a:t>In following figure we can see that class C has been derived from two classes, class A and class B.</a:t>
            </a:r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>
              <a:buNone/>
            </a:pPr>
            <a:r>
              <a:rPr lang="en-US" sz="2000" b="1" dirty="0" smtClean="0"/>
              <a:t>2.Hierarchical Inheritance:</a:t>
            </a:r>
            <a:endParaRPr lang="en-US" sz="2000" dirty="0" smtClean="0"/>
          </a:p>
          <a:p>
            <a:pPr algn="just"/>
            <a:r>
              <a:rPr lang="en-US" sz="2000" dirty="0" smtClean="0"/>
              <a:t> If one base class will have more than one derived classes, then such architecture is called as hierarchical inheritance.</a:t>
            </a:r>
          </a:p>
          <a:p>
            <a:pPr algn="just"/>
            <a:r>
              <a:rPr lang="en-US" sz="2000" dirty="0" smtClean="0"/>
              <a:t>In following figure we can see that base class A have two derived classes class B and class C</a:t>
            </a:r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7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2057400"/>
            <a:ext cx="2971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67000" y="5181601"/>
            <a:ext cx="3124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Types of inheritance: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/>
            <a:r>
              <a:rPr lang="en-US" sz="2000" dirty="0" smtClean="0"/>
              <a:t>This architecture is combination of hierarchical inheritance and multiple inheritance.</a:t>
            </a:r>
          </a:p>
          <a:p>
            <a:pPr algn="just"/>
            <a:r>
              <a:rPr lang="en-US" sz="2000" dirty="0" smtClean="0"/>
              <a:t>Consider the following figure where class A have two derived classes class B and class C. Afterwards class B and class C have common derived class D.</a:t>
            </a:r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>
              <a:buNone/>
            </a:pPr>
            <a:r>
              <a:rPr lang="en-US" sz="2000" b="1" u="sng" dirty="0" smtClean="0"/>
              <a:t>Problem with Hybrid inheritance:</a:t>
            </a:r>
            <a:endParaRPr lang="en-US" sz="2000" u="sng" dirty="0" smtClean="0"/>
          </a:p>
          <a:p>
            <a:pPr lvl="0" algn="just"/>
            <a:r>
              <a:rPr lang="en-US" sz="2000" dirty="0" smtClean="0"/>
              <a:t>When class D get inherited from B and C, class D will have two set of properties class A, one via class B and other via class C</a:t>
            </a:r>
          </a:p>
          <a:p>
            <a:pPr lvl="0" algn="just"/>
            <a:r>
              <a:rPr lang="en-US" sz="2000" dirty="0" smtClean="0"/>
              <a:t>Hence when object of class D try to access properties of class A, it get confuse ( </a:t>
            </a:r>
            <a:r>
              <a:rPr lang="en-US" sz="2000" dirty="0" err="1" smtClean="0"/>
              <a:t>ambigious</a:t>
            </a:r>
            <a:r>
              <a:rPr lang="en-US" sz="2000" dirty="0" smtClean="0"/>
              <a:t>) to access which copy and compiler gives an error.</a:t>
            </a:r>
          </a:p>
          <a:p>
            <a:pPr algn="just"/>
            <a:r>
              <a:rPr lang="en-US" sz="2000" dirty="0" smtClean="0"/>
              <a:t>To solve this problem C++ provided one feature in the form of </a:t>
            </a:r>
            <a:r>
              <a:rPr lang="en-US" sz="2000" b="1" dirty="0" smtClean="0"/>
              <a:t>“virtual base class”</a:t>
            </a:r>
            <a:endParaRPr lang="en-US" sz="2000" dirty="0" smtClean="0"/>
          </a:p>
          <a:p>
            <a:pPr algn="just"/>
            <a:endParaRPr lang="en-US" sz="2000" dirty="0" smtClean="0"/>
          </a:p>
          <a:p>
            <a:pPr lvl="0" algn="just"/>
            <a:endParaRPr lang="en-US" sz="19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981200"/>
            <a:ext cx="4719638" cy="1779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Constructor, destructor in inheritance: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 algn="just"/>
            <a:endParaRPr lang="en-US" sz="19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Constructor, destructor in inheritance: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 algn="just"/>
            <a:r>
              <a:rPr lang="en-US" sz="2000" dirty="0" smtClean="0"/>
              <a:t>See the following program where class A is base class and class B is derived from A publicly</a:t>
            </a:r>
            <a:r>
              <a:rPr lang="en-US" sz="2000" dirty="0" smtClean="0"/>
              <a:t>.</a:t>
            </a:r>
            <a:endParaRPr lang="en-US" sz="20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Constructor, destructor in inheritance: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 algn="just"/>
            <a:r>
              <a:rPr lang="en-US" sz="2000" dirty="0" smtClean="0"/>
              <a:t>See the following program where class A is base class and class B is derived from A publicly</a:t>
            </a:r>
            <a:r>
              <a:rPr lang="en-US" sz="2000" dirty="0" smtClean="0"/>
              <a:t>.</a:t>
            </a:r>
            <a:endParaRPr lang="en-US" sz="20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4800" y="3200400"/>
            <a:ext cx="48768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Constructor, destructor in inheritance: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 algn="just"/>
            <a:r>
              <a:rPr lang="en-US" sz="2000" dirty="0" smtClean="0"/>
              <a:t>See the following program where class A is base class and class B is derived from A publicly.</a:t>
            </a:r>
          </a:p>
          <a:p>
            <a:pPr lvl="0" algn="just"/>
            <a:r>
              <a:rPr lang="en-US" sz="2000" dirty="0" smtClean="0"/>
              <a:t>In main() function we have created object  b1 of class B. Hence b1 is responsible for calling B() constructor</a:t>
            </a:r>
            <a:r>
              <a:rPr lang="en-US" sz="2000" dirty="0" smtClean="0"/>
              <a:t>.</a:t>
            </a:r>
            <a:endParaRPr lang="en-US" sz="20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4800" y="3200400"/>
            <a:ext cx="48768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Constructor, destructor in inheritance: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 algn="just"/>
            <a:r>
              <a:rPr lang="en-US" sz="2000" dirty="0" smtClean="0"/>
              <a:t>See the following program where class A is base class and class B is derived from A publicly.</a:t>
            </a:r>
          </a:p>
          <a:p>
            <a:pPr lvl="0" algn="just"/>
            <a:r>
              <a:rPr lang="en-US" sz="2000" dirty="0" smtClean="0"/>
              <a:t>In main() function we have created object  b1 of class B. Hence b1 is responsible for calling B() constructor.</a:t>
            </a:r>
          </a:p>
          <a:p>
            <a:pPr lvl="0" algn="just"/>
            <a:r>
              <a:rPr lang="en-US" sz="2000" dirty="0" smtClean="0"/>
              <a:t>B</a:t>
            </a:r>
            <a:r>
              <a:rPr lang="en-US" sz="2000" dirty="0" smtClean="0"/>
              <a:t>() constructor </a:t>
            </a:r>
            <a:r>
              <a:rPr lang="en-US" sz="2000" dirty="0" smtClean="0"/>
              <a:t>is responsible </a:t>
            </a:r>
            <a:r>
              <a:rPr lang="en-US" sz="2000" dirty="0" smtClean="0"/>
              <a:t>for calling  A() constructor</a:t>
            </a:r>
            <a:r>
              <a:rPr lang="en-US" sz="2000" dirty="0" smtClean="0"/>
              <a:t>.</a:t>
            </a:r>
            <a:endParaRPr lang="en-US" sz="20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4800" y="3200400"/>
            <a:ext cx="48768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Inheritance: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 algn="just"/>
            <a:r>
              <a:rPr lang="en-US" sz="1900" dirty="0" smtClean="0"/>
              <a:t>The capability of a class to derive properties and characteristics from another class is called </a:t>
            </a:r>
            <a:r>
              <a:rPr lang="en-US" sz="1900" b="1" dirty="0" smtClean="0"/>
              <a:t>Inheritance</a:t>
            </a:r>
            <a:r>
              <a:rPr lang="en-US" sz="1900" dirty="0" smtClean="0"/>
              <a:t>. </a:t>
            </a:r>
          </a:p>
          <a:p>
            <a:pPr lvl="0" algn="just"/>
            <a:endParaRPr lang="en-US" sz="1900" dirty="0" smtClean="0"/>
          </a:p>
          <a:p>
            <a:pPr lvl="1" algn="just"/>
            <a:endParaRPr lang="en-US" sz="1900" dirty="0" smtClean="0"/>
          </a:p>
          <a:p>
            <a:pPr lvl="0" algn="just"/>
            <a:endParaRPr lang="en-US" sz="19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Constructor, destructor in inheritance: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 algn="just"/>
            <a:r>
              <a:rPr lang="en-US" sz="2000" dirty="0" smtClean="0"/>
              <a:t>See the following program where class A is base class and class B is derived from A publicly.</a:t>
            </a:r>
          </a:p>
          <a:p>
            <a:pPr lvl="0" algn="just"/>
            <a:r>
              <a:rPr lang="en-US" sz="2000" dirty="0" smtClean="0"/>
              <a:t>In main() function we have created object  b1 of class B. Hence b1 is responsible for calling B() constructor.</a:t>
            </a:r>
          </a:p>
          <a:p>
            <a:pPr lvl="0" algn="just"/>
            <a:r>
              <a:rPr lang="en-US" sz="2000" dirty="0" smtClean="0"/>
              <a:t>B</a:t>
            </a:r>
            <a:r>
              <a:rPr lang="en-US" sz="2000" dirty="0" smtClean="0"/>
              <a:t>() constructor </a:t>
            </a:r>
            <a:r>
              <a:rPr lang="en-US" sz="2000" dirty="0" smtClean="0"/>
              <a:t>is responsible </a:t>
            </a:r>
            <a:r>
              <a:rPr lang="en-US" sz="2000" dirty="0" smtClean="0"/>
              <a:t>for calling  A() constructor.</a:t>
            </a:r>
          </a:p>
          <a:p>
            <a:pPr lvl="0" algn="just"/>
            <a:r>
              <a:rPr lang="en-US" sz="2000" dirty="0" smtClean="0"/>
              <a:t>Hence </a:t>
            </a:r>
            <a:r>
              <a:rPr lang="en-US" sz="2000" dirty="0" smtClean="0"/>
              <a:t>object in main() first </a:t>
            </a:r>
            <a:r>
              <a:rPr lang="en-US" sz="2000" dirty="0" smtClean="0"/>
              <a:t>call to derived class constructor, then derived class constructor</a:t>
            </a:r>
            <a:r>
              <a:rPr lang="en-US" sz="2000" b="1" dirty="0" smtClean="0"/>
              <a:t> </a:t>
            </a:r>
            <a:r>
              <a:rPr lang="en-US" sz="2000" dirty="0" smtClean="0"/>
              <a:t>calls base class constructor. Base  class constructor get executes and then derived class constructor get </a:t>
            </a:r>
            <a:r>
              <a:rPr lang="en-US" sz="2000" dirty="0" smtClean="0"/>
              <a:t>executes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4800" y="3200400"/>
            <a:ext cx="48768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Constructor, destructor in inheritance: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 algn="just"/>
            <a:r>
              <a:rPr lang="en-US" sz="2000" dirty="0" smtClean="0"/>
              <a:t>See the following program where class A is base class and class B is derived from A publicly.</a:t>
            </a:r>
          </a:p>
          <a:p>
            <a:pPr lvl="0" algn="just"/>
            <a:r>
              <a:rPr lang="en-US" sz="2000" dirty="0" smtClean="0"/>
              <a:t>In main() function we have created object  b1 of class B. Hence b1 is responsible for calling B() constructor.</a:t>
            </a:r>
          </a:p>
          <a:p>
            <a:pPr lvl="0" algn="just"/>
            <a:r>
              <a:rPr lang="en-US" sz="2000" dirty="0" smtClean="0"/>
              <a:t>B</a:t>
            </a:r>
            <a:r>
              <a:rPr lang="en-US" sz="2000" dirty="0" smtClean="0"/>
              <a:t>() constructor </a:t>
            </a:r>
            <a:r>
              <a:rPr lang="en-US" sz="2000" dirty="0" smtClean="0"/>
              <a:t>is responsible </a:t>
            </a:r>
            <a:r>
              <a:rPr lang="en-US" sz="2000" dirty="0" smtClean="0"/>
              <a:t>for calling  A() constructor.</a:t>
            </a:r>
          </a:p>
          <a:p>
            <a:pPr lvl="0" algn="just"/>
            <a:r>
              <a:rPr lang="en-US" sz="2000" dirty="0" smtClean="0"/>
              <a:t>Hence </a:t>
            </a:r>
            <a:r>
              <a:rPr lang="en-US" sz="2000" dirty="0" smtClean="0"/>
              <a:t>object in main() first </a:t>
            </a:r>
            <a:r>
              <a:rPr lang="en-US" sz="2000" dirty="0" smtClean="0"/>
              <a:t>call to derived class constructor, then derived class constructor</a:t>
            </a:r>
            <a:r>
              <a:rPr lang="en-US" sz="2000" b="1" dirty="0" smtClean="0"/>
              <a:t> </a:t>
            </a:r>
            <a:r>
              <a:rPr lang="en-US" sz="2000" dirty="0" smtClean="0"/>
              <a:t>calls base class constructor. Base  class constructor get executes and then derived class constructor get </a:t>
            </a:r>
            <a:r>
              <a:rPr lang="en-US" sz="2000" dirty="0" smtClean="0"/>
              <a:t>executes</a:t>
            </a:r>
          </a:p>
          <a:p>
            <a:pPr lvl="0" algn="just"/>
            <a:r>
              <a:rPr lang="en-US" sz="2000" dirty="0" smtClean="0"/>
              <a:t>Order of Calling constructor:</a:t>
            </a:r>
          </a:p>
          <a:p>
            <a:pPr lvl="0" algn="just">
              <a:buNone/>
            </a:pPr>
            <a:r>
              <a:rPr lang="en-US" sz="2000" dirty="0" smtClean="0"/>
              <a:t>                 </a:t>
            </a:r>
            <a:r>
              <a:rPr lang="en-US" sz="2000" b="1" dirty="0" smtClean="0"/>
              <a:t>  </a:t>
            </a:r>
            <a:endParaRPr lang="en-US" sz="19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4800" y="3200400"/>
            <a:ext cx="48768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Constructor, destructor in inheritance: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 algn="just"/>
            <a:r>
              <a:rPr lang="en-US" sz="2000" dirty="0" smtClean="0"/>
              <a:t>See the following program where class A is base class and class B is derived from A publicly.</a:t>
            </a:r>
          </a:p>
          <a:p>
            <a:pPr lvl="0" algn="just"/>
            <a:r>
              <a:rPr lang="en-US" sz="2000" dirty="0" smtClean="0"/>
              <a:t>In main() function we have created object  b1 of class B. Hence b1 is responsible for calling B() constructor.</a:t>
            </a:r>
          </a:p>
          <a:p>
            <a:pPr lvl="0" algn="just"/>
            <a:r>
              <a:rPr lang="en-US" sz="2000" dirty="0" smtClean="0"/>
              <a:t>B</a:t>
            </a:r>
            <a:r>
              <a:rPr lang="en-US" sz="2000" dirty="0" smtClean="0"/>
              <a:t>() constructor </a:t>
            </a:r>
            <a:r>
              <a:rPr lang="en-US" sz="2000" dirty="0" smtClean="0"/>
              <a:t>is responsible </a:t>
            </a:r>
            <a:r>
              <a:rPr lang="en-US" sz="2000" dirty="0" smtClean="0"/>
              <a:t>for calling  A() constructor.</a:t>
            </a:r>
          </a:p>
          <a:p>
            <a:pPr lvl="0" algn="just"/>
            <a:r>
              <a:rPr lang="en-US" sz="2000" dirty="0" smtClean="0"/>
              <a:t>Hence </a:t>
            </a:r>
            <a:r>
              <a:rPr lang="en-US" sz="2000" dirty="0" smtClean="0"/>
              <a:t>object in main() first </a:t>
            </a:r>
            <a:r>
              <a:rPr lang="en-US" sz="2000" dirty="0" smtClean="0"/>
              <a:t>call to derived class constructor, then derived class constructor</a:t>
            </a:r>
            <a:r>
              <a:rPr lang="en-US" sz="2000" b="1" dirty="0" smtClean="0"/>
              <a:t> </a:t>
            </a:r>
            <a:r>
              <a:rPr lang="en-US" sz="2000" dirty="0" smtClean="0"/>
              <a:t>calls base class constructor. Base  class constructor get executes and then derived class constructor get </a:t>
            </a:r>
            <a:r>
              <a:rPr lang="en-US" sz="2000" dirty="0" smtClean="0"/>
              <a:t>executes</a:t>
            </a:r>
          </a:p>
          <a:p>
            <a:pPr lvl="0" algn="just"/>
            <a:r>
              <a:rPr lang="en-US" sz="2000" dirty="0" smtClean="0"/>
              <a:t>Order of Calling constructor:</a:t>
            </a:r>
          </a:p>
          <a:p>
            <a:pPr lvl="0" algn="just">
              <a:buNone/>
            </a:pPr>
            <a:r>
              <a:rPr lang="en-US" sz="2000" dirty="0" smtClean="0"/>
              <a:t>                 </a:t>
            </a:r>
            <a:r>
              <a:rPr lang="en-US" sz="2000" b="1" dirty="0" smtClean="0"/>
              <a:t>  Derived </a:t>
            </a:r>
            <a:r>
              <a:rPr lang="en-US" sz="2000" b="1" dirty="0" smtClean="0">
                <a:sym typeface="Wingdings" pitchFamily="2" charset="2"/>
              </a:rPr>
              <a:t> Base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4800" y="3200400"/>
            <a:ext cx="48768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Constructor, destructor in inheritance: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 algn="just"/>
            <a:r>
              <a:rPr lang="en-US" sz="2000" dirty="0" smtClean="0"/>
              <a:t>See the following program where class A is base class and class B is derived from A publicly.</a:t>
            </a:r>
          </a:p>
          <a:p>
            <a:pPr lvl="0" algn="just"/>
            <a:r>
              <a:rPr lang="en-US" sz="2000" dirty="0" smtClean="0"/>
              <a:t>In main() function we have created object  b1 of class B. Hence b1 is responsible for calling B() constructor.</a:t>
            </a:r>
          </a:p>
          <a:p>
            <a:pPr lvl="0" algn="just"/>
            <a:r>
              <a:rPr lang="en-US" sz="2000" dirty="0" smtClean="0"/>
              <a:t>B</a:t>
            </a:r>
            <a:r>
              <a:rPr lang="en-US" sz="2000" dirty="0" smtClean="0"/>
              <a:t>() constructor </a:t>
            </a:r>
            <a:r>
              <a:rPr lang="en-US" sz="2000" dirty="0" smtClean="0"/>
              <a:t>is responsible </a:t>
            </a:r>
            <a:r>
              <a:rPr lang="en-US" sz="2000" dirty="0" smtClean="0"/>
              <a:t>for calling  A() constructor.</a:t>
            </a:r>
          </a:p>
          <a:p>
            <a:pPr lvl="0" algn="just"/>
            <a:r>
              <a:rPr lang="en-US" sz="2000" dirty="0" smtClean="0"/>
              <a:t>Hence </a:t>
            </a:r>
            <a:r>
              <a:rPr lang="en-US" sz="2000" dirty="0" smtClean="0"/>
              <a:t>object in main() first </a:t>
            </a:r>
            <a:r>
              <a:rPr lang="en-US" sz="2000" dirty="0" smtClean="0"/>
              <a:t>call to derived class constructor, then derived class constructor</a:t>
            </a:r>
            <a:r>
              <a:rPr lang="en-US" sz="2000" b="1" dirty="0" smtClean="0"/>
              <a:t> </a:t>
            </a:r>
            <a:r>
              <a:rPr lang="en-US" sz="2000" dirty="0" smtClean="0"/>
              <a:t>calls base class constructor. Base  class constructor get executes and then derived class constructor get </a:t>
            </a:r>
            <a:r>
              <a:rPr lang="en-US" sz="2000" dirty="0" smtClean="0"/>
              <a:t>executes</a:t>
            </a:r>
          </a:p>
          <a:p>
            <a:pPr lvl="0" algn="just"/>
            <a:r>
              <a:rPr lang="en-US" sz="2000" dirty="0" smtClean="0"/>
              <a:t>Order of Calling constructor:</a:t>
            </a:r>
          </a:p>
          <a:p>
            <a:pPr lvl="0" algn="just">
              <a:buNone/>
            </a:pPr>
            <a:r>
              <a:rPr lang="en-US" sz="2000" dirty="0" smtClean="0"/>
              <a:t>                 </a:t>
            </a:r>
            <a:r>
              <a:rPr lang="en-US" sz="2000" b="1" dirty="0" smtClean="0"/>
              <a:t>  Derived </a:t>
            </a:r>
            <a:r>
              <a:rPr lang="en-US" sz="2000" b="1" dirty="0" smtClean="0">
                <a:sym typeface="Wingdings" pitchFamily="2" charset="2"/>
              </a:rPr>
              <a:t> Base</a:t>
            </a:r>
          </a:p>
          <a:p>
            <a:pPr lvl="0" algn="just"/>
            <a:r>
              <a:rPr lang="en-US" sz="2000" dirty="0" smtClean="0">
                <a:sym typeface="Wingdings" pitchFamily="2" charset="2"/>
              </a:rPr>
              <a:t>Order of execution of constructor: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4800" y="3200400"/>
            <a:ext cx="48768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Constructor, destructor in inheritance: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 algn="just"/>
            <a:r>
              <a:rPr lang="en-US" sz="2000" dirty="0" smtClean="0"/>
              <a:t>See the following program where class A is base class and class B is derived from A publicly.</a:t>
            </a:r>
          </a:p>
          <a:p>
            <a:pPr lvl="0" algn="just"/>
            <a:r>
              <a:rPr lang="en-US" sz="2000" dirty="0" smtClean="0"/>
              <a:t>In main() function we have created object  b1 of class B. Hence b1 is responsible for calling B() constructor.</a:t>
            </a:r>
          </a:p>
          <a:p>
            <a:pPr lvl="0" algn="just"/>
            <a:r>
              <a:rPr lang="en-US" sz="2000" dirty="0" smtClean="0"/>
              <a:t>B</a:t>
            </a:r>
            <a:r>
              <a:rPr lang="en-US" sz="2000" dirty="0" smtClean="0"/>
              <a:t>() constructor </a:t>
            </a:r>
            <a:r>
              <a:rPr lang="en-US" sz="2000" dirty="0" smtClean="0"/>
              <a:t>is responsible </a:t>
            </a:r>
            <a:r>
              <a:rPr lang="en-US" sz="2000" dirty="0" smtClean="0"/>
              <a:t>for calling  A() constructor.</a:t>
            </a:r>
          </a:p>
          <a:p>
            <a:pPr lvl="0" algn="just"/>
            <a:r>
              <a:rPr lang="en-US" sz="2000" dirty="0" smtClean="0"/>
              <a:t>Hence </a:t>
            </a:r>
            <a:r>
              <a:rPr lang="en-US" sz="2000" dirty="0" smtClean="0"/>
              <a:t>object in main() first </a:t>
            </a:r>
            <a:r>
              <a:rPr lang="en-US" sz="2000" dirty="0" smtClean="0"/>
              <a:t>call to derived class constructor, then derived class constructor</a:t>
            </a:r>
            <a:r>
              <a:rPr lang="en-US" sz="2000" b="1" dirty="0" smtClean="0"/>
              <a:t> </a:t>
            </a:r>
            <a:r>
              <a:rPr lang="en-US" sz="2000" dirty="0" smtClean="0"/>
              <a:t>calls base class constructor. Base  class constructor get executes and then derived class constructor get </a:t>
            </a:r>
            <a:r>
              <a:rPr lang="en-US" sz="2000" dirty="0" smtClean="0"/>
              <a:t>executes</a:t>
            </a:r>
          </a:p>
          <a:p>
            <a:pPr lvl="0" algn="just"/>
            <a:r>
              <a:rPr lang="en-US" sz="2000" dirty="0" smtClean="0"/>
              <a:t>Order of Calling constructor:</a:t>
            </a:r>
          </a:p>
          <a:p>
            <a:pPr lvl="0" algn="just">
              <a:buNone/>
            </a:pPr>
            <a:r>
              <a:rPr lang="en-US" sz="2000" dirty="0" smtClean="0"/>
              <a:t>                 </a:t>
            </a:r>
            <a:r>
              <a:rPr lang="en-US" sz="2000" b="1" dirty="0" smtClean="0"/>
              <a:t>  Derived </a:t>
            </a:r>
            <a:r>
              <a:rPr lang="en-US" sz="2000" b="1" dirty="0" smtClean="0">
                <a:sym typeface="Wingdings" pitchFamily="2" charset="2"/>
              </a:rPr>
              <a:t> Base</a:t>
            </a:r>
          </a:p>
          <a:p>
            <a:pPr lvl="0" algn="just"/>
            <a:r>
              <a:rPr lang="en-US" sz="2000" dirty="0" smtClean="0">
                <a:sym typeface="Wingdings" pitchFamily="2" charset="2"/>
              </a:rPr>
              <a:t>Order of execution of constructor:</a:t>
            </a:r>
          </a:p>
          <a:p>
            <a:pPr lvl="0" algn="just">
              <a:buNone/>
            </a:pPr>
            <a:r>
              <a:rPr lang="en-US" sz="2000" dirty="0" smtClean="0">
                <a:sym typeface="Wingdings" pitchFamily="2" charset="2"/>
              </a:rPr>
              <a:t>                 </a:t>
            </a:r>
            <a:r>
              <a:rPr lang="en-US" sz="2000" b="1" dirty="0" smtClean="0">
                <a:sym typeface="Wingdings" pitchFamily="2" charset="2"/>
              </a:rPr>
              <a:t> Base  Derived</a:t>
            </a:r>
            <a:r>
              <a:rPr lang="en-US" sz="2000" b="1" dirty="0" smtClean="0"/>
              <a:t>	</a:t>
            </a:r>
            <a:r>
              <a:rPr lang="en-US" sz="2000" dirty="0" smtClean="0"/>
              <a:t>			</a:t>
            </a:r>
            <a:endParaRPr lang="en-US" sz="20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4800" y="3200400"/>
            <a:ext cx="48768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Constructor, destructor in inheritance: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 algn="just"/>
            <a:r>
              <a:rPr lang="en-US" sz="2000" dirty="0" smtClean="0"/>
              <a:t>See the following program where class A is base class and class B is derived from A publicly.</a:t>
            </a:r>
          </a:p>
          <a:p>
            <a:pPr lvl="0" algn="just"/>
            <a:r>
              <a:rPr lang="en-US" sz="2000" dirty="0" smtClean="0"/>
              <a:t>In main() function we have created object  b1 of class B. Hence b1 is responsible for calling B() constructor.</a:t>
            </a:r>
          </a:p>
          <a:p>
            <a:pPr lvl="0" algn="just"/>
            <a:r>
              <a:rPr lang="en-US" sz="2000" dirty="0" smtClean="0"/>
              <a:t>B</a:t>
            </a:r>
            <a:r>
              <a:rPr lang="en-US" sz="2000" dirty="0" smtClean="0"/>
              <a:t>() constructor </a:t>
            </a:r>
            <a:r>
              <a:rPr lang="en-US" sz="2000" dirty="0" smtClean="0"/>
              <a:t>is responsible </a:t>
            </a:r>
            <a:r>
              <a:rPr lang="en-US" sz="2000" dirty="0" smtClean="0"/>
              <a:t>for calling  A() constructor.</a:t>
            </a:r>
          </a:p>
          <a:p>
            <a:pPr lvl="0" algn="just"/>
            <a:r>
              <a:rPr lang="en-US" sz="2000" dirty="0" smtClean="0"/>
              <a:t>Hence </a:t>
            </a:r>
            <a:r>
              <a:rPr lang="en-US" sz="2000" dirty="0" smtClean="0"/>
              <a:t>object in main() first </a:t>
            </a:r>
            <a:r>
              <a:rPr lang="en-US" sz="2000" dirty="0" smtClean="0"/>
              <a:t>call to derived class constructor, then derived class constructor</a:t>
            </a:r>
            <a:r>
              <a:rPr lang="en-US" sz="2000" b="1" dirty="0" smtClean="0"/>
              <a:t> </a:t>
            </a:r>
            <a:r>
              <a:rPr lang="en-US" sz="2000" dirty="0" smtClean="0"/>
              <a:t>calls base class constructor. Base  class constructor get executes and then derived class constructor get </a:t>
            </a:r>
            <a:r>
              <a:rPr lang="en-US" sz="2000" dirty="0" smtClean="0"/>
              <a:t>executes</a:t>
            </a:r>
          </a:p>
          <a:p>
            <a:pPr lvl="0" algn="just"/>
            <a:r>
              <a:rPr lang="en-US" sz="2000" dirty="0" smtClean="0"/>
              <a:t>Order of Calling constructor:</a:t>
            </a:r>
          </a:p>
          <a:p>
            <a:pPr lvl="0" algn="just">
              <a:buNone/>
            </a:pPr>
            <a:r>
              <a:rPr lang="en-US" sz="2000" dirty="0" smtClean="0"/>
              <a:t>                 </a:t>
            </a:r>
            <a:r>
              <a:rPr lang="en-US" sz="2000" b="1" dirty="0" smtClean="0"/>
              <a:t>  Derived </a:t>
            </a:r>
            <a:r>
              <a:rPr lang="en-US" sz="2000" b="1" dirty="0" smtClean="0">
                <a:sym typeface="Wingdings" pitchFamily="2" charset="2"/>
              </a:rPr>
              <a:t> Base</a:t>
            </a:r>
          </a:p>
          <a:p>
            <a:pPr lvl="0" algn="just"/>
            <a:r>
              <a:rPr lang="en-US" sz="2000" dirty="0" smtClean="0">
                <a:sym typeface="Wingdings" pitchFamily="2" charset="2"/>
              </a:rPr>
              <a:t>Order of execution of constructor:</a:t>
            </a:r>
          </a:p>
          <a:p>
            <a:pPr lvl="0" algn="just">
              <a:buNone/>
            </a:pPr>
            <a:r>
              <a:rPr lang="en-US" sz="2000" dirty="0" smtClean="0">
                <a:sym typeface="Wingdings" pitchFamily="2" charset="2"/>
              </a:rPr>
              <a:t>                 </a:t>
            </a:r>
            <a:r>
              <a:rPr lang="en-US" sz="2000" b="1" dirty="0" smtClean="0">
                <a:sym typeface="Wingdings" pitchFamily="2" charset="2"/>
              </a:rPr>
              <a:t> Base  Derived</a:t>
            </a:r>
            <a:r>
              <a:rPr lang="en-US" sz="2000" b="1" dirty="0" smtClean="0"/>
              <a:t>	</a:t>
            </a:r>
            <a:r>
              <a:rPr lang="en-US" sz="2000" dirty="0" smtClean="0"/>
              <a:t>			</a:t>
            </a:r>
            <a:endParaRPr lang="en-US" sz="2000" dirty="0" smtClean="0"/>
          </a:p>
          <a:p>
            <a:pPr lvl="0" algn="just">
              <a:buNone/>
            </a:pPr>
            <a:r>
              <a:rPr lang="en-US" sz="2000" dirty="0" smtClean="0"/>
              <a:t>Exactly opposite scenario is there for</a:t>
            </a:r>
          </a:p>
          <a:p>
            <a:pPr lvl="0" algn="just">
              <a:buNone/>
            </a:pPr>
            <a:r>
              <a:rPr lang="en-US" sz="2000" dirty="0" smtClean="0"/>
              <a:t>Destructor: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4800" y="3200400"/>
            <a:ext cx="48768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Constructor, destructor in inheritance: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 algn="just"/>
            <a:r>
              <a:rPr lang="en-US" sz="2000" dirty="0" smtClean="0"/>
              <a:t>See the following program where class A is base class and class B is derived from A publicly.</a:t>
            </a:r>
          </a:p>
          <a:p>
            <a:pPr lvl="0" algn="just"/>
            <a:r>
              <a:rPr lang="en-US" sz="2000" dirty="0" smtClean="0"/>
              <a:t>In main() function we have created object  b1 of class B. Hence b1 is responsible for calling B() constructor.</a:t>
            </a:r>
          </a:p>
          <a:p>
            <a:pPr lvl="0" algn="just"/>
            <a:r>
              <a:rPr lang="en-US" sz="2000" dirty="0" smtClean="0"/>
              <a:t>B</a:t>
            </a:r>
            <a:r>
              <a:rPr lang="en-US" sz="2000" dirty="0" smtClean="0"/>
              <a:t>() constructor </a:t>
            </a:r>
            <a:r>
              <a:rPr lang="en-US" sz="2000" dirty="0" smtClean="0"/>
              <a:t>is responsible </a:t>
            </a:r>
            <a:r>
              <a:rPr lang="en-US" sz="2000" dirty="0" smtClean="0"/>
              <a:t>for calling  A() constructor.</a:t>
            </a:r>
          </a:p>
          <a:p>
            <a:pPr lvl="0" algn="just"/>
            <a:r>
              <a:rPr lang="en-US" sz="2000" dirty="0" smtClean="0"/>
              <a:t>Hence </a:t>
            </a:r>
            <a:r>
              <a:rPr lang="en-US" sz="2000" dirty="0" smtClean="0"/>
              <a:t>object in main() first </a:t>
            </a:r>
            <a:r>
              <a:rPr lang="en-US" sz="2000" dirty="0" smtClean="0"/>
              <a:t>call to derived class constructor, then derived class constructor</a:t>
            </a:r>
            <a:r>
              <a:rPr lang="en-US" sz="2000" b="1" dirty="0" smtClean="0"/>
              <a:t> </a:t>
            </a:r>
            <a:r>
              <a:rPr lang="en-US" sz="2000" dirty="0" smtClean="0"/>
              <a:t>calls base class constructor. Base  class constructor get executes and then derived class constructor get </a:t>
            </a:r>
            <a:r>
              <a:rPr lang="en-US" sz="2000" dirty="0" smtClean="0"/>
              <a:t>executes</a:t>
            </a:r>
          </a:p>
          <a:p>
            <a:pPr lvl="0" algn="just"/>
            <a:r>
              <a:rPr lang="en-US" sz="2000" dirty="0" smtClean="0"/>
              <a:t>Order of Calling constructor:</a:t>
            </a:r>
          </a:p>
          <a:p>
            <a:pPr lvl="0" algn="just">
              <a:buNone/>
            </a:pPr>
            <a:r>
              <a:rPr lang="en-US" sz="2000" dirty="0" smtClean="0"/>
              <a:t>                 </a:t>
            </a:r>
            <a:r>
              <a:rPr lang="en-US" sz="2000" b="1" dirty="0" smtClean="0"/>
              <a:t>  Derived </a:t>
            </a:r>
            <a:r>
              <a:rPr lang="en-US" sz="2000" b="1" dirty="0" smtClean="0">
                <a:sym typeface="Wingdings" pitchFamily="2" charset="2"/>
              </a:rPr>
              <a:t> Base</a:t>
            </a:r>
          </a:p>
          <a:p>
            <a:pPr lvl="0" algn="just"/>
            <a:r>
              <a:rPr lang="en-US" sz="2000" dirty="0" smtClean="0">
                <a:sym typeface="Wingdings" pitchFamily="2" charset="2"/>
              </a:rPr>
              <a:t>Order of execution of constructor:</a:t>
            </a:r>
          </a:p>
          <a:p>
            <a:pPr lvl="0" algn="just">
              <a:buNone/>
            </a:pPr>
            <a:r>
              <a:rPr lang="en-US" sz="2000" dirty="0" smtClean="0">
                <a:sym typeface="Wingdings" pitchFamily="2" charset="2"/>
              </a:rPr>
              <a:t>                 </a:t>
            </a:r>
            <a:r>
              <a:rPr lang="en-US" sz="2000" b="1" dirty="0" smtClean="0">
                <a:sym typeface="Wingdings" pitchFamily="2" charset="2"/>
              </a:rPr>
              <a:t> Base  Derived</a:t>
            </a:r>
            <a:r>
              <a:rPr lang="en-US" sz="2000" b="1" dirty="0" smtClean="0"/>
              <a:t>	</a:t>
            </a:r>
            <a:r>
              <a:rPr lang="en-US" sz="2000" dirty="0" smtClean="0"/>
              <a:t>			</a:t>
            </a:r>
            <a:endParaRPr lang="en-US" sz="2000" dirty="0" smtClean="0"/>
          </a:p>
          <a:p>
            <a:pPr lvl="0" algn="just">
              <a:buNone/>
            </a:pPr>
            <a:r>
              <a:rPr lang="en-US" sz="2000" dirty="0" smtClean="0"/>
              <a:t>Exactly opposite scenario is there for</a:t>
            </a:r>
          </a:p>
          <a:p>
            <a:pPr lvl="0" algn="just">
              <a:buNone/>
            </a:pPr>
            <a:r>
              <a:rPr lang="en-US" sz="2000" dirty="0" smtClean="0"/>
              <a:t>destructor:</a:t>
            </a:r>
          </a:p>
          <a:p>
            <a:pPr lvl="0" algn="just"/>
            <a:r>
              <a:rPr lang="en-US" sz="2000" dirty="0" smtClean="0"/>
              <a:t>Order </a:t>
            </a:r>
            <a:r>
              <a:rPr lang="en-US" sz="2000" dirty="0" smtClean="0"/>
              <a:t>of execution of destructor </a:t>
            </a:r>
            <a:r>
              <a:rPr lang="en-US" sz="2000" dirty="0" smtClean="0"/>
              <a:t>: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4800" y="3200400"/>
            <a:ext cx="48768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Constructor, destructor in inheritance: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 algn="just"/>
            <a:r>
              <a:rPr lang="en-US" sz="2000" dirty="0" smtClean="0"/>
              <a:t>See the following program where class A is base class and class B is derived from A publicly.</a:t>
            </a:r>
          </a:p>
          <a:p>
            <a:pPr lvl="0" algn="just"/>
            <a:r>
              <a:rPr lang="en-US" sz="2000" dirty="0" smtClean="0"/>
              <a:t>In main() function we have created object  b1 of class B. Hence b1 is responsible for calling B() constructor.</a:t>
            </a:r>
          </a:p>
          <a:p>
            <a:pPr lvl="0" algn="just"/>
            <a:r>
              <a:rPr lang="en-US" sz="2000" dirty="0" smtClean="0"/>
              <a:t>B</a:t>
            </a:r>
            <a:r>
              <a:rPr lang="en-US" sz="2000" dirty="0" smtClean="0"/>
              <a:t>() constructor </a:t>
            </a:r>
            <a:r>
              <a:rPr lang="en-US" sz="2000" dirty="0" smtClean="0"/>
              <a:t>is responsible </a:t>
            </a:r>
            <a:r>
              <a:rPr lang="en-US" sz="2000" dirty="0" smtClean="0"/>
              <a:t>for calling  A() constructor.</a:t>
            </a:r>
          </a:p>
          <a:p>
            <a:pPr lvl="0" algn="just"/>
            <a:r>
              <a:rPr lang="en-US" sz="2000" dirty="0" smtClean="0"/>
              <a:t>Hence </a:t>
            </a:r>
            <a:r>
              <a:rPr lang="en-US" sz="2000" dirty="0" smtClean="0"/>
              <a:t>object in main() first </a:t>
            </a:r>
            <a:r>
              <a:rPr lang="en-US" sz="2000" dirty="0" smtClean="0"/>
              <a:t>call to derived class constructor, then derived class constructor</a:t>
            </a:r>
            <a:r>
              <a:rPr lang="en-US" sz="2000" b="1" dirty="0" smtClean="0"/>
              <a:t> </a:t>
            </a:r>
            <a:r>
              <a:rPr lang="en-US" sz="2000" dirty="0" smtClean="0"/>
              <a:t>calls base class constructor. Base  class constructor get executes and then derived class constructor get </a:t>
            </a:r>
            <a:r>
              <a:rPr lang="en-US" sz="2000" dirty="0" smtClean="0"/>
              <a:t>executes</a:t>
            </a:r>
          </a:p>
          <a:p>
            <a:pPr lvl="0" algn="just"/>
            <a:r>
              <a:rPr lang="en-US" sz="2000" dirty="0" smtClean="0"/>
              <a:t>Order of Calling constructor:</a:t>
            </a:r>
          </a:p>
          <a:p>
            <a:pPr lvl="0" algn="just">
              <a:buNone/>
            </a:pPr>
            <a:r>
              <a:rPr lang="en-US" sz="2000" dirty="0" smtClean="0"/>
              <a:t>                 </a:t>
            </a:r>
            <a:r>
              <a:rPr lang="en-US" sz="2000" b="1" dirty="0" smtClean="0"/>
              <a:t>  Derived </a:t>
            </a:r>
            <a:r>
              <a:rPr lang="en-US" sz="2000" b="1" dirty="0" smtClean="0">
                <a:sym typeface="Wingdings" pitchFamily="2" charset="2"/>
              </a:rPr>
              <a:t> Base</a:t>
            </a:r>
          </a:p>
          <a:p>
            <a:pPr lvl="0" algn="just"/>
            <a:r>
              <a:rPr lang="en-US" sz="2000" dirty="0" smtClean="0">
                <a:sym typeface="Wingdings" pitchFamily="2" charset="2"/>
              </a:rPr>
              <a:t>Order of execution of constructor:</a:t>
            </a:r>
          </a:p>
          <a:p>
            <a:pPr lvl="0" algn="just">
              <a:buNone/>
            </a:pPr>
            <a:r>
              <a:rPr lang="en-US" sz="2000" dirty="0" smtClean="0">
                <a:sym typeface="Wingdings" pitchFamily="2" charset="2"/>
              </a:rPr>
              <a:t>                 </a:t>
            </a:r>
            <a:r>
              <a:rPr lang="en-US" sz="2000" b="1" dirty="0" smtClean="0">
                <a:sym typeface="Wingdings" pitchFamily="2" charset="2"/>
              </a:rPr>
              <a:t> Base  Derived</a:t>
            </a:r>
            <a:r>
              <a:rPr lang="en-US" sz="2000" b="1" dirty="0" smtClean="0"/>
              <a:t>	</a:t>
            </a:r>
            <a:r>
              <a:rPr lang="en-US" sz="2000" dirty="0" smtClean="0"/>
              <a:t>			</a:t>
            </a:r>
            <a:endParaRPr lang="en-US" sz="2000" dirty="0" smtClean="0"/>
          </a:p>
          <a:p>
            <a:pPr lvl="0" algn="just">
              <a:buNone/>
            </a:pPr>
            <a:r>
              <a:rPr lang="en-US" sz="2000" dirty="0" smtClean="0"/>
              <a:t>Exactly opposite scenario is there for</a:t>
            </a:r>
          </a:p>
          <a:p>
            <a:pPr lvl="0" algn="just">
              <a:buNone/>
            </a:pPr>
            <a:r>
              <a:rPr lang="en-US" sz="2000" dirty="0" smtClean="0"/>
              <a:t>destructor:</a:t>
            </a:r>
          </a:p>
          <a:p>
            <a:pPr lvl="0" algn="just"/>
            <a:r>
              <a:rPr lang="en-US" sz="2000" dirty="0" smtClean="0"/>
              <a:t>Order </a:t>
            </a:r>
            <a:r>
              <a:rPr lang="en-US" sz="2000" dirty="0" smtClean="0"/>
              <a:t>of execution of destructor </a:t>
            </a:r>
            <a:r>
              <a:rPr lang="en-US" sz="2000" dirty="0" smtClean="0"/>
              <a:t>:</a:t>
            </a:r>
          </a:p>
          <a:p>
            <a:pPr lvl="0" algn="just">
              <a:buNone/>
            </a:pPr>
            <a:r>
              <a:rPr lang="en-US" sz="2000" b="1" dirty="0" smtClean="0"/>
              <a:t>                 Derived </a:t>
            </a:r>
            <a:r>
              <a:rPr lang="en-US" sz="2000" b="1" dirty="0" smtClean="0">
                <a:sym typeface="Wingdings" pitchFamily="2" charset="2"/>
              </a:rPr>
              <a:t></a:t>
            </a:r>
            <a:r>
              <a:rPr lang="en-US" sz="2000" b="1" dirty="0" smtClean="0"/>
              <a:t> </a:t>
            </a:r>
            <a:r>
              <a:rPr lang="en-US" sz="2000" b="1" dirty="0" smtClean="0"/>
              <a:t>Base</a:t>
            </a:r>
            <a:endParaRPr lang="en-US" sz="19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4800" y="3200400"/>
            <a:ext cx="48768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2800" b="1" dirty="0" smtClean="0"/>
              <a:t>Calling Parameterized constructor in Inheritance</a:t>
            </a:r>
            <a:r>
              <a:rPr lang="en-US" sz="2800" b="1" dirty="0" smtClean="0"/>
              <a:t>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 algn="just"/>
            <a:endParaRPr lang="en-US" sz="19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2800" b="1" dirty="0" smtClean="0"/>
              <a:t>Calling Parameterized constructor in Inheritance</a:t>
            </a:r>
            <a:r>
              <a:rPr lang="en-US" sz="2800" b="1" dirty="0" smtClean="0"/>
              <a:t>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>
              <a:buNone/>
            </a:pPr>
            <a:r>
              <a:rPr lang="en-US" sz="2000" dirty="0" smtClean="0"/>
              <a:t>Suppose base class constructor is </a:t>
            </a:r>
            <a:r>
              <a:rPr lang="en-US" sz="2000" dirty="0" smtClean="0"/>
              <a:t>parameterized</a:t>
            </a:r>
          </a:p>
          <a:p>
            <a:pPr lvl="0">
              <a:buNone/>
            </a:pPr>
            <a:r>
              <a:rPr lang="en-US" sz="2000" dirty="0" smtClean="0"/>
              <a:t>and </a:t>
            </a:r>
            <a:r>
              <a:rPr lang="en-US" sz="2000" dirty="0" smtClean="0"/>
              <a:t>derived class constructor is default </a:t>
            </a:r>
            <a:r>
              <a:rPr lang="en-US" sz="2000" dirty="0" err="1" smtClean="0"/>
              <a:t>construc</a:t>
            </a:r>
            <a:endParaRPr lang="en-US" sz="2000" dirty="0" smtClean="0"/>
          </a:p>
          <a:p>
            <a:pPr lvl="0">
              <a:buNone/>
            </a:pPr>
            <a:r>
              <a:rPr lang="en-US" sz="2000" dirty="0" smtClean="0"/>
              <a:t>-</a:t>
            </a:r>
            <a:r>
              <a:rPr lang="en-US" sz="2000" dirty="0" smtClean="0"/>
              <a:t>tor</a:t>
            </a:r>
            <a:r>
              <a:rPr lang="en-US" sz="2000" dirty="0" smtClean="0"/>
              <a:t>. </a:t>
            </a:r>
            <a:r>
              <a:rPr lang="en-US" sz="2000" dirty="0" smtClean="0"/>
              <a:t> in </a:t>
            </a:r>
            <a:r>
              <a:rPr lang="en-US" sz="2000" dirty="0" smtClean="0"/>
              <a:t>this situation how and where to pass </a:t>
            </a:r>
            <a:r>
              <a:rPr lang="en-US" sz="2000" dirty="0" smtClean="0"/>
              <a:t>par</a:t>
            </a:r>
          </a:p>
          <a:p>
            <a:pPr lvl="0">
              <a:buNone/>
            </a:pPr>
            <a:r>
              <a:rPr lang="en-US" sz="2000" dirty="0" smtClean="0"/>
              <a:t>-</a:t>
            </a:r>
            <a:r>
              <a:rPr lang="en-US" sz="2000" dirty="0" err="1" smtClean="0"/>
              <a:t>ameter</a:t>
            </a:r>
            <a:r>
              <a:rPr lang="en-US" sz="2000" dirty="0" smtClean="0"/>
              <a:t> to </a:t>
            </a:r>
            <a:r>
              <a:rPr lang="en-US" sz="2000" dirty="0" smtClean="0"/>
              <a:t>base class constructor?</a:t>
            </a:r>
          </a:p>
          <a:p>
            <a:pPr lvl="0" algn="just"/>
            <a:endParaRPr lang="en-US" sz="19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Inheritance: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 algn="just"/>
            <a:r>
              <a:rPr lang="en-US" sz="1900" dirty="0" smtClean="0"/>
              <a:t>The capability of a class to derive properties and characteristics from another class is called </a:t>
            </a:r>
            <a:r>
              <a:rPr lang="en-US" sz="1900" b="1" dirty="0" smtClean="0"/>
              <a:t>Inheritance</a:t>
            </a:r>
            <a:r>
              <a:rPr lang="en-US" sz="1900" dirty="0" smtClean="0"/>
              <a:t>. </a:t>
            </a:r>
          </a:p>
          <a:p>
            <a:pPr lvl="0" algn="just"/>
            <a:r>
              <a:rPr lang="en-US" sz="1900" dirty="0" smtClean="0"/>
              <a:t>Inheritance is the mechanism which allows us to extend new class from existing class.</a:t>
            </a:r>
          </a:p>
          <a:p>
            <a:pPr lvl="1" algn="just"/>
            <a:endParaRPr lang="en-US" sz="1900" dirty="0" smtClean="0"/>
          </a:p>
          <a:p>
            <a:pPr lvl="0" algn="just"/>
            <a:endParaRPr lang="en-US" sz="19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2800" b="1" dirty="0" smtClean="0"/>
              <a:t>Calling Parameterized constructor in Inheritance</a:t>
            </a:r>
            <a:r>
              <a:rPr lang="en-US" sz="2800" b="1" dirty="0" smtClean="0"/>
              <a:t>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>
              <a:buNone/>
            </a:pPr>
            <a:r>
              <a:rPr lang="en-US" sz="2000" dirty="0" smtClean="0"/>
              <a:t>Suppose base class constructor is </a:t>
            </a:r>
            <a:r>
              <a:rPr lang="en-US" sz="2000" dirty="0" smtClean="0"/>
              <a:t>parameterized</a:t>
            </a:r>
          </a:p>
          <a:p>
            <a:pPr lvl="0">
              <a:buNone/>
            </a:pPr>
            <a:r>
              <a:rPr lang="en-US" sz="2000" dirty="0" smtClean="0"/>
              <a:t>and </a:t>
            </a:r>
            <a:r>
              <a:rPr lang="en-US" sz="2000" dirty="0" smtClean="0"/>
              <a:t>derived class constructor is default </a:t>
            </a:r>
            <a:r>
              <a:rPr lang="en-US" sz="2000" dirty="0" err="1" smtClean="0"/>
              <a:t>construc</a:t>
            </a:r>
            <a:endParaRPr lang="en-US" sz="2000" dirty="0" smtClean="0"/>
          </a:p>
          <a:p>
            <a:pPr lvl="0">
              <a:buNone/>
            </a:pPr>
            <a:r>
              <a:rPr lang="en-US" sz="2000" dirty="0" smtClean="0"/>
              <a:t>-</a:t>
            </a:r>
            <a:r>
              <a:rPr lang="en-US" sz="2000" dirty="0" smtClean="0"/>
              <a:t>tor</a:t>
            </a:r>
            <a:r>
              <a:rPr lang="en-US" sz="2000" dirty="0" smtClean="0"/>
              <a:t>. </a:t>
            </a:r>
            <a:r>
              <a:rPr lang="en-US" sz="2000" dirty="0" smtClean="0"/>
              <a:t> in </a:t>
            </a:r>
            <a:r>
              <a:rPr lang="en-US" sz="2000" dirty="0" smtClean="0"/>
              <a:t>this situation how and where to pass </a:t>
            </a:r>
            <a:r>
              <a:rPr lang="en-US" sz="2000" dirty="0" smtClean="0"/>
              <a:t>par</a:t>
            </a:r>
          </a:p>
          <a:p>
            <a:pPr lvl="0">
              <a:buNone/>
            </a:pPr>
            <a:r>
              <a:rPr lang="en-US" sz="2000" dirty="0" smtClean="0"/>
              <a:t>-</a:t>
            </a:r>
            <a:r>
              <a:rPr lang="en-US" sz="2000" dirty="0" err="1" smtClean="0"/>
              <a:t>ameter</a:t>
            </a:r>
            <a:r>
              <a:rPr lang="en-US" sz="2000" dirty="0" smtClean="0"/>
              <a:t> to </a:t>
            </a:r>
            <a:r>
              <a:rPr lang="en-US" sz="2000" dirty="0" smtClean="0"/>
              <a:t>base class constructor?</a:t>
            </a:r>
          </a:p>
          <a:p>
            <a:pPr lvl="0" algn="just"/>
            <a:endParaRPr lang="en-US" sz="19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209800"/>
            <a:ext cx="3200400" cy="4071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2800" b="1" dirty="0" smtClean="0"/>
              <a:t>Calling Parameterized constructor in Inheritance</a:t>
            </a:r>
            <a:r>
              <a:rPr lang="en-US" sz="2800" b="1" dirty="0" smtClean="0"/>
              <a:t>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>
              <a:buNone/>
            </a:pPr>
            <a:r>
              <a:rPr lang="en-US" sz="2000" dirty="0" smtClean="0"/>
              <a:t>Suppose base class constructor is </a:t>
            </a:r>
            <a:r>
              <a:rPr lang="en-US" sz="2000" dirty="0" smtClean="0"/>
              <a:t>parameterized                     </a:t>
            </a:r>
            <a:r>
              <a:rPr lang="en-US" sz="2000" b="1" i="1" dirty="0" smtClean="0"/>
              <a:t>How to solve this????</a:t>
            </a:r>
            <a:r>
              <a:rPr lang="en-US" sz="2000" dirty="0" smtClean="0"/>
              <a:t> </a:t>
            </a:r>
          </a:p>
          <a:p>
            <a:pPr lvl="0">
              <a:buNone/>
            </a:pPr>
            <a:r>
              <a:rPr lang="en-US" sz="2000" dirty="0" smtClean="0"/>
              <a:t>and </a:t>
            </a:r>
            <a:r>
              <a:rPr lang="en-US" sz="2000" dirty="0" smtClean="0"/>
              <a:t>derived class constructor is default </a:t>
            </a:r>
            <a:r>
              <a:rPr lang="en-US" sz="2000" dirty="0" err="1" smtClean="0"/>
              <a:t>construc</a:t>
            </a:r>
            <a:endParaRPr lang="en-US" sz="2000" dirty="0" smtClean="0"/>
          </a:p>
          <a:p>
            <a:pPr lvl="0">
              <a:buNone/>
            </a:pPr>
            <a:r>
              <a:rPr lang="en-US" sz="2000" dirty="0" smtClean="0"/>
              <a:t>-</a:t>
            </a:r>
            <a:r>
              <a:rPr lang="en-US" sz="2000" dirty="0" smtClean="0"/>
              <a:t>tor</a:t>
            </a:r>
            <a:r>
              <a:rPr lang="en-US" sz="2000" dirty="0" smtClean="0"/>
              <a:t>. </a:t>
            </a:r>
            <a:r>
              <a:rPr lang="en-US" sz="2000" dirty="0" smtClean="0"/>
              <a:t> in </a:t>
            </a:r>
            <a:r>
              <a:rPr lang="en-US" sz="2000" dirty="0" smtClean="0"/>
              <a:t>this situation how and where to pass </a:t>
            </a:r>
            <a:r>
              <a:rPr lang="en-US" sz="2000" dirty="0" smtClean="0"/>
              <a:t>par</a:t>
            </a:r>
          </a:p>
          <a:p>
            <a:pPr lvl="0">
              <a:buNone/>
            </a:pPr>
            <a:r>
              <a:rPr lang="en-US" sz="2000" dirty="0" smtClean="0"/>
              <a:t>-</a:t>
            </a:r>
            <a:r>
              <a:rPr lang="en-US" sz="2000" dirty="0" err="1" smtClean="0"/>
              <a:t>ameter</a:t>
            </a:r>
            <a:r>
              <a:rPr lang="en-US" sz="2000" dirty="0" smtClean="0"/>
              <a:t> to </a:t>
            </a:r>
            <a:r>
              <a:rPr lang="en-US" sz="2000" dirty="0" smtClean="0"/>
              <a:t>base class constructor?</a:t>
            </a:r>
          </a:p>
          <a:p>
            <a:pPr lvl="0" algn="just"/>
            <a:endParaRPr lang="en-US" sz="19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209800"/>
            <a:ext cx="3200400" cy="4071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2800" b="1" dirty="0" smtClean="0"/>
              <a:t>Calling Parameterized constructor in Inheritance</a:t>
            </a:r>
            <a:r>
              <a:rPr lang="en-US" sz="2800" b="1" dirty="0" smtClean="0"/>
              <a:t>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>
              <a:buNone/>
            </a:pPr>
            <a:r>
              <a:rPr lang="en-US" sz="2000" dirty="0" smtClean="0"/>
              <a:t>Suppose base class constructor is </a:t>
            </a:r>
            <a:r>
              <a:rPr lang="en-US" sz="2000" dirty="0" smtClean="0"/>
              <a:t>parameterized                     </a:t>
            </a:r>
            <a:r>
              <a:rPr lang="en-US" sz="2000" b="1" i="1" dirty="0" smtClean="0"/>
              <a:t>How to solve this????</a:t>
            </a:r>
            <a:r>
              <a:rPr lang="en-US" sz="2000" dirty="0" smtClean="0"/>
              <a:t> </a:t>
            </a:r>
          </a:p>
          <a:p>
            <a:pPr lvl="0">
              <a:buNone/>
            </a:pPr>
            <a:r>
              <a:rPr lang="en-US" sz="2000" dirty="0" smtClean="0"/>
              <a:t>and </a:t>
            </a:r>
            <a:r>
              <a:rPr lang="en-US" sz="2000" dirty="0" smtClean="0"/>
              <a:t>derived class constructor is default </a:t>
            </a:r>
            <a:r>
              <a:rPr lang="en-US" sz="2000" dirty="0" err="1" smtClean="0"/>
              <a:t>construc</a:t>
            </a:r>
            <a:endParaRPr lang="en-US" sz="2000" dirty="0" smtClean="0"/>
          </a:p>
          <a:p>
            <a:pPr lvl="0">
              <a:buNone/>
            </a:pPr>
            <a:r>
              <a:rPr lang="en-US" sz="2000" dirty="0" smtClean="0"/>
              <a:t>-</a:t>
            </a:r>
            <a:r>
              <a:rPr lang="en-US" sz="2000" dirty="0" smtClean="0"/>
              <a:t>tor</a:t>
            </a:r>
            <a:r>
              <a:rPr lang="en-US" sz="2000" dirty="0" smtClean="0"/>
              <a:t>. </a:t>
            </a:r>
            <a:r>
              <a:rPr lang="en-US" sz="2000" dirty="0" smtClean="0"/>
              <a:t> in </a:t>
            </a:r>
            <a:r>
              <a:rPr lang="en-US" sz="2000" dirty="0" smtClean="0"/>
              <a:t>this situation how and where to pass </a:t>
            </a:r>
            <a:r>
              <a:rPr lang="en-US" sz="2000" dirty="0" smtClean="0"/>
              <a:t>par</a:t>
            </a:r>
          </a:p>
          <a:p>
            <a:pPr lvl="0">
              <a:buNone/>
            </a:pPr>
            <a:r>
              <a:rPr lang="en-US" sz="2000" dirty="0" smtClean="0"/>
              <a:t>-</a:t>
            </a:r>
            <a:r>
              <a:rPr lang="en-US" sz="2000" dirty="0" err="1" smtClean="0"/>
              <a:t>ameter</a:t>
            </a:r>
            <a:r>
              <a:rPr lang="en-US" sz="2000" dirty="0" smtClean="0"/>
              <a:t> to </a:t>
            </a:r>
            <a:r>
              <a:rPr lang="en-US" sz="2000" dirty="0" smtClean="0"/>
              <a:t>base class constructor?</a:t>
            </a:r>
          </a:p>
          <a:p>
            <a:pPr lvl="0" algn="just"/>
            <a:endParaRPr lang="en-US" sz="19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209800"/>
            <a:ext cx="3200400" cy="4071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38800" y="2209800"/>
            <a:ext cx="3124200" cy="4068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2800" b="1" dirty="0" smtClean="0"/>
              <a:t>Nesting Of Classes</a:t>
            </a:r>
            <a:r>
              <a:rPr lang="en-US" sz="2800" b="1" dirty="0" smtClean="0"/>
              <a:t>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 algn="just"/>
            <a:endParaRPr lang="en-US" sz="19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2800" b="1" dirty="0" smtClean="0"/>
              <a:t>Nesting Of Classes</a:t>
            </a:r>
            <a:r>
              <a:rPr lang="en-US" sz="2800" b="1" dirty="0" smtClean="0"/>
              <a:t>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/>
            <a:r>
              <a:rPr lang="en-US" sz="2000" dirty="0" smtClean="0"/>
              <a:t>If we defined one class within another class, it is called as nesting of class.</a:t>
            </a:r>
          </a:p>
          <a:p>
            <a:pPr lvl="0" algn="just"/>
            <a:endParaRPr lang="en-US" sz="19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2800" b="1" dirty="0" smtClean="0"/>
              <a:t>Nesting Of Classes</a:t>
            </a:r>
            <a:r>
              <a:rPr lang="en-US" sz="2800" b="1" dirty="0" smtClean="0"/>
              <a:t>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/>
            <a:r>
              <a:rPr lang="en-US" sz="2000" dirty="0" smtClean="0"/>
              <a:t>If we defined one class within another class, it is called as nesting of class.</a:t>
            </a:r>
          </a:p>
          <a:p>
            <a:pPr lvl="0"/>
            <a:r>
              <a:rPr lang="en-US" sz="2000" dirty="0" smtClean="0"/>
              <a:t>This means one class can be declared inside the scope of another class. And it will be considered as a part of outer class.</a:t>
            </a:r>
          </a:p>
          <a:p>
            <a:pPr lvl="0" algn="just"/>
            <a:endParaRPr lang="en-US" sz="19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2800" b="1" dirty="0" smtClean="0"/>
              <a:t>Nesting Of Classes</a:t>
            </a:r>
            <a:r>
              <a:rPr lang="en-US" sz="2800" b="1" dirty="0" smtClean="0"/>
              <a:t>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/>
            <a:r>
              <a:rPr lang="en-US" sz="2000" dirty="0" smtClean="0"/>
              <a:t>If we defined one class within another class, it is called as nesting of class.</a:t>
            </a:r>
          </a:p>
          <a:p>
            <a:pPr lvl="0"/>
            <a:r>
              <a:rPr lang="en-US" sz="2000" dirty="0" smtClean="0"/>
              <a:t>This means one class can be declared inside the scope of another class. And it will be considered as a part of outer class.</a:t>
            </a:r>
          </a:p>
          <a:p>
            <a:r>
              <a:rPr lang="en-US" sz="2000" dirty="0" smtClean="0"/>
              <a:t>Here class B has declared inside class </a:t>
            </a:r>
            <a:r>
              <a:rPr lang="en-US" sz="2000" dirty="0" err="1" smtClean="0"/>
              <a:t>A.Such</a:t>
            </a:r>
            <a:r>
              <a:rPr lang="en-US" sz="2000" dirty="0" smtClean="0"/>
              <a:t> type of implementation is called as nesting of classes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pPr lvl="0" algn="just"/>
            <a:endParaRPr lang="en-US" sz="19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2800" b="1" dirty="0" smtClean="0"/>
              <a:t>Nesting Of Classes</a:t>
            </a:r>
            <a:r>
              <a:rPr lang="en-US" sz="2800" b="1" dirty="0" smtClean="0"/>
              <a:t>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/>
            <a:r>
              <a:rPr lang="en-US" sz="2000" dirty="0" smtClean="0"/>
              <a:t>If we defined one class within another class, it is called as nesting of class.</a:t>
            </a:r>
          </a:p>
          <a:p>
            <a:pPr lvl="0"/>
            <a:r>
              <a:rPr lang="en-US" sz="2000" dirty="0" smtClean="0"/>
              <a:t>This means one class can be declared inside the scope of another class. And it will be considered as a part of outer class.</a:t>
            </a:r>
          </a:p>
          <a:p>
            <a:r>
              <a:rPr lang="en-US" sz="2000" dirty="0" smtClean="0"/>
              <a:t>Here class B has declared inside class </a:t>
            </a:r>
            <a:r>
              <a:rPr lang="en-US" sz="2000" dirty="0" err="1" smtClean="0"/>
              <a:t>A.Such</a:t>
            </a:r>
            <a:r>
              <a:rPr lang="en-US" sz="2000" dirty="0" smtClean="0"/>
              <a:t> type of implementation is called as nesting of classes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pPr lvl="0" algn="just"/>
            <a:endParaRPr lang="en-US" sz="19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599" y="2286000"/>
            <a:ext cx="3404729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2800" b="1" dirty="0" smtClean="0"/>
              <a:t>Nesting Of Classes</a:t>
            </a:r>
            <a:r>
              <a:rPr lang="en-US" sz="2800" b="1" dirty="0" smtClean="0"/>
              <a:t>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/>
            <a:r>
              <a:rPr lang="en-US" sz="2000" dirty="0" smtClean="0"/>
              <a:t>If we defined one class within another class, it is called as nesting of class.</a:t>
            </a:r>
          </a:p>
          <a:p>
            <a:pPr lvl="0"/>
            <a:r>
              <a:rPr lang="en-US" sz="2000" dirty="0" smtClean="0"/>
              <a:t>This means one class can be declared inside the scope of another class. And it will be considered as a part of outer class.</a:t>
            </a:r>
          </a:p>
          <a:p>
            <a:r>
              <a:rPr lang="en-US" sz="2000" dirty="0" smtClean="0"/>
              <a:t>Here class B has declared inside class </a:t>
            </a:r>
            <a:r>
              <a:rPr lang="en-US" sz="2000" dirty="0" err="1" smtClean="0"/>
              <a:t>A.Such</a:t>
            </a:r>
            <a:r>
              <a:rPr lang="en-US" sz="2000" dirty="0" smtClean="0"/>
              <a:t> type of implementation is called as nesting of classes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Though class B is part of class A  object of such class cant access A class data.</a:t>
            </a:r>
          </a:p>
          <a:p>
            <a:pPr lvl="0" algn="just"/>
            <a:endParaRPr lang="en-US" sz="19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599" y="2286000"/>
            <a:ext cx="3404729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2800" b="1" dirty="0" smtClean="0"/>
              <a:t>Nesting Of Classes</a:t>
            </a:r>
            <a:r>
              <a:rPr lang="en-US" sz="2800" b="1" dirty="0" smtClean="0"/>
              <a:t>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/>
            <a:r>
              <a:rPr lang="en-US" sz="2000" dirty="0" smtClean="0"/>
              <a:t>If we defined one class within another class, it is called as nesting of class.</a:t>
            </a:r>
          </a:p>
          <a:p>
            <a:pPr lvl="0"/>
            <a:r>
              <a:rPr lang="en-US" sz="2000" dirty="0" smtClean="0"/>
              <a:t>This means one class can be declared inside the scope of another class. And it will be considered as a part of outer class.</a:t>
            </a:r>
          </a:p>
          <a:p>
            <a:r>
              <a:rPr lang="en-US" sz="2000" dirty="0" smtClean="0"/>
              <a:t>Here class B has declared inside class </a:t>
            </a:r>
            <a:r>
              <a:rPr lang="en-US" sz="2000" dirty="0" err="1" smtClean="0"/>
              <a:t>A.Such</a:t>
            </a:r>
            <a:r>
              <a:rPr lang="en-US" sz="2000" dirty="0" smtClean="0"/>
              <a:t> type of implementation is called as nesting of classes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Though class B is part of class A  object of such class cant access A class data.</a:t>
            </a:r>
          </a:p>
          <a:p>
            <a:r>
              <a:rPr lang="en-US" sz="2000" dirty="0" smtClean="0"/>
              <a:t>Creating object of class B:                </a:t>
            </a:r>
            <a:r>
              <a:rPr lang="en-US" sz="2000" b="1" dirty="0" smtClean="0"/>
              <a:t>A::B:: b1;</a:t>
            </a:r>
          </a:p>
          <a:p>
            <a:pPr lvl="0" algn="just"/>
            <a:endParaRPr lang="en-US" sz="19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599" y="2286000"/>
            <a:ext cx="3404729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Inheritance: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 algn="just"/>
            <a:r>
              <a:rPr lang="en-US" sz="1900" dirty="0" smtClean="0"/>
              <a:t>The capability of a class to derive properties and characteristics from another class is called </a:t>
            </a:r>
            <a:r>
              <a:rPr lang="en-US" sz="1900" b="1" dirty="0" smtClean="0"/>
              <a:t>Inheritance</a:t>
            </a:r>
            <a:r>
              <a:rPr lang="en-US" sz="1900" dirty="0" smtClean="0"/>
              <a:t>. </a:t>
            </a:r>
          </a:p>
          <a:p>
            <a:pPr lvl="0" algn="just"/>
            <a:r>
              <a:rPr lang="en-US" sz="1900" dirty="0" smtClean="0"/>
              <a:t>Inheritance is the mechanism which allows us to extend new class from existing class.</a:t>
            </a:r>
          </a:p>
          <a:p>
            <a:pPr lvl="0" algn="just"/>
            <a:r>
              <a:rPr lang="en-US" sz="1900" dirty="0" smtClean="0"/>
              <a:t>Inheritance support reusability feature of </a:t>
            </a:r>
            <a:r>
              <a:rPr lang="en-US" sz="1900" dirty="0" err="1" smtClean="0"/>
              <a:t>c++</a:t>
            </a:r>
            <a:r>
              <a:rPr lang="en-US" sz="1900" dirty="0" smtClean="0"/>
              <a:t>.</a:t>
            </a:r>
          </a:p>
          <a:p>
            <a:pPr lvl="1" algn="just"/>
            <a:endParaRPr lang="en-US" sz="1900" dirty="0" smtClean="0"/>
          </a:p>
          <a:p>
            <a:pPr lvl="0" algn="just"/>
            <a:endParaRPr lang="en-US" sz="19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2800" b="1" dirty="0" smtClean="0"/>
              <a:t>Nesting Of Classes</a:t>
            </a:r>
            <a:r>
              <a:rPr lang="en-US" sz="2800" b="1" dirty="0" smtClean="0"/>
              <a:t>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/>
            <a:r>
              <a:rPr lang="en-US" sz="2000" dirty="0" smtClean="0"/>
              <a:t>If we defined one class within another class, it is called as nesting of class.</a:t>
            </a:r>
          </a:p>
          <a:p>
            <a:pPr lvl="0"/>
            <a:r>
              <a:rPr lang="en-US" sz="2000" dirty="0" smtClean="0"/>
              <a:t>This means one class can be declared inside the scope of another class. And it will be considered as a part of outer class.</a:t>
            </a:r>
          </a:p>
          <a:p>
            <a:r>
              <a:rPr lang="en-US" sz="2000" dirty="0" smtClean="0"/>
              <a:t>Here class B has declared inside class </a:t>
            </a:r>
            <a:r>
              <a:rPr lang="en-US" sz="2000" dirty="0" err="1" smtClean="0"/>
              <a:t>A.Such</a:t>
            </a:r>
            <a:r>
              <a:rPr lang="en-US" sz="2000" dirty="0" smtClean="0"/>
              <a:t> type of implementation is called as nesting of classes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Though class B is part of class A  object of such class cant access A class data.</a:t>
            </a:r>
          </a:p>
          <a:p>
            <a:r>
              <a:rPr lang="en-US" sz="2000" dirty="0" smtClean="0"/>
              <a:t>Creating object of class B:                </a:t>
            </a:r>
            <a:r>
              <a:rPr lang="en-US" sz="2000" b="1" dirty="0" smtClean="0"/>
              <a:t>A::B:: b1;</a:t>
            </a:r>
          </a:p>
          <a:p>
            <a:r>
              <a:rPr lang="en-US" sz="2000" dirty="0" smtClean="0"/>
              <a:t>Defining class B function:                  </a:t>
            </a:r>
            <a:r>
              <a:rPr lang="en-US" sz="2000" b="1" dirty="0" smtClean="0"/>
              <a:t>void A::B::get()  {-----}</a:t>
            </a:r>
          </a:p>
          <a:p>
            <a:pPr lvl="0" algn="just"/>
            <a:endParaRPr lang="en-US" sz="19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599" y="2286000"/>
            <a:ext cx="3404729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2800" b="1" dirty="0" smtClean="0"/>
              <a:t>Nesting Of Classes</a:t>
            </a:r>
            <a:r>
              <a:rPr lang="en-US" sz="2800" b="1" dirty="0" smtClean="0"/>
              <a:t>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/>
            <a:r>
              <a:rPr lang="en-US" sz="2000" dirty="0" smtClean="0"/>
              <a:t>If we defined one class within another class, it is called as nesting of class.</a:t>
            </a:r>
          </a:p>
          <a:p>
            <a:pPr lvl="0"/>
            <a:r>
              <a:rPr lang="en-US" sz="2000" dirty="0" smtClean="0"/>
              <a:t>This means one class can be declared inside the scope of another class. And it will be considered as a part of outer class.</a:t>
            </a:r>
          </a:p>
          <a:p>
            <a:r>
              <a:rPr lang="en-US" sz="2000" dirty="0" smtClean="0"/>
              <a:t>Here class B has declared inside class </a:t>
            </a:r>
            <a:r>
              <a:rPr lang="en-US" sz="2000" dirty="0" err="1" smtClean="0"/>
              <a:t>A.Such</a:t>
            </a:r>
            <a:r>
              <a:rPr lang="en-US" sz="2000" dirty="0" smtClean="0"/>
              <a:t> type of implementation is called as nesting of classes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Though class B is part of class A  object of such class cant access A class data.</a:t>
            </a:r>
          </a:p>
          <a:p>
            <a:r>
              <a:rPr lang="en-US" sz="2000" dirty="0" smtClean="0"/>
              <a:t>Creating object of class B:                </a:t>
            </a:r>
            <a:r>
              <a:rPr lang="en-US" sz="2000" b="1" dirty="0" smtClean="0"/>
              <a:t>A::B:: b1;</a:t>
            </a:r>
          </a:p>
          <a:p>
            <a:r>
              <a:rPr lang="en-US" sz="2000" dirty="0" smtClean="0"/>
              <a:t>Defining class B function:                  </a:t>
            </a:r>
            <a:r>
              <a:rPr lang="en-US" sz="2000" b="1" dirty="0" smtClean="0"/>
              <a:t>void A::B::get()  {-----}</a:t>
            </a:r>
          </a:p>
          <a:p>
            <a:r>
              <a:rPr lang="en-US" sz="2000" dirty="0" smtClean="0"/>
              <a:t>Now try to  guess here how </a:t>
            </a:r>
            <a:r>
              <a:rPr lang="en-US" sz="2000" dirty="0" smtClean="0"/>
              <a:t>class A accesses data of class B and how class B accesses data of class A </a:t>
            </a:r>
          </a:p>
          <a:p>
            <a:pPr lvl="0" algn="just"/>
            <a:endParaRPr lang="en-US" sz="19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599" y="2286000"/>
            <a:ext cx="3404729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 algn="just"/>
            <a:endParaRPr lang="en-US" sz="19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 algn="just"/>
            <a:endParaRPr lang="en-US" sz="19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 algn="just"/>
            <a:endParaRPr lang="en-US" sz="19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endParaRPr lang="en-US" sz="3000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/>
            <a:endParaRPr lang="en-US" sz="19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609600"/>
            <a:ext cx="9203999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Inheritance: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 algn="just"/>
            <a:r>
              <a:rPr lang="en-US" sz="1900" dirty="0" smtClean="0"/>
              <a:t>The capability of a class to derive properties and characteristics from another class is called </a:t>
            </a:r>
            <a:r>
              <a:rPr lang="en-US" sz="1900" b="1" dirty="0" smtClean="0"/>
              <a:t>Inheritance</a:t>
            </a:r>
            <a:r>
              <a:rPr lang="en-US" sz="1900" dirty="0" smtClean="0"/>
              <a:t>. </a:t>
            </a:r>
          </a:p>
          <a:p>
            <a:pPr lvl="0" algn="just"/>
            <a:r>
              <a:rPr lang="en-US" sz="1900" dirty="0" smtClean="0"/>
              <a:t>Inheritance is the mechanism which allows us to extend new class from existing class.</a:t>
            </a:r>
          </a:p>
          <a:p>
            <a:pPr lvl="0" algn="just"/>
            <a:r>
              <a:rPr lang="en-US" sz="1900" dirty="0" smtClean="0"/>
              <a:t>Inheritance support reusability feature of </a:t>
            </a:r>
            <a:r>
              <a:rPr lang="en-US" sz="1900" dirty="0" err="1" smtClean="0"/>
              <a:t>c++</a:t>
            </a:r>
            <a:r>
              <a:rPr lang="en-US" sz="1900" dirty="0" smtClean="0"/>
              <a:t>.</a:t>
            </a:r>
          </a:p>
          <a:p>
            <a:pPr lvl="0" algn="just"/>
            <a:r>
              <a:rPr lang="en-US" sz="1900" dirty="0" smtClean="0"/>
              <a:t>Here existing class is also known as </a:t>
            </a:r>
            <a:r>
              <a:rPr lang="en-US" sz="1900" b="1" u="sng" dirty="0" smtClean="0"/>
              <a:t>Base class</a:t>
            </a:r>
            <a:r>
              <a:rPr lang="en-US" sz="1900" dirty="0" smtClean="0"/>
              <a:t> and new class is called as </a:t>
            </a:r>
            <a:r>
              <a:rPr lang="en-US" sz="1900" b="1" u="sng" dirty="0" smtClean="0"/>
              <a:t>Derived class</a:t>
            </a:r>
            <a:endParaRPr lang="en-US" sz="1900" dirty="0" smtClean="0"/>
          </a:p>
          <a:p>
            <a:pPr lvl="1" algn="just"/>
            <a:endParaRPr lang="en-US" sz="1900" dirty="0" smtClean="0"/>
          </a:p>
          <a:p>
            <a:pPr lvl="0" algn="just"/>
            <a:endParaRPr lang="en-US" sz="19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Inheritance: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 algn="just"/>
            <a:r>
              <a:rPr lang="en-US" sz="1900" dirty="0" smtClean="0"/>
              <a:t>The capability of a class to derive properties and characteristics from another class is called </a:t>
            </a:r>
            <a:r>
              <a:rPr lang="en-US" sz="1900" b="1" dirty="0" smtClean="0"/>
              <a:t>Inheritance</a:t>
            </a:r>
            <a:r>
              <a:rPr lang="en-US" sz="1900" dirty="0" smtClean="0"/>
              <a:t>. </a:t>
            </a:r>
          </a:p>
          <a:p>
            <a:pPr lvl="0" algn="just"/>
            <a:r>
              <a:rPr lang="en-US" sz="1900" dirty="0" smtClean="0"/>
              <a:t>Inheritance is the mechanism which allows us to extend new class from existing class.</a:t>
            </a:r>
          </a:p>
          <a:p>
            <a:pPr lvl="0" algn="just"/>
            <a:r>
              <a:rPr lang="en-US" sz="1900" dirty="0" smtClean="0"/>
              <a:t>Inheritance support reusability feature of </a:t>
            </a:r>
            <a:r>
              <a:rPr lang="en-US" sz="1900" dirty="0" err="1" smtClean="0"/>
              <a:t>c++</a:t>
            </a:r>
            <a:r>
              <a:rPr lang="en-US" sz="1900" dirty="0" smtClean="0"/>
              <a:t>.</a:t>
            </a:r>
          </a:p>
          <a:p>
            <a:pPr lvl="0" algn="just"/>
            <a:r>
              <a:rPr lang="en-US" sz="1900" dirty="0" smtClean="0"/>
              <a:t>Here existing class is also known as </a:t>
            </a:r>
            <a:r>
              <a:rPr lang="en-US" sz="1900" b="1" u="sng" dirty="0" smtClean="0"/>
              <a:t>Base class</a:t>
            </a:r>
            <a:r>
              <a:rPr lang="en-US" sz="1900" dirty="0" smtClean="0"/>
              <a:t> and new class is called as </a:t>
            </a:r>
            <a:r>
              <a:rPr lang="en-US" sz="1900" b="1" u="sng" dirty="0" smtClean="0"/>
              <a:t>Derived class</a:t>
            </a:r>
            <a:endParaRPr lang="en-US" sz="1900" dirty="0" smtClean="0"/>
          </a:p>
          <a:p>
            <a:pPr lvl="0" algn="just"/>
            <a:r>
              <a:rPr lang="en-US" sz="1900" dirty="0" smtClean="0"/>
              <a:t>After inheriting one class from another class, all propertied of base class becomes properties of  derived class without </a:t>
            </a:r>
            <a:r>
              <a:rPr lang="en-US" sz="1900" dirty="0" err="1" smtClean="0"/>
              <a:t>redeclaration</a:t>
            </a:r>
            <a:r>
              <a:rPr lang="en-US" sz="1900" dirty="0" smtClean="0"/>
              <a:t>.</a:t>
            </a:r>
          </a:p>
          <a:p>
            <a:pPr lvl="0" algn="just"/>
            <a:endParaRPr lang="en-US" sz="1900" dirty="0" smtClean="0"/>
          </a:p>
          <a:p>
            <a:pPr lvl="0" algn="just"/>
            <a:endParaRPr lang="en-US" sz="1900" dirty="0" smtClean="0"/>
          </a:p>
          <a:p>
            <a:pPr lvl="0" algn="just"/>
            <a:endParaRPr lang="en-US" sz="1900" dirty="0" smtClean="0"/>
          </a:p>
          <a:p>
            <a:pPr lvl="0" algn="just"/>
            <a:endParaRPr lang="en-US" sz="1900" dirty="0" smtClean="0"/>
          </a:p>
          <a:p>
            <a:pPr lvl="0" algn="just"/>
            <a:endParaRPr lang="en-US" sz="1900" dirty="0" smtClean="0"/>
          </a:p>
          <a:p>
            <a:pPr lvl="0" algn="just"/>
            <a:endParaRPr lang="en-US" sz="1900" dirty="0" smtClean="0"/>
          </a:p>
          <a:p>
            <a:pPr lvl="0" algn="just"/>
            <a:endParaRPr lang="en-US" sz="19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Inheritance: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 algn="just"/>
            <a:r>
              <a:rPr lang="en-US" sz="1900" dirty="0" smtClean="0"/>
              <a:t>The capability of a class to derive properties and characteristics from another class is called </a:t>
            </a:r>
            <a:r>
              <a:rPr lang="en-US" sz="1900" b="1" dirty="0" smtClean="0"/>
              <a:t>Inheritance</a:t>
            </a:r>
            <a:r>
              <a:rPr lang="en-US" sz="1900" dirty="0" smtClean="0"/>
              <a:t>. </a:t>
            </a:r>
          </a:p>
          <a:p>
            <a:pPr lvl="0" algn="just"/>
            <a:r>
              <a:rPr lang="en-US" sz="1900" dirty="0" smtClean="0"/>
              <a:t>Inheritance is the mechanism which allows us to extend new class from existing class.</a:t>
            </a:r>
          </a:p>
          <a:p>
            <a:pPr lvl="0" algn="just"/>
            <a:r>
              <a:rPr lang="en-US" sz="1900" dirty="0" smtClean="0"/>
              <a:t>Inheritance support reusability feature of </a:t>
            </a:r>
            <a:r>
              <a:rPr lang="en-US" sz="1900" dirty="0" err="1" smtClean="0"/>
              <a:t>c++</a:t>
            </a:r>
            <a:r>
              <a:rPr lang="en-US" sz="1900" dirty="0" smtClean="0"/>
              <a:t>.</a:t>
            </a:r>
          </a:p>
          <a:p>
            <a:pPr lvl="0" algn="just"/>
            <a:r>
              <a:rPr lang="en-US" sz="1900" dirty="0" smtClean="0"/>
              <a:t>Here existing class is also known as </a:t>
            </a:r>
            <a:r>
              <a:rPr lang="en-US" sz="1900" b="1" u="sng" dirty="0" smtClean="0"/>
              <a:t>Base class</a:t>
            </a:r>
            <a:r>
              <a:rPr lang="en-US" sz="1900" dirty="0" smtClean="0"/>
              <a:t> and new class is called as </a:t>
            </a:r>
            <a:r>
              <a:rPr lang="en-US" sz="1900" b="1" u="sng" dirty="0" smtClean="0"/>
              <a:t>Derived class</a:t>
            </a:r>
            <a:endParaRPr lang="en-US" sz="1900" dirty="0" smtClean="0"/>
          </a:p>
          <a:p>
            <a:pPr lvl="0" algn="just"/>
            <a:r>
              <a:rPr lang="en-US" sz="1900" dirty="0" smtClean="0"/>
              <a:t>After inheriting one class from another class, all propertied of base class becomes properties of  derived class without </a:t>
            </a:r>
            <a:r>
              <a:rPr lang="en-US" sz="1900" dirty="0" err="1" smtClean="0"/>
              <a:t>redeclaration</a:t>
            </a:r>
            <a:r>
              <a:rPr lang="en-US" sz="1900" dirty="0" smtClean="0"/>
              <a:t>.</a:t>
            </a:r>
          </a:p>
          <a:p>
            <a:pPr lvl="0" algn="just"/>
            <a:endParaRPr lang="en-US" sz="1900" dirty="0" smtClean="0"/>
          </a:p>
          <a:p>
            <a:pPr lvl="0" algn="just"/>
            <a:endParaRPr lang="en-US" sz="1900" dirty="0" smtClean="0"/>
          </a:p>
          <a:p>
            <a:pPr lvl="0" algn="just"/>
            <a:endParaRPr lang="en-US" sz="1900" dirty="0" smtClean="0"/>
          </a:p>
          <a:p>
            <a:pPr lvl="0" algn="just"/>
            <a:endParaRPr lang="en-US" sz="1900" dirty="0" smtClean="0"/>
          </a:p>
          <a:p>
            <a:pPr lvl="0" algn="just"/>
            <a:endParaRPr lang="en-US" sz="1900" dirty="0" smtClean="0"/>
          </a:p>
          <a:p>
            <a:pPr lvl="0" algn="just"/>
            <a:endParaRPr lang="en-US" sz="19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2895600"/>
            <a:ext cx="5282514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Inheritance: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 algn="just"/>
            <a:r>
              <a:rPr lang="en-US" sz="1900" dirty="0" smtClean="0"/>
              <a:t>The capability of a class to derive properties and characteristics from another class is called </a:t>
            </a:r>
            <a:r>
              <a:rPr lang="en-US" sz="1900" b="1" dirty="0" smtClean="0"/>
              <a:t>Inheritance</a:t>
            </a:r>
            <a:r>
              <a:rPr lang="en-US" sz="1900" dirty="0" smtClean="0"/>
              <a:t>. </a:t>
            </a:r>
          </a:p>
          <a:p>
            <a:pPr lvl="0" algn="just"/>
            <a:r>
              <a:rPr lang="en-US" sz="1900" dirty="0" smtClean="0"/>
              <a:t>Inheritance is the mechanism which allows us to extend new class from existing class.</a:t>
            </a:r>
          </a:p>
          <a:p>
            <a:pPr lvl="0" algn="just"/>
            <a:r>
              <a:rPr lang="en-US" sz="1900" dirty="0" smtClean="0"/>
              <a:t>Inheritance support reusability feature of </a:t>
            </a:r>
            <a:r>
              <a:rPr lang="en-US" sz="1900" dirty="0" err="1" smtClean="0"/>
              <a:t>c++</a:t>
            </a:r>
            <a:r>
              <a:rPr lang="en-US" sz="1900" dirty="0" smtClean="0"/>
              <a:t>.</a:t>
            </a:r>
          </a:p>
          <a:p>
            <a:pPr lvl="0" algn="just"/>
            <a:r>
              <a:rPr lang="en-US" sz="1900" dirty="0" smtClean="0"/>
              <a:t>Here existing class is also known as </a:t>
            </a:r>
            <a:r>
              <a:rPr lang="en-US" sz="1900" b="1" u="sng" dirty="0" smtClean="0"/>
              <a:t>Base class</a:t>
            </a:r>
            <a:r>
              <a:rPr lang="en-US" sz="1900" dirty="0" smtClean="0"/>
              <a:t> and new class is called as </a:t>
            </a:r>
            <a:r>
              <a:rPr lang="en-US" sz="1900" b="1" u="sng" dirty="0" smtClean="0"/>
              <a:t>Derived class</a:t>
            </a:r>
            <a:endParaRPr lang="en-US" sz="1900" dirty="0" smtClean="0"/>
          </a:p>
          <a:p>
            <a:pPr lvl="0" algn="just"/>
            <a:r>
              <a:rPr lang="en-US" sz="1900" dirty="0" smtClean="0"/>
              <a:t>After inheriting one class from another class, all propertied of base class becomes properties of  derived class without </a:t>
            </a:r>
            <a:r>
              <a:rPr lang="en-US" sz="1900" dirty="0" err="1" smtClean="0"/>
              <a:t>redeclaration</a:t>
            </a:r>
            <a:r>
              <a:rPr lang="en-US" sz="1900" dirty="0" smtClean="0"/>
              <a:t>.</a:t>
            </a:r>
          </a:p>
          <a:p>
            <a:pPr lvl="0" algn="just"/>
            <a:endParaRPr lang="en-US" sz="1900" dirty="0" smtClean="0"/>
          </a:p>
          <a:p>
            <a:pPr lvl="0" algn="just"/>
            <a:endParaRPr lang="en-US" sz="1900" dirty="0" smtClean="0"/>
          </a:p>
          <a:p>
            <a:pPr lvl="0" algn="just"/>
            <a:endParaRPr lang="en-US" sz="1900" dirty="0" smtClean="0"/>
          </a:p>
          <a:p>
            <a:pPr lvl="0" algn="just"/>
            <a:endParaRPr lang="en-US" sz="1900" dirty="0" smtClean="0"/>
          </a:p>
          <a:p>
            <a:pPr lvl="0" algn="just"/>
            <a:endParaRPr lang="en-US" sz="1900" dirty="0" smtClean="0"/>
          </a:p>
          <a:p>
            <a:pPr lvl="0" algn="just"/>
            <a:endParaRPr lang="en-US" sz="1900" dirty="0" smtClean="0"/>
          </a:p>
          <a:p>
            <a:pPr lvl="0" algn="just"/>
            <a:r>
              <a:rPr lang="en-US" sz="1900" dirty="0" err="1" smtClean="0"/>
              <a:t>Visibility_mode</a:t>
            </a:r>
            <a:r>
              <a:rPr lang="en-US" sz="1900" dirty="0" smtClean="0"/>
              <a:t> can be:</a:t>
            </a:r>
          </a:p>
          <a:p>
            <a:pPr lvl="1" algn="just"/>
            <a:r>
              <a:rPr lang="en-US" sz="1900" dirty="0" smtClean="0"/>
              <a:t>Public</a:t>
            </a:r>
          </a:p>
          <a:p>
            <a:pPr lvl="1" algn="just"/>
            <a:r>
              <a:rPr lang="en-US" sz="1900" dirty="0" smtClean="0"/>
              <a:t>Private</a:t>
            </a:r>
          </a:p>
          <a:p>
            <a:pPr lvl="1" algn="just"/>
            <a:r>
              <a:rPr lang="en-US" sz="1900" dirty="0" err="1" smtClean="0"/>
              <a:t>protetced</a:t>
            </a:r>
            <a:endParaRPr lang="en-US" sz="1900" dirty="0" smtClean="0"/>
          </a:p>
          <a:p>
            <a:pPr lvl="1" algn="just"/>
            <a:endParaRPr lang="en-US" sz="1900" dirty="0" smtClean="0"/>
          </a:p>
          <a:p>
            <a:pPr lvl="0" algn="just"/>
            <a:endParaRPr lang="en-US" sz="19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2895600"/>
            <a:ext cx="5282514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3507</TotalTime>
  <Words>3397</Words>
  <Application>Microsoft Office PowerPoint</Application>
  <PresentationFormat>On-screen Show (4:3)</PresentationFormat>
  <Paragraphs>423</Paragraphs>
  <Slides>55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Office Theme</vt:lpstr>
      <vt:lpstr>Point to be discuss are:</vt:lpstr>
      <vt:lpstr>Inheritance:</vt:lpstr>
      <vt:lpstr>Inheritance:</vt:lpstr>
      <vt:lpstr>Inheritance:</vt:lpstr>
      <vt:lpstr>Inheritance:</vt:lpstr>
      <vt:lpstr>Inheritance:</vt:lpstr>
      <vt:lpstr>Inheritance:</vt:lpstr>
      <vt:lpstr>Inheritance:</vt:lpstr>
      <vt:lpstr>Inheritance:</vt:lpstr>
      <vt:lpstr>Inheritance: Visibility mode:</vt:lpstr>
      <vt:lpstr>Inheritance: Visibility mode:</vt:lpstr>
      <vt:lpstr>Inheritance: Visibility mode:</vt:lpstr>
      <vt:lpstr>Inheritance: Visibility mode:</vt:lpstr>
      <vt:lpstr>Inheritance: Visibility mode:</vt:lpstr>
      <vt:lpstr>Inheritance: Visibility mode:</vt:lpstr>
      <vt:lpstr>Inheritance: Visibility mode:</vt:lpstr>
      <vt:lpstr>Inheritance: Visibility mode:</vt:lpstr>
      <vt:lpstr>Inheritance: Visibility mode:</vt:lpstr>
      <vt:lpstr>Inheritance: Visibility mode:</vt:lpstr>
      <vt:lpstr>Inheritance: Visibility mode:</vt:lpstr>
      <vt:lpstr>Slide 21</vt:lpstr>
      <vt:lpstr>Types of inheritance:</vt:lpstr>
      <vt:lpstr>Types of inheritance:</vt:lpstr>
      <vt:lpstr>Types of inheritance:</vt:lpstr>
      <vt:lpstr>Constructor, destructor in inheritance:</vt:lpstr>
      <vt:lpstr>Constructor, destructor in inheritance:</vt:lpstr>
      <vt:lpstr>Constructor, destructor in inheritance:</vt:lpstr>
      <vt:lpstr>Constructor, destructor in inheritance:</vt:lpstr>
      <vt:lpstr>Constructor, destructor in inheritance:</vt:lpstr>
      <vt:lpstr>Constructor, destructor in inheritance:</vt:lpstr>
      <vt:lpstr>Constructor, destructor in inheritance:</vt:lpstr>
      <vt:lpstr>Constructor, destructor in inheritance:</vt:lpstr>
      <vt:lpstr>Constructor, destructor in inheritance:</vt:lpstr>
      <vt:lpstr>Constructor, destructor in inheritance:</vt:lpstr>
      <vt:lpstr>Constructor, destructor in inheritance:</vt:lpstr>
      <vt:lpstr>Constructor, destructor in inheritance:</vt:lpstr>
      <vt:lpstr>Constructor, destructor in inheritance:</vt:lpstr>
      <vt:lpstr>Calling Parameterized constructor in Inheritance:</vt:lpstr>
      <vt:lpstr>Calling Parameterized constructor in Inheritance:</vt:lpstr>
      <vt:lpstr>Calling Parameterized constructor in Inheritance:</vt:lpstr>
      <vt:lpstr>Calling Parameterized constructor in Inheritance:</vt:lpstr>
      <vt:lpstr>Calling Parameterized constructor in Inheritance:</vt:lpstr>
      <vt:lpstr>Nesting Of Classes:</vt:lpstr>
      <vt:lpstr>Nesting Of Classes:</vt:lpstr>
      <vt:lpstr>Nesting Of Classes:</vt:lpstr>
      <vt:lpstr>Nesting Of Classes:</vt:lpstr>
      <vt:lpstr>Nesting Of Classes:</vt:lpstr>
      <vt:lpstr>Nesting Of Classes:</vt:lpstr>
      <vt:lpstr>Nesting Of Classes:</vt:lpstr>
      <vt:lpstr>Nesting Of Classes:</vt:lpstr>
      <vt:lpstr>Nesting Of Classes:</vt:lpstr>
      <vt:lpstr>Slide 52</vt:lpstr>
      <vt:lpstr>Slide 53</vt:lpstr>
      <vt:lpstr>Slide 54</vt:lpstr>
      <vt:lpstr>Slide 55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Subject: Full stack Development  Class: BE-CSE</dc:title>
  <dc:creator>admin</dc:creator>
  <cp:lastModifiedBy>sdladmin</cp:lastModifiedBy>
  <cp:revision>81</cp:revision>
  <dcterms:created xsi:type="dcterms:W3CDTF">2020-07-27T15:26:07Z</dcterms:created>
  <dcterms:modified xsi:type="dcterms:W3CDTF">2021-02-08T11:09:57Z</dcterms:modified>
</cp:coreProperties>
</file>