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95" r:id="rId3"/>
    <p:sldId id="392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393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397" r:id="rId25"/>
    <p:sldId id="427" r:id="rId26"/>
    <p:sldId id="428" r:id="rId27"/>
    <p:sldId id="429" r:id="rId28"/>
    <p:sldId id="430" r:id="rId29"/>
    <p:sldId id="431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  <p:sldId id="513" r:id="rId40"/>
    <p:sldId id="514" r:id="rId41"/>
    <p:sldId id="515" r:id="rId42"/>
    <p:sldId id="516" r:id="rId43"/>
    <p:sldId id="517" r:id="rId44"/>
    <p:sldId id="518" r:id="rId45"/>
    <p:sldId id="519" r:id="rId46"/>
    <p:sldId id="520" r:id="rId47"/>
    <p:sldId id="521" r:id="rId48"/>
    <p:sldId id="522" r:id="rId49"/>
    <p:sldId id="523" r:id="rId50"/>
    <p:sldId id="52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9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FD9A-A0FF-4035-A99B-E329F8F18AFC}" type="datetimeFigureOut">
              <a:rPr lang="en-US" smtClean="0"/>
              <a:pPr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29769-6637-4900-ABCF-DF4DE10087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Point to be discuss are: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endParaRPr lang="en-US" sz="4000" b="1" dirty="0" smtClean="0">
              <a:latin typeface="Edwardian Script ITC" pitchFamily="66" charset="0"/>
            </a:endParaRPr>
          </a:p>
          <a:p>
            <a:pPr algn="ctr">
              <a:buNone/>
            </a:pPr>
            <a:endParaRPr lang="en-US" sz="4000" b="1" dirty="0" smtClean="0">
              <a:latin typeface="Edwardian Script ITC" pitchFamily="66" charset="0"/>
            </a:endParaRPr>
          </a:p>
          <a:p>
            <a:pPr algn="ctr">
              <a:buNone/>
            </a:pPr>
            <a:endParaRPr lang="en-US" sz="4000" b="1" dirty="0" smtClean="0">
              <a:latin typeface="Edwardian Script ITC" pitchFamily="66" charset="0"/>
            </a:endParaRPr>
          </a:p>
          <a:p>
            <a:pPr algn="ctr">
              <a:buNone/>
            </a:pPr>
            <a:r>
              <a:rPr lang="en-US" sz="9600" b="1" dirty="0" smtClean="0">
                <a:latin typeface="Edwardian Script ITC" pitchFamily="66" charset="0"/>
              </a:rPr>
              <a:t>Polymorphism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77000"/>
            <a:ext cx="9144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Polymorphism: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b="1" dirty="0" smtClean="0"/>
              <a:t>Polymorphism </a:t>
            </a:r>
            <a:r>
              <a:rPr lang="en-US" sz="2000" dirty="0" smtClean="0"/>
              <a:t>is a concept by which we can perform a </a:t>
            </a:r>
            <a:r>
              <a:rPr lang="en-US" sz="2000" i="1" dirty="0" smtClean="0"/>
              <a:t>single action in different ways</a:t>
            </a:r>
          </a:p>
          <a:p>
            <a:pPr lvl="0" algn="just"/>
            <a:r>
              <a:rPr lang="en-US" sz="2000" dirty="0" smtClean="0"/>
              <a:t>A person at the same time can have different characteristic.</a:t>
            </a:r>
          </a:p>
          <a:p>
            <a:pPr lvl="0" algn="just"/>
            <a:r>
              <a:rPr lang="en-US" sz="2000" dirty="0" smtClean="0"/>
              <a:t>polymorphism allows you to define one interface and have multiple implementations. </a:t>
            </a:r>
          </a:p>
          <a:p>
            <a:pPr lvl="0" algn="just"/>
            <a:r>
              <a:rPr lang="en-US" sz="2000" dirty="0" smtClean="0"/>
              <a:t>Why  to  take effort to define one thing in multiple form?????</a:t>
            </a:r>
          </a:p>
          <a:p>
            <a:pPr lvl="1" algn="just"/>
            <a:r>
              <a:rPr lang="en-US" sz="2000" dirty="0" smtClean="0"/>
              <a:t>Addition of two different type of value</a:t>
            </a:r>
          </a:p>
          <a:p>
            <a:pPr lvl="1" algn="just"/>
            <a:r>
              <a:rPr lang="en-US" sz="2000" dirty="0" smtClean="0"/>
              <a:t>Calculating area if shapes</a:t>
            </a:r>
          </a:p>
          <a:p>
            <a:pPr lvl="0" algn="just">
              <a:buNone/>
            </a:pPr>
            <a:r>
              <a:rPr lang="en-US" sz="2000" b="1" u="sng" dirty="0" smtClean="0"/>
              <a:t>Types of polymorphism: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8737" y="3048000"/>
            <a:ext cx="44752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Polymorphism: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b="1" dirty="0" smtClean="0"/>
              <a:t>Polymorphism </a:t>
            </a:r>
            <a:r>
              <a:rPr lang="en-US" sz="2000" dirty="0" smtClean="0"/>
              <a:t>is a concept by which we can perform a </a:t>
            </a:r>
            <a:r>
              <a:rPr lang="en-US" sz="2000" i="1" dirty="0" smtClean="0"/>
              <a:t>single action in different ways</a:t>
            </a:r>
          </a:p>
          <a:p>
            <a:pPr lvl="0" algn="just"/>
            <a:r>
              <a:rPr lang="en-US" sz="2000" dirty="0" smtClean="0"/>
              <a:t>A person at the same time can have different characteristic.</a:t>
            </a:r>
          </a:p>
          <a:p>
            <a:pPr lvl="0" algn="just"/>
            <a:r>
              <a:rPr lang="en-US" sz="2000" dirty="0" smtClean="0"/>
              <a:t>polymorphism allows you to define one interface and have multiple implementations. </a:t>
            </a:r>
          </a:p>
          <a:p>
            <a:pPr lvl="0" algn="just"/>
            <a:r>
              <a:rPr lang="en-US" sz="2000" dirty="0" smtClean="0"/>
              <a:t>Why  to  take effort to define one thing in multiple form?????</a:t>
            </a:r>
          </a:p>
          <a:p>
            <a:pPr lvl="1" algn="just"/>
            <a:r>
              <a:rPr lang="en-US" sz="2000" dirty="0" smtClean="0"/>
              <a:t>Addition of two different type of value</a:t>
            </a:r>
          </a:p>
          <a:p>
            <a:pPr lvl="1" algn="just"/>
            <a:r>
              <a:rPr lang="en-US" sz="2000" dirty="0" smtClean="0"/>
              <a:t>Calculating area if shapes</a:t>
            </a:r>
          </a:p>
          <a:p>
            <a:pPr lvl="0" algn="just">
              <a:buNone/>
            </a:pPr>
            <a:r>
              <a:rPr lang="en-US" sz="2000" b="1" u="sng" dirty="0" smtClean="0"/>
              <a:t>Types of polymorphism:</a:t>
            </a:r>
          </a:p>
          <a:p>
            <a:pPr lvl="0" algn="just"/>
            <a:r>
              <a:rPr lang="en-US" sz="2000" dirty="0" smtClean="0"/>
              <a:t>Compile time: polymorphism takes place </a:t>
            </a:r>
          </a:p>
          <a:p>
            <a:pPr lvl="0" algn="just">
              <a:buNone/>
            </a:pPr>
            <a:r>
              <a:rPr lang="en-US" sz="2000" dirty="0" smtClean="0"/>
              <a:t>        at compile time(early binding)</a:t>
            </a:r>
          </a:p>
          <a:p>
            <a:pPr lvl="0" algn="just"/>
            <a:r>
              <a:rPr lang="en-US" sz="2000" dirty="0" smtClean="0"/>
              <a:t>Run time: polymorphism takes place at </a:t>
            </a:r>
          </a:p>
          <a:p>
            <a:pPr lvl="0" algn="just">
              <a:buNone/>
            </a:pPr>
            <a:r>
              <a:rPr lang="en-US" sz="2000" dirty="0" smtClean="0"/>
              <a:t>       execution time (late binding)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8737" y="3048000"/>
            <a:ext cx="447526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  <a:p>
            <a:pPr lvl="0" algn="just"/>
            <a:r>
              <a:rPr lang="en-US" sz="2000" dirty="0" smtClean="0"/>
              <a:t>Functions can be overloaded by change in number of arguments or/and change in type of arguments.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  <a:p>
            <a:pPr lvl="0" algn="just"/>
            <a:r>
              <a:rPr lang="en-US" sz="2000" dirty="0" smtClean="0"/>
              <a:t>Functions can be overloaded by change in number of arguments or/and change in type of arguments.</a:t>
            </a:r>
          </a:p>
          <a:p>
            <a:pPr lvl="0" algn="just"/>
            <a:r>
              <a:rPr lang="en-US" sz="2000" dirty="0" smtClean="0"/>
              <a:t>In C++ functions to be overloaded must be in same class.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  <a:p>
            <a:pPr lvl="0" algn="just"/>
            <a:r>
              <a:rPr lang="en-US" sz="2000" dirty="0" smtClean="0"/>
              <a:t>Functions can be overloaded by change in number of arguments or/and change in type of arguments.</a:t>
            </a:r>
          </a:p>
          <a:p>
            <a:pPr lvl="0" algn="just"/>
            <a:r>
              <a:rPr lang="en-US" sz="2000" dirty="0" smtClean="0"/>
              <a:t>In C++ functions to be overloaded must be in same class.</a:t>
            </a:r>
          </a:p>
          <a:p>
            <a:pPr lvl="0" algn="just"/>
            <a:r>
              <a:rPr lang="en-US" sz="2000" dirty="0" smtClean="0"/>
              <a:t>Example: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,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 float)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  <a:p>
            <a:pPr lvl="0" algn="just"/>
            <a:r>
              <a:rPr lang="en-US" sz="2000" dirty="0" smtClean="0"/>
              <a:t>Functions can be overloaded by change in number of arguments or/and change in type of arguments.</a:t>
            </a:r>
          </a:p>
          <a:p>
            <a:pPr lvl="0" algn="just"/>
            <a:r>
              <a:rPr lang="en-US" sz="2000" dirty="0" smtClean="0"/>
              <a:t>In C++ functions to be overloaded must be in same class.</a:t>
            </a:r>
          </a:p>
          <a:p>
            <a:pPr lvl="0" algn="just"/>
            <a:r>
              <a:rPr lang="en-US" sz="2000" dirty="0" smtClean="0"/>
              <a:t>Example: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,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 float)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4648200" y="2362200"/>
            <a:ext cx="4038600" cy="990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Constructors overloading is also possible………………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  <a:p>
            <a:pPr lvl="0" algn="just"/>
            <a:r>
              <a:rPr lang="en-US" sz="2000" dirty="0" smtClean="0"/>
              <a:t>Functions can be overloaded by change in number of arguments or/and change in type of arguments.</a:t>
            </a:r>
          </a:p>
          <a:p>
            <a:pPr lvl="0" algn="just"/>
            <a:r>
              <a:rPr lang="en-US" sz="2000" dirty="0" smtClean="0"/>
              <a:t>In C++ functions to be overloaded must be in same class.</a:t>
            </a:r>
          </a:p>
          <a:p>
            <a:pPr lvl="0" algn="just"/>
            <a:r>
              <a:rPr lang="en-US" sz="2000" dirty="0" smtClean="0"/>
              <a:t>Example: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,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 float)</a:t>
            </a:r>
          </a:p>
          <a:p>
            <a:pPr lvl="0" algn="just">
              <a:buNone/>
            </a:pPr>
            <a:r>
              <a:rPr lang="en-US" sz="2000" b="1" u="sng" dirty="0" smtClean="0"/>
              <a:t>In C++, following function declarations cannot be overloaded.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4648200" y="2362200"/>
            <a:ext cx="4038600" cy="990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Constructors overloading is also possible………………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  <a:p>
            <a:pPr lvl="0" algn="just"/>
            <a:r>
              <a:rPr lang="en-US" sz="2000" dirty="0" smtClean="0"/>
              <a:t>Functions can be overloaded by change in number of arguments or/and change in type of arguments.</a:t>
            </a:r>
          </a:p>
          <a:p>
            <a:pPr lvl="0" algn="just"/>
            <a:r>
              <a:rPr lang="en-US" sz="2000" dirty="0" smtClean="0"/>
              <a:t>In C++ functions to be overloaded must be in same class.</a:t>
            </a:r>
          </a:p>
          <a:p>
            <a:pPr lvl="0" algn="just"/>
            <a:r>
              <a:rPr lang="en-US" sz="2000" dirty="0" smtClean="0"/>
              <a:t>Example: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,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 float)</a:t>
            </a:r>
          </a:p>
          <a:p>
            <a:pPr lvl="0" algn="just">
              <a:buNone/>
            </a:pPr>
            <a:r>
              <a:rPr lang="en-US" sz="2000" b="1" u="sng" dirty="0" smtClean="0"/>
              <a:t>In C++, following function declarations cannot be overloaded.</a:t>
            </a:r>
          </a:p>
          <a:p>
            <a:pPr lvl="0" algn="just"/>
            <a:r>
              <a:rPr lang="en-US" sz="2000" dirty="0" smtClean="0"/>
              <a:t>Function declarations that differ only in the return type. For example, the following program fails in compilation.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4648200" y="2362200"/>
            <a:ext cx="4038600" cy="990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Constructors overloading is also possible………………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Point to be discuss are: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Polymorphism:</a:t>
            </a:r>
          </a:p>
          <a:p>
            <a:pPr algn="just"/>
            <a:r>
              <a:rPr lang="en-US" sz="2000" dirty="0" smtClean="0"/>
              <a:t>Types of polymorphism</a:t>
            </a:r>
          </a:p>
          <a:p>
            <a:pPr algn="just"/>
            <a:r>
              <a:rPr lang="en-US" sz="2000" dirty="0" smtClean="0"/>
              <a:t>Compile time polymorphism</a:t>
            </a:r>
          </a:p>
          <a:p>
            <a:pPr lvl="1" algn="just"/>
            <a:r>
              <a:rPr lang="en-US" sz="2000" dirty="0" smtClean="0"/>
              <a:t>Function overloading</a:t>
            </a:r>
          </a:p>
          <a:p>
            <a:pPr lvl="1" algn="just"/>
            <a:r>
              <a:rPr lang="en-US" sz="2000" dirty="0" smtClean="0"/>
              <a:t>function overriding</a:t>
            </a:r>
          </a:p>
          <a:p>
            <a:pPr lvl="1" algn="just"/>
            <a:r>
              <a:rPr lang="en-US" sz="2000" dirty="0" smtClean="0"/>
              <a:t>Operator overloading</a:t>
            </a:r>
          </a:p>
          <a:p>
            <a:pPr lvl="2" algn="just"/>
            <a:r>
              <a:rPr lang="en-US" sz="2000" dirty="0" smtClean="0"/>
              <a:t>Unary operator overloading</a:t>
            </a:r>
          </a:p>
          <a:p>
            <a:pPr lvl="2" algn="just"/>
            <a:r>
              <a:rPr lang="en-US" sz="2000" dirty="0" smtClean="0"/>
              <a:t>Binary operator overloading</a:t>
            </a:r>
          </a:p>
          <a:p>
            <a:pPr lvl="2" algn="just"/>
            <a:r>
              <a:rPr lang="en-US" sz="2000" dirty="0" smtClean="0"/>
              <a:t>Overloading insertion/extraction operator</a:t>
            </a:r>
          </a:p>
          <a:p>
            <a:pPr lvl="2" algn="just"/>
            <a:r>
              <a:rPr lang="en-US" sz="2000" dirty="0" smtClean="0"/>
              <a:t>Data conversion</a:t>
            </a:r>
          </a:p>
          <a:p>
            <a:pPr algn="just"/>
            <a:r>
              <a:rPr lang="en-US" sz="2000" dirty="0" smtClean="0"/>
              <a:t>Run time polymorphism:</a:t>
            </a:r>
          </a:p>
          <a:p>
            <a:pPr algn="just"/>
            <a:r>
              <a:rPr lang="en-US" sz="2000" dirty="0" smtClean="0"/>
              <a:t>Virtual function</a:t>
            </a:r>
          </a:p>
          <a:p>
            <a:pPr lvl="1" algn="just"/>
            <a:r>
              <a:rPr lang="en-US" sz="2000" dirty="0" smtClean="0"/>
              <a:t>Pointer to derived class</a:t>
            </a:r>
          </a:p>
          <a:p>
            <a:pPr lvl="1" algn="just"/>
            <a:r>
              <a:rPr lang="en-US" sz="2000" dirty="0" smtClean="0"/>
              <a:t>Virtual function</a:t>
            </a:r>
          </a:p>
          <a:p>
            <a:pPr lvl="1" algn="just"/>
            <a:r>
              <a:rPr lang="en-US" sz="2000" dirty="0" smtClean="0"/>
              <a:t>Pure virtual function</a:t>
            </a:r>
          </a:p>
          <a:p>
            <a:pPr lvl="1" algn="just"/>
            <a:r>
              <a:rPr lang="en-US" sz="2000" dirty="0" smtClean="0"/>
              <a:t>Abstract class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77000"/>
            <a:ext cx="9144000" cy="381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  <a:p>
            <a:pPr lvl="0" algn="just"/>
            <a:r>
              <a:rPr lang="en-US" sz="2000" dirty="0" smtClean="0"/>
              <a:t>Functions can be overloaded by change in number of arguments or/and change in type of arguments.</a:t>
            </a:r>
          </a:p>
          <a:p>
            <a:pPr lvl="0" algn="just"/>
            <a:r>
              <a:rPr lang="en-US" sz="2000" dirty="0" smtClean="0"/>
              <a:t>In C++ functions to be overloaded must be in same class.</a:t>
            </a:r>
          </a:p>
          <a:p>
            <a:pPr lvl="0" algn="just"/>
            <a:r>
              <a:rPr lang="en-US" sz="2000" dirty="0" smtClean="0"/>
              <a:t>Example: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,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 float)</a:t>
            </a:r>
          </a:p>
          <a:p>
            <a:pPr lvl="0" algn="just">
              <a:buNone/>
            </a:pPr>
            <a:r>
              <a:rPr lang="en-US" sz="2000" b="1" u="sng" dirty="0" smtClean="0"/>
              <a:t>In C++, following function declarations cannot be overloaded.</a:t>
            </a:r>
          </a:p>
          <a:p>
            <a:pPr lvl="0" algn="just"/>
            <a:r>
              <a:rPr lang="en-US" sz="2000" dirty="0" smtClean="0"/>
              <a:t>Function declarations that differ only in the return type. For example, the following program fails in compilation.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1999"/>
            <a:ext cx="2743200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4648200" y="2362200"/>
            <a:ext cx="4038600" cy="990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Constructors overloading is also possible………………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  <a:p>
            <a:pPr lvl="0" algn="just"/>
            <a:r>
              <a:rPr lang="en-US" sz="2000" dirty="0" smtClean="0"/>
              <a:t>Functions can be overloaded by change in number of arguments or/and change in type of arguments.</a:t>
            </a:r>
          </a:p>
          <a:p>
            <a:pPr lvl="0" algn="just"/>
            <a:r>
              <a:rPr lang="en-US" sz="2000" dirty="0" smtClean="0"/>
              <a:t>In C++ functions to be overloaded must be in same class.</a:t>
            </a:r>
          </a:p>
          <a:p>
            <a:pPr lvl="0" algn="just"/>
            <a:r>
              <a:rPr lang="en-US" sz="2000" dirty="0" smtClean="0"/>
              <a:t>Example: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,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 float)</a:t>
            </a:r>
          </a:p>
          <a:p>
            <a:pPr lvl="0" algn="just">
              <a:buNone/>
            </a:pPr>
            <a:r>
              <a:rPr lang="en-US" sz="2000" b="1" u="sng" dirty="0" smtClean="0"/>
              <a:t>In C++, following function declarations cannot be overloaded.</a:t>
            </a:r>
          </a:p>
          <a:p>
            <a:pPr lvl="0" algn="just"/>
            <a:r>
              <a:rPr lang="en-US" sz="2000" dirty="0" smtClean="0"/>
              <a:t>Function declarations that differ only in the return type. For example, the following program fails in compilation.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1999"/>
            <a:ext cx="2743200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Multiply 6"/>
          <p:cNvSpPr/>
          <p:nvPr/>
        </p:nvSpPr>
        <p:spPr>
          <a:xfrm>
            <a:off x="1295400" y="4267200"/>
            <a:ext cx="8382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48200" y="2362200"/>
            <a:ext cx="4038600" cy="990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Constructors overloading is also possible………………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  <a:p>
            <a:pPr lvl="0" algn="just"/>
            <a:r>
              <a:rPr lang="en-US" sz="2000" dirty="0" smtClean="0"/>
              <a:t>Functions can be overloaded by change in number of arguments or/and change in type of arguments.</a:t>
            </a:r>
          </a:p>
          <a:p>
            <a:pPr lvl="0" algn="just"/>
            <a:r>
              <a:rPr lang="en-US" sz="2000" dirty="0" smtClean="0"/>
              <a:t>In C++ functions to be overloaded must be in same class.</a:t>
            </a:r>
          </a:p>
          <a:p>
            <a:pPr lvl="0" algn="just"/>
            <a:r>
              <a:rPr lang="en-US" sz="2000" dirty="0" smtClean="0"/>
              <a:t>Example: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,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 float)</a:t>
            </a:r>
          </a:p>
          <a:p>
            <a:pPr lvl="0" algn="just">
              <a:buNone/>
            </a:pPr>
            <a:r>
              <a:rPr lang="en-US" sz="2000" b="1" u="sng" dirty="0" smtClean="0"/>
              <a:t>In C++, following function declarations cannot be overloaded.</a:t>
            </a:r>
          </a:p>
          <a:p>
            <a:pPr lvl="0" algn="just"/>
            <a:r>
              <a:rPr lang="en-US" sz="2000" dirty="0" smtClean="0"/>
              <a:t>Function declarations that differ only in the return type. For example, the following program fails in compilation.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1999"/>
            <a:ext cx="2743200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Multiply 6"/>
          <p:cNvSpPr/>
          <p:nvPr/>
        </p:nvSpPr>
        <p:spPr>
          <a:xfrm>
            <a:off x="1295400" y="4267200"/>
            <a:ext cx="8382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9" y="4572000"/>
            <a:ext cx="274087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Oval 9"/>
          <p:cNvSpPr/>
          <p:nvPr/>
        </p:nvSpPr>
        <p:spPr>
          <a:xfrm>
            <a:off x="4648200" y="2362200"/>
            <a:ext cx="4038600" cy="990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Constructors overloading is also possible………………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overloading: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When there are multiple functions with same name but different parameters then these functions are said to be overloaded. </a:t>
            </a:r>
          </a:p>
          <a:p>
            <a:pPr lvl="0" algn="just"/>
            <a:r>
              <a:rPr lang="en-US" sz="2000" dirty="0" smtClean="0"/>
              <a:t>Functions can be overloaded by change in number of arguments or/and change in type of arguments.</a:t>
            </a:r>
          </a:p>
          <a:p>
            <a:pPr lvl="0" algn="just"/>
            <a:r>
              <a:rPr lang="en-US" sz="2000" dirty="0" smtClean="0"/>
              <a:t>In C++ functions to be overloaded must be in same class.</a:t>
            </a:r>
          </a:p>
          <a:p>
            <a:pPr lvl="0" algn="just"/>
            <a:r>
              <a:rPr lang="en-US" sz="2000" dirty="0" smtClean="0"/>
              <a:t>Example: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,</a:t>
            </a:r>
            <a:r>
              <a:rPr lang="en-US" sz="2000" dirty="0" err="1" smtClean="0"/>
              <a:t>int</a:t>
            </a:r>
            <a:r>
              <a:rPr lang="en-US" sz="2000" dirty="0" smtClean="0"/>
              <a:t>)</a:t>
            </a:r>
          </a:p>
          <a:p>
            <a:pPr lvl="0" algn="just">
              <a:buNone/>
            </a:pPr>
            <a:r>
              <a:rPr lang="en-US" sz="2000" dirty="0" smtClean="0"/>
              <a:t>		                void area(</a:t>
            </a:r>
            <a:r>
              <a:rPr lang="en-US" sz="2000" dirty="0" err="1" smtClean="0"/>
              <a:t>int</a:t>
            </a:r>
            <a:r>
              <a:rPr lang="en-US" sz="2000" dirty="0" smtClean="0"/>
              <a:t> float)</a:t>
            </a:r>
          </a:p>
          <a:p>
            <a:pPr lvl="0" algn="just">
              <a:buNone/>
            </a:pPr>
            <a:r>
              <a:rPr lang="en-US" sz="2000" b="1" u="sng" dirty="0" smtClean="0"/>
              <a:t>In C++, following function declarations cannot be overloaded.</a:t>
            </a:r>
          </a:p>
          <a:p>
            <a:pPr lvl="0" algn="just"/>
            <a:r>
              <a:rPr lang="en-US" sz="2000" dirty="0" smtClean="0"/>
              <a:t>Function declarations that differ only in the return type. For example, the following program fails in compilation.</a:t>
            </a:r>
          </a:p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1999"/>
            <a:ext cx="2743200" cy="1676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Multiply 6"/>
          <p:cNvSpPr/>
          <p:nvPr/>
        </p:nvSpPr>
        <p:spPr>
          <a:xfrm>
            <a:off x="1295400" y="4267200"/>
            <a:ext cx="838200" cy="2286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9" y="4572000"/>
            <a:ext cx="274087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reeform 8"/>
          <p:cNvSpPr/>
          <p:nvPr/>
        </p:nvSpPr>
        <p:spPr>
          <a:xfrm>
            <a:off x="4495800" y="4267200"/>
            <a:ext cx="428626" cy="152399"/>
          </a:xfrm>
          <a:custGeom>
            <a:avLst/>
            <a:gdLst>
              <a:gd name="connsiteX0" fmla="*/ 0 w 228600"/>
              <a:gd name="connsiteY0" fmla="*/ 38100 h 133889"/>
              <a:gd name="connsiteX1" fmla="*/ 95250 w 228600"/>
              <a:gd name="connsiteY1" fmla="*/ 133350 h 133889"/>
              <a:gd name="connsiteX2" fmla="*/ 228600 w 228600"/>
              <a:gd name="connsiteY2" fmla="*/ 0 h 13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33889">
                <a:moveTo>
                  <a:pt x="0" y="38100"/>
                </a:moveTo>
                <a:cubicBezTo>
                  <a:pt x="28575" y="88900"/>
                  <a:pt x="57150" y="139700"/>
                  <a:pt x="95250" y="133350"/>
                </a:cubicBezTo>
                <a:cubicBezTo>
                  <a:pt x="133350" y="127000"/>
                  <a:pt x="180975" y="63500"/>
                  <a:pt x="228600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648200" y="2362200"/>
            <a:ext cx="4038600" cy="990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Constructors overloading is also possible………………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hiding: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hiding: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Consider the following scenario: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hiding: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Consider the following scenario: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514600"/>
            <a:ext cx="510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hiding: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Consider the following scenario:</a:t>
            </a:r>
          </a:p>
          <a:p>
            <a:pPr lvl="0" algn="just"/>
            <a:r>
              <a:rPr lang="en-US" sz="1900" dirty="0" smtClean="0"/>
              <a:t>Here we can see it is looking like function overloading where two function have same name but different parameter list.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514600"/>
            <a:ext cx="510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hiding: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Consider the following scenario:</a:t>
            </a:r>
          </a:p>
          <a:p>
            <a:pPr lvl="0" algn="just"/>
            <a:r>
              <a:rPr lang="en-US" sz="1900" dirty="0" smtClean="0"/>
              <a:t>Here we can see it is looking like function overloading where two function have same name but different parameter list.</a:t>
            </a:r>
          </a:p>
          <a:p>
            <a:pPr lvl="0" algn="just"/>
            <a:r>
              <a:rPr lang="en-US" sz="1900" dirty="0" smtClean="0"/>
              <a:t>But this creates error as we are overruling the norm of function overloading.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514600"/>
            <a:ext cx="510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hiding: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Consider the following scenario:</a:t>
            </a:r>
          </a:p>
          <a:p>
            <a:pPr lvl="0" algn="just"/>
            <a:r>
              <a:rPr lang="en-US" sz="1900" dirty="0" smtClean="0"/>
              <a:t>Here we can see it is looking like function overloading where two function have same name but different parameter list.</a:t>
            </a:r>
          </a:p>
          <a:p>
            <a:pPr lvl="0" algn="just"/>
            <a:r>
              <a:rPr lang="en-US" sz="1900" dirty="0" smtClean="0"/>
              <a:t>But this creates error as we are overruling the norm of function overloading.</a:t>
            </a:r>
          </a:p>
          <a:p>
            <a:pPr lvl="0" algn="just"/>
            <a:r>
              <a:rPr lang="en-US" sz="1900" dirty="0" smtClean="0"/>
              <a:t>Hence if you are defining such two function with same name but different parameter list in two different classes, it is called as function hiding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514600"/>
            <a:ext cx="510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Polymorphism: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hiding: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1900" dirty="0" smtClean="0"/>
              <a:t>Consider the following scenario:</a:t>
            </a:r>
          </a:p>
          <a:p>
            <a:pPr lvl="0" algn="just"/>
            <a:r>
              <a:rPr lang="en-US" sz="1900" dirty="0" smtClean="0"/>
              <a:t>Here we can see it is looking like function overloading where two function have same name but different parameter list.</a:t>
            </a:r>
          </a:p>
          <a:p>
            <a:pPr lvl="0" algn="just"/>
            <a:r>
              <a:rPr lang="en-US" sz="1900" dirty="0" smtClean="0"/>
              <a:t>But this creates error as we are overruling the norm of function overloading.</a:t>
            </a:r>
          </a:p>
          <a:p>
            <a:pPr lvl="0" algn="just"/>
            <a:r>
              <a:rPr lang="en-US" sz="1900" dirty="0" smtClean="0"/>
              <a:t>Hence if you are defining such two function with same name but different parameter list in two different classes, it is called as function hiding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514600"/>
            <a:ext cx="5105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162800" y="2667000"/>
            <a:ext cx="1752600" cy="34290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Hence important note is functions to be overload should be part of same class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overriding:  (virtual function)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endParaRPr lang="en-US" sz="1900" b="1" u="sng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overriding:  (virtual function)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If more than one functions are having same name, same return type, same parameter, then it is known as function overriding.</a:t>
            </a:r>
          </a:p>
          <a:p>
            <a:pPr lvl="0" algn="just"/>
            <a:endParaRPr lang="en-US" sz="1900" b="1" u="sng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overriding:  (virtual function)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If more than one functions are having same name, same return type, same parameter, then it is known as function overriding.</a:t>
            </a:r>
          </a:p>
          <a:p>
            <a:pPr lvl="0" algn="just"/>
            <a:r>
              <a:rPr lang="en-US" sz="2000" dirty="0" smtClean="0"/>
              <a:t>Important rule is such two functions should be pat of two different classes(base class, derived class).</a:t>
            </a:r>
          </a:p>
          <a:p>
            <a:pPr lvl="0" algn="just"/>
            <a:endParaRPr lang="en-US" sz="1900" b="1" u="sng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overriding:  (virtual function)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If more than one functions are having same name, same return type, same parameter, then it is known as function overriding.</a:t>
            </a:r>
          </a:p>
          <a:p>
            <a:pPr lvl="0" algn="just"/>
            <a:r>
              <a:rPr lang="en-US" sz="2000" dirty="0" smtClean="0"/>
              <a:t>Important rule is such two functions should be pat of two different classes(base class, derived class).</a:t>
            </a:r>
          </a:p>
          <a:p>
            <a:pPr lvl="0" algn="just"/>
            <a:r>
              <a:rPr lang="en-US" sz="2000" dirty="0" smtClean="0"/>
              <a:t>It is used to achieve runtime polymorphism. It enables you to provide specific implementation of the function which is already provided by its base class.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overriding:  (virtual function)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If more than one functions are having same name, same return type, same parameter, then it is known as function overriding.</a:t>
            </a:r>
          </a:p>
          <a:p>
            <a:pPr lvl="0" algn="just"/>
            <a:r>
              <a:rPr lang="en-US" sz="2000" dirty="0" smtClean="0"/>
              <a:t>Important rule is such two functions should be pat of two different classes(base class, derived class).</a:t>
            </a:r>
          </a:p>
          <a:p>
            <a:pPr lvl="0" algn="just"/>
            <a:r>
              <a:rPr lang="en-US" sz="2000" dirty="0" smtClean="0"/>
              <a:t>It is used to achieve runtime polymorphism. It enables you to provide specific implementation of the function which is already provided by its base class.</a:t>
            </a:r>
          </a:p>
          <a:p>
            <a:pPr lvl="0" algn="just">
              <a:buNone/>
            </a:pPr>
            <a:r>
              <a:rPr lang="en-US" sz="2000" b="1" u="sng" dirty="0" smtClean="0"/>
              <a:t>Points need to cover to understand function overriding:</a:t>
            </a:r>
          </a:p>
          <a:p>
            <a:pPr lvl="0" algn="just"/>
            <a:endParaRPr lang="en-US" sz="1900" b="1" u="sng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Function overriding:  (virtual function)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dirty="0" smtClean="0"/>
              <a:t>If more than one functions are having same name, same return type, same parameter, then it is known as function overriding.</a:t>
            </a:r>
          </a:p>
          <a:p>
            <a:pPr lvl="0" algn="just"/>
            <a:r>
              <a:rPr lang="en-US" sz="2000" dirty="0" smtClean="0"/>
              <a:t>Important rule is such two functions should be pat of two different classes(base class, derived class).</a:t>
            </a:r>
          </a:p>
          <a:p>
            <a:pPr lvl="0" algn="just"/>
            <a:r>
              <a:rPr lang="en-US" sz="2000" dirty="0" smtClean="0"/>
              <a:t>It is used to achieve runtime polymorphism. It enables you to provide specific implementation of the function which is already provided by its base class.</a:t>
            </a:r>
          </a:p>
          <a:p>
            <a:pPr lvl="0" algn="just">
              <a:buNone/>
            </a:pPr>
            <a:r>
              <a:rPr lang="en-US" sz="2000" b="1" u="sng" dirty="0" smtClean="0"/>
              <a:t>Points need to cover to understand function overriding:</a:t>
            </a:r>
          </a:p>
          <a:p>
            <a:pPr lvl="0" algn="just"/>
            <a:endParaRPr lang="en-US" sz="1900" b="1" u="sng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048000"/>
            <a:ext cx="6639732" cy="335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endParaRPr lang="en-US" sz="1800" b="1" u="sng" dirty="0" smtClean="0">
              <a:solidFill>
                <a:schemeClr val="tx1"/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</a:t>
            </a:r>
            <a:endParaRPr lang="en-US" sz="1800" b="1" u="sng" dirty="0" smtClean="0">
              <a:solidFill>
                <a:schemeClr val="tx1"/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Polymorphism: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b="1" dirty="0" smtClean="0"/>
              <a:t>Polymorphism </a:t>
            </a:r>
            <a:r>
              <a:rPr lang="en-US" sz="2000" dirty="0" smtClean="0"/>
              <a:t>is a concept by which we can perform a </a:t>
            </a:r>
            <a:r>
              <a:rPr lang="en-US" sz="2000" i="1" dirty="0" smtClean="0"/>
              <a:t>single action in different ways</a:t>
            </a:r>
          </a:p>
          <a:p>
            <a:pPr lvl="0" algn="just"/>
            <a:endParaRPr lang="en-US" sz="2000" dirty="0" smtClean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  <a:p>
            <a:pPr lvl="0"/>
            <a:r>
              <a:rPr lang="en-US" sz="1800" dirty="0" smtClean="0"/>
              <a:t>This is possible if and only if class Num2 is derived from class Num1.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  <a:p>
            <a:pPr lvl="0"/>
            <a:r>
              <a:rPr lang="en-US" sz="1800" dirty="0" smtClean="0"/>
              <a:t>This is possible if and only if class Num2 is derived from class Num1.</a:t>
            </a:r>
          </a:p>
          <a:p>
            <a:pPr lvl="0"/>
            <a:r>
              <a:rPr lang="en-US" sz="1800" dirty="0" smtClean="0"/>
              <a:t>Hence  we can say that </a:t>
            </a:r>
            <a:r>
              <a:rPr lang="en-US" sz="1800" u="sng" dirty="0" smtClean="0"/>
              <a:t>base class pointer can store address of derived class object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       (vice-versa is not correct)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  <a:p>
            <a:pPr lvl="0"/>
            <a:r>
              <a:rPr lang="en-US" sz="1800" dirty="0" smtClean="0"/>
              <a:t>This is possible if and only if class Num2 is derived from class Num1.</a:t>
            </a:r>
          </a:p>
          <a:p>
            <a:pPr lvl="0"/>
            <a:r>
              <a:rPr lang="en-US" sz="1800" dirty="0" smtClean="0"/>
              <a:t>Hence  we can say that </a:t>
            </a:r>
            <a:r>
              <a:rPr lang="en-US" sz="1800" u="sng" dirty="0" smtClean="0"/>
              <a:t>base class pointer can store address of derived class object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       (vice-versa is not correct)</a:t>
            </a:r>
          </a:p>
          <a:p>
            <a:pPr lvl="0"/>
            <a:r>
              <a:rPr lang="en-US" sz="1800" dirty="0" smtClean="0"/>
              <a:t>However there is a problem in using such pointer to access the members of derived class.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  <a:p>
            <a:pPr lvl="0"/>
            <a:r>
              <a:rPr lang="en-US" sz="1800" dirty="0" smtClean="0"/>
              <a:t>This is possible if and only if class Num2 is derived from class Num1.</a:t>
            </a:r>
          </a:p>
          <a:p>
            <a:pPr lvl="0"/>
            <a:r>
              <a:rPr lang="en-US" sz="1800" dirty="0" smtClean="0"/>
              <a:t>Hence  we can say that </a:t>
            </a:r>
            <a:r>
              <a:rPr lang="en-US" sz="1800" u="sng" dirty="0" smtClean="0"/>
              <a:t>base class pointer can store address of derived class object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       (vice-versa is not correct)</a:t>
            </a:r>
          </a:p>
          <a:p>
            <a:pPr lvl="0"/>
            <a:r>
              <a:rPr lang="en-US" sz="1800" dirty="0" smtClean="0"/>
              <a:t>However there is a problem in using such pointer to access the members of derived class.</a:t>
            </a:r>
          </a:p>
          <a:p>
            <a:pPr lvl="0"/>
            <a:r>
              <a:rPr lang="en-US" sz="1800" dirty="0" smtClean="0"/>
              <a:t>Because </a:t>
            </a:r>
            <a:r>
              <a:rPr lang="en-US" sz="1800" b="1" u="sng" dirty="0" smtClean="0"/>
              <a:t>base class pointer can access only those members of derived class which has been inherited from base class. </a:t>
            </a:r>
            <a:r>
              <a:rPr lang="en-US" sz="1800" b="1" dirty="0" smtClean="0"/>
              <a:t>(which are there in base class)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  <a:p>
            <a:pPr lvl="0"/>
            <a:r>
              <a:rPr lang="en-US" sz="1800" dirty="0" smtClean="0"/>
              <a:t>This is possible if and only if class Num2 is derived from class Num1.</a:t>
            </a:r>
          </a:p>
          <a:p>
            <a:pPr lvl="0"/>
            <a:r>
              <a:rPr lang="en-US" sz="1800" dirty="0" smtClean="0"/>
              <a:t>Hence  we can say that </a:t>
            </a:r>
            <a:r>
              <a:rPr lang="en-US" sz="1800" u="sng" dirty="0" smtClean="0"/>
              <a:t>base class pointer can store address of derived class object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       (vice-versa is not correct)</a:t>
            </a:r>
          </a:p>
          <a:p>
            <a:pPr lvl="0"/>
            <a:r>
              <a:rPr lang="en-US" sz="1800" dirty="0" smtClean="0"/>
              <a:t>However there is a problem in using such pointer to access the members of derived class.</a:t>
            </a:r>
          </a:p>
          <a:p>
            <a:pPr lvl="0"/>
            <a:r>
              <a:rPr lang="en-US" sz="1800" dirty="0" smtClean="0"/>
              <a:t>Because </a:t>
            </a:r>
            <a:r>
              <a:rPr lang="en-US" sz="1800" b="1" u="sng" dirty="0" smtClean="0"/>
              <a:t>base class pointer can access only those members of derived class which has been inherited from base class. </a:t>
            </a:r>
            <a:r>
              <a:rPr lang="en-US" sz="1800" b="1" dirty="0" smtClean="0"/>
              <a:t>(which are there in base class)</a:t>
            </a:r>
          </a:p>
          <a:p>
            <a:pPr lvl="0"/>
            <a:r>
              <a:rPr lang="en-US" sz="1800" dirty="0" smtClean="0"/>
              <a:t>Then how base class pointer can access derived class property????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  <a:p>
            <a:pPr lvl="0"/>
            <a:r>
              <a:rPr lang="en-US" sz="1800" dirty="0" smtClean="0"/>
              <a:t>This is possible if and only if class Num2 is derived from class Num1.</a:t>
            </a:r>
          </a:p>
          <a:p>
            <a:pPr lvl="0"/>
            <a:r>
              <a:rPr lang="en-US" sz="1800" dirty="0" smtClean="0"/>
              <a:t>Hence  we can say that </a:t>
            </a:r>
            <a:r>
              <a:rPr lang="en-US" sz="1800" u="sng" dirty="0" smtClean="0"/>
              <a:t>base class pointer can store address of derived class object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       (vice-versa is not correct)</a:t>
            </a:r>
          </a:p>
          <a:p>
            <a:pPr lvl="0"/>
            <a:r>
              <a:rPr lang="en-US" sz="1800" dirty="0" smtClean="0"/>
              <a:t>However there is a problem in using such pointer to access the members of derived class.</a:t>
            </a:r>
          </a:p>
          <a:p>
            <a:pPr lvl="0"/>
            <a:r>
              <a:rPr lang="en-US" sz="1800" dirty="0" smtClean="0"/>
              <a:t>Because </a:t>
            </a:r>
            <a:r>
              <a:rPr lang="en-US" sz="1800" b="1" u="sng" dirty="0" smtClean="0"/>
              <a:t>base class pointer can access only those members of derived class which has been inherited from base class. </a:t>
            </a:r>
            <a:r>
              <a:rPr lang="en-US" sz="1800" b="1" dirty="0" smtClean="0"/>
              <a:t>(which are there in base class)</a:t>
            </a:r>
          </a:p>
          <a:p>
            <a:pPr lvl="0"/>
            <a:r>
              <a:rPr lang="en-US" sz="1800" dirty="0" smtClean="0"/>
              <a:t>Then how base class pointer can access derived class property????</a:t>
            </a:r>
          </a:p>
          <a:p>
            <a:pPr lvl="0"/>
            <a:r>
              <a:rPr lang="en-US" sz="1800" dirty="0" smtClean="0"/>
              <a:t>Steps to solve this problem: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  <a:p>
            <a:pPr lvl="0"/>
            <a:r>
              <a:rPr lang="en-US" sz="1800" dirty="0" smtClean="0"/>
              <a:t>This is possible if and only if class Num2 is derived from class Num1.</a:t>
            </a:r>
          </a:p>
          <a:p>
            <a:pPr lvl="0"/>
            <a:r>
              <a:rPr lang="en-US" sz="1800" dirty="0" smtClean="0"/>
              <a:t>Hence  we can say that </a:t>
            </a:r>
            <a:r>
              <a:rPr lang="en-US" sz="1800" u="sng" dirty="0" smtClean="0"/>
              <a:t>base class pointer can store address of derived class object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       (vice-versa is not correct)</a:t>
            </a:r>
          </a:p>
          <a:p>
            <a:pPr lvl="0"/>
            <a:r>
              <a:rPr lang="en-US" sz="1800" dirty="0" smtClean="0"/>
              <a:t>However there is a problem in using such pointer to access the members of derived class.</a:t>
            </a:r>
          </a:p>
          <a:p>
            <a:pPr lvl="0"/>
            <a:r>
              <a:rPr lang="en-US" sz="1800" dirty="0" smtClean="0"/>
              <a:t>Because </a:t>
            </a:r>
            <a:r>
              <a:rPr lang="en-US" sz="1800" b="1" u="sng" dirty="0" smtClean="0"/>
              <a:t>base class pointer can access only those members of derived class which has been inherited from base class. </a:t>
            </a:r>
            <a:r>
              <a:rPr lang="en-US" sz="1800" b="1" dirty="0" smtClean="0"/>
              <a:t>(which are there in base class)</a:t>
            </a:r>
          </a:p>
          <a:p>
            <a:pPr lvl="0"/>
            <a:r>
              <a:rPr lang="en-US" sz="1800" dirty="0" smtClean="0"/>
              <a:t>Then how base class pointer can access derived class property????</a:t>
            </a:r>
          </a:p>
          <a:p>
            <a:pPr lvl="0"/>
            <a:r>
              <a:rPr lang="en-US" sz="1800" dirty="0" smtClean="0"/>
              <a:t>Steps to solve this problem:</a:t>
            </a:r>
          </a:p>
          <a:p>
            <a:pPr lvl="1"/>
            <a:r>
              <a:rPr lang="en-US" sz="1800" dirty="0" smtClean="0"/>
              <a:t>Make copy of such property there in base class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  <a:p>
            <a:pPr lvl="0"/>
            <a:r>
              <a:rPr lang="en-US" sz="1800" dirty="0" smtClean="0"/>
              <a:t>This is possible if and only if class Num2 is derived from class Num1.</a:t>
            </a:r>
          </a:p>
          <a:p>
            <a:pPr lvl="0"/>
            <a:r>
              <a:rPr lang="en-US" sz="1800" dirty="0" smtClean="0"/>
              <a:t>Hence  we can say that </a:t>
            </a:r>
            <a:r>
              <a:rPr lang="en-US" sz="1800" u="sng" dirty="0" smtClean="0"/>
              <a:t>base class pointer can store address of derived class object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       (vice-versa is not correct)</a:t>
            </a:r>
          </a:p>
          <a:p>
            <a:pPr lvl="0"/>
            <a:r>
              <a:rPr lang="en-US" sz="1800" dirty="0" smtClean="0"/>
              <a:t>However there is a problem in using such pointer to access the members of derived class.</a:t>
            </a:r>
          </a:p>
          <a:p>
            <a:pPr lvl="0"/>
            <a:r>
              <a:rPr lang="en-US" sz="1800" dirty="0" smtClean="0"/>
              <a:t>Because </a:t>
            </a:r>
            <a:r>
              <a:rPr lang="en-US" sz="1800" b="1" u="sng" dirty="0" smtClean="0"/>
              <a:t>base class pointer can access only those members of derived class which has been inherited from base class. </a:t>
            </a:r>
            <a:r>
              <a:rPr lang="en-US" sz="1800" b="1" dirty="0" smtClean="0"/>
              <a:t>(which are there in base class)</a:t>
            </a:r>
          </a:p>
          <a:p>
            <a:pPr lvl="0"/>
            <a:r>
              <a:rPr lang="en-US" sz="1800" dirty="0" smtClean="0"/>
              <a:t>Then how base class pointer can access derived class property????</a:t>
            </a:r>
          </a:p>
          <a:p>
            <a:pPr lvl="0"/>
            <a:r>
              <a:rPr lang="en-US" sz="1800" dirty="0" smtClean="0"/>
              <a:t>Steps to solve this problem:</a:t>
            </a:r>
          </a:p>
          <a:p>
            <a:pPr lvl="1"/>
            <a:r>
              <a:rPr lang="en-US" sz="1800" dirty="0" smtClean="0"/>
              <a:t>Make copy of such property there in base class</a:t>
            </a:r>
          </a:p>
          <a:p>
            <a:pPr lvl="1"/>
            <a:r>
              <a:rPr lang="en-US" sz="1800" dirty="0" smtClean="0"/>
              <a:t>Then you will came across new problem i.e. early binding.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  <a:p>
            <a:pPr lvl="0"/>
            <a:r>
              <a:rPr lang="en-US" sz="1800" dirty="0" smtClean="0"/>
              <a:t>This is possible if and only if class Num2 is derived from class Num1.</a:t>
            </a:r>
          </a:p>
          <a:p>
            <a:pPr lvl="0"/>
            <a:r>
              <a:rPr lang="en-US" sz="1800" dirty="0" smtClean="0"/>
              <a:t>Hence  we can say that </a:t>
            </a:r>
            <a:r>
              <a:rPr lang="en-US" sz="1800" u="sng" dirty="0" smtClean="0"/>
              <a:t>base class pointer can store address of derived class object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       (vice-versa is not correct)</a:t>
            </a:r>
          </a:p>
          <a:p>
            <a:pPr lvl="0"/>
            <a:r>
              <a:rPr lang="en-US" sz="1800" dirty="0" smtClean="0"/>
              <a:t>However there is a problem in using such pointer to access the members of derived class.</a:t>
            </a:r>
          </a:p>
          <a:p>
            <a:pPr lvl="0"/>
            <a:r>
              <a:rPr lang="en-US" sz="1800" dirty="0" smtClean="0"/>
              <a:t>Because </a:t>
            </a:r>
            <a:r>
              <a:rPr lang="en-US" sz="1800" b="1" u="sng" dirty="0" smtClean="0"/>
              <a:t>base class pointer can access only those members of derived class which has been inherited from base class. </a:t>
            </a:r>
            <a:r>
              <a:rPr lang="en-US" sz="1800" b="1" dirty="0" smtClean="0"/>
              <a:t>(which are there in base class)</a:t>
            </a:r>
          </a:p>
          <a:p>
            <a:pPr lvl="0"/>
            <a:r>
              <a:rPr lang="en-US" sz="1800" dirty="0" smtClean="0"/>
              <a:t>Then how base class pointer can access derived class property????</a:t>
            </a:r>
          </a:p>
          <a:p>
            <a:pPr lvl="0"/>
            <a:r>
              <a:rPr lang="en-US" sz="1800" dirty="0" smtClean="0"/>
              <a:t>Steps to solve this problem:</a:t>
            </a:r>
          </a:p>
          <a:p>
            <a:pPr lvl="1"/>
            <a:r>
              <a:rPr lang="en-US" sz="1800" dirty="0" smtClean="0"/>
              <a:t>Make copy of such property there in base class</a:t>
            </a:r>
          </a:p>
          <a:p>
            <a:pPr lvl="1"/>
            <a:r>
              <a:rPr lang="en-US" sz="1800" dirty="0" smtClean="0"/>
              <a:t>Then you will came across new problem i.e. early binding.</a:t>
            </a:r>
          </a:p>
          <a:p>
            <a:pPr lvl="1"/>
            <a:r>
              <a:rPr lang="en-US" sz="1800" dirty="0" smtClean="0"/>
              <a:t>We can overcome by making base class copy as a virtual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Polymorphism: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b="1" dirty="0" smtClean="0"/>
              <a:t>Polymorphism </a:t>
            </a:r>
            <a:r>
              <a:rPr lang="en-US" sz="2000" dirty="0" smtClean="0"/>
              <a:t>is a concept by which we can perform a </a:t>
            </a:r>
            <a:r>
              <a:rPr lang="en-US" sz="2000" i="1" dirty="0" smtClean="0"/>
              <a:t>single action in different ways</a:t>
            </a:r>
          </a:p>
          <a:p>
            <a:pPr lvl="0" algn="just"/>
            <a:r>
              <a:rPr lang="en-US" sz="2000" dirty="0" smtClean="0"/>
              <a:t>A person at the same time can have different characteristic.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lvl="0" algn="l"/>
            <a:r>
              <a:rPr lang="en-US" sz="3200" b="1" dirty="0" smtClean="0"/>
              <a:t>Function overriding:  (virtual function)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172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buNone/>
            </a:pPr>
            <a:r>
              <a:rPr lang="en-US" sz="2200" b="1" u="sng" dirty="0" smtClean="0">
                <a:solidFill>
                  <a:srgbClr val="7030A0"/>
                </a:solidFill>
              </a:rPr>
              <a:t>pointer to derived class</a:t>
            </a:r>
            <a:endParaRPr lang="en-US" sz="2200" u="sng" dirty="0" smtClean="0">
              <a:solidFill>
                <a:srgbClr val="7030A0"/>
              </a:solidFill>
            </a:endParaRPr>
          </a:p>
          <a:p>
            <a:pPr lvl="0">
              <a:buNone/>
            </a:pPr>
            <a:r>
              <a:rPr lang="en-US" sz="1800" dirty="0" smtClean="0"/>
              <a:t>Consider the following example</a:t>
            </a:r>
          </a:p>
          <a:p>
            <a:pPr>
              <a:buNone/>
            </a:pPr>
            <a:r>
              <a:rPr lang="en-US" sz="1800" dirty="0" smtClean="0"/>
              <a:t>		Num1 *n1;</a:t>
            </a:r>
          </a:p>
          <a:p>
            <a:pPr>
              <a:buNone/>
            </a:pPr>
            <a:r>
              <a:rPr lang="en-US" sz="1800" dirty="0" smtClean="0"/>
              <a:t>		Num2 n2;</a:t>
            </a:r>
          </a:p>
          <a:p>
            <a:pPr>
              <a:buNone/>
            </a:pPr>
            <a:r>
              <a:rPr lang="en-US" sz="1800" dirty="0" smtClean="0"/>
              <a:t>		n1=&amp;n2;</a:t>
            </a:r>
          </a:p>
          <a:p>
            <a:pPr lvl="0"/>
            <a:r>
              <a:rPr lang="en-US" sz="1800" dirty="0" smtClean="0"/>
              <a:t>This is possible if and only if class Num2 is derived from class Num1.</a:t>
            </a:r>
          </a:p>
          <a:p>
            <a:pPr lvl="0"/>
            <a:r>
              <a:rPr lang="en-US" sz="1800" dirty="0" smtClean="0"/>
              <a:t>Hence  we can say that </a:t>
            </a:r>
            <a:r>
              <a:rPr lang="en-US" sz="1800" u="sng" dirty="0" smtClean="0"/>
              <a:t>base class pointer can store address of derived class object</a:t>
            </a:r>
            <a:r>
              <a:rPr lang="en-US" sz="1800" dirty="0" smtClean="0"/>
              <a:t>.</a:t>
            </a:r>
          </a:p>
          <a:p>
            <a:pPr lvl="0">
              <a:buNone/>
            </a:pPr>
            <a:r>
              <a:rPr lang="en-US" sz="1800" dirty="0" smtClean="0"/>
              <a:t>       (vice-versa is not correct)</a:t>
            </a:r>
          </a:p>
          <a:p>
            <a:pPr lvl="0"/>
            <a:r>
              <a:rPr lang="en-US" sz="1800" dirty="0" smtClean="0"/>
              <a:t>However there is a problem in using such pointer to access the members of derived class.</a:t>
            </a:r>
          </a:p>
          <a:p>
            <a:pPr lvl="0"/>
            <a:r>
              <a:rPr lang="en-US" sz="1800" dirty="0" smtClean="0"/>
              <a:t>Because </a:t>
            </a:r>
            <a:r>
              <a:rPr lang="en-US" sz="1800" b="1" u="sng" dirty="0" smtClean="0"/>
              <a:t>base class pointer can access only those members of derived class which has been inherited from base class. </a:t>
            </a:r>
            <a:r>
              <a:rPr lang="en-US" sz="1800" b="1" dirty="0" smtClean="0"/>
              <a:t>(which are there in base class)</a:t>
            </a:r>
          </a:p>
          <a:p>
            <a:pPr lvl="0"/>
            <a:r>
              <a:rPr lang="en-US" sz="1800" dirty="0" smtClean="0"/>
              <a:t>Then how base class pointer can access derived class property????</a:t>
            </a:r>
          </a:p>
          <a:p>
            <a:pPr lvl="0"/>
            <a:r>
              <a:rPr lang="en-US" sz="1800" dirty="0" smtClean="0"/>
              <a:t>Steps to solve this problem:</a:t>
            </a:r>
          </a:p>
          <a:p>
            <a:pPr lvl="1"/>
            <a:r>
              <a:rPr lang="en-US" sz="1800" dirty="0" smtClean="0"/>
              <a:t>Make copy of such property there in base class</a:t>
            </a:r>
          </a:p>
          <a:p>
            <a:pPr lvl="1"/>
            <a:r>
              <a:rPr lang="en-US" sz="1800" dirty="0" smtClean="0"/>
              <a:t>Then you will came across new problem i.e. early binding.</a:t>
            </a:r>
          </a:p>
          <a:p>
            <a:pPr lvl="1"/>
            <a:r>
              <a:rPr lang="en-US" sz="1800" dirty="0" smtClean="0"/>
              <a:t>We can overcome by making base class copy as a virtual</a:t>
            </a:r>
          </a:p>
          <a:p>
            <a:pPr lvl="1"/>
            <a:r>
              <a:rPr lang="en-US" sz="1800" smtClean="0"/>
              <a:t>Then as virtual property will  never ever get executed initialize it to zero to avoid its definition writing </a:t>
            </a:r>
            <a:r>
              <a:rPr lang="en-US" sz="1800" smtClean="0">
                <a:solidFill>
                  <a:schemeClr val="tx1"/>
                </a:solidFill>
              </a:rPr>
              <a:t>( </a:t>
            </a:r>
            <a:r>
              <a:rPr lang="en-US" sz="1800" b="1" u="sng" smtClean="0">
                <a:solidFill>
                  <a:schemeClr val="tx1"/>
                </a:solidFill>
              </a:rPr>
              <a:t>pure virtual function</a:t>
            </a:r>
            <a:r>
              <a:rPr lang="en-US" sz="1800" b="1" smtClean="0">
                <a:solidFill>
                  <a:schemeClr val="tx1"/>
                </a:solidFill>
              </a:rPr>
              <a:t>  ( Abstract class )  </a:t>
            </a:r>
            <a:r>
              <a:rPr lang="en-US" sz="1800" b="1" u="sng" smtClean="0">
                <a:solidFill>
                  <a:schemeClr val="tx1"/>
                </a:solidFill>
              </a:rPr>
              <a:t>)</a:t>
            </a:r>
            <a:endParaRPr lang="en-US" sz="1800" b="1" u="sng" dirty="0" smtClean="0">
              <a:solidFill>
                <a:schemeClr val="tx1"/>
              </a:solidFill>
            </a:endParaRP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Polymorphism: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b="1" dirty="0" smtClean="0"/>
              <a:t>Polymorphism </a:t>
            </a:r>
            <a:r>
              <a:rPr lang="en-US" sz="2000" dirty="0" smtClean="0"/>
              <a:t>is a concept by which we can perform a </a:t>
            </a:r>
            <a:r>
              <a:rPr lang="en-US" sz="2000" i="1" dirty="0" smtClean="0"/>
              <a:t>single action in different ways</a:t>
            </a:r>
          </a:p>
          <a:p>
            <a:pPr lvl="0" algn="just"/>
            <a:r>
              <a:rPr lang="en-US" sz="2000" dirty="0" smtClean="0"/>
              <a:t>A person at the same time can have different characteristic.</a:t>
            </a:r>
          </a:p>
          <a:p>
            <a:pPr lvl="0" algn="just"/>
            <a:r>
              <a:rPr lang="en-US" sz="2000" dirty="0" smtClean="0"/>
              <a:t>polymorphism allows you to define one interface and have multiple implementations. 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Polymorphism: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b="1" dirty="0" smtClean="0"/>
              <a:t>Polymorphism </a:t>
            </a:r>
            <a:r>
              <a:rPr lang="en-US" sz="2000" dirty="0" smtClean="0"/>
              <a:t>is a concept by which we can perform a </a:t>
            </a:r>
            <a:r>
              <a:rPr lang="en-US" sz="2000" i="1" dirty="0" smtClean="0"/>
              <a:t>single action in different ways</a:t>
            </a:r>
          </a:p>
          <a:p>
            <a:pPr lvl="0" algn="just"/>
            <a:r>
              <a:rPr lang="en-US" sz="2000" dirty="0" smtClean="0"/>
              <a:t>A person at the same time can have different characteristic.</a:t>
            </a:r>
          </a:p>
          <a:p>
            <a:pPr lvl="0" algn="just"/>
            <a:r>
              <a:rPr lang="en-US" sz="2000" dirty="0" smtClean="0"/>
              <a:t>polymorphism allows you to define one interface and have multiple implementations. </a:t>
            </a:r>
          </a:p>
          <a:p>
            <a:pPr lvl="0" algn="just"/>
            <a:r>
              <a:rPr lang="en-US" sz="2000" dirty="0" smtClean="0"/>
              <a:t>Why  to  take effort to define one thing in multiple form?????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Polymorphism: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b="1" dirty="0" smtClean="0"/>
              <a:t>Polymorphism </a:t>
            </a:r>
            <a:r>
              <a:rPr lang="en-US" sz="2000" dirty="0" smtClean="0"/>
              <a:t>is a concept by which we can perform a </a:t>
            </a:r>
            <a:r>
              <a:rPr lang="en-US" sz="2000" i="1" dirty="0" smtClean="0"/>
              <a:t>single action in different ways</a:t>
            </a:r>
          </a:p>
          <a:p>
            <a:pPr lvl="0" algn="just"/>
            <a:r>
              <a:rPr lang="en-US" sz="2000" dirty="0" smtClean="0"/>
              <a:t>A person at the same time can have different characteristic.</a:t>
            </a:r>
          </a:p>
          <a:p>
            <a:pPr lvl="0" algn="just"/>
            <a:r>
              <a:rPr lang="en-US" sz="2000" dirty="0" smtClean="0"/>
              <a:t>polymorphism allows you to define one interface and have multiple implementations. </a:t>
            </a:r>
          </a:p>
          <a:p>
            <a:pPr lvl="0" algn="just"/>
            <a:r>
              <a:rPr lang="en-US" sz="2000" dirty="0" smtClean="0"/>
              <a:t>Why  to  take effort to define one thing in multiple form?????</a:t>
            </a:r>
          </a:p>
          <a:p>
            <a:pPr lvl="1" algn="just"/>
            <a:r>
              <a:rPr lang="en-US" sz="2000" dirty="0" smtClean="0"/>
              <a:t>Addition of two different type of value</a:t>
            </a:r>
          </a:p>
          <a:p>
            <a:pPr lvl="1" algn="just"/>
            <a:r>
              <a:rPr lang="en-US" sz="2000" dirty="0" smtClean="0"/>
              <a:t>Calculating area if shapes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l"/>
            <a:r>
              <a:rPr lang="en-US" sz="3000" b="1" dirty="0" smtClean="0"/>
              <a:t>Polymorphism:</a:t>
            </a:r>
            <a:endParaRPr lang="en-US" sz="30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943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/>
            <a:r>
              <a:rPr lang="en-US" sz="2000" b="1" dirty="0" smtClean="0"/>
              <a:t>Polymorphism </a:t>
            </a:r>
            <a:r>
              <a:rPr lang="en-US" sz="2000" dirty="0" smtClean="0"/>
              <a:t>is a concept by which we can perform a </a:t>
            </a:r>
            <a:r>
              <a:rPr lang="en-US" sz="2000" i="1" dirty="0" smtClean="0"/>
              <a:t>single action in different ways</a:t>
            </a:r>
          </a:p>
          <a:p>
            <a:pPr lvl="0" algn="just"/>
            <a:r>
              <a:rPr lang="en-US" sz="2000" dirty="0" smtClean="0"/>
              <a:t>A person at the same time can have different characteristic.</a:t>
            </a:r>
          </a:p>
          <a:p>
            <a:pPr lvl="0" algn="just"/>
            <a:r>
              <a:rPr lang="en-US" sz="2000" dirty="0" smtClean="0"/>
              <a:t>polymorphism allows you to define one interface and have multiple implementations. </a:t>
            </a:r>
          </a:p>
          <a:p>
            <a:pPr lvl="0" algn="just"/>
            <a:r>
              <a:rPr lang="en-US" sz="2000" dirty="0" smtClean="0"/>
              <a:t>Why  to  take effort to define one thing in multiple form?????</a:t>
            </a:r>
          </a:p>
          <a:p>
            <a:pPr lvl="1" algn="just"/>
            <a:r>
              <a:rPr lang="en-US" sz="2000" dirty="0" smtClean="0"/>
              <a:t>Addition of two different type of value</a:t>
            </a:r>
          </a:p>
          <a:p>
            <a:pPr lvl="1" algn="just"/>
            <a:r>
              <a:rPr lang="en-US" sz="2000" dirty="0" smtClean="0"/>
              <a:t>Calculating area if shapes</a:t>
            </a:r>
          </a:p>
          <a:p>
            <a:pPr lvl="0" algn="just">
              <a:buNone/>
            </a:pPr>
            <a:r>
              <a:rPr lang="en-US" sz="2000" b="1" u="sng" dirty="0" smtClean="0"/>
              <a:t>Types of polymorphism: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NKOCET, </a:t>
            </a:r>
            <a:r>
              <a:rPr lang="en-US" sz="2200" b="1" i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Solapur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                        Prof. Shinde Reshma</a:t>
            </a:r>
            <a:r>
              <a:rPr lang="en-US" sz="2200" b="1" i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1" i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U.</a:t>
            </a:r>
            <a:endParaRPr kumimoji="0" lang="en-US" sz="22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0" y="2"/>
            <a:ext cx="685800" cy="62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1658</Words>
  <Application>Microsoft Office PowerPoint</Application>
  <PresentationFormat>On-screen Show (4:3)</PresentationFormat>
  <Paragraphs>386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Point to be discuss are:</vt:lpstr>
      <vt:lpstr>Point to be discuss are:</vt:lpstr>
      <vt:lpstr>Polymorphism:</vt:lpstr>
      <vt:lpstr>Polymorphism:</vt:lpstr>
      <vt:lpstr>Polymorphism:</vt:lpstr>
      <vt:lpstr>Polymorphism:</vt:lpstr>
      <vt:lpstr>Polymorphism:</vt:lpstr>
      <vt:lpstr>Polymorphism:</vt:lpstr>
      <vt:lpstr>Polymorphism:</vt:lpstr>
      <vt:lpstr>Polymorphism:</vt:lpstr>
      <vt:lpstr>Polymorphism:</vt:lpstr>
      <vt:lpstr>Function overloading:</vt:lpstr>
      <vt:lpstr>Function overloading:</vt:lpstr>
      <vt:lpstr>Function overloading:</vt:lpstr>
      <vt:lpstr>Function overloading:</vt:lpstr>
      <vt:lpstr>Function overloading:</vt:lpstr>
      <vt:lpstr>Function overloading:</vt:lpstr>
      <vt:lpstr>Function overloading:</vt:lpstr>
      <vt:lpstr>Function overloading:</vt:lpstr>
      <vt:lpstr>Function overloading:</vt:lpstr>
      <vt:lpstr>Function overloading:</vt:lpstr>
      <vt:lpstr>Function overloading:</vt:lpstr>
      <vt:lpstr>Function overloading:</vt:lpstr>
      <vt:lpstr>Function hiding:</vt:lpstr>
      <vt:lpstr>Function hiding:</vt:lpstr>
      <vt:lpstr>Function hiding:</vt:lpstr>
      <vt:lpstr>Function hiding:</vt:lpstr>
      <vt:lpstr>Function hiding:</vt:lpstr>
      <vt:lpstr>Function hiding:</vt:lpstr>
      <vt:lpstr>Function hiding: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  <vt:lpstr>Function overriding:  (virtual function)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Subject: Full stack Development  Class: BE-CSE</dc:title>
  <dc:creator>admin</dc:creator>
  <cp:lastModifiedBy>sdladmin</cp:lastModifiedBy>
  <cp:revision>112</cp:revision>
  <dcterms:created xsi:type="dcterms:W3CDTF">2020-07-27T15:26:07Z</dcterms:created>
  <dcterms:modified xsi:type="dcterms:W3CDTF">2021-02-12T05:40:57Z</dcterms:modified>
</cp:coreProperties>
</file>