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4" r:id="rId2"/>
    <p:sldId id="392" r:id="rId3"/>
    <p:sldId id="429" r:id="rId4"/>
    <p:sldId id="435" r:id="rId5"/>
    <p:sldId id="492" r:id="rId6"/>
    <p:sldId id="436" r:id="rId7"/>
    <p:sldId id="437" r:id="rId8"/>
    <p:sldId id="438" r:id="rId9"/>
    <p:sldId id="493" r:id="rId10"/>
    <p:sldId id="494" r:id="rId11"/>
    <p:sldId id="439" r:id="rId12"/>
    <p:sldId id="495" r:id="rId13"/>
    <p:sldId id="440" r:id="rId14"/>
    <p:sldId id="441" r:id="rId15"/>
    <p:sldId id="442" r:id="rId16"/>
    <p:sldId id="443" r:id="rId17"/>
    <p:sldId id="430" r:id="rId18"/>
    <p:sldId id="444" r:id="rId19"/>
    <p:sldId id="445" r:id="rId20"/>
    <p:sldId id="446" r:id="rId21"/>
    <p:sldId id="447" r:id="rId22"/>
    <p:sldId id="448" r:id="rId23"/>
    <p:sldId id="449" r:id="rId24"/>
    <p:sldId id="450" r:id="rId25"/>
    <p:sldId id="451" r:id="rId26"/>
    <p:sldId id="452" r:id="rId27"/>
    <p:sldId id="454" r:id="rId28"/>
    <p:sldId id="431" r:id="rId29"/>
    <p:sldId id="455" r:id="rId30"/>
    <p:sldId id="456" r:id="rId31"/>
    <p:sldId id="457" r:id="rId32"/>
    <p:sldId id="458" r:id="rId33"/>
    <p:sldId id="459" r:id="rId34"/>
    <p:sldId id="460" r:id="rId35"/>
    <p:sldId id="466" r:id="rId36"/>
    <p:sldId id="461" r:id="rId37"/>
    <p:sldId id="465" r:id="rId38"/>
    <p:sldId id="496" r:id="rId39"/>
    <p:sldId id="497" r:id="rId40"/>
    <p:sldId id="499" r:id="rId41"/>
    <p:sldId id="500" r:id="rId42"/>
    <p:sldId id="432" r:id="rId43"/>
    <p:sldId id="467" r:id="rId44"/>
    <p:sldId id="508" r:id="rId45"/>
    <p:sldId id="468" r:id="rId46"/>
    <p:sldId id="469" r:id="rId47"/>
    <p:sldId id="476" r:id="rId48"/>
    <p:sldId id="501" r:id="rId49"/>
    <p:sldId id="502" r:id="rId50"/>
    <p:sldId id="503" r:id="rId51"/>
    <p:sldId id="504" r:id="rId52"/>
    <p:sldId id="505" r:id="rId53"/>
    <p:sldId id="507" r:id="rId54"/>
    <p:sldId id="433" r:id="rId55"/>
    <p:sldId id="477" r:id="rId56"/>
    <p:sldId id="478" r:id="rId57"/>
    <p:sldId id="479" r:id="rId58"/>
    <p:sldId id="480" r:id="rId59"/>
    <p:sldId id="481" r:id="rId60"/>
    <p:sldId id="482" r:id="rId61"/>
    <p:sldId id="483" r:id="rId62"/>
    <p:sldId id="484" r:id="rId63"/>
    <p:sldId id="485" r:id="rId64"/>
    <p:sldId id="434" r:id="rId65"/>
    <p:sldId id="486" r:id="rId66"/>
    <p:sldId id="487" r:id="rId67"/>
    <p:sldId id="488" r:id="rId68"/>
    <p:sldId id="489" r:id="rId69"/>
    <p:sldId id="490" r:id="rId70"/>
    <p:sldId id="491" r:id="rId71"/>
    <p:sldId id="509"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9F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DCFD9A-A0FF-4035-A99B-E329F8F18AFC}"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29769-6637-4900-ABCF-DF4DE10087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DCFD9A-A0FF-4035-A99B-E329F8F18AFC}"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29769-6637-4900-ABCF-DF4DE10087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DCFD9A-A0FF-4035-A99B-E329F8F18AFC}"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29769-6637-4900-ABCF-DF4DE10087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DCFD9A-A0FF-4035-A99B-E329F8F18AFC}"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29769-6637-4900-ABCF-DF4DE10087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DCFD9A-A0FF-4035-A99B-E329F8F18AFC}"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29769-6637-4900-ABCF-DF4DE10087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DCFD9A-A0FF-4035-A99B-E329F8F18AFC}" type="datetimeFigureOut">
              <a:rPr lang="en-US" smtClean="0"/>
              <a:pPr/>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29769-6637-4900-ABCF-DF4DE10087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DCFD9A-A0FF-4035-A99B-E329F8F18AFC}" type="datetimeFigureOut">
              <a:rPr lang="en-US" smtClean="0"/>
              <a:pPr/>
              <a:t>3/7/2021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29769-6637-4900-ABCF-DF4DE10087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DCFD9A-A0FF-4035-A99B-E329F8F18AFC}" type="datetimeFigureOut">
              <a:rPr lang="en-US" smtClean="0"/>
              <a:pPr/>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29769-6637-4900-ABCF-DF4DE10087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CFD9A-A0FF-4035-A99B-E329F8F18AFC}" type="datetimeFigureOut">
              <a:rPr lang="en-US" smtClean="0"/>
              <a:pPr/>
              <a:t>3/7/2021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829769-6637-4900-ABCF-DF4DE10087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DCFD9A-A0FF-4035-A99B-E329F8F18AFC}" type="datetimeFigureOut">
              <a:rPr lang="en-US" smtClean="0"/>
              <a:pPr/>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29769-6637-4900-ABCF-DF4DE10087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DCFD9A-A0FF-4035-A99B-E329F8F18AFC}" type="datetimeFigureOut">
              <a:rPr lang="en-US" smtClean="0"/>
              <a:pPr/>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29769-6637-4900-ABCF-DF4DE10087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CFD9A-A0FF-4035-A99B-E329F8F18AFC}" type="datetimeFigureOut">
              <a:rPr lang="en-US" smtClean="0"/>
              <a:pPr/>
              <a:t>3/7/2021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29769-6637-4900-ABCF-DF4DE10087B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endParaRPr lang="en-US" sz="3000" b="1" dirty="0"/>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algn="ctr">
              <a:buNone/>
            </a:pPr>
            <a:endParaRPr lang="en-US" sz="4000" b="1" dirty="0" smtClean="0">
              <a:latin typeface="Edwardian Script ITC" pitchFamily="66" charset="0"/>
            </a:endParaRPr>
          </a:p>
          <a:p>
            <a:pPr algn="ctr">
              <a:buNone/>
            </a:pPr>
            <a:endParaRPr lang="en-US" sz="4000" b="1" dirty="0" smtClean="0">
              <a:latin typeface="Edwardian Script ITC" pitchFamily="66" charset="0"/>
            </a:endParaRPr>
          </a:p>
          <a:p>
            <a:pPr algn="ctr">
              <a:buNone/>
            </a:pPr>
            <a:r>
              <a:rPr lang="en-US" sz="9600" b="1" dirty="0" smtClean="0">
                <a:latin typeface="Edwardian Script ITC" pitchFamily="66" charset="0"/>
              </a:rPr>
              <a:t>Stream classes and File Handling</a:t>
            </a:r>
          </a:p>
        </p:txBody>
      </p:sp>
      <p:sp>
        <p:nvSpPr>
          <p:cNvPr id="15" name="Title 3"/>
          <p:cNvSpPr txBox="1">
            <a:spLocks/>
          </p:cNvSpPr>
          <p:nvPr/>
        </p:nvSpPr>
        <p:spPr>
          <a:xfrm>
            <a:off x="0" y="6477000"/>
            <a:ext cx="9144000" cy="3810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a:t>
            </a:r>
            <a:endParaRPr lang="en-US" sz="3200" dirty="0" smtClean="0"/>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 Streams refer to sequence of bytes.  </a:t>
            </a:r>
          </a:p>
          <a:p>
            <a:pPr lvl="0"/>
            <a:r>
              <a:rPr lang="en-US" sz="2000" dirty="0" smtClean="0"/>
              <a:t>Stream in C++ is useful for storing and flowing data from one place to another place.</a:t>
            </a:r>
          </a:p>
          <a:p>
            <a:pPr lvl="0"/>
            <a:r>
              <a:rPr lang="en-US" sz="2000" dirty="0" smtClean="0"/>
              <a:t>Examples of some predefined stream in </a:t>
            </a:r>
            <a:r>
              <a:rPr lang="en-US" sz="2000" dirty="0" err="1" smtClean="0"/>
              <a:t>c++</a:t>
            </a:r>
            <a:r>
              <a:rPr lang="en-US" sz="2000" dirty="0" smtClean="0"/>
              <a:t> are </a:t>
            </a:r>
            <a:r>
              <a:rPr lang="en-US" sz="2000" dirty="0" err="1" smtClean="0"/>
              <a:t>cin</a:t>
            </a:r>
            <a:r>
              <a:rPr lang="en-US" sz="2000" dirty="0" smtClean="0"/>
              <a:t> ,</a:t>
            </a:r>
            <a:r>
              <a:rPr lang="en-US" sz="2000" dirty="0" err="1" smtClean="0"/>
              <a:t>cout</a:t>
            </a:r>
            <a:r>
              <a:rPr lang="en-US" sz="2000" dirty="0" smtClean="0"/>
              <a:t>.  </a:t>
            </a:r>
          </a:p>
          <a:p>
            <a:pPr lvl="0"/>
            <a:r>
              <a:rPr lang="en-US" sz="2000" dirty="0" err="1" smtClean="0"/>
              <a:t>cin</a:t>
            </a:r>
            <a:r>
              <a:rPr lang="en-US" sz="2000" dirty="0" smtClean="0"/>
              <a:t> with operator &gt;&gt; flows data from input device (keyboard) to program in RAM. And </a:t>
            </a:r>
            <a:r>
              <a:rPr lang="en-US" sz="2000" dirty="0" err="1" smtClean="0"/>
              <a:t>cout</a:t>
            </a:r>
            <a:r>
              <a:rPr lang="en-US" sz="2000" dirty="0" smtClean="0"/>
              <a:t> with operator &lt;&lt;  flows data from RAM to output device (console) </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pic>
        <p:nvPicPr>
          <p:cNvPr id="2" name="Picture 1"/>
          <p:cNvPicPr>
            <a:picLocks noChangeAspect="1"/>
          </p:cNvPicPr>
          <p:nvPr/>
        </p:nvPicPr>
        <p:blipFill>
          <a:blip r:embed="rId3"/>
          <a:stretch>
            <a:fillRect/>
          </a:stretch>
        </p:blipFill>
        <p:spPr>
          <a:xfrm>
            <a:off x="36394" y="2667000"/>
            <a:ext cx="4210050" cy="1047750"/>
          </a:xfrm>
          <a:prstGeom prst="rect">
            <a:avLst/>
          </a:prstGeom>
        </p:spPr>
      </p:pic>
      <p:pic>
        <p:nvPicPr>
          <p:cNvPr id="8" name="Picture 7"/>
          <p:cNvPicPr>
            <a:picLocks noChangeAspect="1"/>
          </p:cNvPicPr>
          <p:nvPr/>
        </p:nvPicPr>
        <p:blipFill>
          <a:blip r:embed="rId4"/>
          <a:stretch>
            <a:fillRect/>
          </a:stretch>
        </p:blipFill>
        <p:spPr>
          <a:xfrm>
            <a:off x="4695825" y="2661313"/>
            <a:ext cx="4295775" cy="1047750"/>
          </a:xfrm>
          <a:prstGeom prst="rect">
            <a:avLst/>
          </a:prstGeom>
        </p:spPr>
      </p:pic>
    </p:spTree>
    <p:extLst>
      <p:ext uri="{BB962C8B-B14F-4D97-AF65-F5344CB8AC3E}">
        <p14:creationId xmlns:p14="http://schemas.microsoft.com/office/powerpoint/2010/main" xmlns="" val="3687304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a:t>
            </a:r>
            <a:endParaRPr lang="en-US" sz="3200" dirty="0" smtClean="0"/>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 Streams refer to sequence of bytes.  </a:t>
            </a:r>
          </a:p>
          <a:p>
            <a:pPr lvl="0"/>
            <a:r>
              <a:rPr lang="en-US" sz="2000" dirty="0" smtClean="0"/>
              <a:t>Stream in C++ is useful for storing and flowing data from one place to another place.</a:t>
            </a:r>
          </a:p>
          <a:p>
            <a:pPr lvl="0"/>
            <a:r>
              <a:rPr lang="en-US" sz="2000" dirty="0" smtClean="0"/>
              <a:t>Examples of some predefined stream in </a:t>
            </a:r>
            <a:r>
              <a:rPr lang="en-US" sz="2000" dirty="0" err="1" smtClean="0"/>
              <a:t>c++</a:t>
            </a:r>
            <a:r>
              <a:rPr lang="en-US" sz="2000" dirty="0" smtClean="0"/>
              <a:t> are </a:t>
            </a:r>
            <a:r>
              <a:rPr lang="en-US" sz="2000" dirty="0" err="1" smtClean="0"/>
              <a:t>cin</a:t>
            </a:r>
            <a:r>
              <a:rPr lang="en-US" sz="2000" dirty="0" smtClean="0"/>
              <a:t> ,</a:t>
            </a:r>
            <a:r>
              <a:rPr lang="en-US" sz="2000" dirty="0" err="1" smtClean="0"/>
              <a:t>cout</a:t>
            </a:r>
            <a:r>
              <a:rPr lang="en-US" sz="2000" dirty="0" smtClean="0"/>
              <a:t>.  </a:t>
            </a:r>
          </a:p>
          <a:p>
            <a:pPr lvl="0"/>
            <a:r>
              <a:rPr lang="en-US" sz="2000" dirty="0" err="1" smtClean="0"/>
              <a:t>cin</a:t>
            </a:r>
            <a:r>
              <a:rPr lang="en-US" sz="2000" dirty="0" smtClean="0"/>
              <a:t> with operator &gt;&gt; flows data from input device (keyboard) to program in RAM. And </a:t>
            </a:r>
            <a:r>
              <a:rPr lang="en-US" sz="2000" dirty="0" err="1" smtClean="0"/>
              <a:t>cout</a:t>
            </a:r>
            <a:r>
              <a:rPr lang="en-US" sz="2000" dirty="0" smtClean="0"/>
              <a:t> with operator &lt;&lt;  flows data from RAM to output device (console) </a:t>
            </a:r>
          </a:p>
          <a:p>
            <a:pPr lvl="0"/>
            <a:r>
              <a:rPr lang="en-US" sz="2000" dirty="0" smtClean="0"/>
              <a:t>Hence if </a:t>
            </a:r>
            <a:r>
              <a:rPr lang="en-US" sz="2000" dirty="0" err="1" smtClean="0"/>
              <a:t>cin</a:t>
            </a:r>
            <a:r>
              <a:rPr lang="en-US" sz="2000" dirty="0" smtClean="0"/>
              <a:t> and </a:t>
            </a:r>
            <a:r>
              <a:rPr lang="en-US" sz="2000" dirty="0" err="1" smtClean="0"/>
              <a:t>cout</a:t>
            </a:r>
            <a:r>
              <a:rPr lang="en-US" sz="2000" dirty="0" smtClean="0"/>
              <a:t> streams works with keyboard and console, then which streams can be used for flowing data in between keyboard</a:t>
            </a:r>
            <a:r>
              <a:rPr lang="en-US" sz="2000" dirty="0"/>
              <a:t>, file and </a:t>
            </a:r>
            <a:r>
              <a:rPr lang="en-US" sz="2000" dirty="0" smtClean="0"/>
              <a:t>console?</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3804553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a:t>
            </a:r>
            <a:endParaRPr lang="en-US" sz="3200" dirty="0" smtClean="0"/>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 Streams refer to sequence of bytes.  </a:t>
            </a:r>
          </a:p>
          <a:p>
            <a:pPr lvl="0"/>
            <a:r>
              <a:rPr lang="en-US" sz="2000" dirty="0" smtClean="0"/>
              <a:t>Stream in C++ is useful for storing and flowing data from one place to another place.</a:t>
            </a:r>
          </a:p>
          <a:p>
            <a:pPr lvl="0"/>
            <a:r>
              <a:rPr lang="en-US" sz="2000" dirty="0" smtClean="0"/>
              <a:t>Examples of some predefined stream in </a:t>
            </a:r>
            <a:r>
              <a:rPr lang="en-US" sz="2000" dirty="0" err="1" smtClean="0"/>
              <a:t>c++</a:t>
            </a:r>
            <a:r>
              <a:rPr lang="en-US" sz="2000" dirty="0" smtClean="0"/>
              <a:t> are </a:t>
            </a:r>
            <a:r>
              <a:rPr lang="en-US" sz="2000" dirty="0" err="1" smtClean="0"/>
              <a:t>cin</a:t>
            </a:r>
            <a:r>
              <a:rPr lang="en-US" sz="2000" dirty="0" smtClean="0"/>
              <a:t> ,</a:t>
            </a:r>
            <a:r>
              <a:rPr lang="en-US" sz="2000" dirty="0" err="1" smtClean="0"/>
              <a:t>cout</a:t>
            </a:r>
            <a:r>
              <a:rPr lang="en-US" sz="2000" dirty="0" smtClean="0"/>
              <a:t>.  </a:t>
            </a:r>
          </a:p>
          <a:p>
            <a:pPr lvl="0"/>
            <a:r>
              <a:rPr lang="en-US" sz="2000" dirty="0" err="1" smtClean="0"/>
              <a:t>cin</a:t>
            </a:r>
            <a:r>
              <a:rPr lang="en-US" sz="2000" dirty="0" smtClean="0"/>
              <a:t> with operator &gt;&gt; flows data from input device (keyboard) to program in RAM. And </a:t>
            </a:r>
            <a:r>
              <a:rPr lang="en-US" sz="2000" dirty="0" err="1" smtClean="0"/>
              <a:t>cout</a:t>
            </a:r>
            <a:r>
              <a:rPr lang="en-US" sz="2000" dirty="0" smtClean="0"/>
              <a:t> with operator &lt;&lt;  flows data from RAM to output device (console) </a:t>
            </a:r>
          </a:p>
          <a:p>
            <a:pPr lvl="0"/>
            <a:r>
              <a:rPr lang="en-US" sz="2000" dirty="0" smtClean="0"/>
              <a:t>Hence if </a:t>
            </a:r>
            <a:r>
              <a:rPr lang="en-US" sz="2000" dirty="0" err="1" smtClean="0"/>
              <a:t>cin</a:t>
            </a:r>
            <a:r>
              <a:rPr lang="en-US" sz="2000" dirty="0" smtClean="0"/>
              <a:t> and </a:t>
            </a:r>
            <a:r>
              <a:rPr lang="en-US" sz="2000" dirty="0" err="1" smtClean="0"/>
              <a:t>cout</a:t>
            </a:r>
            <a:r>
              <a:rPr lang="en-US" sz="2000" dirty="0" smtClean="0"/>
              <a:t> streams works with keyboard and console, then which streams can be used for flowing data in between keyboard, file and console?</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pic>
        <p:nvPicPr>
          <p:cNvPr id="3" name="Picture 2"/>
          <p:cNvPicPr>
            <a:picLocks noChangeAspect="1"/>
          </p:cNvPicPr>
          <p:nvPr/>
        </p:nvPicPr>
        <p:blipFill>
          <a:blip r:embed="rId3"/>
          <a:stretch>
            <a:fillRect/>
          </a:stretch>
        </p:blipFill>
        <p:spPr>
          <a:xfrm>
            <a:off x="2209800" y="3352800"/>
            <a:ext cx="4057650" cy="1543050"/>
          </a:xfrm>
          <a:prstGeom prst="rect">
            <a:avLst/>
          </a:prstGeom>
        </p:spPr>
      </p:pic>
    </p:spTree>
    <p:extLst>
      <p:ext uri="{BB962C8B-B14F-4D97-AF65-F5344CB8AC3E}">
        <p14:creationId xmlns:p14="http://schemas.microsoft.com/office/powerpoint/2010/main" xmlns="" val="937013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a:t>
            </a:r>
            <a:endParaRPr lang="en-US" sz="3200" dirty="0" smtClean="0"/>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 Streams refer to sequence of bytes.  </a:t>
            </a:r>
          </a:p>
          <a:p>
            <a:pPr lvl="0"/>
            <a:r>
              <a:rPr lang="en-US" sz="2000" dirty="0" smtClean="0"/>
              <a:t>Stream in C++ is useful for storing and flowing data from one place to another place.</a:t>
            </a:r>
          </a:p>
          <a:p>
            <a:pPr lvl="0"/>
            <a:r>
              <a:rPr lang="en-US" sz="2000" dirty="0" smtClean="0"/>
              <a:t>Examples of some predefined stream in </a:t>
            </a:r>
            <a:r>
              <a:rPr lang="en-US" sz="2000" dirty="0" err="1" smtClean="0"/>
              <a:t>c++</a:t>
            </a:r>
            <a:r>
              <a:rPr lang="en-US" sz="2000" dirty="0" smtClean="0"/>
              <a:t> are </a:t>
            </a:r>
            <a:r>
              <a:rPr lang="en-US" sz="2000" dirty="0" err="1" smtClean="0"/>
              <a:t>cin</a:t>
            </a:r>
            <a:r>
              <a:rPr lang="en-US" sz="2000" dirty="0" smtClean="0"/>
              <a:t> ,</a:t>
            </a:r>
            <a:r>
              <a:rPr lang="en-US" sz="2000" dirty="0" err="1" smtClean="0"/>
              <a:t>cout</a:t>
            </a:r>
            <a:r>
              <a:rPr lang="en-US" sz="2000" dirty="0" smtClean="0"/>
              <a:t>.  </a:t>
            </a:r>
          </a:p>
          <a:p>
            <a:pPr lvl="0"/>
            <a:r>
              <a:rPr lang="en-US" sz="2000" dirty="0" err="1" smtClean="0"/>
              <a:t>cin</a:t>
            </a:r>
            <a:r>
              <a:rPr lang="en-US" sz="2000" dirty="0" smtClean="0"/>
              <a:t> with operator &gt;&gt; flows data from input device (keyboard) to program in RAM. And </a:t>
            </a:r>
            <a:r>
              <a:rPr lang="en-US" sz="2000" dirty="0" err="1" smtClean="0"/>
              <a:t>cout</a:t>
            </a:r>
            <a:r>
              <a:rPr lang="en-US" sz="2000" dirty="0" smtClean="0"/>
              <a:t> with operator &lt;&lt;  flows data from RAM to output device (console) </a:t>
            </a:r>
          </a:p>
          <a:p>
            <a:r>
              <a:rPr lang="en-US" sz="2000" dirty="0" smtClean="0"/>
              <a:t>Hence if </a:t>
            </a:r>
            <a:r>
              <a:rPr lang="en-US" sz="2000" dirty="0" err="1" smtClean="0"/>
              <a:t>cin</a:t>
            </a:r>
            <a:r>
              <a:rPr lang="en-US" sz="2000" dirty="0" smtClean="0"/>
              <a:t> and </a:t>
            </a:r>
            <a:r>
              <a:rPr lang="en-US" sz="2000" dirty="0" err="1" smtClean="0"/>
              <a:t>cout</a:t>
            </a:r>
            <a:r>
              <a:rPr lang="en-US" sz="2000" dirty="0" smtClean="0"/>
              <a:t> streams works with keyboard and console, then which streams can be used for flowing data in </a:t>
            </a:r>
            <a:r>
              <a:rPr lang="en-US" sz="2000" dirty="0"/>
              <a:t>between keyboard, file and console</a:t>
            </a:r>
            <a:r>
              <a:rPr lang="en-US" sz="2000" dirty="0" smtClean="0"/>
              <a:t>?</a:t>
            </a:r>
          </a:p>
          <a:p>
            <a:pPr lvl="0"/>
            <a:r>
              <a:rPr lang="en-US" sz="2000" dirty="0" smtClean="0"/>
              <a:t>Which stream we need to use to flow data from file to file, program to file and file to program?????????????</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3775512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a:t>
            </a:r>
            <a:endParaRPr lang="en-US" sz="3200" dirty="0" smtClean="0"/>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 Streams refer to sequence of bytes.  </a:t>
            </a:r>
          </a:p>
          <a:p>
            <a:pPr lvl="0"/>
            <a:r>
              <a:rPr lang="en-US" sz="2000" dirty="0" smtClean="0"/>
              <a:t>Stream in C++ is useful for storing and flowing data from one place to another place.</a:t>
            </a:r>
          </a:p>
          <a:p>
            <a:pPr lvl="0"/>
            <a:r>
              <a:rPr lang="en-US" sz="2000" dirty="0" smtClean="0"/>
              <a:t>Examples of some predefined stream in </a:t>
            </a:r>
            <a:r>
              <a:rPr lang="en-US" sz="2000" dirty="0" err="1" smtClean="0"/>
              <a:t>c++</a:t>
            </a:r>
            <a:r>
              <a:rPr lang="en-US" sz="2000" dirty="0" smtClean="0"/>
              <a:t> are </a:t>
            </a:r>
            <a:r>
              <a:rPr lang="en-US" sz="2000" dirty="0" err="1" smtClean="0"/>
              <a:t>cin</a:t>
            </a:r>
            <a:r>
              <a:rPr lang="en-US" sz="2000" dirty="0" smtClean="0"/>
              <a:t> ,</a:t>
            </a:r>
            <a:r>
              <a:rPr lang="en-US" sz="2000" dirty="0" err="1" smtClean="0"/>
              <a:t>cout</a:t>
            </a:r>
            <a:r>
              <a:rPr lang="en-US" sz="2000" dirty="0" smtClean="0"/>
              <a:t>.  </a:t>
            </a:r>
          </a:p>
          <a:p>
            <a:pPr lvl="0"/>
            <a:r>
              <a:rPr lang="en-US" sz="2000" dirty="0" err="1" smtClean="0"/>
              <a:t>cin</a:t>
            </a:r>
            <a:r>
              <a:rPr lang="en-US" sz="2000" dirty="0" smtClean="0"/>
              <a:t> with operator &gt;&gt; flows data from input device (keyboard) to program in RAM. And </a:t>
            </a:r>
            <a:r>
              <a:rPr lang="en-US" sz="2000" dirty="0" err="1" smtClean="0"/>
              <a:t>cout</a:t>
            </a:r>
            <a:r>
              <a:rPr lang="en-US" sz="2000" dirty="0" smtClean="0"/>
              <a:t> with operator &lt;&lt;  flows data from RAM to output device (console) </a:t>
            </a:r>
          </a:p>
          <a:p>
            <a:r>
              <a:rPr lang="en-US" sz="2000" dirty="0" smtClean="0"/>
              <a:t>Hence if </a:t>
            </a:r>
            <a:r>
              <a:rPr lang="en-US" sz="2000" dirty="0" err="1" smtClean="0"/>
              <a:t>cin</a:t>
            </a:r>
            <a:r>
              <a:rPr lang="en-US" sz="2000" dirty="0" smtClean="0"/>
              <a:t> and </a:t>
            </a:r>
            <a:r>
              <a:rPr lang="en-US" sz="2000" dirty="0" err="1" smtClean="0"/>
              <a:t>cout</a:t>
            </a:r>
            <a:r>
              <a:rPr lang="en-US" sz="2000" dirty="0" smtClean="0"/>
              <a:t> streams works with keyboard and console, then which streams can be used for flowing data in </a:t>
            </a:r>
            <a:r>
              <a:rPr lang="en-US" sz="2000" dirty="0"/>
              <a:t>between keyboard, file and console</a:t>
            </a:r>
            <a:r>
              <a:rPr lang="en-US" sz="2000" dirty="0" smtClean="0"/>
              <a:t>?</a:t>
            </a:r>
          </a:p>
          <a:p>
            <a:pPr lvl="0"/>
            <a:r>
              <a:rPr lang="en-US" sz="2000" dirty="0" smtClean="0"/>
              <a:t>Which stream we need to use to flow data from file to file, program to file and file to program?????????????</a:t>
            </a:r>
          </a:p>
          <a:p>
            <a:pPr lvl="0"/>
            <a:r>
              <a:rPr lang="en-US" sz="2000" dirty="0" smtClean="0"/>
              <a:t>So to do this we have to create streams of predefined file classes so that these file streams flow data through it.</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3419058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a:t>
            </a:r>
            <a:endParaRPr lang="en-US" sz="3200" dirty="0" smtClean="0"/>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 Streams refer to sequence of bytes.  </a:t>
            </a:r>
          </a:p>
          <a:p>
            <a:pPr lvl="0"/>
            <a:r>
              <a:rPr lang="en-US" sz="2000" dirty="0" smtClean="0"/>
              <a:t>Stream in C++ is useful for storing and flowing data from one place to another place.</a:t>
            </a:r>
          </a:p>
          <a:p>
            <a:pPr lvl="0"/>
            <a:r>
              <a:rPr lang="en-US" sz="2000" dirty="0" smtClean="0"/>
              <a:t>Examples of some predefined stream in </a:t>
            </a:r>
            <a:r>
              <a:rPr lang="en-US" sz="2000" dirty="0" err="1" smtClean="0"/>
              <a:t>c++</a:t>
            </a:r>
            <a:r>
              <a:rPr lang="en-US" sz="2000" dirty="0" smtClean="0"/>
              <a:t> are </a:t>
            </a:r>
            <a:r>
              <a:rPr lang="en-US" sz="2000" dirty="0" err="1" smtClean="0"/>
              <a:t>cin</a:t>
            </a:r>
            <a:r>
              <a:rPr lang="en-US" sz="2000" dirty="0" smtClean="0"/>
              <a:t> ,</a:t>
            </a:r>
            <a:r>
              <a:rPr lang="en-US" sz="2000" dirty="0" err="1" smtClean="0"/>
              <a:t>cout</a:t>
            </a:r>
            <a:r>
              <a:rPr lang="en-US" sz="2000" dirty="0" smtClean="0"/>
              <a:t>.  </a:t>
            </a:r>
          </a:p>
          <a:p>
            <a:pPr lvl="0"/>
            <a:r>
              <a:rPr lang="en-US" sz="2000" dirty="0" err="1" smtClean="0"/>
              <a:t>cin</a:t>
            </a:r>
            <a:r>
              <a:rPr lang="en-US" sz="2000" dirty="0" smtClean="0"/>
              <a:t> with operator &gt;&gt; flows data from input device (keyboard) to program in RAM. And </a:t>
            </a:r>
            <a:r>
              <a:rPr lang="en-US" sz="2000" dirty="0" err="1" smtClean="0"/>
              <a:t>cout</a:t>
            </a:r>
            <a:r>
              <a:rPr lang="en-US" sz="2000" dirty="0" smtClean="0"/>
              <a:t> with operator &lt;&lt;  flows data from RAM to output device (console) </a:t>
            </a:r>
          </a:p>
          <a:p>
            <a:r>
              <a:rPr lang="en-US" sz="2000" dirty="0" smtClean="0"/>
              <a:t>Hence if </a:t>
            </a:r>
            <a:r>
              <a:rPr lang="en-US" sz="2000" dirty="0" err="1" smtClean="0"/>
              <a:t>cin</a:t>
            </a:r>
            <a:r>
              <a:rPr lang="en-US" sz="2000" dirty="0" smtClean="0"/>
              <a:t> and </a:t>
            </a:r>
            <a:r>
              <a:rPr lang="en-US" sz="2000" dirty="0" err="1" smtClean="0"/>
              <a:t>cout</a:t>
            </a:r>
            <a:r>
              <a:rPr lang="en-US" sz="2000" dirty="0" smtClean="0"/>
              <a:t> streams works with keyboard and console, then which streams can be used for flowing data in </a:t>
            </a:r>
            <a:r>
              <a:rPr lang="en-US" sz="2000" dirty="0"/>
              <a:t>between keyboard, file and console</a:t>
            </a:r>
            <a:r>
              <a:rPr lang="en-US" sz="2000" dirty="0" smtClean="0"/>
              <a:t>?</a:t>
            </a:r>
          </a:p>
          <a:p>
            <a:pPr lvl="0"/>
            <a:r>
              <a:rPr lang="en-US" sz="2000" dirty="0" smtClean="0"/>
              <a:t>Which stream we need to use to flow data from file to file, program to file and file to program?????????????</a:t>
            </a:r>
          </a:p>
          <a:p>
            <a:pPr lvl="0"/>
            <a:r>
              <a:rPr lang="en-US" sz="2000" dirty="0" smtClean="0"/>
              <a:t>So to do this we have to create streams of predefined file classes so that these file streams flow data through it.</a:t>
            </a:r>
          </a:p>
          <a:p>
            <a:pPr lvl="0"/>
            <a:r>
              <a:rPr lang="en-US" sz="2000" dirty="0" smtClean="0"/>
              <a:t>In C++ such classes are </a:t>
            </a:r>
            <a:r>
              <a:rPr lang="en-US" sz="2000" dirty="0" err="1" smtClean="0"/>
              <a:t>ifstream</a:t>
            </a:r>
            <a:r>
              <a:rPr lang="en-US" sz="2000" dirty="0" smtClean="0"/>
              <a:t>, </a:t>
            </a:r>
            <a:r>
              <a:rPr lang="en-US" sz="2000" dirty="0" err="1" smtClean="0"/>
              <a:t>ofstream</a:t>
            </a:r>
            <a:r>
              <a:rPr lang="en-US" sz="2000" dirty="0" smtClean="0"/>
              <a:t>, </a:t>
            </a:r>
            <a:r>
              <a:rPr lang="en-US" sz="2000" dirty="0" err="1" smtClean="0"/>
              <a:t>fstream</a:t>
            </a:r>
            <a:r>
              <a:rPr lang="en-US" sz="2000" dirty="0" smtClean="0"/>
              <a:t>.</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1123164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a:t>
            </a:r>
            <a:endParaRPr lang="en-US" sz="3200" dirty="0" smtClean="0"/>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 Streams refer to sequence of bytes.  </a:t>
            </a:r>
          </a:p>
          <a:p>
            <a:pPr lvl="0"/>
            <a:r>
              <a:rPr lang="en-US" sz="2000" dirty="0" smtClean="0"/>
              <a:t>Stream in C++ is useful for storing and flowing data from one place to another place.</a:t>
            </a:r>
          </a:p>
          <a:p>
            <a:pPr lvl="0"/>
            <a:r>
              <a:rPr lang="en-US" sz="2000" dirty="0" smtClean="0"/>
              <a:t>Examples of some predefined stream in </a:t>
            </a:r>
            <a:r>
              <a:rPr lang="en-US" sz="2000" dirty="0" err="1" smtClean="0"/>
              <a:t>c++</a:t>
            </a:r>
            <a:r>
              <a:rPr lang="en-US" sz="2000" dirty="0" smtClean="0"/>
              <a:t> are </a:t>
            </a:r>
            <a:r>
              <a:rPr lang="en-US" sz="2000" dirty="0" err="1" smtClean="0"/>
              <a:t>cin</a:t>
            </a:r>
            <a:r>
              <a:rPr lang="en-US" sz="2000" dirty="0" smtClean="0"/>
              <a:t> ,</a:t>
            </a:r>
            <a:r>
              <a:rPr lang="en-US" sz="2000" dirty="0" err="1" smtClean="0"/>
              <a:t>cout</a:t>
            </a:r>
            <a:r>
              <a:rPr lang="en-US" sz="2000" dirty="0" smtClean="0"/>
              <a:t>.  </a:t>
            </a:r>
          </a:p>
          <a:p>
            <a:pPr lvl="0"/>
            <a:r>
              <a:rPr lang="en-US" sz="2000" dirty="0" err="1" smtClean="0"/>
              <a:t>cin</a:t>
            </a:r>
            <a:r>
              <a:rPr lang="en-US" sz="2000" dirty="0" smtClean="0"/>
              <a:t> with operator &gt;&gt; flows data from input device (keyboard) to program in RAM. And </a:t>
            </a:r>
            <a:r>
              <a:rPr lang="en-US" sz="2000" dirty="0" err="1" smtClean="0"/>
              <a:t>cout</a:t>
            </a:r>
            <a:r>
              <a:rPr lang="en-US" sz="2000" dirty="0" smtClean="0"/>
              <a:t> with operator &lt;&lt;  flows data from RAM to output device (console) </a:t>
            </a:r>
          </a:p>
          <a:p>
            <a:pPr lvl="0"/>
            <a:r>
              <a:rPr lang="en-US" sz="2000" dirty="0" smtClean="0"/>
              <a:t>Hence if </a:t>
            </a:r>
            <a:r>
              <a:rPr lang="en-US" sz="2000" dirty="0" err="1" smtClean="0"/>
              <a:t>cin</a:t>
            </a:r>
            <a:r>
              <a:rPr lang="en-US" sz="2000" dirty="0" smtClean="0"/>
              <a:t> and </a:t>
            </a:r>
            <a:r>
              <a:rPr lang="en-US" sz="2000" dirty="0" err="1" smtClean="0"/>
              <a:t>cout</a:t>
            </a:r>
            <a:r>
              <a:rPr lang="en-US" sz="2000" dirty="0" smtClean="0"/>
              <a:t> streams works with keyboard and console, then which streams can be used for flowing data </a:t>
            </a:r>
            <a:r>
              <a:rPr lang="en-US" sz="2000" dirty="0"/>
              <a:t>in between keyboard, file and console</a:t>
            </a:r>
            <a:r>
              <a:rPr lang="en-US" sz="2000" dirty="0" smtClean="0"/>
              <a:t>?</a:t>
            </a:r>
          </a:p>
          <a:p>
            <a:pPr lvl="0"/>
            <a:r>
              <a:rPr lang="en-US" sz="2000" dirty="0" smtClean="0"/>
              <a:t>Which stream we need to use to flow data from file to file, program to file and file to program?????????????</a:t>
            </a:r>
          </a:p>
          <a:p>
            <a:pPr lvl="0"/>
            <a:r>
              <a:rPr lang="en-US" sz="2000" dirty="0" smtClean="0"/>
              <a:t>So to do this we have to create streams of predefined file classes so that these file streams flow data through it.</a:t>
            </a:r>
          </a:p>
          <a:p>
            <a:pPr lvl="0"/>
            <a:r>
              <a:rPr lang="en-US" sz="2000" dirty="0" smtClean="0"/>
              <a:t>In C++ such classes are </a:t>
            </a:r>
            <a:r>
              <a:rPr lang="en-US" sz="2000" dirty="0" err="1" smtClean="0"/>
              <a:t>ifstream</a:t>
            </a:r>
            <a:r>
              <a:rPr lang="en-US" sz="2000" dirty="0" smtClean="0"/>
              <a:t>, </a:t>
            </a:r>
            <a:r>
              <a:rPr lang="en-US" sz="2000" dirty="0" err="1" smtClean="0"/>
              <a:t>ofstream</a:t>
            </a:r>
            <a:r>
              <a:rPr lang="en-US" sz="2000" dirty="0" smtClean="0"/>
              <a:t>, </a:t>
            </a:r>
            <a:r>
              <a:rPr lang="en-US" sz="2000" dirty="0" err="1" smtClean="0"/>
              <a:t>fstream</a:t>
            </a:r>
            <a:r>
              <a:rPr lang="en-US" sz="2000" dirty="0" smtClean="0"/>
              <a:t>.</a:t>
            </a:r>
          </a:p>
          <a:p>
            <a:pPr lvl="0"/>
            <a:r>
              <a:rPr lang="en-US" sz="2000" dirty="0" smtClean="0"/>
              <a:t>Hence object of these classes can perform operations on files like read, write and display contents of file.</a:t>
            </a:r>
          </a:p>
          <a:p>
            <a:pPr lvl="0" algn="just"/>
            <a:endParaRPr lang="en-US" sz="1900" dirty="0" smtClean="0"/>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3407935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3810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 classes</a:t>
            </a:r>
            <a:endParaRPr lang="en-US" sz="3200" dirty="0" smtClean="0"/>
          </a:p>
        </p:txBody>
      </p:sp>
      <p:sp>
        <p:nvSpPr>
          <p:cNvPr id="13" name="Content Placeholder 12"/>
          <p:cNvSpPr>
            <a:spLocks noGrp="1"/>
          </p:cNvSpPr>
          <p:nvPr>
            <p:ph idx="1"/>
          </p:nvPr>
        </p:nvSpPr>
        <p:spPr>
          <a:xfrm>
            <a:off x="0" y="381000"/>
            <a:ext cx="9144000" cy="6477000"/>
          </a:xfrm>
        </p:spPr>
        <p:style>
          <a:lnRef idx="1">
            <a:schemeClr val="dk1"/>
          </a:lnRef>
          <a:fillRef idx="2">
            <a:schemeClr val="dk1"/>
          </a:fillRef>
          <a:effectRef idx="1">
            <a:schemeClr val="dk1"/>
          </a:effectRef>
          <a:fontRef idx="minor">
            <a:schemeClr val="dk1"/>
          </a:fontRef>
        </p:style>
        <p:txBody>
          <a:bodyPr>
            <a:noAutofit/>
          </a:bodyPr>
          <a:lstStyle/>
          <a:p>
            <a:pPr lvl="0"/>
            <a:endParaRPr lang="en-US" sz="2000" dirty="0"/>
          </a:p>
        </p:txBody>
      </p:sp>
      <p:sp>
        <p:nvSpPr>
          <p:cNvPr id="15" name="Title 3"/>
          <p:cNvSpPr txBox="1">
            <a:spLocks/>
          </p:cNvSpPr>
          <p:nvPr/>
        </p:nvSpPr>
        <p:spPr>
          <a:xfrm>
            <a:off x="0" y="6477000"/>
            <a:ext cx="9144000" cy="3810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3810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 classes</a:t>
            </a:r>
            <a:endParaRPr lang="en-US" sz="3200" dirty="0" smtClean="0"/>
          </a:p>
        </p:txBody>
      </p:sp>
      <p:sp>
        <p:nvSpPr>
          <p:cNvPr id="13" name="Content Placeholder 12"/>
          <p:cNvSpPr>
            <a:spLocks noGrp="1"/>
          </p:cNvSpPr>
          <p:nvPr>
            <p:ph idx="1"/>
          </p:nvPr>
        </p:nvSpPr>
        <p:spPr>
          <a:xfrm>
            <a:off x="0" y="381000"/>
            <a:ext cx="9144000" cy="64770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The classes from C++ which creates streams to flow data from one device to another is called as C++ stream classes.</a:t>
            </a:r>
          </a:p>
        </p:txBody>
      </p:sp>
      <p:sp>
        <p:nvSpPr>
          <p:cNvPr id="15" name="Title 3"/>
          <p:cNvSpPr txBox="1">
            <a:spLocks/>
          </p:cNvSpPr>
          <p:nvPr/>
        </p:nvSpPr>
        <p:spPr>
          <a:xfrm>
            <a:off x="0" y="6477000"/>
            <a:ext cx="9144000" cy="3810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743527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3810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 classes</a:t>
            </a:r>
            <a:endParaRPr lang="en-US" sz="3200" dirty="0" smtClean="0"/>
          </a:p>
        </p:txBody>
      </p:sp>
      <p:sp>
        <p:nvSpPr>
          <p:cNvPr id="13" name="Content Placeholder 12"/>
          <p:cNvSpPr>
            <a:spLocks noGrp="1"/>
          </p:cNvSpPr>
          <p:nvPr>
            <p:ph idx="1"/>
          </p:nvPr>
        </p:nvSpPr>
        <p:spPr>
          <a:xfrm>
            <a:off x="0" y="381000"/>
            <a:ext cx="9144000" cy="64770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The classes from C++ which creates streams to flow data from one device to another is called as C++ stream classes.</a:t>
            </a:r>
          </a:p>
          <a:p>
            <a:pPr lvl="0"/>
            <a:r>
              <a:rPr lang="en-US" sz="2000" dirty="0" smtClean="0"/>
              <a:t>See following hierarchy of classes.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lvl="0"/>
            <a:endParaRPr lang="en-US" sz="2000" dirty="0"/>
          </a:p>
        </p:txBody>
      </p:sp>
      <p:sp>
        <p:nvSpPr>
          <p:cNvPr id="15" name="Title 3"/>
          <p:cNvSpPr txBox="1">
            <a:spLocks/>
          </p:cNvSpPr>
          <p:nvPr/>
        </p:nvSpPr>
        <p:spPr>
          <a:xfrm>
            <a:off x="0" y="6477000"/>
            <a:ext cx="9144000" cy="3810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1099040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000" b="1" dirty="0" smtClean="0"/>
              <a:t>Points to be learn:</a:t>
            </a:r>
            <a:endParaRPr lang="en-US" sz="3000" b="1" dirty="0"/>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algn="just"/>
            <a:r>
              <a:rPr lang="en-US" sz="2200" dirty="0" smtClean="0"/>
              <a:t>C++ stream</a:t>
            </a:r>
          </a:p>
          <a:p>
            <a:pPr lvl="0" algn="just"/>
            <a:r>
              <a:rPr lang="en-US" sz="2200" dirty="0" smtClean="0"/>
              <a:t>Stream classes</a:t>
            </a:r>
          </a:p>
          <a:p>
            <a:pPr lvl="1" algn="just"/>
            <a:r>
              <a:rPr lang="en-US" sz="2200" dirty="0" err="1" smtClean="0"/>
              <a:t>istream</a:t>
            </a:r>
            <a:endParaRPr lang="en-US" sz="2200" dirty="0" smtClean="0"/>
          </a:p>
          <a:p>
            <a:pPr lvl="1" algn="just"/>
            <a:r>
              <a:rPr lang="en-US" sz="2200" dirty="0" err="1" smtClean="0"/>
              <a:t>ostream</a:t>
            </a:r>
            <a:endParaRPr lang="en-US" sz="2200" dirty="0" smtClean="0"/>
          </a:p>
          <a:p>
            <a:pPr lvl="1" algn="just"/>
            <a:r>
              <a:rPr lang="en-US" sz="2200" dirty="0" err="1" smtClean="0"/>
              <a:t>iostream</a:t>
            </a:r>
            <a:endParaRPr lang="en-US" sz="2200" dirty="0" smtClean="0"/>
          </a:p>
          <a:p>
            <a:pPr lvl="0" algn="just"/>
            <a:r>
              <a:rPr lang="en-US" sz="2200" dirty="0" smtClean="0"/>
              <a:t>File in C++</a:t>
            </a:r>
          </a:p>
          <a:p>
            <a:pPr lvl="0" algn="just"/>
            <a:r>
              <a:rPr lang="en-US" sz="2200" dirty="0" smtClean="0"/>
              <a:t>File operation</a:t>
            </a:r>
          </a:p>
          <a:p>
            <a:pPr lvl="1" algn="just"/>
            <a:r>
              <a:rPr lang="en-US" sz="2200" dirty="0" smtClean="0"/>
              <a:t>Create a file</a:t>
            </a:r>
          </a:p>
          <a:p>
            <a:pPr lvl="1" algn="just"/>
            <a:r>
              <a:rPr lang="en-US" sz="2200" dirty="0" smtClean="0"/>
              <a:t>Open a file</a:t>
            </a:r>
          </a:p>
          <a:p>
            <a:pPr lvl="1" algn="just"/>
            <a:r>
              <a:rPr lang="en-US" sz="2200" dirty="0" smtClean="0"/>
              <a:t>Read from file</a:t>
            </a:r>
          </a:p>
          <a:p>
            <a:pPr lvl="1" algn="just"/>
            <a:r>
              <a:rPr lang="en-US" sz="2200" dirty="0" smtClean="0"/>
              <a:t>write to file</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3810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 classes</a:t>
            </a:r>
            <a:endParaRPr lang="en-US" sz="3200" dirty="0" smtClean="0"/>
          </a:p>
        </p:txBody>
      </p:sp>
      <p:sp>
        <p:nvSpPr>
          <p:cNvPr id="13" name="Content Placeholder 12"/>
          <p:cNvSpPr>
            <a:spLocks noGrp="1"/>
          </p:cNvSpPr>
          <p:nvPr>
            <p:ph idx="1"/>
          </p:nvPr>
        </p:nvSpPr>
        <p:spPr>
          <a:xfrm>
            <a:off x="0" y="381000"/>
            <a:ext cx="9144000" cy="64770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The classes from C++ which creates streams to flow data from one device to another is called as C++ stream classes.</a:t>
            </a:r>
          </a:p>
          <a:p>
            <a:pPr lvl="0"/>
            <a:r>
              <a:rPr lang="en-US" sz="2000" dirty="0" smtClean="0"/>
              <a:t>See following hierarchy of classes.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sp>
        <p:nvSpPr>
          <p:cNvPr id="15" name="Title 3"/>
          <p:cNvSpPr txBox="1">
            <a:spLocks/>
          </p:cNvSpPr>
          <p:nvPr/>
        </p:nvSpPr>
        <p:spPr>
          <a:xfrm>
            <a:off x="0" y="6477000"/>
            <a:ext cx="9144000" cy="3810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pic>
        <p:nvPicPr>
          <p:cNvPr id="6" name="Picture 5"/>
          <p:cNvPicPr/>
          <p:nvPr/>
        </p:nvPicPr>
        <p:blipFill>
          <a:blip r:embed="rId3"/>
          <a:srcRect/>
          <a:stretch>
            <a:fillRect/>
          </a:stretch>
        </p:blipFill>
        <p:spPr bwMode="auto">
          <a:xfrm>
            <a:off x="4572000" y="838200"/>
            <a:ext cx="4009845" cy="2743200"/>
          </a:xfrm>
          <a:prstGeom prst="rect">
            <a:avLst/>
          </a:prstGeom>
          <a:noFill/>
          <a:ln w="9525">
            <a:noFill/>
            <a:miter lim="800000"/>
            <a:headEnd/>
            <a:tailEnd/>
          </a:ln>
        </p:spPr>
      </p:pic>
    </p:spTree>
    <p:extLst>
      <p:ext uri="{BB962C8B-B14F-4D97-AF65-F5344CB8AC3E}">
        <p14:creationId xmlns:p14="http://schemas.microsoft.com/office/powerpoint/2010/main" xmlns="" val="3019712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3810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 classes</a:t>
            </a:r>
            <a:endParaRPr lang="en-US" sz="3200" dirty="0" smtClean="0"/>
          </a:p>
        </p:txBody>
      </p:sp>
      <p:sp>
        <p:nvSpPr>
          <p:cNvPr id="13" name="Content Placeholder 12"/>
          <p:cNvSpPr>
            <a:spLocks noGrp="1"/>
          </p:cNvSpPr>
          <p:nvPr>
            <p:ph idx="1"/>
          </p:nvPr>
        </p:nvSpPr>
        <p:spPr>
          <a:xfrm>
            <a:off x="0" y="381000"/>
            <a:ext cx="9144000" cy="64770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The classes from C++ which creates streams to flow data from one device to another is called as C++ stream classes.</a:t>
            </a:r>
          </a:p>
          <a:p>
            <a:pPr lvl="0"/>
            <a:r>
              <a:rPr lang="en-US" sz="2000" dirty="0" smtClean="0"/>
              <a:t>See following hierarchy of classes.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err="1" smtClean="0"/>
              <a:t>ios:It</a:t>
            </a:r>
            <a:r>
              <a:rPr lang="en-US" sz="2000" dirty="0" smtClean="0"/>
              <a:t> is input output stream. It is used to implement buffer and to maintain information about buffer status.</a:t>
            </a:r>
          </a:p>
        </p:txBody>
      </p:sp>
      <p:sp>
        <p:nvSpPr>
          <p:cNvPr id="15" name="Title 3"/>
          <p:cNvSpPr txBox="1">
            <a:spLocks/>
          </p:cNvSpPr>
          <p:nvPr/>
        </p:nvSpPr>
        <p:spPr>
          <a:xfrm>
            <a:off x="0" y="6477000"/>
            <a:ext cx="9144000" cy="3810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pic>
        <p:nvPicPr>
          <p:cNvPr id="6" name="Picture 5"/>
          <p:cNvPicPr/>
          <p:nvPr/>
        </p:nvPicPr>
        <p:blipFill>
          <a:blip r:embed="rId3"/>
          <a:srcRect/>
          <a:stretch>
            <a:fillRect/>
          </a:stretch>
        </p:blipFill>
        <p:spPr bwMode="auto">
          <a:xfrm>
            <a:off x="4572000" y="838200"/>
            <a:ext cx="4009845" cy="2743200"/>
          </a:xfrm>
          <a:prstGeom prst="rect">
            <a:avLst/>
          </a:prstGeom>
          <a:noFill/>
          <a:ln w="9525">
            <a:noFill/>
            <a:miter lim="800000"/>
            <a:headEnd/>
            <a:tailEnd/>
          </a:ln>
        </p:spPr>
      </p:pic>
    </p:spTree>
    <p:extLst>
      <p:ext uri="{BB962C8B-B14F-4D97-AF65-F5344CB8AC3E}">
        <p14:creationId xmlns:p14="http://schemas.microsoft.com/office/powerpoint/2010/main" xmlns="" val="8988039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3810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 classes</a:t>
            </a:r>
            <a:endParaRPr lang="en-US" sz="3200" dirty="0" smtClean="0"/>
          </a:p>
        </p:txBody>
      </p:sp>
      <p:sp>
        <p:nvSpPr>
          <p:cNvPr id="13" name="Content Placeholder 12"/>
          <p:cNvSpPr>
            <a:spLocks noGrp="1"/>
          </p:cNvSpPr>
          <p:nvPr>
            <p:ph idx="1"/>
          </p:nvPr>
        </p:nvSpPr>
        <p:spPr>
          <a:xfrm>
            <a:off x="0" y="381000"/>
            <a:ext cx="9144000" cy="64770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The classes from C++ which creates streams to flow data from one device to another is called as C++ stream classes.</a:t>
            </a:r>
          </a:p>
          <a:p>
            <a:pPr lvl="0"/>
            <a:r>
              <a:rPr lang="en-US" sz="2000" dirty="0" smtClean="0"/>
              <a:t>See following hierarchy of classes.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err="1" smtClean="0"/>
              <a:t>ios:It</a:t>
            </a:r>
            <a:r>
              <a:rPr lang="en-US" sz="2000" dirty="0" smtClean="0"/>
              <a:t> is input output stream. It is used to implement buffer and to maintain information about buffer status.</a:t>
            </a:r>
          </a:p>
          <a:p>
            <a:r>
              <a:rPr lang="en-US" sz="2000" dirty="0" err="1" smtClean="0"/>
              <a:t>istream</a:t>
            </a:r>
            <a:r>
              <a:rPr lang="en-US" sz="2000" dirty="0" smtClean="0"/>
              <a:t>: It deals with all input operations. As well as overloaded  &gt;&gt;    operator.</a:t>
            </a:r>
          </a:p>
        </p:txBody>
      </p:sp>
      <p:sp>
        <p:nvSpPr>
          <p:cNvPr id="15" name="Title 3"/>
          <p:cNvSpPr txBox="1">
            <a:spLocks/>
          </p:cNvSpPr>
          <p:nvPr/>
        </p:nvSpPr>
        <p:spPr>
          <a:xfrm>
            <a:off x="0" y="6477000"/>
            <a:ext cx="9144000" cy="3810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pic>
        <p:nvPicPr>
          <p:cNvPr id="6" name="Picture 5"/>
          <p:cNvPicPr/>
          <p:nvPr/>
        </p:nvPicPr>
        <p:blipFill>
          <a:blip r:embed="rId3"/>
          <a:srcRect/>
          <a:stretch>
            <a:fillRect/>
          </a:stretch>
        </p:blipFill>
        <p:spPr bwMode="auto">
          <a:xfrm>
            <a:off x="4572000" y="838200"/>
            <a:ext cx="4009845" cy="2743200"/>
          </a:xfrm>
          <a:prstGeom prst="rect">
            <a:avLst/>
          </a:prstGeom>
          <a:noFill/>
          <a:ln w="9525">
            <a:noFill/>
            <a:miter lim="800000"/>
            <a:headEnd/>
            <a:tailEnd/>
          </a:ln>
        </p:spPr>
      </p:pic>
    </p:spTree>
    <p:extLst>
      <p:ext uri="{BB962C8B-B14F-4D97-AF65-F5344CB8AC3E}">
        <p14:creationId xmlns:p14="http://schemas.microsoft.com/office/powerpoint/2010/main" xmlns="" val="3472858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3810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 classes</a:t>
            </a:r>
            <a:endParaRPr lang="en-US" sz="3200" dirty="0" smtClean="0"/>
          </a:p>
        </p:txBody>
      </p:sp>
      <p:sp>
        <p:nvSpPr>
          <p:cNvPr id="13" name="Content Placeholder 12"/>
          <p:cNvSpPr>
            <a:spLocks noGrp="1"/>
          </p:cNvSpPr>
          <p:nvPr>
            <p:ph idx="1"/>
          </p:nvPr>
        </p:nvSpPr>
        <p:spPr>
          <a:xfrm>
            <a:off x="0" y="381000"/>
            <a:ext cx="9144000" cy="64770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The classes from C++ which creates streams to flow data from one device to another is called as C++ stream classes.</a:t>
            </a:r>
          </a:p>
          <a:p>
            <a:pPr lvl="0"/>
            <a:r>
              <a:rPr lang="en-US" sz="2000" dirty="0" smtClean="0"/>
              <a:t>See following hierarchy of classes.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err="1" smtClean="0"/>
              <a:t>ios:It</a:t>
            </a:r>
            <a:r>
              <a:rPr lang="en-US" sz="2000" dirty="0" smtClean="0"/>
              <a:t> is input output stream. It is used to implement buffer and to maintain information about buffer status.</a:t>
            </a:r>
          </a:p>
          <a:p>
            <a:r>
              <a:rPr lang="en-US" sz="2000" dirty="0" err="1" smtClean="0"/>
              <a:t>istream</a:t>
            </a:r>
            <a:r>
              <a:rPr lang="en-US" sz="2000" dirty="0" smtClean="0"/>
              <a:t>: It deals with all input operations. As well as overloaded  &gt;&gt;    operator.</a:t>
            </a:r>
          </a:p>
          <a:p>
            <a:r>
              <a:rPr lang="en-US" sz="2000" dirty="0" err="1" smtClean="0"/>
              <a:t>ostream</a:t>
            </a:r>
            <a:r>
              <a:rPr lang="en-US" sz="2000" dirty="0" smtClean="0"/>
              <a:t>: It deals with all output operations and overloaded &lt;&lt; operator.</a:t>
            </a:r>
          </a:p>
        </p:txBody>
      </p:sp>
      <p:sp>
        <p:nvSpPr>
          <p:cNvPr id="15" name="Title 3"/>
          <p:cNvSpPr txBox="1">
            <a:spLocks/>
          </p:cNvSpPr>
          <p:nvPr/>
        </p:nvSpPr>
        <p:spPr>
          <a:xfrm>
            <a:off x="0" y="6477000"/>
            <a:ext cx="9144000" cy="3810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pic>
        <p:nvPicPr>
          <p:cNvPr id="6" name="Picture 5"/>
          <p:cNvPicPr/>
          <p:nvPr/>
        </p:nvPicPr>
        <p:blipFill>
          <a:blip r:embed="rId3"/>
          <a:srcRect/>
          <a:stretch>
            <a:fillRect/>
          </a:stretch>
        </p:blipFill>
        <p:spPr bwMode="auto">
          <a:xfrm>
            <a:off x="4572000" y="838200"/>
            <a:ext cx="4009845" cy="2743200"/>
          </a:xfrm>
          <a:prstGeom prst="rect">
            <a:avLst/>
          </a:prstGeom>
          <a:noFill/>
          <a:ln w="9525">
            <a:noFill/>
            <a:miter lim="800000"/>
            <a:headEnd/>
            <a:tailEnd/>
          </a:ln>
        </p:spPr>
      </p:pic>
    </p:spTree>
    <p:extLst>
      <p:ext uri="{BB962C8B-B14F-4D97-AF65-F5344CB8AC3E}">
        <p14:creationId xmlns:p14="http://schemas.microsoft.com/office/powerpoint/2010/main" xmlns="" val="2222461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3810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 classes</a:t>
            </a:r>
            <a:endParaRPr lang="en-US" sz="3200" dirty="0" smtClean="0"/>
          </a:p>
        </p:txBody>
      </p:sp>
      <p:sp>
        <p:nvSpPr>
          <p:cNvPr id="13" name="Content Placeholder 12"/>
          <p:cNvSpPr>
            <a:spLocks noGrp="1"/>
          </p:cNvSpPr>
          <p:nvPr>
            <p:ph idx="1"/>
          </p:nvPr>
        </p:nvSpPr>
        <p:spPr>
          <a:xfrm>
            <a:off x="0" y="381000"/>
            <a:ext cx="9144000" cy="64770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The classes from C++ which creates streams to flow data from one device to another is called as C++ stream classes.</a:t>
            </a:r>
          </a:p>
          <a:p>
            <a:pPr lvl="0"/>
            <a:r>
              <a:rPr lang="en-US" sz="2000" dirty="0" smtClean="0"/>
              <a:t>See following hierarchy of classes.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err="1" smtClean="0"/>
              <a:t>ios:It</a:t>
            </a:r>
            <a:r>
              <a:rPr lang="en-US" sz="2000" dirty="0" smtClean="0"/>
              <a:t> is input output stream. It is used to implement buffer and to maintain information about buffer status.</a:t>
            </a:r>
          </a:p>
          <a:p>
            <a:r>
              <a:rPr lang="en-US" sz="2000" dirty="0" err="1" smtClean="0"/>
              <a:t>istream</a:t>
            </a:r>
            <a:r>
              <a:rPr lang="en-US" sz="2000" dirty="0" smtClean="0"/>
              <a:t>: It deals with all input operations. As well as overloaded  &gt;&gt;    operator.</a:t>
            </a:r>
          </a:p>
          <a:p>
            <a:r>
              <a:rPr lang="en-US" sz="2000" dirty="0" err="1" smtClean="0"/>
              <a:t>ostream</a:t>
            </a:r>
            <a:r>
              <a:rPr lang="en-US" sz="2000" dirty="0" smtClean="0"/>
              <a:t>: It deals with all output operations and overloaded &lt;&lt; operator.</a:t>
            </a:r>
          </a:p>
          <a:p>
            <a:r>
              <a:rPr lang="en-US" sz="2000" dirty="0" err="1" smtClean="0"/>
              <a:t>iostream</a:t>
            </a:r>
            <a:r>
              <a:rPr lang="en-US" sz="2000" dirty="0" smtClean="0"/>
              <a:t>: It deals with all </a:t>
            </a:r>
            <a:r>
              <a:rPr lang="en-US" sz="2000" smtClean="0"/>
              <a:t>input t </a:t>
            </a:r>
            <a:r>
              <a:rPr lang="en-US" sz="2000" dirty="0" smtClean="0"/>
              <a:t>operation.</a:t>
            </a:r>
          </a:p>
        </p:txBody>
      </p:sp>
      <p:sp>
        <p:nvSpPr>
          <p:cNvPr id="15" name="Title 3"/>
          <p:cNvSpPr txBox="1">
            <a:spLocks/>
          </p:cNvSpPr>
          <p:nvPr/>
        </p:nvSpPr>
        <p:spPr>
          <a:xfrm>
            <a:off x="0" y="6477000"/>
            <a:ext cx="9144000" cy="3810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pic>
        <p:nvPicPr>
          <p:cNvPr id="6" name="Picture 5"/>
          <p:cNvPicPr/>
          <p:nvPr/>
        </p:nvPicPr>
        <p:blipFill>
          <a:blip r:embed="rId3"/>
          <a:srcRect/>
          <a:stretch>
            <a:fillRect/>
          </a:stretch>
        </p:blipFill>
        <p:spPr bwMode="auto">
          <a:xfrm>
            <a:off x="4572000" y="838200"/>
            <a:ext cx="4009845" cy="2743200"/>
          </a:xfrm>
          <a:prstGeom prst="rect">
            <a:avLst/>
          </a:prstGeom>
          <a:noFill/>
          <a:ln w="9525">
            <a:noFill/>
            <a:miter lim="800000"/>
            <a:headEnd/>
            <a:tailEnd/>
          </a:ln>
        </p:spPr>
      </p:pic>
    </p:spTree>
    <p:extLst>
      <p:ext uri="{BB962C8B-B14F-4D97-AF65-F5344CB8AC3E}">
        <p14:creationId xmlns:p14="http://schemas.microsoft.com/office/powerpoint/2010/main" xmlns="" val="35489593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3810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 classes</a:t>
            </a:r>
            <a:endParaRPr lang="en-US" sz="3200" dirty="0" smtClean="0"/>
          </a:p>
        </p:txBody>
      </p:sp>
      <p:sp>
        <p:nvSpPr>
          <p:cNvPr id="13" name="Content Placeholder 12"/>
          <p:cNvSpPr>
            <a:spLocks noGrp="1"/>
          </p:cNvSpPr>
          <p:nvPr>
            <p:ph idx="1"/>
          </p:nvPr>
        </p:nvSpPr>
        <p:spPr>
          <a:xfrm>
            <a:off x="0" y="381000"/>
            <a:ext cx="9144000" cy="64770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The classes from C++ which creates streams to flow data from one device to another is called as C++ stream classes.</a:t>
            </a:r>
          </a:p>
          <a:p>
            <a:pPr lvl="0"/>
            <a:r>
              <a:rPr lang="en-US" sz="2000" dirty="0" smtClean="0"/>
              <a:t>See following hierarchy of classes.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err="1" smtClean="0"/>
              <a:t>ios:It</a:t>
            </a:r>
            <a:r>
              <a:rPr lang="en-US" sz="2000" dirty="0" smtClean="0"/>
              <a:t> is input output stream. It is used to implement buffer and to maintain information about buffer status.</a:t>
            </a:r>
          </a:p>
          <a:p>
            <a:r>
              <a:rPr lang="en-US" sz="2000" dirty="0" err="1" smtClean="0"/>
              <a:t>istream</a:t>
            </a:r>
            <a:r>
              <a:rPr lang="en-US" sz="2000" dirty="0" smtClean="0"/>
              <a:t>: It deals with all input operations. As well as overloaded  &gt;&gt;    operator.</a:t>
            </a:r>
          </a:p>
          <a:p>
            <a:r>
              <a:rPr lang="en-US" sz="2000" dirty="0" err="1" smtClean="0"/>
              <a:t>ostream</a:t>
            </a:r>
            <a:r>
              <a:rPr lang="en-US" sz="2000" dirty="0" smtClean="0"/>
              <a:t>: It deals with all output operations and overloaded &lt;&lt; operator.</a:t>
            </a:r>
          </a:p>
          <a:p>
            <a:r>
              <a:rPr lang="en-US" sz="2000" dirty="0" err="1" smtClean="0"/>
              <a:t>iostream</a:t>
            </a:r>
            <a:r>
              <a:rPr lang="en-US" sz="2000" dirty="0" smtClean="0"/>
              <a:t>: It deals with all input output operation.</a:t>
            </a:r>
          </a:p>
          <a:p>
            <a:r>
              <a:rPr lang="en-US" sz="2000" dirty="0" err="1" smtClean="0"/>
              <a:t>ifstream</a:t>
            </a:r>
            <a:r>
              <a:rPr lang="en-US" sz="2000" dirty="0" smtClean="0"/>
              <a:t>: It represent input file stream and useful for reading contents from file.</a:t>
            </a:r>
          </a:p>
        </p:txBody>
      </p:sp>
      <p:sp>
        <p:nvSpPr>
          <p:cNvPr id="15" name="Title 3"/>
          <p:cNvSpPr txBox="1">
            <a:spLocks/>
          </p:cNvSpPr>
          <p:nvPr/>
        </p:nvSpPr>
        <p:spPr>
          <a:xfrm>
            <a:off x="0" y="6477000"/>
            <a:ext cx="9144000" cy="3810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pic>
        <p:nvPicPr>
          <p:cNvPr id="6" name="Picture 5"/>
          <p:cNvPicPr/>
          <p:nvPr/>
        </p:nvPicPr>
        <p:blipFill>
          <a:blip r:embed="rId3"/>
          <a:srcRect/>
          <a:stretch>
            <a:fillRect/>
          </a:stretch>
        </p:blipFill>
        <p:spPr bwMode="auto">
          <a:xfrm>
            <a:off x="4572000" y="838200"/>
            <a:ext cx="4009845" cy="2743200"/>
          </a:xfrm>
          <a:prstGeom prst="rect">
            <a:avLst/>
          </a:prstGeom>
          <a:noFill/>
          <a:ln w="9525">
            <a:noFill/>
            <a:miter lim="800000"/>
            <a:headEnd/>
            <a:tailEnd/>
          </a:ln>
        </p:spPr>
      </p:pic>
    </p:spTree>
    <p:extLst>
      <p:ext uri="{BB962C8B-B14F-4D97-AF65-F5344CB8AC3E}">
        <p14:creationId xmlns:p14="http://schemas.microsoft.com/office/powerpoint/2010/main" xmlns="" val="3333273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3810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 classes</a:t>
            </a:r>
            <a:endParaRPr lang="en-US" sz="3200" dirty="0" smtClean="0"/>
          </a:p>
        </p:txBody>
      </p:sp>
      <p:sp>
        <p:nvSpPr>
          <p:cNvPr id="13" name="Content Placeholder 12"/>
          <p:cNvSpPr>
            <a:spLocks noGrp="1"/>
          </p:cNvSpPr>
          <p:nvPr>
            <p:ph idx="1"/>
          </p:nvPr>
        </p:nvSpPr>
        <p:spPr>
          <a:xfrm>
            <a:off x="0" y="381000"/>
            <a:ext cx="9144000" cy="64770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The classes from C++ which creates streams to flow data from one device to another is called as C++ stream classes.</a:t>
            </a:r>
          </a:p>
          <a:p>
            <a:pPr lvl="0"/>
            <a:r>
              <a:rPr lang="en-US" sz="2000" dirty="0" smtClean="0"/>
              <a:t>See following hierarchy of classes.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err="1" smtClean="0"/>
              <a:t>ios:It</a:t>
            </a:r>
            <a:r>
              <a:rPr lang="en-US" sz="2000" dirty="0" smtClean="0"/>
              <a:t> is input output stream. It is used to implement buffer and to maintain information about buffer status.</a:t>
            </a:r>
          </a:p>
          <a:p>
            <a:r>
              <a:rPr lang="en-US" sz="2000" dirty="0" err="1" smtClean="0"/>
              <a:t>istream</a:t>
            </a:r>
            <a:r>
              <a:rPr lang="en-US" sz="2000" dirty="0" smtClean="0"/>
              <a:t>: It deals with all input operations. As well as overloaded  &gt;&gt;    operator.</a:t>
            </a:r>
          </a:p>
          <a:p>
            <a:r>
              <a:rPr lang="en-US" sz="2000" dirty="0" err="1" smtClean="0"/>
              <a:t>ostream</a:t>
            </a:r>
            <a:r>
              <a:rPr lang="en-US" sz="2000" dirty="0" smtClean="0"/>
              <a:t>: It deals with all output operations and overloaded &lt;&lt; operator.</a:t>
            </a:r>
          </a:p>
          <a:p>
            <a:r>
              <a:rPr lang="en-US" sz="2000" dirty="0" err="1" smtClean="0"/>
              <a:t>iostream</a:t>
            </a:r>
            <a:r>
              <a:rPr lang="en-US" sz="2000" dirty="0" smtClean="0"/>
              <a:t>: It deals with all input output operation.</a:t>
            </a:r>
          </a:p>
          <a:p>
            <a:r>
              <a:rPr lang="en-US" sz="2000" dirty="0" err="1" smtClean="0"/>
              <a:t>ifstream</a:t>
            </a:r>
            <a:r>
              <a:rPr lang="en-US" sz="2000" dirty="0" smtClean="0"/>
              <a:t>: It represent input file stream and useful for reading contents from file.</a:t>
            </a:r>
          </a:p>
          <a:p>
            <a:r>
              <a:rPr lang="en-US" sz="2000" dirty="0" err="1" smtClean="0"/>
              <a:t>ofstream</a:t>
            </a:r>
            <a:r>
              <a:rPr lang="en-US" sz="2000" dirty="0" smtClean="0"/>
              <a:t>: It represent output stream and useful for writing contents to a file.</a:t>
            </a:r>
          </a:p>
        </p:txBody>
      </p:sp>
      <p:sp>
        <p:nvSpPr>
          <p:cNvPr id="15" name="Title 3"/>
          <p:cNvSpPr txBox="1">
            <a:spLocks/>
          </p:cNvSpPr>
          <p:nvPr/>
        </p:nvSpPr>
        <p:spPr>
          <a:xfrm>
            <a:off x="0" y="6477000"/>
            <a:ext cx="9144000" cy="3810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pic>
        <p:nvPicPr>
          <p:cNvPr id="6" name="Picture 5"/>
          <p:cNvPicPr/>
          <p:nvPr/>
        </p:nvPicPr>
        <p:blipFill>
          <a:blip r:embed="rId3"/>
          <a:srcRect/>
          <a:stretch>
            <a:fillRect/>
          </a:stretch>
        </p:blipFill>
        <p:spPr bwMode="auto">
          <a:xfrm>
            <a:off x="4572000" y="838200"/>
            <a:ext cx="4009845" cy="2743200"/>
          </a:xfrm>
          <a:prstGeom prst="rect">
            <a:avLst/>
          </a:prstGeom>
          <a:noFill/>
          <a:ln w="9525">
            <a:noFill/>
            <a:miter lim="800000"/>
            <a:headEnd/>
            <a:tailEnd/>
          </a:ln>
        </p:spPr>
      </p:pic>
    </p:spTree>
    <p:extLst>
      <p:ext uri="{BB962C8B-B14F-4D97-AF65-F5344CB8AC3E}">
        <p14:creationId xmlns:p14="http://schemas.microsoft.com/office/powerpoint/2010/main" xmlns="" val="1408570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3810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 classes</a:t>
            </a:r>
            <a:endParaRPr lang="en-US" sz="3200" dirty="0" smtClean="0"/>
          </a:p>
        </p:txBody>
      </p:sp>
      <p:sp>
        <p:nvSpPr>
          <p:cNvPr id="13" name="Content Placeholder 12"/>
          <p:cNvSpPr>
            <a:spLocks noGrp="1"/>
          </p:cNvSpPr>
          <p:nvPr>
            <p:ph idx="1"/>
          </p:nvPr>
        </p:nvSpPr>
        <p:spPr>
          <a:xfrm>
            <a:off x="0" y="381000"/>
            <a:ext cx="9144000" cy="64770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The classes from C++ which creates streams to flow data from one device to another is called as C++ stream classes.</a:t>
            </a:r>
          </a:p>
          <a:p>
            <a:pPr lvl="0"/>
            <a:r>
              <a:rPr lang="en-US" sz="2000" dirty="0" smtClean="0"/>
              <a:t>See following hierarchy of classes.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err="1" smtClean="0"/>
              <a:t>ios:It</a:t>
            </a:r>
            <a:r>
              <a:rPr lang="en-US" sz="2000" dirty="0" smtClean="0"/>
              <a:t> </a:t>
            </a:r>
            <a:r>
              <a:rPr lang="en-US" sz="2000" smtClean="0"/>
              <a:t>is input </a:t>
            </a:r>
            <a:r>
              <a:rPr lang="en-US" sz="2000" dirty="0" smtClean="0"/>
              <a:t>output stream. It is used to implement buffer and to maintain information about buffer status.</a:t>
            </a:r>
          </a:p>
          <a:p>
            <a:r>
              <a:rPr lang="en-US" sz="2000" dirty="0" err="1" smtClean="0"/>
              <a:t>istream</a:t>
            </a:r>
            <a:r>
              <a:rPr lang="en-US" sz="2000" dirty="0" smtClean="0"/>
              <a:t>: It deals with all input operations. As well as overloaded  &gt;&gt;    operator.</a:t>
            </a:r>
          </a:p>
          <a:p>
            <a:r>
              <a:rPr lang="en-US" sz="2000" dirty="0" err="1" smtClean="0"/>
              <a:t>ostream</a:t>
            </a:r>
            <a:r>
              <a:rPr lang="en-US" sz="2000" dirty="0" smtClean="0"/>
              <a:t>: It deals with all output operations and overloaded &lt;&lt; operator.</a:t>
            </a:r>
          </a:p>
          <a:p>
            <a:r>
              <a:rPr lang="en-US" sz="2000" dirty="0" err="1" smtClean="0"/>
              <a:t>iostream</a:t>
            </a:r>
            <a:r>
              <a:rPr lang="en-US" sz="2000" dirty="0" smtClean="0"/>
              <a:t>: It deals with all input output operation.</a:t>
            </a:r>
          </a:p>
          <a:p>
            <a:r>
              <a:rPr lang="en-US" sz="2000" dirty="0" err="1" smtClean="0"/>
              <a:t>ifstream</a:t>
            </a:r>
            <a:r>
              <a:rPr lang="en-US" sz="2000" dirty="0" smtClean="0"/>
              <a:t>: It represent input file stream and useful for reading contents from file.</a:t>
            </a:r>
          </a:p>
          <a:p>
            <a:r>
              <a:rPr lang="en-US" sz="2000" dirty="0" err="1" smtClean="0"/>
              <a:t>ofstream</a:t>
            </a:r>
            <a:r>
              <a:rPr lang="en-US" sz="2000" dirty="0" smtClean="0"/>
              <a:t>: It represent output stream and useful for writing contents to a file.</a:t>
            </a:r>
          </a:p>
          <a:p>
            <a:r>
              <a:rPr lang="en-US" sz="2000" dirty="0" err="1" smtClean="0"/>
              <a:t>fstream</a:t>
            </a:r>
            <a:r>
              <a:rPr lang="en-US" sz="2000" dirty="0" smtClean="0"/>
              <a:t>: It have capabilities of both </a:t>
            </a:r>
            <a:r>
              <a:rPr lang="en-US" sz="2000" dirty="0" err="1" smtClean="0"/>
              <a:t>ifstream</a:t>
            </a:r>
            <a:r>
              <a:rPr lang="en-US" sz="2000" dirty="0" smtClean="0"/>
              <a:t> and </a:t>
            </a:r>
            <a:r>
              <a:rPr lang="en-US" sz="2000" dirty="0" err="1" smtClean="0"/>
              <a:t>ofstream</a:t>
            </a:r>
            <a:r>
              <a:rPr lang="en-US" sz="2000" dirty="0" smtClean="0"/>
              <a:t> classes.</a:t>
            </a:r>
          </a:p>
          <a:p>
            <a:pPr lvl="0"/>
            <a:endParaRPr lang="en-US" sz="2000" dirty="0"/>
          </a:p>
        </p:txBody>
      </p:sp>
      <p:sp>
        <p:nvSpPr>
          <p:cNvPr id="15" name="Title 3"/>
          <p:cNvSpPr txBox="1">
            <a:spLocks/>
          </p:cNvSpPr>
          <p:nvPr/>
        </p:nvSpPr>
        <p:spPr>
          <a:xfrm>
            <a:off x="0" y="6477000"/>
            <a:ext cx="9144000" cy="3810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pic>
        <p:nvPicPr>
          <p:cNvPr id="6" name="Picture 5"/>
          <p:cNvPicPr/>
          <p:nvPr/>
        </p:nvPicPr>
        <p:blipFill>
          <a:blip r:embed="rId3"/>
          <a:srcRect/>
          <a:stretch>
            <a:fillRect/>
          </a:stretch>
        </p:blipFill>
        <p:spPr bwMode="auto">
          <a:xfrm>
            <a:off x="4572000" y="838200"/>
            <a:ext cx="4009845" cy="2743200"/>
          </a:xfrm>
          <a:prstGeom prst="rect">
            <a:avLst/>
          </a:prstGeom>
          <a:noFill/>
          <a:ln w="9525">
            <a:noFill/>
            <a:miter lim="800000"/>
            <a:headEnd/>
            <a:tailEnd/>
          </a:ln>
        </p:spPr>
      </p:pic>
    </p:spTree>
    <p:extLst>
      <p:ext uri="{BB962C8B-B14F-4D97-AF65-F5344CB8AC3E}">
        <p14:creationId xmlns:p14="http://schemas.microsoft.com/office/powerpoint/2010/main" xmlns="" val="202913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File in CPP:</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endParaRPr lang="en-US" sz="2000" dirty="0" smtClean="0"/>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File in CPP:</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r>
              <a:rPr lang="en-US" sz="2000" dirty="0" smtClean="0"/>
              <a:t>files are significant for programming as well as for other sectors as they are the</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1026495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a:t>
            </a:r>
            <a:endParaRPr lang="en-US" sz="3200" dirty="0" smtClean="0"/>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endParaRPr lang="en-US" sz="1900" dirty="0" smtClean="0"/>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File in CPP:</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r>
              <a:rPr lang="en-US" sz="2000" dirty="0" smtClean="0"/>
              <a:t>files are significant for programming as well as for other sectors as they are the storage sectors. This is where the entire data is assembled. The whole concept of</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11563201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File in CPP:</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r>
              <a:rPr lang="en-US" sz="2000" dirty="0" smtClean="0"/>
              <a:t>files are significant for programming as well as for other sectors as they are the storage sectors. This is where the entire data is assembled. The whole concept of file handling can be divided into four sections – </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16468398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File in CPP:</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r>
              <a:rPr lang="en-US" sz="2000" dirty="0" smtClean="0"/>
              <a:t>files are significant for programming as well as for other sectors as they are the storage sectors. This is where the entire data is assembled. The whole concept of file handling can be divided into four sections – </a:t>
            </a:r>
          </a:p>
          <a:p>
            <a:pPr lvl="1"/>
            <a:r>
              <a:rPr lang="en-US" sz="2000" dirty="0" smtClean="0"/>
              <a:t>Opening a File</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15204449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File in CPP:</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r>
              <a:rPr lang="en-US" sz="2000" dirty="0" smtClean="0"/>
              <a:t>files are significant for programming as well as for other sectors as they are the storage sectors. This is where the entire data is assembled. The whole concept of file handling can be divided into four sections – </a:t>
            </a:r>
          </a:p>
          <a:p>
            <a:pPr lvl="1"/>
            <a:r>
              <a:rPr lang="en-US" sz="2000" dirty="0" smtClean="0"/>
              <a:t>Opening a File</a:t>
            </a:r>
          </a:p>
          <a:p>
            <a:pPr lvl="1"/>
            <a:r>
              <a:rPr lang="en-US" sz="2000" dirty="0" smtClean="0"/>
              <a:t>Writing to a File</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16536111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File in CPP:</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r>
              <a:rPr lang="en-US" sz="2000" dirty="0" smtClean="0"/>
              <a:t>files are significant for programming as well as for other sectors as they are the storage sectors. This is where the entire data is assembled. The whole concept of file handling can be divided into four sections – </a:t>
            </a:r>
          </a:p>
          <a:p>
            <a:pPr lvl="1"/>
            <a:r>
              <a:rPr lang="en-US" sz="2000" dirty="0" smtClean="0"/>
              <a:t>Opening a File</a:t>
            </a:r>
          </a:p>
          <a:p>
            <a:pPr lvl="1"/>
            <a:r>
              <a:rPr lang="en-US" sz="2000" dirty="0" smtClean="0"/>
              <a:t>Writing to a File</a:t>
            </a:r>
          </a:p>
          <a:p>
            <a:pPr lvl="2"/>
            <a:endParaRPr lang="en-US" sz="2000" dirty="0" smtClean="0"/>
          </a:p>
          <a:p>
            <a:pPr lvl="2"/>
            <a:endParaRPr lang="en-US" sz="2000" dirty="0" smtClean="0"/>
          </a:p>
          <a:p>
            <a:pPr lvl="2"/>
            <a:endParaRPr lang="en-US" sz="2000" dirty="0" smtClean="0"/>
          </a:p>
          <a:p>
            <a:pPr lvl="2"/>
            <a:endParaRPr lang="en-US" sz="2000" dirty="0" smtClean="0"/>
          </a:p>
          <a:p>
            <a:pPr lvl="1"/>
            <a:r>
              <a:rPr lang="en-US" sz="2000" dirty="0" smtClean="0"/>
              <a:t>Reading from a File</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24312165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File in CPP:</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r>
              <a:rPr lang="en-US" sz="2000" dirty="0" smtClean="0"/>
              <a:t>files are significant for programming as well as for other sectors as they are the storage sectors. This is where the entire data is assembled. The whole concept of file handling can be divided into four sections – </a:t>
            </a:r>
          </a:p>
          <a:p>
            <a:pPr lvl="1"/>
            <a:r>
              <a:rPr lang="en-US" sz="2000" dirty="0" smtClean="0"/>
              <a:t>Opening a File</a:t>
            </a:r>
          </a:p>
          <a:p>
            <a:pPr lvl="1"/>
            <a:r>
              <a:rPr lang="en-US" sz="2000" dirty="0" smtClean="0"/>
              <a:t>Writing to a File</a:t>
            </a:r>
          </a:p>
          <a:p>
            <a:pPr lvl="2"/>
            <a:endParaRPr lang="en-US" sz="2000" dirty="0" smtClean="0"/>
          </a:p>
          <a:p>
            <a:pPr lvl="2"/>
            <a:endParaRPr lang="en-US" sz="2000" dirty="0" smtClean="0"/>
          </a:p>
          <a:p>
            <a:pPr lvl="2"/>
            <a:endParaRPr lang="en-US" sz="2000" dirty="0" smtClean="0"/>
          </a:p>
          <a:p>
            <a:pPr lvl="2"/>
            <a:endParaRPr lang="en-US" sz="2000" dirty="0" smtClean="0"/>
          </a:p>
          <a:p>
            <a:pPr lvl="1"/>
            <a:r>
              <a:rPr lang="en-US" sz="2000" dirty="0" smtClean="0"/>
              <a:t>Reading from a File</a:t>
            </a:r>
          </a:p>
          <a:p>
            <a:pPr lvl="1"/>
            <a:r>
              <a:rPr lang="en-US" sz="2000" dirty="0" smtClean="0"/>
              <a:t>Close a file</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14831118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File in CPP:</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r>
              <a:rPr lang="en-US" sz="2000" dirty="0" smtClean="0"/>
              <a:t>files are significant for programming as well as for other sectors as they are the storage sectors. This is where the entire data is assembled. The whole concept of file handling can be divided into four sections – </a:t>
            </a:r>
          </a:p>
          <a:p>
            <a:pPr lvl="1"/>
            <a:r>
              <a:rPr lang="en-US" sz="2000" dirty="0" smtClean="0"/>
              <a:t>Opening a File</a:t>
            </a:r>
          </a:p>
          <a:p>
            <a:pPr lvl="1"/>
            <a:r>
              <a:rPr lang="en-US" sz="2000" dirty="0" smtClean="0"/>
              <a:t>Writing to a File</a:t>
            </a:r>
          </a:p>
          <a:p>
            <a:pPr lvl="2"/>
            <a:r>
              <a:rPr lang="en-US" sz="2000" dirty="0" smtClean="0"/>
              <a:t>Creating and writing to a file</a:t>
            </a:r>
          </a:p>
          <a:p>
            <a:pPr lvl="2"/>
            <a:r>
              <a:rPr lang="en-US" sz="2000" dirty="0" smtClean="0"/>
              <a:t>Opening an existing file for writing</a:t>
            </a:r>
          </a:p>
          <a:p>
            <a:pPr lvl="2"/>
            <a:r>
              <a:rPr lang="en-US" sz="2000" dirty="0" smtClean="0"/>
              <a:t>Overwriting</a:t>
            </a:r>
          </a:p>
          <a:p>
            <a:pPr lvl="2"/>
            <a:r>
              <a:rPr lang="en-US" sz="2000" dirty="0" smtClean="0"/>
              <a:t>Writing at the end(appending data)</a:t>
            </a:r>
          </a:p>
          <a:p>
            <a:pPr lvl="1"/>
            <a:r>
              <a:rPr lang="en-US" sz="2000" dirty="0" smtClean="0"/>
              <a:t>Reading from a File</a:t>
            </a:r>
          </a:p>
          <a:p>
            <a:pPr lvl="1"/>
            <a:r>
              <a:rPr lang="en-US" sz="2000" dirty="0" smtClean="0"/>
              <a:t>Close a file</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4094488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File in CPP:</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r>
              <a:rPr lang="en-US" sz="2000" dirty="0" smtClean="0"/>
              <a:t>files are significant for programming as well as for other sectors as they are the storage sectors. This is where the entire data is assembled. The whole concept of file handling can be divided into four sections – </a:t>
            </a:r>
          </a:p>
          <a:p>
            <a:pPr lvl="1"/>
            <a:r>
              <a:rPr lang="en-US" sz="2000" dirty="0" smtClean="0"/>
              <a:t>Opening a File</a:t>
            </a:r>
          </a:p>
          <a:p>
            <a:pPr lvl="1"/>
            <a:r>
              <a:rPr lang="en-US" sz="2000" dirty="0" smtClean="0"/>
              <a:t>Writing to a File</a:t>
            </a:r>
          </a:p>
          <a:p>
            <a:pPr lvl="2"/>
            <a:r>
              <a:rPr lang="en-US" sz="2000" dirty="0" smtClean="0"/>
              <a:t>Creating and writing to a file</a:t>
            </a:r>
          </a:p>
          <a:p>
            <a:pPr lvl="2"/>
            <a:r>
              <a:rPr lang="en-US" sz="2000" dirty="0" smtClean="0"/>
              <a:t>Opening an existing file for writing</a:t>
            </a:r>
          </a:p>
          <a:p>
            <a:pPr lvl="2"/>
            <a:r>
              <a:rPr lang="en-US" sz="2000" dirty="0" smtClean="0"/>
              <a:t>Overwriting</a:t>
            </a:r>
          </a:p>
          <a:p>
            <a:pPr lvl="2"/>
            <a:r>
              <a:rPr lang="en-US" sz="2000" dirty="0" smtClean="0"/>
              <a:t>Writing at the end(appending data)</a:t>
            </a:r>
          </a:p>
          <a:p>
            <a:pPr lvl="1"/>
            <a:r>
              <a:rPr lang="en-US" sz="2000" dirty="0" smtClean="0"/>
              <a:t>Reading from a File</a:t>
            </a:r>
          </a:p>
          <a:p>
            <a:pPr lvl="1"/>
            <a:r>
              <a:rPr lang="en-US" sz="2000" dirty="0" smtClean="0"/>
              <a:t>Close a file</a:t>
            </a:r>
          </a:p>
          <a:p>
            <a:pPr lvl="0"/>
            <a:r>
              <a:rPr lang="en-US" sz="2000" dirty="0" smtClean="0"/>
              <a:t>In C++, files are mainly dealt by using three classes </a:t>
            </a:r>
            <a:r>
              <a:rPr lang="en-US" sz="2000" dirty="0" err="1" smtClean="0"/>
              <a:t>fstream</a:t>
            </a:r>
            <a:r>
              <a:rPr lang="en-US" sz="2000" dirty="0" smtClean="0"/>
              <a:t>, </a:t>
            </a:r>
            <a:r>
              <a:rPr lang="en-US" sz="2000" dirty="0" err="1" smtClean="0"/>
              <a:t>ifstream</a:t>
            </a:r>
            <a:r>
              <a:rPr lang="en-US" sz="2000" dirty="0" smtClean="0"/>
              <a:t>, </a:t>
            </a:r>
            <a:r>
              <a:rPr lang="en-US" sz="2000" dirty="0" err="1" smtClean="0"/>
              <a:t>ofstream</a:t>
            </a:r>
            <a:r>
              <a:rPr lang="en-US" sz="2000" dirty="0" smtClean="0"/>
              <a:t> available in </a:t>
            </a:r>
            <a:r>
              <a:rPr lang="en-US" sz="2000" dirty="0" err="1" smtClean="0"/>
              <a:t>fstream</a:t>
            </a:r>
            <a:r>
              <a:rPr lang="en-US" sz="2000" dirty="0" smtClean="0"/>
              <a:t> </a:t>
            </a:r>
            <a:r>
              <a:rPr lang="en-US" sz="2000" dirty="0" err="1" smtClean="0"/>
              <a:t>headerfile</a:t>
            </a:r>
            <a:r>
              <a:rPr lang="en-US" sz="2000" dirty="0" smtClean="0"/>
              <a:t>.</a:t>
            </a:r>
            <a:br>
              <a:rPr lang="en-US" sz="2000" dirty="0" smtClean="0"/>
            </a:br>
            <a:endParaRPr lang="en-US" sz="2000" dirty="0" smtClean="0"/>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258362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File in CPP:</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r>
              <a:rPr lang="en-US" sz="2000" dirty="0" smtClean="0"/>
              <a:t>files are significant for programming as well as for other sectors as they are the storage sectors. This is where the entire data is assembled. The whole concept of file handling can be divided into four sections – </a:t>
            </a:r>
          </a:p>
          <a:p>
            <a:pPr lvl="1"/>
            <a:r>
              <a:rPr lang="en-US" sz="2000" dirty="0" smtClean="0"/>
              <a:t>Opening a File</a:t>
            </a:r>
          </a:p>
          <a:p>
            <a:pPr lvl="1"/>
            <a:r>
              <a:rPr lang="en-US" sz="2000" dirty="0" smtClean="0"/>
              <a:t>Writing to a File</a:t>
            </a:r>
          </a:p>
          <a:p>
            <a:pPr lvl="2"/>
            <a:r>
              <a:rPr lang="en-US" sz="2000" dirty="0" smtClean="0"/>
              <a:t>Creating and writing to a file</a:t>
            </a:r>
          </a:p>
          <a:p>
            <a:pPr lvl="2"/>
            <a:r>
              <a:rPr lang="en-US" sz="2000" dirty="0" smtClean="0"/>
              <a:t>Opening an existing file for writing</a:t>
            </a:r>
          </a:p>
          <a:p>
            <a:pPr lvl="2"/>
            <a:r>
              <a:rPr lang="en-US" sz="2000" dirty="0" smtClean="0"/>
              <a:t>Overwriting</a:t>
            </a:r>
          </a:p>
          <a:p>
            <a:pPr lvl="2"/>
            <a:r>
              <a:rPr lang="en-US" sz="2000" dirty="0" smtClean="0"/>
              <a:t>Writing at the end(appending data)</a:t>
            </a:r>
          </a:p>
          <a:p>
            <a:pPr lvl="1"/>
            <a:r>
              <a:rPr lang="en-US" sz="2000" dirty="0" smtClean="0"/>
              <a:t>Reading from a File</a:t>
            </a:r>
          </a:p>
          <a:p>
            <a:pPr lvl="1"/>
            <a:r>
              <a:rPr lang="en-US" sz="2000" dirty="0" smtClean="0"/>
              <a:t>Close a file</a:t>
            </a:r>
          </a:p>
          <a:p>
            <a:pPr lvl="0"/>
            <a:r>
              <a:rPr lang="en-US" sz="2000" dirty="0" smtClean="0"/>
              <a:t>In C++, files are mainly dealt by using three classes </a:t>
            </a:r>
            <a:r>
              <a:rPr lang="en-US" sz="2000" dirty="0" err="1" smtClean="0"/>
              <a:t>fstream</a:t>
            </a:r>
            <a:r>
              <a:rPr lang="en-US" sz="2000" dirty="0" smtClean="0"/>
              <a:t>, </a:t>
            </a:r>
            <a:r>
              <a:rPr lang="en-US" sz="2000" dirty="0" err="1" smtClean="0"/>
              <a:t>ifstream</a:t>
            </a:r>
            <a:r>
              <a:rPr lang="en-US" sz="2000" dirty="0" smtClean="0"/>
              <a:t>, </a:t>
            </a:r>
            <a:r>
              <a:rPr lang="en-US" sz="2000" dirty="0" err="1" smtClean="0"/>
              <a:t>ofstream</a:t>
            </a:r>
            <a:r>
              <a:rPr lang="en-US" sz="2000" dirty="0" smtClean="0"/>
              <a:t> available in </a:t>
            </a:r>
            <a:r>
              <a:rPr lang="en-US" sz="2000" dirty="0" err="1" smtClean="0"/>
              <a:t>fstream</a:t>
            </a:r>
            <a:r>
              <a:rPr lang="en-US" sz="2000" dirty="0" smtClean="0"/>
              <a:t> </a:t>
            </a:r>
            <a:r>
              <a:rPr lang="en-US" sz="2000" dirty="0" err="1" smtClean="0"/>
              <a:t>headerfile</a:t>
            </a:r>
            <a:r>
              <a:rPr lang="en-US" sz="2000" dirty="0" smtClean="0"/>
              <a:t>.</a:t>
            </a:r>
            <a:br>
              <a:rPr lang="en-US" sz="2000" dirty="0" smtClean="0"/>
            </a:br>
            <a:r>
              <a:rPr lang="en-US" sz="2000" b="1" dirty="0" err="1" smtClean="0"/>
              <a:t>ofstream</a:t>
            </a:r>
            <a:r>
              <a:rPr lang="en-US" sz="2000" b="1" dirty="0" smtClean="0"/>
              <a:t>:</a:t>
            </a:r>
            <a:r>
              <a:rPr lang="en-US" sz="2000" dirty="0" smtClean="0"/>
              <a:t> Stream class to write on files</a:t>
            </a:r>
            <a:br>
              <a:rPr lang="en-US" sz="2000" dirty="0" smtClean="0"/>
            </a:br>
            <a:endParaRPr lang="en-US" sz="2000" dirty="0" smtClean="0"/>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6818764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File in CPP:</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r>
              <a:rPr lang="en-US" sz="2000" dirty="0" smtClean="0"/>
              <a:t>files are significant for programming as well as for other sectors as they are the storage sectors. This is where the entire data is assembled. The whole concept of file handling can be divided into four sections – </a:t>
            </a:r>
          </a:p>
          <a:p>
            <a:pPr lvl="1"/>
            <a:r>
              <a:rPr lang="en-US" sz="2000" dirty="0" smtClean="0"/>
              <a:t>Opening a File</a:t>
            </a:r>
          </a:p>
          <a:p>
            <a:pPr lvl="1"/>
            <a:r>
              <a:rPr lang="en-US" sz="2000" dirty="0" smtClean="0"/>
              <a:t>Writing to a File</a:t>
            </a:r>
          </a:p>
          <a:p>
            <a:pPr lvl="2"/>
            <a:r>
              <a:rPr lang="en-US" sz="2000" dirty="0" smtClean="0"/>
              <a:t>Creating and writing to a file</a:t>
            </a:r>
          </a:p>
          <a:p>
            <a:pPr lvl="2"/>
            <a:r>
              <a:rPr lang="en-US" sz="2000" dirty="0" smtClean="0"/>
              <a:t>Opening an existing file for writing</a:t>
            </a:r>
          </a:p>
          <a:p>
            <a:pPr lvl="2"/>
            <a:r>
              <a:rPr lang="en-US" sz="2000" dirty="0" smtClean="0"/>
              <a:t>Overwriting</a:t>
            </a:r>
          </a:p>
          <a:p>
            <a:pPr lvl="2"/>
            <a:r>
              <a:rPr lang="en-US" sz="2000" dirty="0" smtClean="0"/>
              <a:t>Writing at the end(appending data)</a:t>
            </a:r>
          </a:p>
          <a:p>
            <a:pPr lvl="1"/>
            <a:r>
              <a:rPr lang="en-US" sz="2000" dirty="0" smtClean="0"/>
              <a:t>Reading from a File</a:t>
            </a:r>
          </a:p>
          <a:p>
            <a:pPr lvl="1"/>
            <a:r>
              <a:rPr lang="en-US" sz="2000" dirty="0" smtClean="0"/>
              <a:t>Close a file</a:t>
            </a:r>
          </a:p>
          <a:p>
            <a:pPr lvl="0"/>
            <a:r>
              <a:rPr lang="en-US" sz="2000" dirty="0" smtClean="0"/>
              <a:t>In C++, files are mainly dealt by using three classes </a:t>
            </a:r>
            <a:r>
              <a:rPr lang="en-US" sz="2000" dirty="0" err="1" smtClean="0"/>
              <a:t>fstream</a:t>
            </a:r>
            <a:r>
              <a:rPr lang="en-US" sz="2000" dirty="0" smtClean="0"/>
              <a:t>, </a:t>
            </a:r>
            <a:r>
              <a:rPr lang="en-US" sz="2000" dirty="0" err="1" smtClean="0"/>
              <a:t>ifstream</a:t>
            </a:r>
            <a:r>
              <a:rPr lang="en-US" sz="2000" dirty="0" smtClean="0"/>
              <a:t>, </a:t>
            </a:r>
            <a:r>
              <a:rPr lang="en-US" sz="2000" dirty="0" err="1" smtClean="0"/>
              <a:t>ofstream</a:t>
            </a:r>
            <a:r>
              <a:rPr lang="en-US" sz="2000" dirty="0" smtClean="0"/>
              <a:t> available in </a:t>
            </a:r>
            <a:r>
              <a:rPr lang="en-US" sz="2000" dirty="0" err="1" smtClean="0"/>
              <a:t>fstream</a:t>
            </a:r>
            <a:r>
              <a:rPr lang="en-US" sz="2000" dirty="0" smtClean="0"/>
              <a:t> </a:t>
            </a:r>
            <a:r>
              <a:rPr lang="en-US" sz="2000" dirty="0" err="1" smtClean="0"/>
              <a:t>headerfile</a:t>
            </a:r>
            <a:r>
              <a:rPr lang="en-US" sz="2000" dirty="0" smtClean="0"/>
              <a:t>.</a:t>
            </a:r>
            <a:br>
              <a:rPr lang="en-US" sz="2000" dirty="0" smtClean="0"/>
            </a:br>
            <a:r>
              <a:rPr lang="en-US" sz="2000" b="1" dirty="0" err="1" smtClean="0"/>
              <a:t>ofstream</a:t>
            </a:r>
            <a:r>
              <a:rPr lang="en-US" sz="2000" b="1" dirty="0" smtClean="0"/>
              <a:t>:</a:t>
            </a:r>
            <a:r>
              <a:rPr lang="en-US" sz="2000" dirty="0" smtClean="0"/>
              <a:t> Stream class to write on files</a:t>
            </a:r>
            <a:br>
              <a:rPr lang="en-US" sz="2000" dirty="0" smtClean="0"/>
            </a:br>
            <a:r>
              <a:rPr lang="en-US" sz="2000" b="1" dirty="0" err="1" smtClean="0"/>
              <a:t>ifstream</a:t>
            </a:r>
            <a:r>
              <a:rPr lang="en-US" sz="2000" b="1" dirty="0" smtClean="0"/>
              <a:t>:</a:t>
            </a:r>
            <a:r>
              <a:rPr lang="en-US" sz="2000" dirty="0" smtClean="0"/>
              <a:t> Stream class to read from files</a:t>
            </a:r>
            <a:br>
              <a:rPr lang="en-US" sz="2000" dirty="0" smtClean="0"/>
            </a:br>
            <a:endParaRPr lang="en-US" sz="2000" dirty="0" smtClean="0"/>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2830298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a:t>
            </a:r>
            <a:endParaRPr lang="en-US" sz="3200" dirty="0" smtClean="0"/>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 Streams refer to sequence of bytes.  </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23892609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File in CPP:</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r>
              <a:rPr lang="en-US" sz="2000" dirty="0" smtClean="0"/>
              <a:t>files are significant for programming as well as for other sectors as they are the storage sectors. This is where the entire data is assembled. The whole concept of file handling can be divided into four sections – </a:t>
            </a:r>
          </a:p>
          <a:p>
            <a:pPr lvl="1"/>
            <a:r>
              <a:rPr lang="en-US" sz="2000" dirty="0" smtClean="0"/>
              <a:t>Opening a File</a:t>
            </a:r>
          </a:p>
          <a:p>
            <a:pPr lvl="1"/>
            <a:r>
              <a:rPr lang="en-US" sz="2000" dirty="0" smtClean="0"/>
              <a:t>Writing to a File</a:t>
            </a:r>
          </a:p>
          <a:p>
            <a:pPr lvl="2"/>
            <a:r>
              <a:rPr lang="en-US" sz="2000" dirty="0" smtClean="0"/>
              <a:t>Creating and writing to a file</a:t>
            </a:r>
          </a:p>
          <a:p>
            <a:pPr lvl="2"/>
            <a:r>
              <a:rPr lang="en-US" sz="2000" dirty="0" smtClean="0"/>
              <a:t>Opening an existing file for writing</a:t>
            </a:r>
          </a:p>
          <a:p>
            <a:pPr lvl="2"/>
            <a:r>
              <a:rPr lang="en-US" sz="2000" dirty="0" smtClean="0"/>
              <a:t>Overwriting</a:t>
            </a:r>
          </a:p>
          <a:p>
            <a:pPr lvl="2"/>
            <a:r>
              <a:rPr lang="en-US" sz="2000" dirty="0" smtClean="0"/>
              <a:t>Writing at the end(appending data)</a:t>
            </a:r>
          </a:p>
          <a:p>
            <a:pPr lvl="1"/>
            <a:r>
              <a:rPr lang="en-US" sz="2000" dirty="0" smtClean="0"/>
              <a:t>Reading from a File</a:t>
            </a:r>
          </a:p>
          <a:p>
            <a:pPr lvl="1"/>
            <a:r>
              <a:rPr lang="en-US" sz="2000" dirty="0" smtClean="0"/>
              <a:t>Close a file</a:t>
            </a:r>
          </a:p>
          <a:p>
            <a:pPr lvl="0"/>
            <a:r>
              <a:rPr lang="en-US" sz="2000" dirty="0" smtClean="0"/>
              <a:t>In C++, files are mainly dealt by using three classes </a:t>
            </a:r>
            <a:r>
              <a:rPr lang="en-US" sz="2000" dirty="0" err="1" smtClean="0"/>
              <a:t>fstream</a:t>
            </a:r>
            <a:r>
              <a:rPr lang="en-US" sz="2000" dirty="0" smtClean="0"/>
              <a:t>, </a:t>
            </a:r>
            <a:r>
              <a:rPr lang="en-US" sz="2000" dirty="0" err="1" smtClean="0"/>
              <a:t>ifstream</a:t>
            </a:r>
            <a:r>
              <a:rPr lang="en-US" sz="2000" dirty="0" smtClean="0"/>
              <a:t>, </a:t>
            </a:r>
            <a:r>
              <a:rPr lang="en-US" sz="2000" dirty="0" err="1" smtClean="0"/>
              <a:t>ofstream</a:t>
            </a:r>
            <a:r>
              <a:rPr lang="en-US" sz="2000" dirty="0" smtClean="0"/>
              <a:t> available in </a:t>
            </a:r>
            <a:r>
              <a:rPr lang="en-US" sz="2000" dirty="0" err="1" smtClean="0"/>
              <a:t>fstream</a:t>
            </a:r>
            <a:r>
              <a:rPr lang="en-US" sz="2000" dirty="0" smtClean="0"/>
              <a:t> </a:t>
            </a:r>
            <a:r>
              <a:rPr lang="en-US" sz="2000" dirty="0" err="1" smtClean="0"/>
              <a:t>headerfile</a:t>
            </a:r>
            <a:r>
              <a:rPr lang="en-US" sz="2000" dirty="0" smtClean="0"/>
              <a:t>.</a:t>
            </a:r>
            <a:br>
              <a:rPr lang="en-US" sz="2000" dirty="0" smtClean="0"/>
            </a:br>
            <a:r>
              <a:rPr lang="en-US" sz="2000" b="1" dirty="0" err="1" smtClean="0"/>
              <a:t>ofstream</a:t>
            </a:r>
            <a:r>
              <a:rPr lang="en-US" sz="2000" b="1" dirty="0" smtClean="0"/>
              <a:t>:</a:t>
            </a:r>
            <a:r>
              <a:rPr lang="en-US" sz="2000" dirty="0" smtClean="0"/>
              <a:t> Stream class to write on files</a:t>
            </a:r>
            <a:br>
              <a:rPr lang="en-US" sz="2000" dirty="0" smtClean="0"/>
            </a:br>
            <a:r>
              <a:rPr lang="en-US" sz="2000" b="1" dirty="0" err="1" smtClean="0"/>
              <a:t>ifstream</a:t>
            </a:r>
            <a:r>
              <a:rPr lang="en-US" sz="2000" b="1" dirty="0" smtClean="0"/>
              <a:t>:</a:t>
            </a:r>
            <a:r>
              <a:rPr lang="en-US" sz="2000" dirty="0" smtClean="0"/>
              <a:t> Stream class to read from files</a:t>
            </a:r>
            <a:br>
              <a:rPr lang="en-US" sz="2000" dirty="0" smtClean="0"/>
            </a:br>
            <a:r>
              <a:rPr lang="en-US" sz="2000" b="1" dirty="0" err="1" smtClean="0"/>
              <a:t>fstream</a:t>
            </a:r>
            <a:r>
              <a:rPr lang="en-US" sz="2000" b="1" dirty="0" smtClean="0"/>
              <a:t>:</a:t>
            </a:r>
            <a:r>
              <a:rPr lang="en-US" sz="2000" dirty="0" smtClean="0"/>
              <a:t> Stream class to both read and write from/to files.</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41730967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File in CPP:</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r>
              <a:rPr lang="en-US" sz="2000" dirty="0" smtClean="0"/>
              <a:t>files are significant for programming as well as for other sectors as they are the storage sectors. This is where the entire data is assembled. The whole concept of file handling can be divided into four sections – </a:t>
            </a:r>
          </a:p>
          <a:p>
            <a:pPr lvl="1"/>
            <a:r>
              <a:rPr lang="en-US" sz="2000" dirty="0" smtClean="0"/>
              <a:t>Opening a File</a:t>
            </a:r>
          </a:p>
          <a:p>
            <a:pPr lvl="1"/>
            <a:r>
              <a:rPr lang="en-US" sz="2000" dirty="0" smtClean="0"/>
              <a:t>Writing to a File</a:t>
            </a:r>
          </a:p>
          <a:p>
            <a:pPr lvl="2"/>
            <a:r>
              <a:rPr lang="en-US" sz="2000" dirty="0" smtClean="0"/>
              <a:t>Creating and writing to a file</a:t>
            </a:r>
          </a:p>
          <a:p>
            <a:pPr lvl="2"/>
            <a:r>
              <a:rPr lang="en-US" sz="2000" dirty="0" smtClean="0"/>
              <a:t>Opening an existing file for writing</a:t>
            </a:r>
          </a:p>
          <a:p>
            <a:pPr lvl="2"/>
            <a:r>
              <a:rPr lang="en-US" sz="2000" dirty="0" smtClean="0"/>
              <a:t>Overwriting</a:t>
            </a:r>
          </a:p>
          <a:p>
            <a:pPr lvl="2"/>
            <a:r>
              <a:rPr lang="en-US" sz="2000" dirty="0" smtClean="0"/>
              <a:t>Writing at the end(appending data)</a:t>
            </a:r>
          </a:p>
          <a:p>
            <a:pPr lvl="1"/>
            <a:r>
              <a:rPr lang="en-US" sz="2000" dirty="0" smtClean="0"/>
              <a:t>Reading from a File</a:t>
            </a:r>
          </a:p>
          <a:p>
            <a:pPr lvl="1"/>
            <a:r>
              <a:rPr lang="en-US" sz="2000" dirty="0" smtClean="0"/>
              <a:t>Close a file</a:t>
            </a:r>
          </a:p>
          <a:p>
            <a:pPr lvl="0"/>
            <a:r>
              <a:rPr lang="en-US" sz="2000" dirty="0" smtClean="0"/>
              <a:t>In C++, files are mainly dealt by using three classes </a:t>
            </a:r>
            <a:r>
              <a:rPr lang="en-US" sz="2000" dirty="0" err="1" smtClean="0"/>
              <a:t>fstream</a:t>
            </a:r>
            <a:r>
              <a:rPr lang="en-US" sz="2000" dirty="0" smtClean="0"/>
              <a:t>, </a:t>
            </a:r>
            <a:r>
              <a:rPr lang="en-US" sz="2000" dirty="0" err="1" smtClean="0"/>
              <a:t>ifstream</a:t>
            </a:r>
            <a:r>
              <a:rPr lang="en-US" sz="2000" dirty="0" smtClean="0"/>
              <a:t>, </a:t>
            </a:r>
            <a:r>
              <a:rPr lang="en-US" sz="2000" dirty="0" err="1" smtClean="0"/>
              <a:t>ofstream</a:t>
            </a:r>
            <a:r>
              <a:rPr lang="en-US" sz="2000" dirty="0" smtClean="0"/>
              <a:t> available in </a:t>
            </a:r>
            <a:r>
              <a:rPr lang="en-US" sz="2000" dirty="0" err="1" smtClean="0"/>
              <a:t>fstream</a:t>
            </a:r>
            <a:r>
              <a:rPr lang="en-US" sz="2000" dirty="0" smtClean="0"/>
              <a:t> </a:t>
            </a:r>
            <a:r>
              <a:rPr lang="en-US" sz="2000" dirty="0" err="1" smtClean="0"/>
              <a:t>headerfile</a:t>
            </a:r>
            <a:r>
              <a:rPr lang="en-US" sz="2000" dirty="0" smtClean="0"/>
              <a:t>.</a:t>
            </a:r>
            <a:br>
              <a:rPr lang="en-US" sz="2000" dirty="0" smtClean="0"/>
            </a:br>
            <a:r>
              <a:rPr lang="en-US" sz="2000" b="1" dirty="0" err="1" smtClean="0"/>
              <a:t>ofstream</a:t>
            </a:r>
            <a:r>
              <a:rPr lang="en-US" sz="2000" b="1" dirty="0" smtClean="0"/>
              <a:t>:</a:t>
            </a:r>
            <a:r>
              <a:rPr lang="en-US" sz="2000" dirty="0" smtClean="0"/>
              <a:t> Stream class to write on files</a:t>
            </a:r>
            <a:br>
              <a:rPr lang="en-US" sz="2000" dirty="0" smtClean="0"/>
            </a:br>
            <a:r>
              <a:rPr lang="en-US" sz="2000" b="1" dirty="0" err="1" smtClean="0"/>
              <a:t>ifstream</a:t>
            </a:r>
            <a:r>
              <a:rPr lang="en-US" sz="2000" b="1" dirty="0" smtClean="0"/>
              <a:t>:</a:t>
            </a:r>
            <a:r>
              <a:rPr lang="en-US" sz="2000" dirty="0" smtClean="0"/>
              <a:t> Stream class to read from files</a:t>
            </a:r>
            <a:br>
              <a:rPr lang="en-US" sz="2000" dirty="0" smtClean="0"/>
            </a:br>
            <a:r>
              <a:rPr lang="en-US" sz="2000" b="1" dirty="0" err="1" smtClean="0"/>
              <a:t>fstream</a:t>
            </a:r>
            <a:r>
              <a:rPr lang="en-US" sz="2000" b="1" dirty="0" smtClean="0"/>
              <a:t>:</a:t>
            </a:r>
            <a:r>
              <a:rPr lang="en-US" sz="2000" dirty="0" smtClean="0"/>
              <a:t> Stream class to both read and write from/to files.</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
        <p:nvSpPr>
          <p:cNvPr id="2" name="Oval 1"/>
          <p:cNvSpPr/>
          <p:nvPr/>
        </p:nvSpPr>
        <p:spPr>
          <a:xfrm>
            <a:off x="5334000" y="1905000"/>
            <a:ext cx="3657600" cy="152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t>Don’t forget to add “</a:t>
            </a:r>
            <a:r>
              <a:rPr lang="en-US" sz="2000" b="1" dirty="0" err="1" smtClean="0"/>
              <a:t>fstream.h</a:t>
            </a:r>
            <a:r>
              <a:rPr lang="en-US" sz="2000" b="1" dirty="0" smtClean="0"/>
              <a:t>” file to start with file handling program</a:t>
            </a:r>
            <a:endParaRPr lang="en-US" sz="2000" b="1" dirty="0"/>
          </a:p>
        </p:txBody>
      </p:sp>
    </p:spTree>
    <p:extLst>
      <p:ext uri="{BB962C8B-B14F-4D97-AF65-F5344CB8AC3E}">
        <p14:creationId xmlns:p14="http://schemas.microsoft.com/office/powerpoint/2010/main" xmlns="" val="16597429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Opening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marL="0" lvl="0" indent="0">
              <a:buNone/>
            </a:pPr>
            <a:endParaRPr lang="en-US" sz="2000" dirty="0"/>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Opening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a:t>Open() is used to open any file in C++ with respective stream object. </a:t>
            </a:r>
          </a:p>
          <a:p>
            <a:pPr marL="0" lvl="0" indent="0">
              <a:buNone/>
            </a:pPr>
            <a:endParaRPr lang="en-US" sz="2000" dirty="0"/>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14651777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Opening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a:t>Open() is used to open any file in C++ with respective stream object. </a:t>
            </a:r>
          </a:p>
          <a:p>
            <a:pPr lvl="0"/>
            <a:r>
              <a:rPr lang="en-US" sz="2000" dirty="0"/>
              <a:t>We can open file by</a:t>
            </a:r>
            <a:br>
              <a:rPr lang="en-US" sz="2000" dirty="0"/>
            </a:br>
            <a:endParaRPr lang="en-US" sz="2000" dirty="0"/>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29423576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Opening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Open() is used to open any file in C++ with respective stream object. </a:t>
            </a:r>
          </a:p>
          <a:p>
            <a:pPr lvl="0"/>
            <a:r>
              <a:rPr lang="en-US" sz="2000" dirty="0" smtClean="0"/>
              <a:t>We can open file by</a:t>
            </a:r>
            <a:br>
              <a:rPr lang="en-US" sz="2000" dirty="0" smtClean="0"/>
            </a:br>
            <a:r>
              <a:rPr lang="en-US" sz="2000" dirty="0" smtClean="0"/>
              <a:t>1. passing file name in constructor at the time of object creation</a:t>
            </a:r>
            <a:br>
              <a:rPr lang="en-US" sz="2000" dirty="0" smtClean="0"/>
            </a:br>
            <a:endParaRPr lang="en-US" sz="2000" dirty="0"/>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38815455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Opening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a:t>Open() is used to open any file in C++ with respective stream object. </a:t>
            </a:r>
          </a:p>
          <a:p>
            <a:pPr lvl="0"/>
            <a:r>
              <a:rPr lang="en-US" sz="2000" dirty="0"/>
              <a:t>We can open file by</a:t>
            </a:r>
            <a:br>
              <a:rPr lang="en-US" sz="2000" dirty="0"/>
            </a:br>
            <a:r>
              <a:rPr lang="en-US" sz="2000" dirty="0" smtClean="0"/>
              <a:t>1. passing file name in constructor at the time of object creation</a:t>
            </a:r>
            <a:br>
              <a:rPr lang="en-US" sz="2000" dirty="0" smtClean="0"/>
            </a:br>
            <a:r>
              <a:rPr lang="en-US" sz="2000" dirty="0" smtClean="0"/>
              <a:t>2. using the open method</a:t>
            </a:r>
          </a:p>
          <a:p>
            <a:pPr fontAlgn="t">
              <a:buNone/>
            </a:pPr>
            <a:endParaRPr lang="en-US" sz="2000" dirty="0" smtClean="0"/>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10928295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Opening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a:t>Open() is used to open any file in C++ with respective stream object. </a:t>
            </a:r>
          </a:p>
          <a:p>
            <a:pPr lvl="0"/>
            <a:r>
              <a:rPr lang="en-US" sz="2000" dirty="0"/>
              <a:t>We can open file by</a:t>
            </a:r>
            <a:br>
              <a:rPr lang="en-US" sz="2000" dirty="0"/>
            </a:br>
            <a:r>
              <a:rPr lang="en-US" sz="2000" dirty="0"/>
              <a:t>1</a:t>
            </a:r>
            <a:r>
              <a:rPr lang="en-US" sz="2000" dirty="0" smtClean="0"/>
              <a:t>. passing file name in constructor at the time of object creation</a:t>
            </a:r>
            <a:br>
              <a:rPr lang="en-US" sz="2000" dirty="0" smtClean="0"/>
            </a:br>
            <a:r>
              <a:rPr lang="en-US" sz="2000" dirty="0" smtClean="0"/>
              <a:t>2. using the open method</a:t>
            </a:r>
          </a:p>
          <a:p>
            <a:pPr fontAlgn="t">
              <a:buNone/>
            </a:pPr>
            <a:endParaRPr lang="en-US" sz="2000" dirty="0" smtClean="0"/>
          </a:p>
          <a:p>
            <a:pPr fontAlgn="t">
              <a:buNone/>
            </a:pPr>
            <a:r>
              <a:rPr lang="en-US" sz="2000" dirty="0" smtClean="0"/>
              <a:t>File open() function have two parameter:</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21382894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Opening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a:t>Open() is used to open any file in C++ with respective stream object. </a:t>
            </a:r>
          </a:p>
          <a:p>
            <a:pPr lvl="0"/>
            <a:r>
              <a:rPr lang="en-US" sz="2000" dirty="0"/>
              <a:t>We can open file by</a:t>
            </a:r>
            <a:br>
              <a:rPr lang="en-US" sz="2000" dirty="0"/>
            </a:br>
            <a:r>
              <a:rPr lang="en-US" sz="2000" dirty="0"/>
              <a:t>1</a:t>
            </a:r>
            <a:r>
              <a:rPr lang="en-US" sz="2000" dirty="0" smtClean="0"/>
              <a:t>. passing file name in constructor at the time of object creation</a:t>
            </a:r>
            <a:br>
              <a:rPr lang="en-US" sz="2000" dirty="0" smtClean="0"/>
            </a:br>
            <a:r>
              <a:rPr lang="en-US" sz="2000" dirty="0" smtClean="0"/>
              <a:t>2. using the open method</a:t>
            </a:r>
          </a:p>
          <a:p>
            <a:pPr fontAlgn="t">
              <a:buNone/>
            </a:pPr>
            <a:endParaRPr lang="en-US" sz="2000" dirty="0" smtClean="0"/>
          </a:p>
          <a:p>
            <a:pPr fontAlgn="t">
              <a:buNone/>
            </a:pPr>
            <a:r>
              <a:rPr lang="en-US" sz="2000" dirty="0" smtClean="0"/>
              <a:t>File open() function have two parameter:</a:t>
            </a:r>
          </a:p>
          <a:p>
            <a:pPr marL="457200" indent="-457200" fontAlgn="t">
              <a:buAutoNum type="arabicPeriod"/>
            </a:pPr>
            <a:r>
              <a:rPr lang="en-US" sz="2000" dirty="0" smtClean="0"/>
              <a:t>File name:</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19321065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Opening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a:t>Open() is used to open any file in C++ with respective stream object. </a:t>
            </a:r>
          </a:p>
          <a:p>
            <a:pPr lvl="0"/>
            <a:r>
              <a:rPr lang="en-US" sz="2000" dirty="0"/>
              <a:t>We can open file by</a:t>
            </a:r>
            <a:br>
              <a:rPr lang="en-US" sz="2000" dirty="0"/>
            </a:br>
            <a:r>
              <a:rPr lang="en-US" sz="2000" dirty="0"/>
              <a:t>1</a:t>
            </a:r>
            <a:r>
              <a:rPr lang="en-US" sz="2000" dirty="0" smtClean="0"/>
              <a:t>. passing file name in constructor at the time of object creation</a:t>
            </a:r>
            <a:br>
              <a:rPr lang="en-US" sz="2000" dirty="0" smtClean="0"/>
            </a:br>
            <a:r>
              <a:rPr lang="en-US" sz="2000" dirty="0" smtClean="0"/>
              <a:t>2. using the open method</a:t>
            </a:r>
          </a:p>
          <a:p>
            <a:pPr fontAlgn="t">
              <a:buNone/>
            </a:pPr>
            <a:endParaRPr lang="en-US" sz="2000" dirty="0" smtClean="0"/>
          </a:p>
          <a:p>
            <a:pPr fontAlgn="t">
              <a:buNone/>
            </a:pPr>
            <a:r>
              <a:rPr lang="en-US" sz="2000" dirty="0" smtClean="0"/>
              <a:t>File open() function have two parameter:</a:t>
            </a:r>
          </a:p>
          <a:p>
            <a:pPr marL="457200" indent="-457200" fontAlgn="t">
              <a:buAutoNum type="arabicPeriod"/>
            </a:pPr>
            <a:r>
              <a:rPr lang="en-US" sz="2000" dirty="0" smtClean="0"/>
              <a:t>File name:</a:t>
            </a:r>
          </a:p>
          <a:p>
            <a:pPr marL="457200" indent="-457200" fontAlgn="t">
              <a:buAutoNum type="arabicPeriod"/>
            </a:pPr>
            <a:r>
              <a:rPr lang="en-US" sz="2000" dirty="0" smtClean="0"/>
              <a:t>Opening mode:- modes can be of any types:</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1334861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a:t>
            </a:r>
            <a:endParaRPr lang="en-US" sz="3200" dirty="0" smtClean="0"/>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 Streams refer to sequence of bytes.  </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pic>
        <p:nvPicPr>
          <p:cNvPr id="2" name="Picture 1"/>
          <p:cNvPicPr>
            <a:picLocks noChangeAspect="1"/>
          </p:cNvPicPr>
          <p:nvPr/>
        </p:nvPicPr>
        <p:blipFill>
          <a:blip r:embed="rId3"/>
          <a:stretch>
            <a:fillRect/>
          </a:stretch>
        </p:blipFill>
        <p:spPr>
          <a:xfrm>
            <a:off x="4343400" y="659357"/>
            <a:ext cx="2495550" cy="1743075"/>
          </a:xfrm>
          <a:prstGeom prst="rect">
            <a:avLst/>
          </a:prstGeom>
        </p:spPr>
      </p:pic>
    </p:spTree>
    <p:extLst>
      <p:ext uri="{BB962C8B-B14F-4D97-AF65-F5344CB8AC3E}">
        <p14:creationId xmlns:p14="http://schemas.microsoft.com/office/powerpoint/2010/main" xmlns="" val="13943774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Opening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a:t>Open() is used to open any file in C++ with respective stream object. </a:t>
            </a:r>
          </a:p>
          <a:p>
            <a:pPr lvl="0"/>
            <a:r>
              <a:rPr lang="en-US" sz="2000" dirty="0"/>
              <a:t>We can open file by</a:t>
            </a:r>
            <a:br>
              <a:rPr lang="en-US" sz="2000" dirty="0"/>
            </a:br>
            <a:r>
              <a:rPr lang="en-US" sz="2000" dirty="0"/>
              <a:t>1</a:t>
            </a:r>
            <a:r>
              <a:rPr lang="en-US" sz="2000" dirty="0" smtClean="0"/>
              <a:t>. passing file name in constructor at the time of object creation</a:t>
            </a:r>
            <a:br>
              <a:rPr lang="en-US" sz="2000" dirty="0" smtClean="0"/>
            </a:br>
            <a:r>
              <a:rPr lang="en-US" sz="2000" dirty="0" smtClean="0"/>
              <a:t>2. using the open method</a:t>
            </a:r>
          </a:p>
          <a:p>
            <a:pPr fontAlgn="t">
              <a:buNone/>
            </a:pPr>
            <a:endParaRPr lang="en-US" sz="2000" dirty="0" smtClean="0"/>
          </a:p>
          <a:p>
            <a:pPr fontAlgn="t">
              <a:buNone/>
            </a:pPr>
            <a:r>
              <a:rPr lang="en-US" sz="2000" dirty="0" smtClean="0"/>
              <a:t>File open() function have two parameter:</a:t>
            </a:r>
          </a:p>
          <a:p>
            <a:pPr marL="457200" indent="-457200" fontAlgn="t">
              <a:buAutoNum type="arabicPeriod"/>
            </a:pPr>
            <a:r>
              <a:rPr lang="en-US" sz="2000" dirty="0" smtClean="0"/>
              <a:t>File name:</a:t>
            </a:r>
          </a:p>
          <a:p>
            <a:pPr marL="457200" indent="-457200" fontAlgn="t">
              <a:buAutoNum type="arabicPeriod"/>
            </a:pPr>
            <a:r>
              <a:rPr lang="en-US" sz="2000" dirty="0" smtClean="0"/>
              <a:t>Opening mode:- modes can be of any types:</a:t>
            </a:r>
          </a:p>
          <a:p>
            <a:pPr fontAlgn="t"/>
            <a:r>
              <a:rPr lang="en-US" sz="2000" b="1" dirty="0" err="1" smtClean="0"/>
              <a:t>ios</a:t>
            </a:r>
            <a:r>
              <a:rPr lang="en-US" sz="2000" b="1" dirty="0" smtClean="0"/>
              <a:t>::app: </a:t>
            </a:r>
            <a:r>
              <a:rPr lang="en-US" sz="2000" dirty="0" smtClean="0"/>
              <a:t>Append mode. All output to that file to be appended to the end.</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40940965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Opening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a:t>Open() is used to open any file in C++ with respective stream object. </a:t>
            </a:r>
          </a:p>
          <a:p>
            <a:pPr lvl="0"/>
            <a:r>
              <a:rPr lang="en-US" sz="2000" dirty="0"/>
              <a:t>We can open file by</a:t>
            </a:r>
            <a:br>
              <a:rPr lang="en-US" sz="2000" dirty="0"/>
            </a:br>
            <a:r>
              <a:rPr lang="en-US" sz="2000" dirty="0"/>
              <a:t>1</a:t>
            </a:r>
            <a:r>
              <a:rPr lang="en-US" sz="2000" dirty="0" smtClean="0"/>
              <a:t>. passing file name in constructor at the time of object creation</a:t>
            </a:r>
            <a:br>
              <a:rPr lang="en-US" sz="2000" dirty="0" smtClean="0"/>
            </a:br>
            <a:r>
              <a:rPr lang="en-US" sz="2000" dirty="0" smtClean="0"/>
              <a:t>2. using the open method</a:t>
            </a:r>
          </a:p>
          <a:p>
            <a:pPr fontAlgn="t">
              <a:buNone/>
            </a:pPr>
            <a:endParaRPr lang="en-US" sz="2000" dirty="0" smtClean="0"/>
          </a:p>
          <a:p>
            <a:pPr fontAlgn="t">
              <a:buNone/>
            </a:pPr>
            <a:r>
              <a:rPr lang="en-US" sz="2000" dirty="0" smtClean="0"/>
              <a:t>File open() function have two parameter:</a:t>
            </a:r>
          </a:p>
          <a:p>
            <a:pPr marL="457200" indent="-457200" fontAlgn="t">
              <a:buAutoNum type="arabicPeriod"/>
            </a:pPr>
            <a:r>
              <a:rPr lang="en-US" sz="2000" dirty="0" smtClean="0"/>
              <a:t>File name:</a:t>
            </a:r>
          </a:p>
          <a:p>
            <a:pPr marL="457200" indent="-457200" fontAlgn="t">
              <a:buAutoNum type="arabicPeriod"/>
            </a:pPr>
            <a:r>
              <a:rPr lang="en-US" sz="2000" dirty="0" smtClean="0"/>
              <a:t>Opening mode:- modes can be of any types:</a:t>
            </a:r>
          </a:p>
          <a:p>
            <a:pPr fontAlgn="t"/>
            <a:r>
              <a:rPr lang="en-US" sz="2000" b="1" dirty="0" err="1" smtClean="0"/>
              <a:t>ios</a:t>
            </a:r>
            <a:r>
              <a:rPr lang="en-US" sz="2000" b="1" dirty="0" smtClean="0"/>
              <a:t>::app: </a:t>
            </a:r>
            <a:r>
              <a:rPr lang="en-US" sz="2000" dirty="0" smtClean="0"/>
              <a:t>Append mode. All output to that file to be appended to the end.</a:t>
            </a:r>
          </a:p>
          <a:p>
            <a:pPr fontAlgn="t"/>
            <a:r>
              <a:rPr lang="en-US" sz="2000" b="1" dirty="0" err="1" smtClean="0"/>
              <a:t>ios</a:t>
            </a:r>
            <a:r>
              <a:rPr lang="en-US" sz="2000" b="1" dirty="0" smtClean="0"/>
              <a:t>::</a:t>
            </a:r>
            <a:r>
              <a:rPr lang="en-US" sz="2000" b="1" dirty="0" err="1" smtClean="0"/>
              <a:t>ate:</a:t>
            </a:r>
            <a:r>
              <a:rPr lang="en-US" sz="2000" dirty="0" err="1" smtClean="0"/>
              <a:t>Open</a:t>
            </a:r>
            <a:r>
              <a:rPr lang="en-US" sz="2000" dirty="0" smtClean="0"/>
              <a:t> a file for output and move the read/write control to the end of the file.</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2757833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Opening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a:t>Open() is used to open any file in C++ with respective stream object. </a:t>
            </a:r>
          </a:p>
          <a:p>
            <a:pPr lvl="0"/>
            <a:r>
              <a:rPr lang="en-US" sz="2000" dirty="0"/>
              <a:t>We can open file by</a:t>
            </a:r>
            <a:br>
              <a:rPr lang="en-US" sz="2000" dirty="0"/>
            </a:br>
            <a:r>
              <a:rPr lang="en-US" sz="2000" dirty="0"/>
              <a:t>1</a:t>
            </a:r>
            <a:r>
              <a:rPr lang="en-US" sz="2000" dirty="0" smtClean="0"/>
              <a:t>. passing file name in constructor at the time of object creation</a:t>
            </a:r>
            <a:br>
              <a:rPr lang="en-US" sz="2000" dirty="0" smtClean="0"/>
            </a:br>
            <a:r>
              <a:rPr lang="en-US" sz="2000" dirty="0" smtClean="0"/>
              <a:t>2. using the open method</a:t>
            </a:r>
          </a:p>
          <a:p>
            <a:pPr fontAlgn="t">
              <a:buNone/>
            </a:pPr>
            <a:endParaRPr lang="en-US" sz="2000" dirty="0" smtClean="0"/>
          </a:p>
          <a:p>
            <a:pPr fontAlgn="t">
              <a:buNone/>
            </a:pPr>
            <a:r>
              <a:rPr lang="en-US" sz="2000" dirty="0" smtClean="0"/>
              <a:t>File open() function have two parameter:</a:t>
            </a:r>
          </a:p>
          <a:p>
            <a:pPr marL="457200" indent="-457200" fontAlgn="t">
              <a:buAutoNum type="arabicPeriod"/>
            </a:pPr>
            <a:r>
              <a:rPr lang="en-US" sz="2000" dirty="0" smtClean="0"/>
              <a:t>File name:</a:t>
            </a:r>
          </a:p>
          <a:p>
            <a:pPr marL="457200" indent="-457200" fontAlgn="t">
              <a:buAutoNum type="arabicPeriod"/>
            </a:pPr>
            <a:r>
              <a:rPr lang="en-US" sz="2000" dirty="0" smtClean="0"/>
              <a:t>Opening mode:- modes can be of any types:</a:t>
            </a:r>
          </a:p>
          <a:p>
            <a:pPr fontAlgn="t"/>
            <a:r>
              <a:rPr lang="en-US" sz="2000" b="1" dirty="0" err="1" smtClean="0"/>
              <a:t>ios</a:t>
            </a:r>
            <a:r>
              <a:rPr lang="en-US" sz="2000" b="1" dirty="0" smtClean="0"/>
              <a:t>::app: </a:t>
            </a:r>
            <a:r>
              <a:rPr lang="en-US" sz="2000" dirty="0" smtClean="0"/>
              <a:t>Append mode. All output to that file to be appended to the end.</a:t>
            </a:r>
          </a:p>
          <a:p>
            <a:pPr fontAlgn="t"/>
            <a:r>
              <a:rPr lang="en-US" sz="2000" b="1" dirty="0" err="1" smtClean="0"/>
              <a:t>ios</a:t>
            </a:r>
            <a:r>
              <a:rPr lang="en-US" sz="2000" b="1" dirty="0" smtClean="0"/>
              <a:t>::</a:t>
            </a:r>
            <a:r>
              <a:rPr lang="en-US" sz="2000" b="1" dirty="0" err="1" smtClean="0"/>
              <a:t>ate:</a:t>
            </a:r>
            <a:r>
              <a:rPr lang="en-US" sz="2000" dirty="0" err="1" smtClean="0"/>
              <a:t>Open</a:t>
            </a:r>
            <a:r>
              <a:rPr lang="en-US" sz="2000" dirty="0" smtClean="0"/>
              <a:t> a file for output and move the read/write control to the end of the file.</a:t>
            </a:r>
          </a:p>
          <a:p>
            <a:pPr fontAlgn="t"/>
            <a:r>
              <a:rPr lang="en-US" sz="2000" b="1" dirty="0" err="1" smtClean="0"/>
              <a:t>ios</a:t>
            </a:r>
            <a:r>
              <a:rPr lang="en-US" sz="2000" b="1" dirty="0" smtClean="0"/>
              <a:t>::in: </a:t>
            </a:r>
            <a:r>
              <a:rPr lang="en-US" sz="2000" dirty="0" smtClean="0"/>
              <a:t>Open a file for reading. </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36057772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Opening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a:t>Open() is used to open any file in C++ with respective stream object. </a:t>
            </a:r>
          </a:p>
          <a:p>
            <a:pPr lvl="0"/>
            <a:r>
              <a:rPr lang="en-US" sz="2000" dirty="0"/>
              <a:t>We can open file by</a:t>
            </a:r>
            <a:br>
              <a:rPr lang="en-US" sz="2000" dirty="0"/>
            </a:br>
            <a:r>
              <a:rPr lang="en-US" sz="2000" dirty="0"/>
              <a:t>1</a:t>
            </a:r>
            <a:r>
              <a:rPr lang="en-US" sz="2000" dirty="0" smtClean="0"/>
              <a:t>. passing file name in constructor at the time of object creation</a:t>
            </a:r>
            <a:br>
              <a:rPr lang="en-US" sz="2000" dirty="0" smtClean="0"/>
            </a:br>
            <a:r>
              <a:rPr lang="en-US" sz="2000" dirty="0" smtClean="0"/>
              <a:t>2. using the open method</a:t>
            </a:r>
          </a:p>
          <a:p>
            <a:pPr fontAlgn="t">
              <a:buNone/>
            </a:pPr>
            <a:endParaRPr lang="en-US" sz="2000" dirty="0" smtClean="0"/>
          </a:p>
          <a:p>
            <a:pPr fontAlgn="t">
              <a:buNone/>
            </a:pPr>
            <a:r>
              <a:rPr lang="en-US" sz="2000" dirty="0" smtClean="0"/>
              <a:t>File open() function have two parameter:</a:t>
            </a:r>
          </a:p>
          <a:p>
            <a:pPr marL="457200" indent="-457200" fontAlgn="t">
              <a:buAutoNum type="arabicPeriod"/>
            </a:pPr>
            <a:r>
              <a:rPr lang="en-US" sz="2000" dirty="0" smtClean="0"/>
              <a:t>File name:</a:t>
            </a:r>
          </a:p>
          <a:p>
            <a:pPr marL="457200" indent="-457200" fontAlgn="t">
              <a:buAutoNum type="arabicPeriod"/>
            </a:pPr>
            <a:r>
              <a:rPr lang="en-US" sz="2000" dirty="0" smtClean="0"/>
              <a:t>Opening mode:- modes can be of any types:</a:t>
            </a:r>
          </a:p>
          <a:p>
            <a:pPr fontAlgn="t"/>
            <a:r>
              <a:rPr lang="en-US" sz="2000" b="1" dirty="0" err="1" smtClean="0"/>
              <a:t>ios</a:t>
            </a:r>
            <a:r>
              <a:rPr lang="en-US" sz="2000" b="1" dirty="0" smtClean="0"/>
              <a:t>::app: </a:t>
            </a:r>
            <a:r>
              <a:rPr lang="en-US" sz="2000" dirty="0" smtClean="0"/>
              <a:t>Append mode. All output to that file to be appended to the end.</a:t>
            </a:r>
          </a:p>
          <a:p>
            <a:pPr fontAlgn="t"/>
            <a:r>
              <a:rPr lang="en-US" sz="2000" b="1" dirty="0" err="1" smtClean="0"/>
              <a:t>ios</a:t>
            </a:r>
            <a:r>
              <a:rPr lang="en-US" sz="2000" b="1" dirty="0" smtClean="0"/>
              <a:t>::</a:t>
            </a:r>
            <a:r>
              <a:rPr lang="en-US" sz="2000" b="1" dirty="0" err="1" smtClean="0"/>
              <a:t>ate:</a:t>
            </a:r>
            <a:r>
              <a:rPr lang="en-US" sz="2000" dirty="0" err="1" smtClean="0"/>
              <a:t>Open</a:t>
            </a:r>
            <a:r>
              <a:rPr lang="en-US" sz="2000" dirty="0" smtClean="0"/>
              <a:t> a file for output and move the read/write control to the end of the file.</a:t>
            </a:r>
          </a:p>
          <a:p>
            <a:pPr fontAlgn="t"/>
            <a:r>
              <a:rPr lang="en-US" sz="2000" b="1" dirty="0" err="1" smtClean="0"/>
              <a:t>ios</a:t>
            </a:r>
            <a:r>
              <a:rPr lang="en-US" sz="2000" b="1" dirty="0" smtClean="0"/>
              <a:t>::in: </a:t>
            </a:r>
            <a:r>
              <a:rPr lang="en-US" sz="2000" dirty="0" smtClean="0"/>
              <a:t>Open a file for reading. </a:t>
            </a:r>
          </a:p>
          <a:p>
            <a:pPr fontAlgn="t"/>
            <a:r>
              <a:rPr lang="en-US" sz="2000" b="1" dirty="0" err="1" smtClean="0"/>
              <a:t>ios</a:t>
            </a:r>
            <a:r>
              <a:rPr lang="en-US" sz="2000" b="1" dirty="0" smtClean="0"/>
              <a:t>::out: </a:t>
            </a:r>
            <a:r>
              <a:rPr lang="en-US" sz="2000" dirty="0" smtClean="0"/>
              <a:t>Open a file for writing.</a:t>
            </a:r>
            <a:endParaRPr lang="en-US" sz="2000" dirty="0"/>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13501336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Writing to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endParaRPr lang="en-US" sz="2100" u="sng" dirty="0" smtClean="0">
              <a:solidFill>
                <a:schemeClr val="tx1"/>
              </a:solidFill>
            </a:endParaRP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Writing to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r>
              <a:rPr lang="en-US" sz="2100" dirty="0" smtClean="0"/>
              <a:t>As we are expecting to write to a file  &lt;&lt;  operator we will use  but without </a:t>
            </a:r>
            <a:r>
              <a:rPr lang="en-US" sz="2100" dirty="0" err="1" smtClean="0"/>
              <a:t>cout</a:t>
            </a:r>
            <a:r>
              <a:rPr lang="en-US" sz="2100" dirty="0" smtClean="0"/>
              <a:t> operator.</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33566886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Writing to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r>
              <a:rPr lang="en-US" sz="2100" dirty="0" smtClean="0"/>
              <a:t>As we are expecting to write to a file  &lt;&lt;  operator we will use  but without </a:t>
            </a:r>
            <a:r>
              <a:rPr lang="en-US" sz="2100" dirty="0" err="1" smtClean="0"/>
              <a:t>cout</a:t>
            </a:r>
            <a:r>
              <a:rPr lang="en-US" sz="2100" dirty="0" smtClean="0"/>
              <a:t> operator.</a:t>
            </a:r>
          </a:p>
          <a:p>
            <a:pPr lvl="0" algn="just"/>
            <a:r>
              <a:rPr lang="en-US" sz="2100" dirty="0" smtClean="0"/>
              <a:t>Instead of </a:t>
            </a:r>
            <a:r>
              <a:rPr lang="en-US" sz="2100" dirty="0" err="1" smtClean="0"/>
              <a:t>cout</a:t>
            </a:r>
            <a:r>
              <a:rPr lang="en-US" sz="2100" dirty="0" smtClean="0"/>
              <a:t> here the object of either </a:t>
            </a:r>
            <a:r>
              <a:rPr lang="en-US" sz="2100" dirty="0" err="1" smtClean="0"/>
              <a:t>ofstream</a:t>
            </a:r>
            <a:r>
              <a:rPr lang="en-US" sz="2100" dirty="0" smtClean="0"/>
              <a:t> class or </a:t>
            </a:r>
            <a:r>
              <a:rPr lang="en-US" sz="2100" dirty="0" err="1" smtClean="0"/>
              <a:t>fstream</a:t>
            </a:r>
            <a:r>
              <a:rPr lang="en-US" sz="2100" dirty="0" smtClean="0"/>
              <a:t> class will be used.</a:t>
            </a:r>
          </a:p>
          <a:p>
            <a:pPr lvl="0" algn="just"/>
            <a:endParaRPr lang="en-US" sz="2100" u="sng" dirty="0" smtClean="0">
              <a:solidFill>
                <a:schemeClr val="tx1"/>
              </a:solidFill>
            </a:endParaRP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9959186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Writing to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r>
              <a:rPr lang="en-US" sz="2100" dirty="0" smtClean="0"/>
              <a:t>As we are expecting to write to a file  &lt;&lt;  operator we will use  but without </a:t>
            </a:r>
            <a:r>
              <a:rPr lang="en-US" sz="2100" dirty="0" err="1" smtClean="0"/>
              <a:t>cout</a:t>
            </a:r>
            <a:r>
              <a:rPr lang="en-US" sz="2100" dirty="0" smtClean="0"/>
              <a:t> operator.</a:t>
            </a:r>
          </a:p>
          <a:p>
            <a:pPr lvl="0" algn="just"/>
            <a:r>
              <a:rPr lang="en-US" sz="2100" dirty="0" smtClean="0"/>
              <a:t>Instead of </a:t>
            </a:r>
            <a:r>
              <a:rPr lang="en-US" sz="2100" dirty="0" err="1" smtClean="0"/>
              <a:t>cout</a:t>
            </a:r>
            <a:r>
              <a:rPr lang="en-US" sz="2100" dirty="0" smtClean="0"/>
              <a:t> here the object of either </a:t>
            </a:r>
            <a:r>
              <a:rPr lang="en-US" sz="2100" dirty="0" err="1" smtClean="0"/>
              <a:t>ofstream</a:t>
            </a:r>
            <a:r>
              <a:rPr lang="en-US" sz="2100" dirty="0" smtClean="0"/>
              <a:t> class or </a:t>
            </a:r>
            <a:r>
              <a:rPr lang="en-US" sz="2100" dirty="0" err="1" smtClean="0"/>
              <a:t>fstream</a:t>
            </a:r>
            <a:r>
              <a:rPr lang="en-US" sz="2100" dirty="0" smtClean="0"/>
              <a:t> class will be used.</a:t>
            </a:r>
          </a:p>
          <a:p>
            <a:pPr lvl="0" algn="just"/>
            <a:r>
              <a:rPr lang="en-US" sz="2100" dirty="0" smtClean="0"/>
              <a:t>Hence </a:t>
            </a:r>
            <a:r>
              <a:rPr lang="en-US" sz="2100" u="sng" dirty="0" err="1" smtClean="0">
                <a:solidFill>
                  <a:srgbClr val="C00000"/>
                </a:solidFill>
              </a:rPr>
              <a:t>cout</a:t>
            </a:r>
            <a:r>
              <a:rPr lang="en-US" sz="2100" u="sng" dirty="0" smtClean="0">
                <a:solidFill>
                  <a:srgbClr val="C00000"/>
                </a:solidFill>
              </a:rPr>
              <a:t>&lt;&lt;“hello” </a:t>
            </a:r>
            <a:r>
              <a:rPr lang="en-US" sz="2100" dirty="0" smtClean="0"/>
              <a:t>is writing to output screen </a:t>
            </a:r>
            <a:r>
              <a:rPr lang="en-US" sz="2100" u="sng" dirty="0" smtClean="0">
                <a:solidFill>
                  <a:srgbClr val="C00000"/>
                </a:solidFill>
              </a:rPr>
              <a:t>send&lt;&lt;“hello”; </a:t>
            </a:r>
            <a:r>
              <a:rPr lang="en-US" sz="2100" dirty="0" smtClean="0"/>
              <a:t>will write to file.</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41331248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Writing to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r>
              <a:rPr lang="en-US" sz="2100" dirty="0" smtClean="0"/>
              <a:t>As we are expecting to write to a file  &lt;&lt;  operator we will use  but without </a:t>
            </a:r>
            <a:r>
              <a:rPr lang="en-US" sz="2100" dirty="0" err="1" smtClean="0"/>
              <a:t>cout</a:t>
            </a:r>
            <a:r>
              <a:rPr lang="en-US" sz="2100" dirty="0" smtClean="0"/>
              <a:t> operator.</a:t>
            </a:r>
          </a:p>
          <a:p>
            <a:pPr lvl="0" algn="just"/>
            <a:r>
              <a:rPr lang="en-US" sz="2100" dirty="0" smtClean="0"/>
              <a:t>Instead of </a:t>
            </a:r>
            <a:r>
              <a:rPr lang="en-US" sz="2100" dirty="0" err="1" smtClean="0"/>
              <a:t>cout</a:t>
            </a:r>
            <a:r>
              <a:rPr lang="en-US" sz="2100" dirty="0" smtClean="0"/>
              <a:t> here the object of either </a:t>
            </a:r>
            <a:r>
              <a:rPr lang="en-US" sz="2100" dirty="0" err="1" smtClean="0"/>
              <a:t>ofstream</a:t>
            </a:r>
            <a:r>
              <a:rPr lang="en-US" sz="2100" dirty="0" smtClean="0"/>
              <a:t> class or </a:t>
            </a:r>
            <a:r>
              <a:rPr lang="en-US" sz="2100" dirty="0" err="1" smtClean="0"/>
              <a:t>fstream</a:t>
            </a:r>
            <a:r>
              <a:rPr lang="en-US" sz="2100" dirty="0" smtClean="0"/>
              <a:t> class will be used.</a:t>
            </a:r>
          </a:p>
          <a:p>
            <a:pPr lvl="0" algn="just"/>
            <a:r>
              <a:rPr lang="en-US" sz="2100" dirty="0" smtClean="0"/>
              <a:t>Hence </a:t>
            </a:r>
            <a:r>
              <a:rPr lang="en-US" sz="2100" u="sng" dirty="0" err="1" smtClean="0">
                <a:solidFill>
                  <a:srgbClr val="C00000"/>
                </a:solidFill>
              </a:rPr>
              <a:t>cout</a:t>
            </a:r>
            <a:r>
              <a:rPr lang="en-US" sz="2100" u="sng" dirty="0" smtClean="0">
                <a:solidFill>
                  <a:srgbClr val="C00000"/>
                </a:solidFill>
              </a:rPr>
              <a:t>&lt;&lt;“hello” </a:t>
            </a:r>
            <a:r>
              <a:rPr lang="en-US" sz="2100" dirty="0" smtClean="0"/>
              <a:t>is writing to output screen </a:t>
            </a:r>
            <a:r>
              <a:rPr lang="en-US" sz="2100" u="sng" dirty="0" smtClean="0">
                <a:solidFill>
                  <a:srgbClr val="C00000"/>
                </a:solidFill>
              </a:rPr>
              <a:t>send&lt;&lt;“hello”; </a:t>
            </a:r>
            <a:r>
              <a:rPr lang="en-US" sz="2100" dirty="0" smtClean="0"/>
              <a:t>will write to file.</a:t>
            </a:r>
          </a:p>
          <a:p>
            <a:pPr lvl="1" algn="just"/>
            <a:r>
              <a:rPr lang="en-US" sz="2100" dirty="0" smtClean="0"/>
              <a:t>( here </a:t>
            </a:r>
            <a:r>
              <a:rPr lang="en-US" sz="2100" u="sng" dirty="0" smtClean="0">
                <a:solidFill>
                  <a:srgbClr val="C00000"/>
                </a:solidFill>
              </a:rPr>
              <a:t>send</a:t>
            </a:r>
            <a:r>
              <a:rPr lang="en-US" sz="2100" dirty="0" smtClean="0"/>
              <a:t> is an object or any of the class mentioned above.)</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1268057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Writing to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r>
              <a:rPr lang="en-US" sz="2100" dirty="0" smtClean="0"/>
              <a:t>As we are expecting to write to a file  &lt;&lt;  operator we will use  but without </a:t>
            </a:r>
            <a:r>
              <a:rPr lang="en-US" sz="2100" dirty="0" err="1" smtClean="0"/>
              <a:t>cout</a:t>
            </a:r>
            <a:r>
              <a:rPr lang="en-US" sz="2100" dirty="0" smtClean="0"/>
              <a:t> operator.</a:t>
            </a:r>
          </a:p>
          <a:p>
            <a:pPr lvl="0" algn="just"/>
            <a:r>
              <a:rPr lang="en-US" sz="2100" dirty="0" smtClean="0"/>
              <a:t>Instead of </a:t>
            </a:r>
            <a:r>
              <a:rPr lang="en-US" sz="2100" dirty="0" err="1" smtClean="0"/>
              <a:t>cout</a:t>
            </a:r>
            <a:r>
              <a:rPr lang="en-US" sz="2100" dirty="0" smtClean="0"/>
              <a:t> here the object of either </a:t>
            </a:r>
            <a:r>
              <a:rPr lang="en-US" sz="2100" dirty="0" err="1" smtClean="0"/>
              <a:t>ofstream</a:t>
            </a:r>
            <a:r>
              <a:rPr lang="en-US" sz="2100" dirty="0" smtClean="0"/>
              <a:t> class or </a:t>
            </a:r>
            <a:r>
              <a:rPr lang="en-US" sz="2100" dirty="0" err="1" smtClean="0"/>
              <a:t>fstream</a:t>
            </a:r>
            <a:r>
              <a:rPr lang="en-US" sz="2100" dirty="0" smtClean="0"/>
              <a:t> class will be used.</a:t>
            </a:r>
          </a:p>
          <a:p>
            <a:pPr lvl="0" algn="just"/>
            <a:r>
              <a:rPr lang="en-US" sz="2100" dirty="0" smtClean="0"/>
              <a:t>Hence </a:t>
            </a:r>
            <a:r>
              <a:rPr lang="en-US" sz="2100" u="sng" dirty="0" err="1" smtClean="0">
                <a:solidFill>
                  <a:srgbClr val="C00000"/>
                </a:solidFill>
              </a:rPr>
              <a:t>cout</a:t>
            </a:r>
            <a:r>
              <a:rPr lang="en-US" sz="2100" u="sng" dirty="0" smtClean="0">
                <a:solidFill>
                  <a:srgbClr val="C00000"/>
                </a:solidFill>
              </a:rPr>
              <a:t>&lt;&lt;“hello” </a:t>
            </a:r>
            <a:r>
              <a:rPr lang="en-US" sz="2100" dirty="0" smtClean="0"/>
              <a:t>is writing to output screen </a:t>
            </a:r>
            <a:r>
              <a:rPr lang="en-US" sz="2100" u="sng" dirty="0" smtClean="0">
                <a:solidFill>
                  <a:srgbClr val="C00000"/>
                </a:solidFill>
              </a:rPr>
              <a:t>send&lt;&lt;“hello”; </a:t>
            </a:r>
            <a:r>
              <a:rPr lang="en-US" sz="2100" dirty="0" smtClean="0"/>
              <a:t>will write to file.</a:t>
            </a:r>
          </a:p>
          <a:p>
            <a:pPr lvl="1" algn="just"/>
            <a:r>
              <a:rPr lang="en-US" sz="2100" dirty="0" smtClean="0"/>
              <a:t>( here </a:t>
            </a:r>
            <a:r>
              <a:rPr lang="en-US" sz="2100" u="sng" dirty="0" smtClean="0">
                <a:solidFill>
                  <a:srgbClr val="C00000"/>
                </a:solidFill>
              </a:rPr>
              <a:t>send</a:t>
            </a:r>
            <a:r>
              <a:rPr lang="en-US" sz="2100" dirty="0" smtClean="0"/>
              <a:t> is an object or any of the class mentioned above.)</a:t>
            </a:r>
          </a:p>
          <a:p>
            <a:pPr lvl="0" algn="just"/>
            <a:r>
              <a:rPr lang="en-US" sz="2100" dirty="0" smtClean="0"/>
              <a:t>If we open file for writing without any mode, then contents will be overwritten</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3842589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a:t>
            </a:r>
            <a:endParaRPr lang="en-US" sz="3200" dirty="0" smtClean="0"/>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 Streams refer to sequence of bytes.  </a:t>
            </a:r>
          </a:p>
          <a:p>
            <a:pPr lvl="0"/>
            <a:r>
              <a:rPr lang="en-US" sz="2000" dirty="0" smtClean="0"/>
              <a:t>Stream in C++ is useful for storing and flowing data from one place to another place.</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28705042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Writing to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r>
              <a:rPr lang="en-US" sz="2100" dirty="0" smtClean="0"/>
              <a:t>As we are expecting to write to a file  &lt;&lt;  operator we will use  but without </a:t>
            </a:r>
            <a:r>
              <a:rPr lang="en-US" sz="2100" dirty="0" err="1" smtClean="0"/>
              <a:t>cout</a:t>
            </a:r>
            <a:r>
              <a:rPr lang="en-US" sz="2100" dirty="0" smtClean="0"/>
              <a:t> operator.</a:t>
            </a:r>
          </a:p>
          <a:p>
            <a:pPr lvl="0" algn="just"/>
            <a:r>
              <a:rPr lang="en-US" sz="2100" dirty="0" smtClean="0"/>
              <a:t>Instead of </a:t>
            </a:r>
            <a:r>
              <a:rPr lang="en-US" sz="2100" dirty="0" err="1" smtClean="0"/>
              <a:t>cout</a:t>
            </a:r>
            <a:r>
              <a:rPr lang="en-US" sz="2100" dirty="0" smtClean="0"/>
              <a:t> here the object of either </a:t>
            </a:r>
            <a:r>
              <a:rPr lang="en-US" sz="2100" dirty="0" err="1" smtClean="0"/>
              <a:t>ofstream</a:t>
            </a:r>
            <a:r>
              <a:rPr lang="en-US" sz="2100" dirty="0" smtClean="0"/>
              <a:t> class or </a:t>
            </a:r>
            <a:r>
              <a:rPr lang="en-US" sz="2100" dirty="0" err="1" smtClean="0"/>
              <a:t>fstream</a:t>
            </a:r>
            <a:r>
              <a:rPr lang="en-US" sz="2100" dirty="0" smtClean="0"/>
              <a:t> class will be used.</a:t>
            </a:r>
          </a:p>
          <a:p>
            <a:pPr lvl="0" algn="just"/>
            <a:r>
              <a:rPr lang="en-US" sz="2100" dirty="0" smtClean="0"/>
              <a:t>Hence </a:t>
            </a:r>
            <a:r>
              <a:rPr lang="en-US" sz="2100" u="sng" dirty="0" err="1" smtClean="0">
                <a:solidFill>
                  <a:srgbClr val="C00000"/>
                </a:solidFill>
              </a:rPr>
              <a:t>cout</a:t>
            </a:r>
            <a:r>
              <a:rPr lang="en-US" sz="2100" u="sng" dirty="0" smtClean="0">
                <a:solidFill>
                  <a:srgbClr val="C00000"/>
                </a:solidFill>
              </a:rPr>
              <a:t>&lt;&lt;“hello” </a:t>
            </a:r>
            <a:r>
              <a:rPr lang="en-US" sz="2100" dirty="0" smtClean="0"/>
              <a:t>is writing to output screen </a:t>
            </a:r>
            <a:r>
              <a:rPr lang="en-US" sz="2100" u="sng" dirty="0" smtClean="0">
                <a:solidFill>
                  <a:srgbClr val="C00000"/>
                </a:solidFill>
              </a:rPr>
              <a:t>send&lt;&lt;“hello”; </a:t>
            </a:r>
            <a:r>
              <a:rPr lang="en-US" sz="2100" dirty="0" smtClean="0"/>
              <a:t>will write to file.</a:t>
            </a:r>
          </a:p>
          <a:p>
            <a:pPr lvl="1" algn="just"/>
            <a:r>
              <a:rPr lang="en-US" sz="2100" dirty="0" smtClean="0"/>
              <a:t>( here </a:t>
            </a:r>
            <a:r>
              <a:rPr lang="en-US" sz="2100" u="sng" dirty="0" smtClean="0">
                <a:solidFill>
                  <a:srgbClr val="C00000"/>
                </a:solidFill>
              </a:rPr>
              <a:t>send</a:t>
            </a:r>
            <a:r>
              <a:rPr lang="en-US" sz="2100" dirty="0" smtClean="0"/>
              <a:t> is an object or any of the class mentioned above.)</a:t>
            </a:r>
          </a:p>
          <a:p>
            <a:pPr lvl="0" algn="just"/>
            <a:r>
              <a:rPr lang="en-US" sz="2100" dirty="0" smtClean="0"/>
              <a:t>If we open file for writing without any mode, then contents will be overwritten</a:t>
            </a:r>
          </a:p>
          <a:p>
            <a:pPr lvl="0" algn="just"/>
            <a:r>
              <a:rPr lang="en-US" sz="2100" dirty="0" smtClean="0"/>
              <a:t>If we open file for writing with mode app and ate , then it will add content at the end of file.</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7181849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Writing to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r>
              <a:rPr lang="en-US" sz="2100" dirty="0" smtClean="0"/>
              <a:t>As we are expecting to write to a file  &lt;&lt;  operator we will use  but without </a:t>
            </a:r>
            <a:r>
              <a:rPr lang="en-US" sz="2100" dirty="0" err="1" smtClean="0"/>
              <a:t>cout</a:t>
            </a:r>
            <a:r>
              <a:rPr lang="en-US" sz="2100" dirty="0" smtClean="0"/>
              <a:t> operator.</a:t>
            </a:r>
          </a:p>
          <a:p>
            <a:pPr lvl="0" algn="just"/>
            <a:r>
              <a:rPr lang="en-US" sz="2100" dirty="0" smtClean="0"/>
              <a:t>Instead of </a:t>
            </a:r>
            <a:r>
              <a:rPr lang="en-US" sz="2100" dirty="0" err="1" smtClean="0"/>
              <a:t>cout</a:t>
            </a:r>
            <a:r>
              <a:rPr lang="en-US" sz="2100" dirty="0" smtClean="0"/>
              <a:t> here the object of either </a:t>
            </a:r>
            <a:r>
              <a:rPr lang="en-US" sz="2100" dirty="0" err="1" smtClean="0"/>
              <a:t>ofstream</a:t>
            </a:r>
            <a:r>
              <a:rPr lang="en-US" sz="2100" dirty="0" smtClean="0"/>
              <a:t> class or </a:t>
            </a:r>
            <a:r>
              <a:rPr lang="en-US" sz="2100" dirty="0" err="1" smtClean="0"/>
              <a:t>fstream</a:t>
            </a:r>
            <a:r>
              <a:rPr lang="en-US" sz="2100" dirty="0" smtClean="0"/>
              <a:t> class will be used.</a:t>
            </a:r>
          </a:p>
          <a:p>
            <a:pPr lvl="0" algn="just"/>
            <a:r>
              <a:rPr lang="en-US" sz="2100" dirty="0" smtClean="0"/>
              <a:t>Hence </a:t>
            </a:r>
            <a:r>
              <a:rPr lang="en-US" sz="2100" u="sng" dirty="0" err="1" smtClean="0">
                <a:solidFill>
                  <a:srgbClr val="C00000"/>
                </a:solidFill>
              </a:rPr>
              <a:t>cout</a:t>
            </a:r>
            <a:r>
              <a:rPr lang="en-US" sz="2100" u="sng" dirty="0" smtClean="0">
                <a:solidFill>
                  <a:srgbClr val="C00000"/>
                </a:solidFill>
              </a:rPr>
              <a:t>&lt;&lt;“hello” </a:t>
            </a:r>
            <a:r>
              <a:rPr lang="en-US" sz="2100" dirty="0" smtClean="0"/>
              <a:t>is writing to output screen </a:t>
            </a:r>
            <a:r>
              <a:rPr lang="en-US" sz="2100" u="sng" dirty="0" smtClean="0">
                <a:solidFill>
                  <a:srgbClr val="C00000"/>
                </a:solidFill>
              </a:rPr>
              <a:t>send&lt;&lt;“hello”; </a:t>
            </a:r>
            <a:r>
              <a:rPr lang="en-US" sz="2100" dirty="0" smtClean="0"/>
              <a:t>will write to file.</a:t>
            </a:r>
          </a:p>
          <a:p>
            <a:pPr lvl="1" algn="just"/>
            <a:r>
              <a:rPr lang="en-US" sz="2100" dirty="0" smtClean="0"/>
              <a:t>( here </a:t>
            </a:r>
            <a:r>
              <a:rPr lang="en-US" sz="2100" u="sng" dirty="0" smtClean="0">
                <a:solidFill>
                  <a:srgbClr val="C00000"/>
                </a:solidFill>
              </a:rPr>
              <a:t>send</a:t>
            </a:r>
            <a:r>
              <a:rPr lang="en-US" sz="2100" dirty="0" smtClean="0"/>
              <a:t> is an object or any of the class mentioned above.)</a:t>
            </a:r>
          </a:p>
          <a:p>
            <a:pPr lvl="0" algn="just"/>
            <a:r>
              <a:rPr lang="en-US" sz="2100" dirty="0" smtClean="0"/>
              <a:t>If we open file for writing without any mode, then contents will be overwritten</a:t>
            </a:r>
          </a:p>
          <a:p>
            <a:pPr lvl="0" algn="just"/>
            <a:r>
              <a:rPr lang="en-US" sz="2100" dirty="0" smtClean="0"/>
              <a:t>If we open file for writing with mode app and ate , then it will add content at the end of file.</a:t>
            </a:r>
          </a:p>
          <a:p>
            <a:pPr lvl="0" algn="just"/>
            <a:r>
              <a:rPr lang="en-US" sz="2100" dirty="0" smtClean="0"/>
              <a:t>If we create object of </a:t>
            </a:r>
            <a:r>
              <a:rPr lang="en-US" sz="2100" dirty="0" err="1" smtClean="0"/>
              <a:t>ofstream</a:t>
            </a:r>
            <a:r>
              <a:rPr lang="en-US" sz="2100" dirty="0" smtClean="0"/>
              <a:t> class, then </a:t>
            </a:r>
            <a:r>
              <a:rPr lang="en-US" sz="2100" u="sng" dirty="0" err="1" smtClean="0">
                <a:solidFill>
                  <a:srgbClr val="C00000"/>
                </a:solidFill>
              </a:rPr>
              <a:t>ios</a:t>
            </a:r>
            <a:r>
              <a:rPr lang="en-US" sz="2100" u="sng" dirty="0" smtClean="0">
                <a:solidFill>
                  <a:srgbClr val="C00000"/>
                </a:solidFill>
              </a:rPr>
              <a:t>:: out </a:t>
            </a:r>
            <a:r>
              <a:rPr lang="en-US" sz="2100" dirty="0" smtClean="0"/>
              <a:t>mode is optional</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29627283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Writing to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r>
              <a:rPr lang="en-US" sz="2100" dirty="0" smtClean="0"/>
              <a:t>As we are expecting to write to a file  &lt;&lt;  operator we will use  but without </a:t>
            </a:r>
            <a:r>
              <a:rPr lang="en-US" sz="2100" dirty="0" err="1" smtClean="0"/>
              <a:t>cout</a:t>
            </a:r>
            <a:r>
              <a:rPr lang="en-US" sz="2100" dirty="0" smtClean="0"/>
              <a:t> operator.</a:t>
            </a:r>
          </a:p>
          <a:p>
            <a:pPr lvl="0" algn="just"/>
            <a:r>
              <a:rPr lang="en-US" sz="2100" dirty="0" smtClean="0"/>
              <a:t>Instead of </a:t>
            </a:r>
            <a:r>
              <a:rPr lang="en-US" sz="2100" dirty="0" err="1" smtClean="0"/>
              <a:t>cout</a:t>
            </a:r>
            <a:r>
              <a:rPr lang="en-US" sz="2100" dirty="0" smtClean="0"/>
              <a:t> here the object of either </a:t>
            </a:r>
            <a:r>
              <a:rPr lang="en-US" sz="2100" dirty="0" err="1" smtClean="0"/>
              <a:t>ofstream</a:t>
            </a:r>
            <a:r>
              <a:rPr lang="en-US" sz="2100" dirty="0" smtClean="0"/>
              <a:t> class or </a:t>
            </a:r>
            <a:r>
              <a:rPr lang="en-US" sz="2100" dirty="0" err="1" smtClean="0"/>
              <a:t>fstream</a:t>
            </a:r>
            <a:r>
              <a:rPr lang="en-US" sz="2100" dirty="0" smtClean="0"/>
              <a:t> class will be used.</a:t>
            </a:r>
          </a:p>
          <a:p>
            <a:pPr lvl="0" algn="just"/>
            <a:r>
              <a:rPr lang="en-US" sz="2100" dirty="0" smtClean="0"/>
              <a:t>Hence </a:t>
            </a:r>
            <a:r>
              <a:rPr lang="en-US" sz="2100" u="sng" dirty="0" err="1" smtClean="0">
                <a:solidFill>
                  <a:srgbClr val="C00000"/>
                </a:solidFill>
              </a:rPr>
              <a:t>cout</a:t>
            </a:r>
            <a:r>
              <a:rPr lang="en-US" sz="2100" u="sng" dirty="0" smtClean="0">
                <a:solidFill>
                  <a:srgbClr val="C00000"/>
                </a:solidFill>
              </a:rPr>
              <a:t>&lt;&lt;“hello” </a:t>
            </a:r>
            <a:r>
              <a:rPr lang="en-US" sz="2100" dirty="0" smtClean="0"/>
              <a:t>is writing to output screen </a:t>
            </a:r>
            <a:r>
              <a:rPr lang="en-US" sz="2100" u="sng" dirty="0" smtClean="0">
                <a:solidFill>
                  <a:srgbClr val="C00000"/>
                </a:solidFill>
              </a:rPr>
              <a:t>send&lt;&lt;“hello”; </a:t>
            </a:r>
            <a:r>
              <a:rPr lang="en-US" sz="2100" dirty="0" smtClean="0"/>
              <a:t>will write to file.</a:t>
            </a:r>
          </a:p>
          <a:p>
            <a:pPr lvl="1" algn="just"/>
            <a:r>
              <a:rPr lang="en-US" sz="2100" dirty="0" smtClean="0"/>
              <a:t>( here </a:t>
            </a:r>
            <a:r>
              <a:rPr lang="en-US" sz="2100" u="sng" dirty="0" smtClean="0">
                <a:solidFill>
                  <a:srgbClr val="C00000"/>
                </a:solidFill>
              </a:rPr>
              <a:t>send</a:t>
            </a:r>
            <a:r>
              <a:rPr lang="en-US" sz="2100" dirty="0" smtClean="0"/>
              <a:t> is an object or any of the class mentioned above.)</a:t>
            </a:r>
          </a:p>
          <a:p>
            <a:pPr lvl="0" algn="just"/>
            <a:r>
              <a:rPr lang="en-US" sz="2100" dirty="0" smtClean="0"/>
              <a:t>If we open file for writing without any mode, then contents will be overwritten</a:t>
            </a:r>
          </a:p>
          <a:p>
            <a:pPr lvl="0" algn="just"/>
            <a:r>
              <a:rPr lang="en-US" sz="2100" dirty="0" smtClean="0"/>
              <a:t>If we open file for writing with mode app and ate , then it will add content at the end of file.</a:t>
            </a:r>
          </a:p>
          <a:p>
            <a:pPr lvl="0" algn="just"/>
            <a:r>
              <a:rPr lang="en-US" sz="2100" dirty="0" smtClean="0"/>
              <a:t>If we create object of </a:t>
            </a:r>
            <a:r>
              <a:rPr lang="en-US" sz="2100" dirty="0" err="1" smtClean="0"/>
              <a:t>ofstream</a:t>
            </a:r>
            <a:r>
              <a:rPr lang="en-US" sz="2100" dirty="0" smtClean="0"/>
              <a:t> class, then </a:t>
            </a:r>
            <a:r>
              <a:rPr lang="en-US" sz="2100" u="sng" dirty="0" err="1" smtClean="0">
                <a:solidFill>
                  <a:srgbClr val="C00000"/>
                </a:solidFill>
              </a:rPr>
              <a:t>ios</a:t>
            </a:r>
            <a:r>
              <a:rPr lang="en-US" sz="2100" u="sng" dirty="0" smtClean="0">
                <a:solidFill>
                  <a:srgbClr val="C00000"/>
                </a:solidFill>
              </a:rPr>
              <a:t>:: out </a:t>
            </a:r>
            <a:r>
              <a:rPr lang="en-US" sz="2100" dirty="0" smtClean="0"/>
              <a:t>mode is optional</a:t>
            </a:r>
          </a:p>
          <a:p>
            <a:pPr lvl="0" algn="just"/>
            <a:r>
              <a:rPr lang="en-US" sz="2100" dirty="0" smtClean="0"/>
              <a:t>If we create object of </a:t>
            </a:r>
            <a:r>
              <a:rPr lang="en-US" sz="2100" dirty="0" err="1" smtClean="0"/>
              <a:t>fstream</a:t>
            </a:r>
            <a:r>
              <a:rPr lang="en-US" sz="2100" dirty="0" smtClean="0"/>
              <a:t> class, then we need to tell the purpose of opening the file with mode </a:t>
            </a:r>
            <a:r>
              <a:rPr lang="en-US" sz="2100" u="sng" dirty="0" err="1" smtClean="0">
                <a:solidFill>
                  <a:srgbClr val="C00000"/>
                </a:solidFill>
              </a:rPr>
              <a:t>ios</a:t>
            </a:r>
            <a:r>
              <a:rPr lang="en-US" sz="2100" u="sng" dirty="0" smtClean="0">
                <a:solidFill>
                  <a:srgbClr val="C00000"/>
                </a:solidFill>
              </a:rPr>
              <a:t>::in, </a:t>
            </a:r>
            <a:r>
              <a:rPr lang="en-US" sz="2100" u="sng" dirty="0" err="1" smtClean="0">
                <a:solidFill>
                  <a:srgbClr val="C00000"/>
                </a:solidFill>
              </a:rPr>
              <a:t>ios</a:t>
            </a:r>
            <a:r>
              <a:rPr lang="en-US" sz="2100" u="sng" dirty="0" smtClean="0">
                <a:solidFill>
                  <a:srgbClr val="C00000"/>
                </a:solidFill>
              </a:rPr>
              <a:t>::out etc.</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38725245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Writing to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r>
              <a:rPr lang="en-US" sz="2100" dirty="0" smtClean="0"/>
              <a:t>As we are expecting to write to a file  &lt;&lt;  operator we will use  but without </a:t>
            </a:r>
            <a:r>
              <a:rPr lang="en-US" sz="2100" dirty="0" err="1" smtClean="0"/>
              <a:t>cout</a:t>
            </a:r>
            <a:r>
              <a:rPr lang="en-US" sz="2100" dirty="0" smtClean="0"/>
              <a:t> operator.</a:t>
            </a:r>
          </a:p>
          <a:p>
            <a:pPr lvl="0" algn="just"/>
            <a:r>
              <a:rPr lang="en-US" sz="2100" dirty="0" smtClean="0"/>
              <a:t>Instead of </a:t>
            </a:r>
            <a:r>
              <a:rPr lang="en-US" sz="2100" dirty="0" err="1" smtClean="0"/>
              <a:t>cout</a:t>
            </a:r>
            <a:r>
              <a:rPr lang="en-US" sz="2100" dirty="0" smtClean="0"/>
              <a:t> here the object of either </a:t>
            </a:r>
            <a:r>
              <a:rPr lang="en-US" sz="2100" dirty="0" err="1" smtClean="0"/>
              <a:t>ofstream</a:t>
            </a:r>
            <a:r>
              <a:rPr lang="en-US" sz="2100" dirty="0" smtClean="0"/>
              <a:t> class or </a:t>
            </a:r>
            <a:r>
              <a:rPr lang="en-US" sz="2100" dirty="0" err="1" smtClean="0"/>
              <a:t>fstream</a:t>
            </a:r>
            <a:r>
              <a:rPr lang="en-US" sz="2100" dirty="0" smtClean="0"/>
              <a:t> class will be used.</a:t>
            </a:r>
          </a:p>
          <a:p>
            <a:pPr lvl="0" algn="just"/>
            <a:r>
              <a:rPr lang="en-US" sz="2100" dirty="0" smtClean="0"/>
              <a:t>Hence </a:t>
            </a:r>
            <a:r>
              <a:rPr lang="en-US" sz="2100" u="sng" dirty="0" err="1" smtClean="0">
                <a:solidFill>
                  <a:srgbClr val="C00000"/>
                </a:solidFill>
              </a:rPr>
              <a:t>cout</a:t>
            </a:r>
            <a:r>
              <a:rPr lang="en-US" sz="2100" u="sng" dirty="0" smtClean="0">
                <a:solidFill>
                  <a:srgbClr val="C00000"/>
                </a:solidFill>
              </a:rPr>
              <a:t>&lt;&lt;“hello” </a:t>
            </a:r>
            <a:r>
              <a:rPr lang="en-US" sz="2100" dirty="0" smtClean="0"/>
              <a:t>is writing to output screen </a:t>
            </a:r>
            <a:r>
              <a:rPr lang="en-US" sz="2100" u="sng" dirty="0" smtClean="0">
                <a:solidFill>
                  <a:srgbClr val="C00000"/>
                </a:solidFill>
              </a:rPr>
              <a:t>send&lt;&lt;“hello”; </a:t>
            </a:r>
            <a:r>
              <a:rPr lang="en-US" sz="2100" dirty="0" smtClean="0"/>
              <a:t>will write to file.</a:t>
            </a:r>
          </a:p>
          <a:p>
            <a:pPr lvl="1" algn="just"/>
            <a:r>
              <a:rPr lang="en-US" sz="2100" dirty="0" smtClean="0"/>
              <a:t>( here </a:t>
            </a:r>
            <a:r>
              <a:rPr lang="en-US" sz="2100" u="sng" dirty="0" smtClean="0">
                <a:solidFill>
                  <a:srgbClr val="C00000"/>
                </a:solidFill>
              </a:rPr>
              <a:t>send</a:t>
            </a:r>
            <a:r>
              <a:rPr lang="en-US" sz="2100" dirty="0" smtClean="0"/>
              <a:t> is an object or any of the class mentioned above.)</a:t>
            </a:r>
          </a:p>
          <a:p>
            <a:pPr lvl="0" algn="just"/>
            <a:r>
              <a:rPr lang="en-US" sz="2100" dirty="0" smtClean="0"/>
              <a:t>If we open file for writing without any mode, then contents will be overwritten</a:t>
            </a:r>
          </a:p>
          <a:p>
            <a:pPr lvl="0" algn="just"/>
            <a:r>
              <a:rPr lang="en-US" sz="2100" dirty="0" smtClean="0"/>
              <a:t>If we open file for writing with mode app and ate , then it will add content at the end of file.</a:t>
            </a:r>
          </a:p>
          <a:p>
            <a:pPr lvl="0" algn="just"/>
            <a:r>
              <a:rPr lang="en-US" sz="2100" dirty="0" smtClean="0"/>
              <a:t>If we create object of </a:t>
            </a:r>
            <a:r>
              <a:rPr lang="en-US" sz="2100" dirty="0" err="1" smtClean="0"/>
              <a:t>ofstream</a:t>
            </a:r>
            <a:r>
              <a:rPr lang="en-US" sz="2100" dirty="0" smtClean="0"/>
              <a:t> class, then </a:t>
            </a:r>
            <a:r>
              <a:rPr lang="en-US" sz="2100" u="sng" dirty="0" err="1" smtClean="0">
                <a:solidFill>
                  <a:srgbClr val="C00000"/>
                </a:solidFill>
              </a:rPr>
              <a:t>ios</a:t>
            </a:r>
            <a:r>
              <a:rPr lang="en-US" sz="2100" u="sng" dirty="0" smtClean="0">
                <a:solidFill>
                  <a:srgbClr val="C00000"/>
                </a:solidFill>
              </a:rPr>
              <a:t>:: out </a:t>
            </a:r>
            <a:r>
              <a:rPr lang="en-US" sz="2100" dirty="0" smtClean="0"/>
              <a:t>mode is optional</a:t>
            </a:r>
          </a:p>
          <a:p>
            <a:pPr lvl="0" algn="just"/>
            <a:r>
              <a:rPr lang="en-US" sz="2100" dirty="0" smtClean="0"/>
              <a:t>If we create object of </a:t>
            </a:r>
            <a:r>
              <a:rPr lang="en-US" sz="2100" dirty="0" err="1" smtClean="0"/>
              <a:t>fstream</a:t>
            </a:r>
            <a:r>
              <a:rPr lang="en-US" sz="2100" dirty="0" smtClean="0"/>
              <a:t> class, then we need to tell the purpose of opening the file with mode </a:t>
            </a:r>
            <a:r>
              <a:rPr lang="en-US" sz="2100" u="sng" dirty="0" err="1" smtClean="0">
                <a:solidFill>
                  <a:srgbClr val="C00000"/>
                </a:solidFill>
              </a:rPr>
              <a:t>ios</a:t>
            </a:r>
            <a:r>
              <a:rPr lang="en-US" sz="2100" u="sng" dirty="0" smtClean="0">
                <a:solidFill>
                  <a:srgbClr val="C00000"/>
                </a:solidFill>
              </a:rPr>
              <a:t>::in, </a:t>
            </a:r>
            <a:r>
              <a:rPr lang="en-US" sz="2100" u="sng" dirty="0" err="1" smtClean="0">
                <a:solidFill>
                  <a:srgbClr val="C00000"/>
                </a:solidFill>
              </a:rPr>
              <a:t>ios</a:t>
            </a:r>
            <a:r>
              <a:rPr lang="en-US" sz="2100" u="sng" dirty="0" smtClean="0">
                <a:solidFill>
                  <a:srgbClr val="C00000"/>
                </a:solidFill>
              </a:rPr>
              <a:t>::out etc.</a:t>
            </a:r>
          </a:p>
          <a:p>
            <a:pPr lvl="0" algn="just"/>
            <a:r>
              <a:rPr lang="en-US" sz="2100" dirty="0" smtClean="0">
                <a:solidFill>
                  <a:schemeClr val="tx1"/>
                </a:solidFill>
              </a:rPr>
              <a:t>if you are using </a:t>
            </a:r>
            <a:r>
              <a:rPr lang="en-US" sz="2100" dirty="0" err="1" smtClean="0">
                <a:solidFill>
                  <a:schemeClr val="tx1"/>
                </a:solidFill>
              </a:rPr>
              <a:t>fstream</a:t>
            </a:r>
            <a:r>
              <a:rPr lang="en-US" sz="2100" dirty="0" smtClean="0">
                <a:solidFill>
                  <a:schemeClr val="tx1"/>
                </a:solidFill>
              </a:rPr>
              <a:t> object for appending purpose, then the order of  parameter should be      </a:t>
            </a:r>
            <a:r>
              <a:rPr lang="en-US" sz="2100" dirty="0" err="1" smtClean="0">
                <a:solidFill>
                  <a:schemeClr val="tx1"/>
                </a:solidFill>
              </a:rPr>
              <a:t>ios</a:t>
            </a:r>
            <a:r>
              <a:rPr lang="en-US" sz="2100" dirty="0" smtClean="0">
                <a:solidFill>
                  <a:schemeClr val="tx1"/>
                </a:solidFill>
              </a:rPr>
              <a:t>::app, </a:t>
            </a:r>
            <a:r>
              <a:rPr lang="en-US" sz="2100" dirty="0" err="1" smtClean="0">
                <a:solidFill>
                  <a:schemeClr val="tx1"/>
                </a:solidFill>
              </a:rPr>
              <a:t>ios</a:t>
            </a:r>
            <a:r>
              <a:rPr lang="en-US" sz="2100" dirty="0" smtClean="0">
                <a:solidFill>
                  <a:schemeClr val="tx1"/>
                </a:solidFill>
              </a:rPr>
              <a:t>::out.    (</a:t>
            </a:r>
            <a:r>
              <a:rPr lang="en-US" sz="2100" u="sng" dirty="0" smtClean="0">
                <a:solidFill>
                  <a:schemeClr val="tx1"/>
                </a:solidFill>
              </a:rPr>
              <a:t>Vice-versa will not be work to append data to file.)</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20989743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Reading  from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endParaRPr lang="en-US" sz="2200" u="sng" dirty="0" smtClean="0">
              <a:solidFill>
                <a:srgbClr val="C00000"/>
              </a:solidFill>
            </a:endParaRP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Reading  from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r>
              <a:rPr lang="en-US" sz="2200" dirty="0" smtClean="0"/>
              <a:t>As we are expecting to read from a file  &gt;&gt;  operator we will use  to extract data from file but without </a:t>
            </a:r>
            <a:r>
              <a:rPr lang="en-US" sz="2200" dirty="0" err="1" smtClean="0"/>
              <a:t>cin</a:t>
            </a:r>
            <a:r>
              <a:rPr lang="en-US" sz="2200" dirty="0" smtClean="0"/>
              <a:t> operator.</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36809475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Reading  from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r>
              <a:rPr lang="en-US" sz="2200" dirty="0" smtClean="0"/>
              <a:t>As we are expecting to read from a file  &gt;&gt;  operator we will use  to extract data from file but without </a:t>
            </a:r>
            <a:r>
              <a:rPr lang="en-US" sz="2200" dirty="0" err="1" smtClean="0"/>
              <a:t>cin</a:t>
            </a:r>
            <a:r>
              <a:rPr lang="en-US" sz="2200" dirty="0" smtClean="0"/>
              <a:t> operator.</a:t>
            </a:r>
          </a:p>
          <a:p>
            <a:pPr lvl="0" algn="just"/>
            <a:r>
              <a:rPr lang="en-US" sz="2200" dirty="0" smtClean="0"/>
              <a:t>Instead of </a:t>
            </a:r>
            <a:r>
              <a:rPr lang="en-US" sz="2200" dirty="0" err="1" smtClean="0"/>
              <a:t>cin</a:t>
            </a:r>
            <a:r>
              <a:rPr lang="en-US" sz="2200" dirty="0" smtClean="0"/>
              <a:t> here the object of either </a:t>
            </a:r>
            <a:r>
              <a:rPr lang="en-US" sz="2200" dirty="0" err="1" smtClean="0"/>
              <a:t>ifstream</a:t>
            </a:r>
            <a:r>
              <a:rPr lang="en-US" sz="2200" dirty="0" smtClean="0"/>
              <a:t> class or </a:t>
            </a:r>
            <a:r>
              <a:rPr lang="en-US" sz="2200" dirty="0" err="1" smtClean="0"/>
              <a:t>fstream</a:t>
            </a:r>
            <a:r>
              <a:rPr lang="en-US" sz="2200" dirty="0" smtClean="0"/>
              <a:t> class will be used.</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9537074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Reading  from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r>
              <a:rPr lang="en-US" sz="2200" dirty="0" smtClean="0"/>
              <a:t>As we are expecting to read from a file  &gt;&gt;  operator we will use  to extract data from file but without </a:t>
            </a:r>
            <a:r>
              <a:rPr lang="en-US" sz="2200" dirty="0" err="1" smtClean="0"/>
              <a:t>cin</a:t>
            </a:r>
            <a:r>
              <a:rPr lang="en-US" sz="2200" dirty="0" smtClean="0"/>
              <a:t> operator.</a:t>
            </a:r>
          </a:p>
          <a:p>
            <a:pPr lvl="0" algn="just"/>
            <a:r>
              <a:rPr lang="en-US" sz="2200" dirty="0" smtClean="0"/>
              <a:t>Instead of </a:t>
            </a:r>
            <a:r>
              <a:rPr lang="en-US" sz="2200" dirty="0" err="1" smtClean="0"/>
              <a:t>cin</a:t>
            </a:r>
            <a:r>
              <a:rPr lang="en-US" sz="2200" dirty="0" smtClean="0"/>
              <a:t> here the object of either </a:t>
            </a:r>
            <a:r>
              <a:rPr lang="en-US" sz="2200" dirty="0" err="1" smtClean="0"/>
              <a:t>ifstream</a:t>
            </a:r>
            <a:r>
              <a:rPr lang="en-US" sz="2200" dirty="0" smtClean="0"/>
              <a:t> class or </a:t>
            </a:r>
            <a:r>
              <a:rPr lang="en-US" sz="2200" dirty="0" err="1" smtClean="0"/>
              <a:t>fstream</a:t>
            </a:r>
            <a:r>
              <a:rPr lang="en-US" sz="2200" dirty="0" smtClean="0"/>
              <a:t> class will be used.</a:t>
            </a:r>
          </a:p>
          <a:p>
            <a:pPr lvl="0" algn="just"/>
            <a:r>
              <a:rPr lang="en-US" sz="2200" dirty="0" smtClean="0"/>
              <a:t>Hence    </a:t>
            </a:r>
            <a:r>
              <a:rPr lang="en-US" sz="2200" u="sng" dirty="0" smtClean="0">
                <a:solidFill>
                  <a:srgbClr val="C00000"/>
                </a:solidFill>
              </a:rPr>
              <a:t>read&gt;&gt;</a:t>
            </a:r>
            <a:r>
              <a:rPr lang="en-US" sz="2200" u="sng" dirty="0" err="1" smtClean="0">
                <a:solidFill>
                  <a:srgbClr val="C00000"/>
                </a:solidFill>
              </a:rPr>
              <a:t>ch</a:t>
            </a:r>
            <a:r>
              <a:rPr lang="en-US" sz="2200" dirty="0" smtClean="0">
                <a:solidFill>
                  <a:srgbClr val="C00000"/>
                </a:solidFill>
              </a:rPr>
              <a:t>     </a:t>
            </a:r>
            <a:r>
              <a:rPr lang="en-US" sz="2200" dirty="0" smtClean="0"/>
              <a:t>will read character from file then using   </a:t>
            </a:r>
            <a:r>
              <a:rPr lang="en-US" sz="2200" u="sng" dirty="0" err="1" smtClean="0">
                <a:solidFill>
                  <a:srgbClr val="C00000"/>
                </a:solidFill>
              </a:rPr>
              <a:t>cout</a:t>
            </a:r>
            <a:r>
              <a:rPr lang="en-US" sz="2200" u="sng" dirty="0" smtClean="0">
                <a:solidFill>
                  <a:srgbClr val="C00000"/>
                </a:solidFill>
              </a:rPr>
              <a:t>&lt;&lt;</a:t>
            </a:r>
            <a:r>
              <a:rPr lang="en-US" sz="2200" u="sng" dirty="0" err="1" smtClean="0">
                <a:solidFill>
                  <a:srgbClr val="C00000"/>
                </a:solidFill>
              </a:rPr>
              <a:t>ch</a:t>
            </a:r>
            <a:r>
              <a:rPr lang="en-US" sz="2200" dirty="0" smtClean="0">
                <a:solidFill>
                  <a:srgbClr val="C00000"/>
                </a:solidFill>
              </a:rPr>
              <a:t>  </a:t>
            </a:r>
            <a:r>
              <a:rPr lang="en-US" sz="2200" dirty="0" smtClean="0"/>
              <a:t>we can display it to output screen.</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9423155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Reading  from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r>
              <a:rPr lang="en-US" sz="2200" dirty="0" smtClean="0"/>
              <a:t>As we are expecting to read from a file  &gt;&gt;  operator we will use  to extract data from file but without </a:t>
            </a:r>
            <a:r>
              <a:rPr lang="en-US" sz="2200" dirty="0" err="1" smtClean="0"/>
              <a:t>cin</a:t>
            </a:r>
            <a:r>
              <a:rPr lang="en-US" sz="2200" dirty="0" smtClean="0"/>
              <a:t> operator.</a:t>
            </a:r>
          </a:p>
          <a:p>
            <a:pPr lvl="0" algn="just"/>
            <a:r>
              <a:rPr lang="en-US" sz="2200" dirty="0" smtClean="0"/>
              <a:t>Instead of </a:t>
            </a:r>
            <a:r>
              <a:rPr lang="en-US" sz="2200" dirty="0" err="1" smtClean="0"/>
              <a:t>cin</a:t>
            </a:r>
            <a:r>
              <a:rPr lang="en-US" sz="2200" dirty="0" smtClean="0"/>
              <a:t> here the object of either </a:t>
            </a:r>
            <a:r>
              <a:rPr lang="en-US" sz="2200" dirty="0" err="1" smtClean="0"/>
              <a:t>ifstream</a:t>
            </a:r>
            <a:r>
              <a:rPr lang="en-US" sz="2200" dirty="0" smtClean="0"/>
              <a:t> class or </a:t>
            </a:r>
            <a:r>
              <a:rPr lang="en-US" sz="2200" dirty="0" err="1" smtClean="0"/>
              <a:t>fstream</a:t>
            </a:r>
            <a:r>
              <a:rPr lang="en-US" sz="2200" dirty="0" smtClean="0"/>
              <a:t> class will be used.</a:t>
            </a:r>
          </a:p>
          <a:p>
            <a:pPr lvl="0" algn="just"/>
            <a:r>
              <a:rPr lang="en-US" sz="2200" dirty="0" smtClean="0"/>
              <a:t>Hence    </a:t>
            </a:r>
            <a:r>
              <a:rPr lang="en-US" sz="2200" u="sng" dirty="0" smtClean="0">
                <a:solidFill>
                  <a:srgbClr val="C00000"/>
                </a:solidFill>
              </a:rPr>
              <a:t>read&gt;&gt;</a:t>
            </a:r>
            <a:r>
              <a:rPr lang="en-US" sz="2200" u="sng" dirty="0" err="1" smtClean="0">
                <a:solidFill>
                  <a:srgbClr val="C00000"/>
                </a:solidFill>
              </a:rPr>
              <a:t>ch</a:t>
            </a:r>
            <a:r>
              <a:rPr lang="en-US" sz="2200" dirty="0" smtClean="0">
                <a:solidFill>
                  <a:srgbClr val="C00000"/>
                </a:solidFill>
              </a:rPr>
              <a:t>     </a:t>
            </a:r>
            <a:r>
              <a:rPr lang="en-US" sz="2200" dirty="0" smtClean="0"/>
              <a:t>will read character from file then using   </a:t>
            </a:r>
            <a:r>
              <a:rPr lang="en-US" sz="2200" u="sng" dirty="0" err="1" smtClean="0">
                <a:solidFill>
                  <a:srgbClr val="C00000"/>
                </a:solidFill>
              </a:rPr>
              <a:t>cout</a:t>
            </a:r>
            <a:r>
              <a:rPr lang="en-US" sz="2200" u="sng" dirty="0" smtClean="0">
                <a:solidFill>
                  <a:srgbClr val="C00000"/>
                </a:solidFill>
              </a:rPr>
              <a:t>&lt;&lt;</a:t>
            </a:r>
            <a:r>
              <a:rPr lang="en-US" sz="2200" u="sng" dirty="0" err="1" smtClean="0">
                <a:solidFill>
                  <a:srgbClr val="C00000"/>
                </a:solidFill>
              </a:rPr>
              <a:t>ch</a:t>
            </a:r>
            <a:r>
              <a:rPr lang="en-US" sz="2200" dirty="0" smtClean="0">
                <a:solidFill>
                  <a:srgbClr val="C00000"/>
                </a:solidFill>
              </a:rPr>
              <a:t>  </a:t>
            </a:r>
            <a:r>
              <a:rPr lang="en-US" sz="2200" dirty="0" smtClean="0"/>
              <a:t>we can display it to output screen.</a:t>
            </a:r>
          </a:p>
          <a:p>
            <a:pPr lvl="1" algn="just"/>
            <a:r>
              <a:rPr lang="en-US" sz="2200" dirty="0" smtClean="0"/>
              <a:t>( here </a:t>
            </a:r>
            <a:r>
              <a:rPr lang="en-US" sz="2200" u="sng" dirty="0" smtClean="0">
                <a:solidFill>
                  <a:srgbClr val="C00000"/>
                </a:solidFill>
              </a:rPr>
              <a:t>read</a:t>
            </a:r>
            <a:r>
              <a:rPr lang="en-US" sz="2200" dirty="0" smtClean="0"/>
              <a:t> is an object or any of the class mentioned above.)</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13297958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Reading  from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r>
              <a:rPr lang="en-US" sz="2200" dirty="0" smtClean="0"/>
              <a:t>As we are expecting to read from a file  &gt;&gt;  operator we will use  to extract data from file but without </a:t>
            </a:r>
            <a:r>
              <a:rPr lang="en-US" sz="2200" dirty="0" err="1" smtClean="0"/>
              <a:t>cin</a:t>
            </a:r>
            <a:r>
              <a:rPr lang="en-US" sz="2200" dirty="0" smtClean="0"/>
              <a:t> operator.</a:t>
            </a:r>
          </a:p>
          <a:p>
            <a:pPr lvl="0" algn="just"/>
            <a:r>
              <a:rPr lang="en-US" sz="2200" dirty="0" smtClean="0"/>
              <a:t>Instead of </a:t>
            </a:r>
            <a:r>
              <a:rPr lang="en-US" sz="2200" dirty="0" err="1" smtClean="0"/>
              <a:t>cin</a:t>
            </a:r>
            <a:r>
              <a:rPr lang="en-US" sz="2200" dirty="0" smtClean="0"/>
              <a:t> here the object of either </a:t>
            </a:r>
            <a:r>
              <a:rPr lang="en-US" sz="2200" dirty="0" err="1" smtClean="0"/>
              <a:t>ifstream</a:t>
            </a:r>
            <a:r>
              <a:rPr lang="en-US" sz="2200" dirty="0" smtClean="0"/>
              <a:t> class or </a:t>
            </a:r>
            <a:r>
              <a:rPr lang="en-US" sz="2200" dirty="0" err="1" smtClean="0"/>
              <a:t>fstream</a:t>
            </a:r>
            <a:r>
              <a:rPr lang="en-US" sz="2200" dirty="0" smtClean="0"/>
              <a:t> class will be used.</a:t>
            </a:r>
          </a:p>
          <a:p>
            <a:pPr lvl="0" algn="just"/>
            <a:r>
              <a:rPr lang="en-US" sz="2200" dirty="0" smtClean="0"/>
              <a:t>Hence    </a:t>
            </a:r>
            <a:r>
              <a:rPr lang="en-US" sz="2200" u="sng" dirty="0" smtClean="0">
                <a:solidFill>
                  <a:srgbClr val="C00000"/>
                </a:solidFill>
              </a:rPr>
              <a:t>read&gt;&gt;</a:t>
            </a:r>
            <a:r>
              <a:rPr lang="en-US" sz="2200" u="sng" dirty="0" err="1" smtClean="0">
                <a:solidFill>
                  <a:srgbClr val="C00000"/>
                </a:solidFill>
              </a:rPr>
              <a:t>ch</a:t>
            </a:r>
            <a:r>
              <a:rPr lang="en-US" sz="2200" dirty="0" smtClean="0">
                <a:solidFill>
                  <a:srgbClr val="C00000"/>
                </a:solidFill>
              </a:rPr>
              <a:t>     </a:t>
            </a:r>
            <a:r>
              <a:rPr lang="en-US" sz="2200" dirty="0" smtClean="0"/>
              <a:t>will read character from file then using   </a:t>
            </a:r>
            <a:r>
              <a:rPr lang="en-US" sz="2200" u="sng" dirty="0" err="1" smtClean="0">
                <a:solidFill>
                  <a:srgbClr val="C00000"/>
                </a:solidFill>
              </a:rPr>
              <a:t>cout</a:t>
            </a:r>
            <a:r>
              <a:rPr lang="en-US" sz="2200" u="sng" dirty="0" smtClean="0">
                <a:solidFill>
                  <a:srgbClr val="C00000"/>
                </a:solidFill>
              </a:rPr>
              <a:t>&lt;&lt;</a:t>
            </a:r>
            <a:r>
              <a:rPr lang="en-US" sz="2200" u="sng" dirty="0" err="1" smtClean="0">
                <a:solidFill>
                  <a:srgbClr val="C00000"/>
                </a:solidFill>
              </a:rPr>
              <a:t>ch</a:t>
            </a:r>
            <a:r>
              <a:rPr lang="en-US" sz="2200" dirty="0" smtClean="0">
                <a:solidFill>
                  <a:srgbClr val="C00000"/>
                </a:solidFill>
              </a:rPr>
              <a:t>  </a:t>
            </a:r>
            <a:r>
              <a:rPr lang="en-US" sz="2200" dirty="0" smtClean="0"/>
              <a:t>we can display it to output screen..</a:t>
            </a:r>
          </a:p>
          <a:p>
            <a:pPr lvl="1" algn="just"/>
            <a:r>
              <a:rPr lang="en-US" sz="2200" dirty="0" smtClean="0"/>
              <a:t>( here </a:t>
            </a:r>
            <a:r>
              <a:rPr lang="en-US" sz="2200" u="sng" dirty="0" smtClean="0">
                <a:solidFill>
                  <a:srgbClr val="C00000"/>
                </a:solidFill>
              </a:rPr>
              <a:t>read</a:t>
            </a:r>
            <a:r>
              <a:rPr lang="en-US" sz="2200" dirty="0" smtClean="0"/>
              <a:t> is an object or any of the class mentioned above.)</a:t>
            </a:r>
          </a:p>
          <a:p>
            <a:pPr lvl="0" algn="just"/>
            <a:r>
              <a:rPr lang="en-US" sz="2200" dirty="0" smtClean="0"/>
              <a:t>If we create object of </a:t>
            </a:r>
            <a:r>
              <a:rPr lang="en-US" sz="2200" dirty="0" err="1" smtClean="0"/>
              <a:t>ifstream</a:t>
            </a:r>
            <a:r>
              <a:rPr lang="en-US" sz="2200" dirty="0" smtClean="0"/>
              <a:t> class, then </a:t>
            </a:r>
            <a:r>
              <a:rPr lang="en-US" sz="2200" u="sng" dirty="0" err="1" smtClean="0">
                <a:solidFill>
                  <a:srgbClr val="C00000"/>
                </a:solidFill>
              </a:rPr>
              <a:t>ios</a:t>
            </a:r>
            <a:r>
              <a:rPr lang="en-US" sz="2200" u="sng" dirty="0" smtClean="0">
                <a:solidFill>
                  <a:srgbClr val="C00000"/>
                </a:solidFill>
              </a:rPr>
              <a:t>:: in </a:t>
            </a:r>
            <a:r>
              <a:rPr lang="en-US" sz="2200" dirty="0" smtClean="0"/>
              <a:t>mode is optional</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3544745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a:t>
            </a:r>
            <a:endParaRPr lang="en-US" sz="3200" dirty="0" smtClean="0"/>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 Streams refer to sequence of bytes.  </a:t>
            </a:r>
          </a:p>
          <a:p>
            <a:pPr lvl="0"/>
            <a:r>
              <a:rPr lang="en-US" sz="2000" dirty="0" smtClean="0"/>
              <a:t>Stream in C++ is useful for storing and flowing data from one place to another place.</a:t>
            </a:r>
          </a:p>
          <a:p>
            <a:pPr lvl="0"/>
            <a:r>
              <a:rPr lang="en-US" sz="2000" dirty="0" smtClean="0"/>
              <a:t>Examples of some predefined stream in </a:t>
            </a:r>
            <a:r>
              <a:rPr lang="en-US" sz="2000" dirty="0" err="1" smtClean="0"/>
              <a:t>c++</a:t>
            </a:r>
            <a:r>
              <a:rPr lang="en-US" sz="2000" dirty="0" smtClean="0"/>
              <a:t> are </a:t>
            </a:r>
            <a:r>
              <a:rPr lang="en-US" sz="2000" dirty="0" err="1" smtClean="0"/>
              <a:t>cin</a:t>
            </a:r>
            <a:r>
              <a:rPr lang="en-US" sz="2000" dirty="0" smtClean="0"/>
              <a:t> ,</a:t>
            </a:r>
            <a:r>
              <a:rPr lang="en-US" sz="2000" dirty="0" err="1" smtClean="0"/>
              <a:t>cout</a:t>
            </a:r>
            <a:r>
              <a:rPr lang="en-US" sz="2000" dirty="0" smtClean="0"/>
              <a:t>.  </a:t>
            </a:r>
            <a:endParaRPr lang="en-US" sz="1900" dirty="0" smtClean="0"/>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17306590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Reading  from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r>
              <a:rPr lang="en-US" sz="2200" dirty="0" smtClean="0"/>
              <a:t>As we are expecting to read from a file  &gt;&gt;  operator we will use  to extract data from file but without </a:t>
            </a:r>
            <a:r>
              <a:rPr lang="en-US" sz="2200" dirty="0" err="1" smtClean="0"/>
              <a:t>cin</a:t>
            </a:r>
            <a:r>
              <a:rPr lang="en-US" sz="2200" dirty="0" smtClean="0"/>
              <a:t> operator.</a:t>
            </a:r>
          </a:p>
          <a:p>
            <a:pPr lvl="0" algn="just"/>
            <a:r>
              <a:rPr lang="en-US" sz="2200" dirty="0" smtClean="0"/>
              <a:t>Instead of </a:t>
            </a:r>
            <a:r>
              <a:rPr lang="en-US" sz="2200" dirty="0" err="1" smtClean="0"/>
              <a:t>cin</a:t>
            </a:r>
            <a:r>
              <a:rPr lang="en-US" sz="2200" dirty="0" smtClean="0"/>
              <a:t> here the object of either </a:t>
            </a:r>
            <a:r>
              <a:rPr lang="en-US" sz="2200" dirty="0" err="1" smtClean="0"/>
              <a:t>ifstream</a:t>
            </a:r>
            <a:r>
              <a:rPr lang="en-US" sz="2200" dirty="0" smtClean="0"/>
              <a:t> class or </a:t>
            </a:r>
            <a:r>
              <a:rPr lang="en-US" sz="2200" dirty="0" err="1" smtClean="0"/>
              <a:t>fstream</a:t>
            </a:r>
            <a:r>
              <a:rPr lang="en-US" sz="2200" dirty="0" smtClean="0"/>
              <a:t> class will be used.</a:t>
            </a:r>
          </a:p>
          <a:p>
            <a:pPr lvl="0" algn="just"/>
            <a:r>
              <a:rPr lang="en-US" sz="2200" dirty="0" smtClean="0"/>
              <a:t>Hence    </a:t>
            </a:r>
            <a:r>
              <a:rPr lang="en-US" sz="2200" u="sng" dirty="0" smtClean="0">
                <a:solidFill>
                  <a:srgbClr val="C00000"/>
                </a:solidFill>
              </a:rPr>
              <a:t>read&gt;&gt;</a:t>
            </a:r>
            <a:r>
              <a:rPr lang="en-US" sz="2200" u="sng" dirty="0" err="1" smtClean="0">
                <a:solidFill>
                  <a:srgbClr val="C00000"/>
                </a:solidFill>
              </a:rPr>
              <a:t>ch</a:t>
            </a:r>
            <a:r>
              <a:rPr lang="en-US" sz="2200" dirty="0" smtClean="0">
                <a:solidFill>
                  <a:srgbClr val="C00000"/>
                </a:solidFill>
              </a:rPr>
              <a:t>     </a:t>
            </a:r>
            <a:r>
              <a:rPr lang="en-US" sz="2200" dirty="0" smtClean="0"/>
              <a:t>will read character from file then using   </a:t>
            </a:r>
            <a:r>
              <a:rPr lang="en-US" sz="2200" u="sng" dirty="0" err="1" smtClean="0">
                <a:solidFill>
                  <a:srgbClr val="C00000"/>
                </a:solidFill>
              </a:rPr>
              <a:t>cout</a:t>
            </a:r>
            <a:r>
              <a:rPr lang="en-US" sz="2200" u="sng" dirty="0" smtClean="0">
                <a:solidFill>
                  <a:srgbClr val="C00000"/>
                </a:solidFill>
              </a:rPr>
              <a:t>&lt;&lt;</a:t>
            </a:r>
            <a:r>
              <a:rPr lang="en-US" sz="2200" u="sng" dirty="0" err="1" smtClean="0">
                <a:solidFill>
                  <a:srgbClr val="C00000"/>
                </a:solidFill>
              </a:rPr>
              <a:t>ch</a:t>
            </a:r>
            <a:r>
              <a:rPr lang="en-US" sz="2200" dirty="0" smtClean="0">
                <a:solidFill>
                  <a:srgbClr val="C00000"/>
                </a:solidFill>
              </a:rPr>
              <a:t>  </a:t>
            </a:r>
            <a:r>
              <a:rPr lang="en-US" sz="2200" dirty="0" smtClean="0"/>
              <a:t>we can display it to output screen..</a:t>
            </a:r>
          </a:p>
          <a:p>
            <a:pPr lvl="1" algn="just"/>
            <a:r>
              <a:rPr lang="en-US" sz="2200" dirty="0" smtClean="0"/>
              <a:t>( here </a:t>
            </a:r>
            <a:r>
              <a:rPr lang="en-US" sz="2200" u="sng" dirty="0" smtClean="0">
                <a:solidFill>
                  <a:srgbClr val="C00000"/>
                </a:solidFill>
              </a:rPr>
              <a:t>read</a:t>
            </a:r>
            <a:r>
              <a:rPr lang="en-US" sz="2200" dirty="0" smtClean="0"/>
              <a:t> is an object or any of the class mentioned above.)</a:t>
            </a:r>
          </a:p>
          <a:p>
            <a:pPr lvl="0" algn="just"/>
            <a:r>
              <a:rPr lang="en-US" sz="2200" dirty="0" smtClean="0"/>
              <a:t>If we create object of </a:t>
            </a:r>
            <a:r>
              <a:rPr lang="en-US" sz="2200" dirty="0" err="1" smtClean="0"/>
              <a:t>ifstream</a:t>
            </a:r>
            <a:r>
              <a:rPr lang="en-US" sz="2200" dirty="0" smtClean="0"/>
              <a:t> class, then </a:t>
            </a:r>
            <a:r>
              <a:rPr lang="en-US" sz="2200" u="sng" dirty="0" err="1" smtClean="0">
                <a:solidFill>
                  <a:srgbClr val="C00000"/>
                </a:solidFill>
              </a:rPr>
              <a:t>ios</a:t>
            </a:r>
            <a:r>
              <a:rPr lang="en-US" sz="2200" u="sng" dirty="0" smtClean="0">
                <a:solidFill>
                  <a:srgbClr val="C00000"/>
                </a:solidFill>
              </a:rPr>
              <a:t>:: in </a:t>
            </a:r>
            <a:r>
              <a:rPr lang="en-US" sz="2200" dirty="0" smtClean="0"/>
              <a:t>mode is optional</a:t>
            </a:r>
          </a:p>
          <a:p>
            <a:pPr lvl="0" algn="just"/>
            <a:r>
              <a:rPr lang="en-US" sz="2200" dirty="0" smtClean="0"/>
              <a:t>If we create object of </a:t>
            </a:r>
            <a:r>
              <a:rPr lang="en-US" sz="2200" dirty="0" err="1" smtClean="0"/>
              <a:t>fstream</a:t>
            </a:r>
            <a:r>
              <a:rPr lang="en-US" sz="2200" dirty="0" smtClean="0"/>
              <a:t> class, then we need to tell the purpose of opening the file with mode </a:t>
            </a:r>
            <a:r>
              <a:rPr lang="en-US" sz="2200" u="sng" dirty="0" err="1" smtClean="0">
                <a:solidFill>
                  <a:srgbClr val="C00000"/>
                </a:solidFill>
              </a:rPr>
              <a:t>ios</a:t>
            </a:r>
            <a:r>
              <a:rPr lang="en-US" sz="2200" u="sng" dirty="0" smtClean="0">
                <a:solidFill>
                  <a:srgbClr val="C00000"/>
                </a:solidFill>
              </a:rPr>
              <a:t>::in </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32009457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Reading  from  a file:</a:t>
            </a:r>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lgn="just"/>
            <a:r>
              <a:rPr lang="en-US" sz="2200" dirty="0" smtClean="0"/>
              <a:t>As we are expecting to read from a file  &gt;&gt;  operator we will use  to extract data from file but without </a:t>
            </a:r>
            <a:r>
              <a:rPr lang="en-US" sz="2200" dirty="0" err="1" smtClean="0"/>
              <a:t>cin</a:t>
            </a:r>
            <a:r>
              <a:rPr lang="en-US" sz="2200" dirty="0" smtClean="0"/>
              <a:t> operator.</a:t>
            </a:r>
          </a:p>
          <a:p>
            <a:pPr lvl="0" algn="just"/>
            <a:r>
              <a:rPr lang="en-US" sz="2200" dirty="0" smtClean="0"/>
              <a:t>Instead of </a:t>
            </a:r>
            <a:r>
              <a:rPr lang="en-US" sz="2200" dirty="0" err="1" smtClean="0"/>
              <a:t>cin</a:t>
            </a:r>
            <a:r>
              <a:rPr lang="en-US" sz="2200" dirty="0" smtClean="0"/>
              <a:t> here the object of either </a:t>
            </a:r>
            <a:r>
              <a:rPr lang="en-US" sz="2200" dirty="0" err="1" smtClean="0"/>
              <a:t>ifstream</a:t>
            </a:r>
            <a:r>
              <a:rPr lang="en-US" sz="2200" dirty="0" smtClean="0"/>
              <a:t> class or </a:t>
            </a:r>
            <a:r>
              <a:rPr lang="en-US" sz="2200" dirty="0" err="1" smtClean="0"/>
              <a:t>fstream</a:t>
            </a:r>
            <a:r>
              <a:rPr lang="en-US" sz="2200" dirty="0" smtClean="0"/>
              <a:t> class will be used.</a:t>
            </a:r>
          </a:p>
          <a:p>
            <a:pPr lvl="0" algn="just"/>
            <a:r>
              <a:rPr lang="en-US" sz="2200" dirty="0" smtClean="0"/>
              <a:t>Hence    </a:t>
            </a:r>
            <a:r>
              <a:rPr lang="en-US" sz="2200" u="sng" dirty="0" smtClean="0">
                <a:solidFill>
                  <a:srgbClr val="C00000"/>
                </a:solidFill>
              </a:rPr>
              <a:t>read&gt;&gt;</a:t>
            </a:r>
            <a:r>
              <a:rPr lang="en-US" sz="2200" u="sng" dirty="0" err="1" smtClean="0">
                <a:solidFill>
                  <a:srgbClr val="C00000"/>
                </a:solidFill>
              </a:rPr>
              <a:t>ch</a:t>
            </a:r>
            <a:r>
              <a:rPr lang="en-US" sz="2200" dirty="0" smtClean="0">
                <a:solidFill>
                  <a:srgbClr val="C00000"/>
                </a:solidFill>
              </a:rPr>
              <a:t>     </a:t>
            </a:r>
            <a:r>
              <a:rPr lang="en-US" sz="2200" dirty="0" smtClean="0"/>
              <a:t>will read character from file then using   </a:t>
            </a:r>
            <a:r>
              <a:rPr lang="en-US" sz="2200" u="sng" dirty="0" err="1" smtClean="0">
                <a:solidFill>
                  <a:srgbClr val="C00000"/>
                </a:solidFill>
              </a:rPr>
              <a:t>cout</a:t>
            </a:r>
            <a:r>
              <a:rPr lang="en-US" sz="2200" u="sng" dirty="0" smtClean="0">
                <a:solidFill>
                  <a:srgbClr val="C00000"/>
                </a:solidFill>
              </a:rPr>
              <a:t>&lt;&lt;</a:t>
            </a:r>
            <a:r>
              <a:rPr lang="en-US" sz="2200" u="sng" dirty="0" err="1" smtClean="0">
                <a:solidFill>
                  <a:srgbClr val="C00000"/>
                </a:solidFill>
              </a:rPr>
              <a:t>ch</a:t>
            </a:r>
            <a:r>
              <a:rPr lang="en-US" sz="2200" dirty="0" smtClean="0">
                <a:solidFill>
                  <a:srgbClr val="C00000"/>
                </a:solidFill>
              </a:rPr>
              <a:t>  </a:t>
            </a:r>
            <a:r>
              <a:rPr lang="en-US" sz="2200" dirty="0" smtClean="0"/>
              <a:t>we can display it to output screen..</a:t>
            </a:r>
          </a:p>
          <a:p>
            <a:pPr lvl="1" algn="just"/>
            <a:r>
              <a:rPr lang="en-US" sz="2200" dirty="0" smtClean="0"/>
              <a:t>( here </a:t>
            </a:r>
            <a:r>
              <a:rPr lang="en-US" sz="2200" u="sng" dirty="0" smtClean="0">
                <a:solidFill>
                  <a:srgbClr val="C00000"/>
                </a:solidFill>
              </a:rPr>
              <a:t>read</a:t>
            </a:r>
            <a:r>
              <a:rPr lang="en-US" sz="2200" dirty="0" smtClean="0"/>
              <a:t> is an object or any of the class mentioned above.)</a:t>
            </a:r>
          </a:p>
          <a:p>
            <a:pPr lvl="0" algn="just"/>
            <a:r>
              <a:rPr lang="en-US" sz="2200" dirty="0" smtClean="0"/>
              <a:t>If we create object of </a:t>
            </a:r>
            <a:r>
              <a:rPr lang="en-US" sz="2200" dirty="0" err="1" smtClean="0"/>
              <a:t>ifstream</a:t>
            </a:r>
            <a:r>
              <a:rPr lang="en-US" sz="2200" dirty="0" smtClean="0"/>
              <a:t> class, then </a:t>
            </a:r>
            <a:r>
              <a:rPr lang="en-US" sz="2200" u="sng" dirty="0" err="1" smtClean="0">
                <a:solidFill>
                  <a:srgbClr val="C00000"/>
                </a:solidFill>
              </a:rPr>
              <a:t>ios</a:t>
            </a:r>
            <a:r>
              <a:rPr lang="en-US" sz="2200" u="sng" dirty="0" smtClean="0">
                <a:solidFill>
                  <a:srgbClr val="C00000"/>
                </a:solidFill>
              </a:rPr>
              <a:t>:: in </a:t>
            </a:r>
            <a:r>
              <a:rPr lang="en-US" sz="2200" dirty="0" smtClean="0"/>
              <a:t>mode is optional</a:t>
            </a:r>
          </a:p>
          <a:p>
            <a:pPr lvl="0" algn="just"/>
            <a:r>
              <a:rPr lang="en-US" sz="2200" dirty="0" smtClean="0"/>
              <a:t>If we create object of </a:t>
            </a:r>
            <a:r>
              <a:rPr lang="en-US" sz="2200" dirty="0" err="1" smtClean="0"/>
              <a:t>fstream</a:t>
            </a:r>
            <a:r>
              <a:rPr lang="en-US" sz="2200" dirty="0" smtClean="0"/>
              <a:t> class, then we need to tell the purpose of opening the file with mode </a:t>
            </a:r>
            <a:r>
              <a:rPr lang="en-US" sz="2200" u="sng" dirty="0" err="1" smtClean="0">
                <a:solidFill>
                  <a:srgbClr val="C00000"/>
                </a:solidFill>
              </a:rPr>
              <a:t>ios</a:t>
            </a:r>
            <a:r>
              <a:rPr lang="en-US" sz="2200" u="sng" dirty="0" smtClean="0">
                <a:solidFill>
                  <a:srgbClr val="C00000"/>
                </a:solidFill>
              </a:rPr>
              <a:t>::in </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
        <p:nvSpPr>
          <p:cNvPr id="2" name="Oval 1"/>
          <p:cNvSpPr/>
          <p:nvPr/>
        </p:nvSpPr>
        <p:spPr>
          <a:xfrm>
            <a:off x="1752600" y="4495800"/>
            <a:ext cx="5029200" cy="152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200" b="1" dirty="0" smtClean="0"/>
              <a:t>As a good practice don’t forget to close file after every file operation</a:t>
            </a:r>
            <a:endParaRPr lang="en-US" sz="2200" b="1" dirty="0"/>
          </a:p>
        </p:txBody>
      </p:sp>
    </p:spTree>
    <p:extLst>
      <p:ext uri="{BB962C8B-B14F-4D97-AF65-F5344CB8AC3E}">
        <p14:creationId xmlns:p14="http://schemas.microsoft.com/office/powerpoint/2010/main" xmlns="" val="3082006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a:t>
            </a:r>
            <a:endParaRPr lang="en-US" sz="3200" dirty="0" smtClean="0"/>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 Streams refer to sequence of bytes.  </a:t>
            </a:r>
          </a:p>
          <a:p>
            <a:pPr lvl="0"/>
            <a:r>
              <a:rPr lang="en-US" sz="2000" dirty="0" smtClean="0"/>
              <a:t>Stream in C++ is useful for storing and flowing data from one place to another place.</a:t>
            </a:r>
          </a:p>
          <a:p>
            <a:pPr lvl="0"/>
            <a:r>
              <a:rPr lang="en-US" sz="2000" dirty="0" smtClean="0"/>
              <a:t>Examples of some predefined stream in </a:t>
            </a:r>
            <a:r>
              <a:rPr lang="en-US" sz="2000" dirty="0" err="1" smtClean="0"/>
              <a:t>c++</a:t>
            </a:r>
            <a:r>
              <a:rPr lang="en-US" sz="2000" dirty="0" smtClean="0"/>
              <a:t> are </a:t>
            </a:r>
            <a:r>
              <a:rPr lang="en-US" sz="2000" dirty="0" err="1" smtClean="0"/>
              <a:t>cin</a:t>
            </a:r>
            <a:r>
              <a:rPr lang="en-US" sz="2000" dirty="0" smtClean="0"/>
              <a:t> ,</a:t>
            </a:r>
            <a:r>
              <a:rPr lang="en-US" sz="2000" dirty="0" err="1" smtClean="0"/>
              <a:t>cout</a:t>
            </a:r>
            <a:r>
              <a:rPr lang="en-US" sz="2000" dirty="0" smtClean="0"/>
              <a:t>.  </a:t>
            </a:r>
          </a:p>
          <a:p>
            <a:pPr lvl="0"/>
            <a:r>
              <a:rPr lang="en-US" sz="2000" dirty="0" err="1" smtClean="0"/>
              <a:t>cin</a:t>
            </a:r>
            <a:r>
              <a:rPr lang="en-US" sz="2000" dirty="0" smtClean="0"/>
              <a:t> with operator &gt;&gt; flows data from input device (keyboard) to program in RAM. And </a:t>
            </a:r>
            <a:r>
              <a:rPr lang="en-US" sz="2000" dirty="0" err="1" smtClean="0"/>
              <a:t>cout</a:t>
            </a:r>
            <a:r>
              <a:rPr lang="en-US" sz="2000" dirty="0" smtClean="0"/>
              <a:t> with operator &lt;&lt;  flows data from RAM to output device (console) </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spTree>
    <p:extLst>
      <p:ext uri="{BB962C8B-B14F-4D97-AF65-F5344CB8AC3E}">
        <p14:creationId xmlns:p14="http://schemas.microsoft.com/office/powerpoint/2010/main" xmlns="" val="3033619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33400"/>
          </a:xfrm>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sz="3200" b="1" dirty="0" smtClean="0"/>
              <a:t>C++ stream</a:t>
            </a:r>
            <a:endParaRPr lang="en-US" sz="3200" dirty="0" smtClean="0"/>
          </a:p>
        </p:txBody>
      </p:sp>
      <p:sp>
        <p:nvSpPr>
          <p:cNvPr id="13" name="Content Placeholder 12"/>
          <p:cNvSpPr>
            <a:spLocks noGrp="1"/>
          </p:cNvSpPr>
          <p:nvPr>
            <p:ph idx="1"/>
          </p:nvPr>
        </p:nvSpPr>
        <p:spPr>
          <a:xfrm>
            <a:off x="0" y="533400"/>
            <a:ext cx="9144000" cy="5943600"/>
          </a:xfrm>
        </p:spPr>
        <p:style>
          <a:lnRef idx="1">
            <a:schemeClr val="dk1"/>
          </a:lnRef>
          <a:fillRef idx="2">
            <a:schemeClr val="dk1"/>
          </a:fillRef>
          <a:effectRef idx="1">
            <a:schemeClr val="dk1"/>
          </a:effectRef>
          <a:fontRef idx="minor">
            <a:schemeClr val="dk1"/>
          </a:fontRef>
        </p:style>
        <p:txBody>
          <a:bodyPr>
            <a:noAutofit/>
          </a:bodyPr>
          <a:lstStyle/>
          <a:p>
            <a:pPr lvl="0"/>
            <a:r>
              <a:rPr lang="en-US" sz="2000" dirty="0" smtClean="0"/>
              <a:t> Streams refer to sequence of bytes.  </a:t>
            </a:r>
          </a:p>
          <a:p>
            <a:pPr lvl="0"/>
            <a:r>
              <a:rPr lang="en-US" sz="2000" dirty="0" smtClean="0"/>
              <a:t>Stream in C++ is useful for storing and flowing data from one place to another place.</a:t>
            </a:r>
          </a:p>
          <a:p>
            <a:pPr lvl="0"/>
            <a:r>
              <a:rPr lang="en-US" sz="2000" dirty="0" smtClean="0"/>
              <a:t>Examples of some predefined stream in </a:t>
            </a:r>
            <a:r>
              <a:rPr lang="en-US" sz="2000" dirty="0" err="1" smtClean="0"/>
              <a:t>c++</a:t>
            </a:r>
            <a:r>
              <a:rPr lang="en-US" sz="2000" dirty="0" smtClean="0"/>
              <a:t> are </a:t>
            </a:r>
            <a:r>
              <a:rPr lang="en-US" sz="2000" dirty="0" err="1" smtClean="0"/>
              <a:t>cin</a:t>
            </a:r>
            <a:r>
              <a:rPr lang="en-US" sz="2000" dirty="0" smtClean="0"/>
              <a:t> ,</a:t>
            </a:r>
            <a:r>
              <a:rPr lang="en-US" sz="2000" dirty="0" err="1" smtClean="0"/>
              <a:t>cout</a:t>
            </a:r>
            <a:r>
              <a:rPr lang="en-US" sz="2000" dirty="0" smtClean="0"/>
              <a:t>.  </a:t>
            </a:r>
          </a:p>
          <a:p>
            <a:pPr lvl="0"/>
            <a:r>
              <a:rPr lang="en-US" sz="2000" dirty="0" err="1" smtClean="0"/>
              <a:t>cin</a:t>
            </a:r>
            <a:r>
              <a:rPr lang="en-US" sz="2000" dirty="0" smtClean="0"/>
              <a:t> with operator &gt;&gt; flows data from input device (keyboard) to program in RAM. And </a:t>
            </a:r>
            <a:r>
              <a:rPr lang="en-US" sz="2000" dirty="0" err="1" smtClean="0"/>
              <a:t>cout</a:t>
            </a:r>
            <a:r>
              <a:rPr lang="en-US" sz="2000" dirty="0" smtClean="0"/>
              <a:t> with operator &lt;&lt;  flows data from RAM to output device (console) </a:t>
            </a:r>
          </a:p>
        </p:txBody>
      </p:sp>
      <p:sp>
        <p:nvSpPr>
          <p:cNvPr id="15" name="Title 3"/>
          <p:cNvSpPr txBox="1">
            <a:spLocks/>
          </p:cNvSpPr>
          <p:nvPr/>
        </p:nvSpPr>
        <p:spPr>
          <a:xfrm>
            <a:off x="0" y="6400800"/>
            <a:ext cx="9144000" cy="4572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i="1" dirty="0" smtClean="0">
                <a:solidFill>
                  <a:schemeClr val="bg1"/>
                </a:solidFill>
                <a:latin typeface="+mj-lt"/>
                <a:ea typeface="+mj-ea"/>
                <a:cs typeface="+mj-cs"/>
              </a:rPr>
              <a:t>NKOCET, </a:t>
            </a:r>
            <a:r>
              <a:rPr lang="en-US" sz="2200" b="1" i="1" dirty="0" err="1" smtClean="0">
                <a:solidFill>
                  <a:schemeClr val="bg1"/>
                </a:solidFill>
                <a:latin typeface="+mj-lt"/>
                <a:ea typeface="+mj-ea"/>
                <a:cs typeface="+mj-cs"/>
              </a:rPr>
              <a:t>Solapur</a:t>
            </a:r>
            <a:r>
              <a:rPr lang="en-US" sz="2200" b="1" i="1" dirty="0" smtClean="0">
                <a:solidFill>
                  <a:schemeClr val="bg1"/>
                </a:solidFill>
                <a:latin typeface="+mj-lt"/>
                <a:ea typeface="+mj-ea"/>
                <a:cs typeface="+mj-cs"/>
              </a:rPr>
              <a:t>                                                               Prof. Shinde Reshma</a:t>
            </a:r>
            <a:r>
              <a:rPr lang="en-US" sz="2200" b="1" i="1" dirty="0">
                <a:solidFill>
                  <a:schemeClr val="bg1"/>
                </a:solidFill>
                <a:latin typeface="+mj-lt"/>
                <a:ea typeface="+mj-ea"/>
                <a:cs typeface="+mj-cs"/>
              </a:rPr>
              <a:t> </a:t>
            </a:r>
            <a:r>
              <a:rPr lang="en-US" sz="2200" b="1" i="1" dirty="0" smtClean="0">
                <a:solidFill>
                  <a:schemeClr val="bg1"/>
                </a:solidFill>
                <a:latin typeface="+mj-lt"/>
                <a:ea typeface="+mj-ea"/>
                <a:cs typeface="+mj-cs"/>
              </a:rPr>
              <a:t>U.</a:t>
            </a:r>
            <a:endParaRPr kumimoji="0" lang="en-US" sz="2200" b="1" i="1"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2"/>
          <p:cNvPicPr>
            <a:picLocks noChangeAspect="1" noChangeArrowheads="1"/>
          </p:cNvPicPr>
          <p:nvPr/>
        </p:nvPicPr>
        <p:blipFill>
          <a:blip r:embed="rId2"/>
          <a:srcRect/>
          <a:stretch>
            <a:fillRect/>
          </a:stretch>
        </p:blipFill>
        <p:spPr bwMode="auto">
          <a:xfrm>
            <a:off x="8458200" y="2"/>
            <a:ext cx="685800" cy="628648"/>
          </a:xfrm>
          <a:prstGeom prst="rect">
            <a:avLst/>
          </a:prstGeom>
          <a:noFill/>
          <a:ln w="9525">
            <a:noFill/>
            <a:miter lim="800000"/>
            <a:headEnd/>
            <a:tailEnd/>
          </a:ln>
          <a:effectLst/>
        </p:spPr>
      </p:pic>
      <p:pic>
        <p:nvPicPr>
          <p:cNvPr id="2" name="Picture 1"/>
          <p:cNvPicPr>
            <a:picLocks noChangeAspect="1"/>
          </p:cNvPicPr>
          <p:nvPr/>
        </p:nvPicPr>
        <p:blipFill>
          <a:blip r:embed="rId3"/>
          <a:stretch>
            <a:fillRect/>
          </a:stretch>
        </p:blipFill>
        <p:spPr>
          <a:xfrm>
            <a:off x="36394" y="2667000"/>
            <a:ext cx="4210050" cy="1047750"/>
          </a:xfrm>
          <a:prstGeom prst="rect">
            <a:avLst/>
          </a:prstGeom>
        </p:spPr>
      </p:pic>
    </p:spTree>
    <p:extLst>
      <p:ext uri="{BB962C8B-B14F-4D97-AF65-F5344CB8AC3E}">
        <p14:creationId xmlns:p14="http://schemas.microsoft.com/office/powerpoint/2010/main" xmlns="" val="1953846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5160</TotalTime>
  <Words>3778</Words>
  <Application>Microsoft Office PowerPoint</Application>
  <PresentationFormat>On-screen Show (4:3)</PresentationFormat>
  <Paragraphs>526</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Slide 1</vt:lpstr>
      <vt:lpstr>Points to be learn:</vt:lpstr>
      <vt:lpstr>C++ stream</vt:lpstr>
      <vt:lpstr>C++ stream</vt:lpstr>
      <vt:lpstr>C++ stream</vt:lpstr>
      <vt:lpstr>C++ stream</vt:lpstr>
      <vt:lpstr>C++ stream</vt:lpstr>
      <vt:lpstr>C++ stream</vt:lpstr>
      <vt:lpstr>C++ stream</vt:lpstr>
      <vt:lpstr>C++ stream</vt:lpstr>
      <vt:lpstr>C++ stream</vt:lpstr>
      <vt:lpstr>C++ stream</vt:lpstr>
      <vt:lpstr>C++ stream</vt:lpstr>
      <vt:lpstr>C++ stream</vt:lpstr>
      <vt:lpstr>C++ stream</vt:lpstr>
      <vt:lpstr>C++ stream</vt:lpstr>
      <vt:lpstr>C++ stream classes</vt:lpstr>
      <vt:lpstr>C++ stream classes</vt:lpstr>
      <vt:lpstr>C++ stream classes</vt:lpstr>
      <vt:lpstr>C++ stream classes</vt:lpstr>
      <vt:lpstr>C++ stream classes</vt:lpstr>
      <vt:lpstr>C++ stream classes</vt:lpstr>
      <vt:lpstr>C++ stream classes</vt:lpstr>
      <vt:lpstr>C++ stream classes</vt:lpstr>
      <vt:lpstr>C++ stream classes</vt:lpstr>
      <vt:lpstr>C++ stream classes</vt:lpstr>
      <vt:lpstr>C++ stream classes</vt:lpstr>
      <vt:lpstr>File in CPP:</vt:lpstr>
      <vt:lpstr>File in CPP:</vt:lpstr>
      <vt:lpstr>File in CPP:</vt:lpstr>
      <vt:lpstr>File in CPP:</vt:lpstr>
      <vt:lpstr>File in CPP:</vt:lpstr>
      <vt:lpstr>File in CPP:</vt:lpstr>
      <vt:lpstr>File in CPP:</vt:lpstr>
      <vt:lpstr>File in CPP:</vt:lpstr>
      <vt:lpstr>File in CPP:</vt:lpstr>
      <vt:lpstr>File in CPP:</vt:lpstr>
      <vt:lpstr>File in CPP:</vt:lpstr>
      <vt:lpstr>File in CPP:</vt:lpstr>
      <vt:lpstr>File in CPP:</vt:lpstr>
      <vt:lpstr>File in CPP:</vt:lpstr>
      <vt:lpstr>Opening a file:</vt:lpstr>
      <vt:lpstr>Opening a file:</vt:lpstr>
      <vt:lpstr>Opening a file:</vt:lpstr>
      <vt:lpstr>Opening a file:</vt:lpstr>
      <vt:lpstr>Opening a file:</vt:lpstr>
      <vt:lpstr>Opening a file:</vt:lpstr>
      <vt:lpstr>Opening a file:</vt:lpstr>
      <vt:lpstr>Opening a file:</vt:lpstr>
      <vt:lpstr>Opening a file:</vt:lpstr>
      <vt:lpstr>Opening a file:</vt:lpstr>
      <vt:lpstr>Opening a file:</vt:lpstr>
      <vt:lpstr>Opening a file:</vt:lpstr>
      <vt:lpstr>Writing to  a file:</vt:lpstr>
      <vt:lpstr>Writing to  a file:</vt:lpstr>
      <vt:lpstr>Writing to  a file:</vt:lpstr>
      <vt:lpstr>Writing to  a file:</vt:lpstr>
      <vt:lpstr>Writing to  a file:</vt:lpstr>
      <vt:lpstr>Writing to  a file:</vt:lpstr>
      <vt:lpstr>Writing to  a file:</vt:lpstr>
      <vt:lpstr>Writing to  a file:</vt:lpstr>
      <vt:lpstr>Writing to  a file:</vt:lpstr>
      <vt:lpstr>Writing to  a file:</vt:lpstr>
      <vt:lpstr>Reading  from  a file:</vt:lpstr>
      <vt:lpstr>Reading  from  a file:</vt:lpstr>
      <vt:lpstr>Reading  from  a file:</vt:lpstr>
      <vt:lpstr>Reading  from  a file:</vt:lpstr>
      <vt:lpstr>Reading  from  a file:</vt:lpstr>
      <vt:lpstr>Reading  from  a file:</vt:lpstr>
      <vt:lpstr>Reading  from  a file:</vt:lpstr>
      <vt:lpstr>Reading  from  a file: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Full stack Development  Class: BE-CSE</dc:title>
  <dc:creator>admin</dc:creator>
  <cp:lastModifiedBy>sdladmin</cp:lastModifiedBy>
  <cp:revision>153</cp:revision>
  <dcterms:created xsi:type="dcterms:W3CDTF">2020-07-27T15:26:07Z</dcterms:created>
  <dcterms:modified xsi:type="dcterms:W3CDTF">2021-03-07T09:39:57Z</dcterms:modified>
</cp:coreProperties>
</file>