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notesMasterIdLst>
    <p:notesMasterId r:id="rId16"/>
  </p:notesMasterIdLst>
  <p:sldIdLst>
    <p:sldId id="256" r:id="rId2"/>
    <p:sldId id="288" r:id="rId3"/>
    <p:sldId id="286" r:id="rId4"/>
    <p:sldId id="274" r:id="rId5"/>
    <p:sldId id="276" r:id="rId6"/>
    <p:sldId id="289" r:id="rId7"/>
    <p:sldId id="277" r:id="rId8"/>
    <p:sldId id="283" r:id="rId9"/>
    <p:sldId id="280" r:id="rId10"/>
    <p:sldId id="281" r:id="rId11"/>
    <p:sldId id="282" r:id="rId12"/>
    <p:sldId id="284" r:id="rId13"/>
    <p:sldId id="287"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6CF01-1EF9-4538-90B8-A3B6339A9BD0}" v="31" dt="2023-08-28T19:05:23.588"/>
    <p1510:client id="{497A98B3-F549-4B3D-8F5E-EE7C78ED3AD5}" v="386" dt="2023-08-28T17:33:35.563"/>
    <p1510:client id="{715F9683-B3B6-4E6A-90F2-449BB31F3A4F}" v="331" dt="2023-08-28T18:51:17.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A49F-AEA9-4E26-999A-116421A14329}" type="datetimeFigureOut">
              <a:rPr lang="en-IN" smtClean="0"/>
              <a:t>04-09-2023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70733-5AE2-4016-8086-4361CC4C9C3B}" type="slidenum">
              <a:rPr lang="en-IN" smtClean="0"/>
              <a:t>‹#›</a:t>
            </a:fld>
            <a:endParaRPr lang="en-IN"/>
          </a:p>
        </p:txBody>
      </p:sp>
    </p:spTree>
    <p:extLst>
      <p:ext uri="{BB962C8B-B14F-4D97-AF65-F5344CB8AC3E}">
        <p14:creationId xmlns:p14="http://schemas.microsoft.com/office/powerpoint/2010/main" val="369488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17CB7-2844-4C8C-A2C5-0B522249545C}" type="slidenum">
              <a:rPr lang="en-IN" smtClean="0"/>
              <a:t>1</a:t>
            </a:fld>
            <a:endParaRPr lang="en-IN"/>
          </a:p>
        </p:txBody>
      </p:sp>
    </p:spTree>
    <p:extLst>
      <p:ext uri="{BB962C8B-B14F-4D97-AF65-F5344CB8AC3E}">
        <p14:creationId xmlns:p14="http://schemas.microsoft.com/office/powerpoint/2010/main" val="4113487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039164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86691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54057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624106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4094578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2B4B33-A748-4417-BFDB-235E1C890925}"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851336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2B4B33-A748-4417-BFDB-235E1C890925}" type="datetimeFigureOut">
              <a:rPr lang="en-IN" smtClean="0"/>
              <a:t>04-09-2023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693412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219046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40944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55351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B4B33-A748-4417-BFDB-235E1C89092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266777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B4B33-A748-4417-BFDB-235E1C89092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01357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B4B33-A748-4417-BFDB-235E1C890925}"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3092465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B4B33-A748-4417-BFDB-235E1C890925}"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738579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4B33-A748-4417-BFDB-235E1C890925}"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1908002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986056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B4B33-A748-4417-BFDB-235E1C89092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160494-4DEC-4140-BAF8-02BFC72C197D}" type="slidenum">
              <a:rPr lang="en-IN" smtClean="0"/>
              <a:t>‹#›</a:t>
            </a:fld>
            <a:endParaRPr lang="en-IN"/>
          </a:p>
        </p:txBody>
      </p:sp>
    </p:spTree>
    <p:extLst>
      <p:ext uri="{BB962C8B-B14F-4D97-AF65-F5344CB8AC3E}">
        <p14:creationId xmlns:p14="http://schemas.microsoft.com/office/powerpoint/2010/main" val="673153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2B4B33-A748-4417-BFDB-235E1C890925}" type="datetimeFigureOut">
              <a:rPr lang="en-IN" smtClean="0"/>
              <a:t>04-09-2023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D160494-4DEC-4140-BAF8-02BFC72C197D}" type="slidenum">
              <a:rPr lang="en-IN" smtClean="0"/>
              <a:t>‹#›</a:t>
            </a:fld>
            <a:endParaRPr lang="en-IN"/>
          </a:p>
        </p:txBody>
      </p:sp>
    </p:spTree>
    <p:extLst>
      <p:ext uri="{BB962C8B-B14F-4D97-AF65-F5344CB8AC3E}">
        <p14:creationId xmlns:p14="http://schemas.microsoft.com/office/powerpoint/2010/main" val="228964401"/>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08E3-A2B3-4FFC-8324-CB1D77F73885}"/>
              </a:ext>
            </a:extLst>
          </p:cNvPr>
          <p:cNvSpPr>
            <a:spLocks noGrp="1"/>
          </p:cNvSpPr>
          <p:nvPr>
            <p:ph type="ctrTitle"/>
          </p:nvPr>
        </p:nvSpPr>
        <p:spPr>
          <a:xfrm>
            <a:off x="678840" y="1122364"/>
            <a:ext cx="10906803" cy="1390424"/>
          </a:xfrm>
        </p:spPr>
        <p:txBody>
          <a:bodyPr/>
          <a:lstStyle/>
          <a:p>
            <a:pPr algn="ctr">
              <a:lnSpc>
                <a:spcPct val="107000"/>
              </a:lnSpc>
              <a:spcAft>
                <a:spcPts val="800"/>
              </a:spcAft>
            </a:pPr>
            <a: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t>INSTITUTE FOR ADVANCED COMPUTING</a:t>
            </a:r>
            <a:r>
              <a:rPr lang="en-IN" sz="2000" b="1" dirty="0">
                <a:solidFill>
                  <a:schemeClr val="tx1"/>
                </a:solidFill>
                <a:latin typeface="Californian FB" panose="0207040306080B030204" pitchFamily="18" charset="0"/>
                <a:ea typeface="Calibri" panose="020F0502020204030204" pitchFamily="34" charset="0"/>
                <a:cs typeface="Times New Roman" panose="02020603050405020304" pitchFamily="18" charset="0"/>
              </a:rPr>
              <a:t> </a:t>
            </a:r>
            <a: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t>AND SOFTWARE DEVELOPMENT</a:t>
            </a:r>
            <a:b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br>
            <a: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t>  AKURDI, PUNE</a:t>
            </a:r>
            <a:b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br>
            <a:r>
              <a:rPr lang="en-IN" sz="2000" b="1" dirty="0">
                <a:solidFill>
                  <a:schemeClr val="tx1"/>
                </a:solidFill>
                <a:effectLst/>
                <a:latin typeface="Californian FB" panose="0207040306080B030204" pitchFamily="18" charset="0"/>
                <a:ea typeface="Calibri" panose="020F0502020204030204" pitchFamily="34" charset="0"/>
                <a:cs typeface="Times New Roman" panose="02020603050405020304" pitchFamily="18" charset="0"/>
              </a:rPr>
              <a:t> </a:t>
            </a:r>
          </a:p>
        </p:txBody>
      </p:sp>
      <p:sp>
        <p:nvSpPr>
          <p:cNvPr id="3" name="Subtitle 2">
            <a:extLst>
              <a:ext uri="{FF2B5EF4-FFF2-40B4-BE49-F238E27FC236}">
                <a16:creationId xmlns:a16="http://schemas.microsoft.com/office/drawing/2014/main" id="{01C97444-CC1E-44E1-B2D1-D18712BC7C2A}"/>
              </a:ext>
            </a:extLst>
          </p:cNvPr>
          <p:cNvSpPr>
            <a:spLocks noGrp="1"/>
          </p:cNvSpPr>
          <p:nvPr>
            <p:ph type="subTitle" idx="1"/>
          </p:nvPr>
        </p:nvSpPr>
        <p:spPr>
          <a:xfrm>
            <a:off x="1524000" y="2830999"/>
            <a:ext cx="9144000" cy="1245516"/>
          </a:xfrm>
        </p:spPr>
        <p:txBody>
          <a:bodyPr>
            <a:noAutofit/>
          </a:bodyPr>
          <a:lstStyle/>
          <a:p>
            <a:pPr algn="ctr"/>
            <a:r>
              <a:rPr lang="en-US" sz="2800" b="1" dirty="0">
                <a:solidFill>
                  <a:schemeClr val="accent5">
                    <a:lumMod val="75000"/>
                  </a:schemeClr>
                </a:solidFill>
                <a:latin typeface="Californian FB"/>
                <a:ea typeface="+mn-lt"/>
                <a:cs typeface="+mn-lt"/>
              </a:rPr>
              <a:t>Secure E-mail Server Deployment </a:t>
            </a:r>
            <a:r>
              <a:rPr lang="en-US" sz="2800" b="1" dirty="0">
                <a:solidFill>
                  <a:schemeClr val="accent5">
                    <a:lumMod val="75000"/>
                  </a:schemeClr>
                </a:solidFill>
                <a:effectLst/>
                <a:latin typeface="Californian FB"/>
                <a:ea typeface="+mn-lt"/>
                <a:cs typeface="+mn-lt"/>
              </a:rPr>
              <a:t>with </a:t>
            </a:r>
            <a:r>
              <a:rPr lang="en-US" sz="2800" b="1" dirty="0">
                <a:solidFill>
                  <a:schemeClr val="accent5">
                    <a:lumMod val="75000"/>
                  </a:schemeClr>
                </a:solidFill>
                <a:latin typeface="Californian FB"/>
                <a:ea typeface="+mn-lt"/>
                <a:cs typeface="+mn-lt"/>
              </a:rPr>
              <a:t>Malware Protection</a:t>
            </a:r>
            <a:endParaRPr lang="en-US" b="1" dirty="0">
              <a:solidFill>
                <a:schemeClr val="accent5">
                  <a:lumMod val="75000"/>
                </a:schemeClr>
              </a:solidFill>
              <a:latin typeface="Californian FB"/>
            </a:endParaRPr>
          </a:p>
        </p:txBody>
      </p:sp>
      <p:pic>
        <p:nvPicPr>
          <p:cNvPr id="4" name="Picture 3">
            <a:extLst>
              <a:ext uri="{FF2B5EF4-FFF2-40B4-BE49-F238E27FC236}">
                <a16:creationId xmlns:a16="http://schemas.microsoft.com/office/drawing/2014/main" id="{69F8ED43-CCDF-45AB-A44C-43D13C2483F3}"/>
              </a:ext>
            </a:extLst>
          </p:cNvPr>
          <p:cNvPicPr/>
          <p:nvPr/>
        </p:nvPicPr>
        <p:blipFill>
          <a:blip r:embed="rId3"/>
          <a:stretch>
            <a:fillRect/>
          </a:stretch>
        </p:blipFill>
        <p:spPr>
          <a:xfrm>
            <a:off x="678841" y="165370"/>
            <a:ext cx="845159" cy="1164360"/>
          </a:xfrm>
          <a:prstGeom prst="rect">
            <a:avLst/>
          </a:prstGeom>
        </p:spPr>
      </p:pic>
      <p:pic>
        <p:nvPicPr>
          <p:cNvPr id="5" name="Picture 4">
            <a:extLst>
              <a:ext uri="{FF2B5EF4-FFF2-40B4-BE49-F238E27FC236}">
                <a16:creationId xmlns:a16="http://schemas.microsoft.com/office/drawing/2014/main" id="{9FDBF420-696C-4951-AB38-8486F3BFD2C1}"/>
              </a:ext>
            </a:extLst>
          </p:cNvPr>
          <p:cNvPicPr/>
          <p:nvPr/>
        </p:nvPicPr>
        <p:blipFill>
          <a:blip r:embed="rId4"/>
          <a:stretch>
            <a:fillRect/>
          </a:stretch>
        </p:blipFill>
        <p:spPr>
          <a:xfrm>
            <a:off x="10006497" y="358677"/>
            <a:ext cx="1506664" cy="777746"/>
          </a:xfrm>
          <a:prstGeom prst="rect">
            <a:avLst/>
          </a:prstGeom>
        </p:spPr>
      </p:pic>
      <p:sp>
        <p:nvSpPr>
          <p:cNvPr id="6" name="Subtitle 2">
            <a:extLst>
              <a:ext uri="{FF2B5EF4-FFF2-40B4-BE49-F238E27FC236}">
                <a16:creationId xmlns:a16="http://schemas.microsoft.com/office/drawing/2014/main" id="{657D6934-B4D1-41B5-A49F-F697827D8C51}"/>
              </a:ext>
            </a:extLst>
          </p:cNvPr>
          <p:cNvSpPr txBox="1">
            <a:spLocks/>
          </p:cNvSpPr>
          <p:nvPr/>
        </p:nvSpPr>
        <p:spPr>
          <a:xfrm>
            <a:off x="678840" y="3806837"/>
            <a:ext cx="10711882" cy="12455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15"/>
              </a:spcAft>
              <a:tabLst>
                <a:tab pos="3079115" algn="ctr"/>
              </a:tabLst>
            </a:pPr>
            <a:r>
              <a:rPr lang="en-IN" sz="2000" b="1" dirty="0">
                <a:solidFill>
                  <a:srgbClr val="000000"/>
                </a:solidFill>
                <a:effectLst/>
                <a:latin typeface="Californian FB" panose="0207040306080B030204" pitchFamily="18" charset="0"/>
                <a:ea typeface="Times New Roman" panose="02020603050405020304" pitchFamily="18" charset="0"/>
                <a:cs typeface="Times New Roman" panose="02020603050405020304" pitchFamily="18" charset="0"/>
              </a:rPr>
              <a:t>     GROUP NO: </a:t>
            </a:r>
            <a:r>
              <a:rPr lang="en-IN" sz="2000" b="1" dirty="0">
                <a:solidFill>
                  <a:srgbClr val="000000"/>
                </a:solidFill>
                <a:latin typeface="Californian FB" panose="0207040306080B030204" pitchFamily="18" charset="0"/>
                <a:ea typeface="Times New Roman" panose="02020603050405020304" pitchFamily="18" charset="0"/>
                <a:cs typeface="Times New Roman" panose="02020603050405020304" pitchFamily="18" charset="0"/>
              </a:rPr>
              <a:t>06</a:t>
            </a:r>
            <a:endParaRPr lang="en-IN" sz="2000" dirty="0">
              <a:effectLst/>
              <a:latin typeface="Californian FB" panose="0207040306080B030204" pitchFamily="18" charset="0"/>
              <a:ea typeface="Calibri" panose="020F0502020204030204" pitchFamily="34" charset="0"/>
              <a:cs typeface="Times New Roman" panose="02020603050405020304" pitchFamily="18" charset="0"/>
            </a:endParaRPr>
          </a:p>
          <a:p>
            <a:pPr marL="392430" marR="38100">
              <a:lnSpc>
                <a:spcPct val="107000"/>
              </a:lnSpc>
              <a:spcAft>
                <a:spcPts val="15"/>
              </a:spcAft>
            </a:pPr>
            <a:r>
              <a:rPr lang="en-IN" sz="2000" b="1" dirty="0">
                <a:effectLst/>
                <a:latin typeface="Californian FB" panose="0207040306080B030204" pitchFamily="18" charset="0"/>
                <a:ea typeface="Times New Roman" panose="02020603050405020304" pitchFamily="18" charset="0"/>
                <a:cs typeface="Times New Roman" panose="02020603050405020304" pitchFamily="18" charset="0"/>
              </a:rPr>
              <a:t>KHAN MOHAMMAD WASEEM (233414)</a:t>
            </a:r>
            <a:endParaRPr lang="en-IN" sz="2000" dirty="0">
              <a:effectLst/>
              <a:latin typeface="Californian FB" panose="0207040306080B030204" pitchFamily="18" charset="0"/>
              <a:ea typeface="Calibri" panose="020F0502020204030204" pitchFamily="34" charset="0"/>
              <a:cs typeface="Times New Roman" panose="02020603050405020304" pitchFamily="18" charset="0"/>
            </a:endParaRPr>
          </a:p>
          <a:p>
            <a:pPr marL="392430">
              <a:lnSpc>
                <a:spcPct val="107000"/>
              </a:lnSpc>
              <a:spcAft>
                <a:spcPts val="15"/>
              </a:spcAft>
            </a:pPr>
            <a:r>
              <a:rPr lang="en-IN" sz="2000" b="1" dirty="0">
                <a:effectLst/>
                <a:latin typeface="Californian FB" panose="0207040306080B030204" pitchFamily="18" charset="0"/>
                <a:ea typeface="Times New Roman" panose="02020603050405020304" pitchFamily="18" charset="0"/>
                <a:cs typeface="Times New Roman" panose="02020603050405020304" pitchFamily="18" charset="0"/>
              </a:rPr>
              <a:t>  </a:t>
            </a:r>
            <a:r>
              <a:rPr lang="en-IN" sz="2000" b="1" dirty="0">
                <a:latin typeface="Californian FB" panose="0207040306080B030204" pitchFamily="18" charset="0"/>
                <a:ea typeface="Times New Roman" panose="02020603050405020304" pitchFamily="18" charset="0"/>
                <a:cs typeface="Times New Roman" panose="02020603050405020304" pitchFamily="18" charset="0"/>
              </a:rPr>
              <a:t>ONKAR RASKAR</a:t>
            </a:r>
            <a:r>
              <a:rPr lang="en-IN" sz="2000" b="1" dirty="0">
                <a:effectLst/>
                <a:latin typeface="Californian FB" panose="0207040306080B030204" pitchFamily="18" charset="0"/>
                <a:ea typeface="Times New Roman" panose="02020603050405020304" pitchFamily="18" charset="0"/>
                <a:cs typeface="Times New Roman" panose="02020603050405020304" pitchFamily="18" charset="0"/>
              </a:rPr>
              <a:t> (</a:t>
            </a:r>
            <a:r>
              <a:rPr lang="en-IN" sz="2000" b="1" dirty="0">
                <a:latin typeface="Californian FB" panose="0207040306080B030204" pitchFamily="18" charset="0"/>
                <a:ea typeface="Times New Roman" panose="02020603050405020304" pitchFamily="18" charset="0"/>
                <a:cs typeface="Times New Roman" panose="02020603050405020304" pitchFamily="18" charset="0"/>
              </a:rPr>
              <a:t>233428</a:t>
            </a:r>
            <a:r>
              <a:rPr lang="en-IN" sz="2000" b="1" dirty="0">
                <a:effectLst/>
                <a:latin typeface="Californian FB" panose="0207040306080B030204" pitchFamily="18" charset="0"/>
                <a:ea typeface="Times New Roman" panose="02020603050405020304" pitchFamily="18" charset="0"/>
                <a:cs typeface="Times New Roman" panose="02020603050405020304" pitchFamily="18" charset="0"/>
              </a:rPr>
              <a:t>)</a:t>
            </a:r>
            <a:r>
              <a:rPr lang="en-IN" sz="2000" b="1" dirty="0">
                <a:solidFill>
                  <a:srgbClr val="000000"/>
                </a:solidFill>
                <a:effectLst/>
                <a:latin typeface="Californian FB" panose="0207040306080B030204" pitchFamily="18" charset="0"/>
                <a:ea typeface="Times New Roman" panose="02020603050405020304" pitchFamily="18" charset="0"/>
                <a:cs typeface="Times New Roman" panose="02020603050405020304" pitchFamily="18" charset="0"/>
              </a:rPr>
              <a:t> </a:t>
            </a:r>
          </a:p>
          <a:p>
            <a:pPr marL="392430" algn="l">
              <a:lnSpc>
                <a:spcPct val="107000"/>
              </a:lnSpc>
              <a:spcAft>
                <a:spcPts val="15"/>
              </a:spcAft>
            </a:pPr>
            <a:endParaRPr lang="en-IN" sz="2000" b="1" dirty="0">
              <a:solidFill>
                <a:srgbClr val="000000"/>
              </a:solidFill>
              <a:effectLst/>
              <a:latin typeface="Californian FB" panose="0207040306080B030204" pitchFamily="18" charset="0"/>
              <a:ea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02E057B-A183-1465-7127-ADBED253BE1A}"/>
              </a:ext>
            </a:extLst>
          </p:cNvPr>
          <p:cNvGraphicFramePr>
            <a:graphicFrameLocks noGrp="1"/>
          </p:cNvGraphicFramePr>
          <p:nvPr>
            <p:extLst>
              <p:ext uri="{D42A27DB-BD31-4B8C-83A1-F6EECF244321}">
                <p14:modId xmlns:p14="http://schemas.microsoft.com/office/powerpoint/2010/main" val="3833655435"/>
              </p:ext>
            </p:extLst>
          </p:nvPr>
        </p:nvGraphicFramePr>
        <p:xfrm>
          <a:off x="1524000" y="5364795"/>
          <a:ext cx="9144000" cy="76216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896504777"/>
                    </a:ext>
                  </a:extLst>
                </a:gridCol>
                <a:gridCol w="4572000">
                  <a:extLst>
                    <a:ext uri="{9D8B030D-6E8A-4147-A177-3AD203B41FA5}">
                      <a16:colId xmlns:a16="http://schemas.microsoft.com/office/drawing/2014/main" val="3065444976"/>
                    </a:ext>
                  </a:extLst>
                </a:gridCol>
              </a:tblGrid>
              <a:tr h="17959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Times New Roman" panose="02020603050405020304" pitchFamily="18" charset="0"/>
                          <a:cs typeface="Times New Roman" panose="02020603050405020304" pitchFamily="18" charset="0"/>
                        </a:rPr>
                        <a:t>MR. KARTIK AWARI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Times New Roman" panose="02020603050405020304" pitchFamily="18" charset="0"/>
                          <a:cs typeface="Times New Roman" panose="02020603050405020304" pitchFamily="18" charset="0"/>
                        </a:rPr>
                        <a:t>MR. ROHIT PURANIK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3955460"/>
                  </a:ext>
                </a:extLst>
              </a:tr>
              <a:tr h="39640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Times New Roman" panose="02020603050405020304" pitchFamily="18" charset="0"/>
                          <a:cs typeface="Times New Roman" panose="02020603050405020304" pitchFamily="18" charset="0"/>
                        </a:rPr>
                        <a:t>PROJECT GUIDE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Times New Roman" panose="02020603050405020304" pitchFamily="18" charset="0"/>
                          <a:cs typeface="Times New Roman" panose="02020603050405020304" pitchFamily="18" charset="0"/>
                        </a:rPr>
                        <a:t>CENTRE CO-ORDINATOR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4984951"/>
                  </a:ext>
                </a:extLst>
              </a:tr>
            </a:tbl>
          </a:graphicData>
        </a:graphic>
      </p:graphicFrame>
    </p:spTree>
    <p:extLst>
      <p:ext uri="{BB962C8B-B14F-4D97-AF65-F5344CB8AC3E}">
        <p14:creationId xmlns:p14="http://schemas.microsoft.com/office/powerpoint/2010/main" val="1012044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BEE6-5D53-4D7A-BFD8-74E991EC58A8}"/>
              </a:ext>
            </a:extLst>
          </p:cNvPr>
          <p:cNvSpPr>
            <a:spLocks noGrp="1"/>
          </p:cNvSpPr>
          <p:nvPr>
            <p:ph type="title"/>
          </p:nvPr>
        </p:nvSpPr>
        <p:spPr/>
        <p:txBody>
          <a:bodyPr>
            <a:normAutofit/>
          </a:bodyPr>
          <a:lstStyle/>
          <a:p>
            <a:r>
              <a:rPr lang="en-US" sz="4000" b="1" dirty="0">
                <a:latin typeface="Californian FB"/>
                <a:cs typeface="Arial"/>
              </a:rPr>
              <a:t>User: Logged-In </a:t>
            </a:r>
            <a:endParaRPr lang="en-IN" sz="4000" b="1">
              <a:latin typeface="Californian FB"/>
              <a:cs typeface="Arial" panose="020B0604020202020204" pitchFamily="34" charset="0"/>
            </a:endParaRPr>
          </a:p>
        </p:txBody>
      </p:sp>
      <p:pic>
        <p:nvPicPr>
          <p:cNvPr id="6" name="Content Placeholder 5" descr="A screenshot of a computer&#10;&#10;Description automatically generated">
            <a:extLst>
              <a:ext uri="{FF2B5EF4-FFF2-40B4-BE49-F238E27FC236}">
                <a16:creationId xmlns:a16="http://schemas.microsoft.com/office/drawing/2014/main" id="{3A8BC38F-56B5-89E1-5EBE-16244BBB3DB6}"/>
              </a:ext>
            </a:extLst>
          </p:cNvPr>
          <p:cNvPicPr>
            <a:picLocks noGrp="1" noChangeAspect="1"/>
          </p:cNvPicPr>
          <p:nvPr>
            <p:ph idx="1"/>
          </p:nvPr>
        </p:nvPicPr>
        <p:blipFill>
          <a:blip r:embed="rId2"/>
          <a:stretch>
            <a:fillRect/>
          </a:stretch>
        </p:blipFill>
        <p:spPr>
          <a:xfrm>
            <a:off x="2052101" y="2592613"/>
            <a:ext cx="6987822" cy="3927929"/>
          </a:xfrm>
        </p:spPr>
      </p:pic>
    </p:spTree>
    <p:extLst>
      <p:ext uri="{BB962C8B-B14F-4D97-AF65-F5344CB8AC3E}">
        <p14:creationId xmlns:p14="http://schemas.microsoft.com/office/powerpoint/2010/main" val="768274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B58B-3F35-4BED-A302-EF96DD859BDD}"/>
              </a:ext>
            </a:extLst>
          </p:cNvPr>
          <p:cNvSpPr>
            <a:spLocks noGrp="1"/>
          </p:cNvSpPr>
          <p:nvPr>
            <p:ph type="title"/>
          </p:nvPr>
        </p:nvSpPr>
        <p:spPr/>
        <p:txBody>
          <a:bodyPr>
            <a:normAutofit/>
          </a:bodyPr>
          <a:lstStyle/>
          <a:p>
            <a:r>
              <a:rPr lang="en-US" sz="4000" b="1" dirty="0">
                <a:latin typeface="Californian FB"/>
                <a:cs typeface="Arial"/>
              </a:rPr>
              <a:t>Safe Mail Received</a:t>
            </a:r>
            <a:endParaRPr lang="en-IN" sz="4000" b="1">
              <a:latin typeface="Californian FB"/>
              <a:cs typeface="Arial"/>
            </a:endParaRPr>
          </a:p>
        </p:txBody>
      </p:sp>
      <p:pic>
        <p:nvPicPr>
          <p:cNvPr id="6" name="Content Placeholder 5" descr="A screenshot of a computer&#10;&#10;Description automatically generated">
            <a:extLst>
              <a:ext uri="{FF2B5EF4-FFF2-40B4-BE49-F238E27FC236}">
                <a16:creationId xmlns:a16="http://schemas.microsoft.com/office/drawing/2014/main" id="{AFBA2F7D-7610-FF15-AC16-F7DEA13B1157}"/>
              </a:ext>
            </a:extLst>
          </p:cNvPr>
          <p:cNvPicPr>
            <a:picLocks noGrp="1" noChangeAspect="1"/>
          </p:cNvPicPr>
          <p:nvPr>
            <p:ph idx="1"/>
          </p:nvPr>
        </p:nvPicPr>
        <p:blipFill>
          <a:blip r:embed="rId2"/>
          <a:stretch>
            <a:fillRect/>
          </a:stretch>
        </p:blipFill>
        <p:spPr>
          <a:xfrm>
            <a:off x="1932358" y="2385786"/>
            <a:ext cx="7216422" cy="4058557"/>
          </a:xfrm>
        </p:spPr>
      </p:pic>
    </p:spTree>
    <p:extLst>
      <p:ext uri="{BB962C8B-B14F-4D97-AF65-F5344CB8AC3E}">
        <p14:creationId xmlns:p14="http://schemas.microsoft.com/office/powerpoint/2010/main" val="3243752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8432-08BE-433B-A63A-4476DE46A28F}"/>
              </a:ext>
            </a:extLst>
          </p:cNvPr>
          <p:cNvSpPr>
            <a:spLocks noGrp="1"/>
          </p:cNvSpPr>
          <p:nvPr>
            <p:ph type="title"/>
          </p:nvPr>
        </p:nvSpPr>
        <p:spPr/>
        <p:txBody>
          <a:bodyPr/>
          <a:lstStyle/>
          <a:p>
            <a:r>
              <a:rPr lang="en-US" sz="4000" b="1" dirty="0">
                <a:latin typeface="Californian FB"/>
                <a:cs typeface="Arial"/>
              </a:rPr>
              <a:t>Malicious Mail Dropped: Mail Log</a:t>
            </a:r>
            <a:endParaRPr lang="en-US" sz="4000" b="1">
              <a:latin typeface="Californian FB"/>
              <a:cs typeface="Arial" panose="020B0604020202020204" pitchFamily="34" charset="0"/>
            </a:endParaRPr>
          </a:p>
        </p:txBody>
      </p:sp>
      <p:pic>
        <p:nvPicPr>
          <p:cNvPr id="6" name="Content Placeholder 5" descr="A screenshot of a computer screen&#10;&#10;Description automatically generated">
            <a:extLst>
              <a:ext uri="{FF2B5EF4-FFF2-40B4-BE49-F238E27FC236}">
                <a16:creationId xmlns:a16="http://schemas.microsoft.com/office/drawing/2014/main" id="{46ECA942-ED31-4F83-C113-C77FDC151071}"/>
              </a:ext>
            </a:extLst>
          </p:cNvPr>
          <p:cNvPicPr>
            <a:picLocks noGrp="1" noChangeAspect="1"/>
          </p:cNvPicPr>
          <p:nvPr>
            <p:ph idx="1"/>
          </p:nvPr>
        </p:nvPicPr>
        <p:blipFill>
          <a:blip r:embed="rId2"/>
          <a:stretch>
            <a:fillRect/>
          </a:stretch>
        </p:blipFill>
        <p:spPr>
          <a:xfrm>
            <a:off x="2410926" y="2422297"/>
            <a:ext cx="7380514" cy="4159704"/>
          </a:xfrm>
        </p:spPr>
      </p:pic>
    </p:spTree>
    <p:extLst>
      <p:ext uri="{BB962C8B-B14F-4D97-AF65-F5344CB8AC3E}">
        <p14:creationId xmlns:p14="http://schemas.microsoft.com/office/powerpoint/2010/main" val="11254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4458-2400-457E-B2EA-96AF03532C9C}"/>
              </a:ext>
            </a:extLst>
          </p:cNvPr>
          <p:cNvSpPr>
            <a:spLocks noGrp="1"/>
          </p:cNvSpPr>
          <p:nvPr>
            <p:ph type="title"/>
          </p:nvPr>
        </p:nvSpPr>
        <p:spPr/>
        <p:txBody>
          <a:bodyPr>
            <a:normAutofit/>
          </a:bodyPr>
          <a:lstStyle/>
          <a:p>
            <a:r>
              <a:rPr lang="en-IN" sz="4000" b="1" dirty="0">
                <a:effectLst/>
                <a:latin typeface="Californian FB"/>
                <a:ea typeface="Calibri"/>
                <a:cs typeface="Arial"/>
              </a:rPr>
              <a:t>Conclusion</a:t>
            </a:r>
            <a:endParaRPr lang="en-IN" sz="4000" b="1" dirty="0">
              <a:latin typeface="Californian FB"/>
              <a:ea typeface="Calibri"/>
              <a:cs typeface="Arial"/>
            </a:endParaRPr>
          </a:p>
        </p:txBody>
      </p:sp>
      <p:sp>
        <p:nvSpPr>
          <p:cNvPr id="3" name="Content Placeholder 2">
            <a:extLst>
              <a:ext uri="{FF2B5EF4-FFF2-40B4-BE49-F238E27FC236}">
                <a16:creationId xmlns:a16="http://schemas.microsoft.com/office/drawing/2014/main" id="{F13C7EAC-C322-4DD5-AE26-111BDA21B50E}"/>
              </a:ext>
            </a:extLst>
          </p:cNvPr>
          <p:cNvSpPr>
            <a:spLocks noGrp="1"/>
          </p:cNvSpPr>
          <p:nvPr>
            <p:ph idx="1"/>
          </p:nvPr>
        </p:nvSpPr>
        <p:spPr>
          <a:xfrm>
            <a:off x="1154954" y="2603500"/>
            <a:ext cx="9119573" cy="3416300"/>
          </a:xfrm>
        </p:spPr>
        <p:txBody>
          <a:bodyPr vert="horz" lIns="91440" tIns="45720" rIns="91440" bIns="45720" rtlCol="0" anchor="t">
            <a:noAutofit/>
          </a:bodyPr>
          <a:lstStyle/>
          <a:p>
            <a:pPr marL="0" indent="0">
              <a:buNone/>
            </a:pPr>
            <a:endParaRPr lang="en-IN" sz="2400" dirty="0">
              <a:solidFill>
                <a:schemeClr val="tx1"/>
              </a:solidFill>
              <a:latin typeface="Californian FB"/>
              <a:ea typeface="+mn-lt"/>
              <a:cs typeface="+mn-lt"/>
            </a:endParaRPr>
          </a:p>
          <a:p>
            <a:pPr marL="0" indent="0">
              <a:buNone/>
            </a:pPr>
            <a:r>
              <a:rPr lang="en-IN" sz="2400" dirty="0">
                <a:solidFill>
                  <a:schemeClr val="tx1"/>
                </a:solidFill>
                <a:latin typeface="Californian FB"/>
                <a:ea typeface="+mn-lt"/>
                <a:cs typeface="+mn-lt"/>
              </a:rPr>
              <a:t>Our project addresses the pressing need for a robust e-mail infrastructure in today's digitally vulnerable world. By employing an arsenal of tools and technologies, we not only establish an environment fortified against malware but also champion the cause of confidential and trustworthy electronic communication.</a:t>
            </a:r>
            <a:endParaRPr lang="en-IN" sz="2400">
              <a:solidFill>
                <a:schemeClr val="tx1"/>
              </a:solidFill>
              <a:latin typeface="Californian FB"/>
              <a:ea typeface="Calibri"/>
              <a:cs typeface="Times New Roman" panose="02020603050405020304" pitchFamily="18" charset="0"/>
            </a:endParaRPr>
          </a:p>
        </p:txBody>
      </p:sp>
    </p:spTree>
    <p:extLst>
      <p:ext uri="{BB962C8B-B14F-4D97-AF65-F5344CB8AC3E}">
        <p14:creationId xmlns:p14="http://schemas.microsoft.com/office/powerpoint/2010/main" val="211843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6ED5741C-4988-4657-8442-AAF165749EAB}"/>
              </a:ext>
            </a:extLst>
          </p:cNvPr>
          <p:cNvSpPr>
            <a:spLocks noGrp="1"/>
          </p:cNvSpPr>
          <p:nvPr>
            <p:ph type="title"/>
          </p:nvPr>
        </p:nvSpPr>
        <p:spPr>
          <a:xfrm>
            <a:off x="4678420" y="1370143"/>
            <a:ext cx="6391270" cy="4157446"/>
          </a:xfrm>
        </p:spPr>
        <p:txBody>
          <a:bodyPr vert="horz" lIns="91440" tIns="45720" rIns="91440" bIns="45720" rtlCol="0" anchor="ctr">
            <a:normAutofit/>
          </a:bodyPr>
          <a:lstStyle/>
          <a:p>
            <a:r>
              <a:rPr lang="en-US" sz="6600" b="1" dirty="0">
                <a:solidFill>
                  <a:schemeClr val="tx1"/>
                </a:solidFill>
                <a:latin typeface="Californian FB"/>
              </a:rPr>
              <a:t>THANK YOU</a:t>
            </a: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915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A7E4-9FF4-4598-A920-AF4F11DA364B}"/>
              </a:ext>
            </a:extLst>
          </p:cNvPr>
          <p:cNvSpPr>
            <a:spLocks noGrp="1"/>
          </p:cNvSpPr>
          <p:nvPr>
            <p:ph type="title"/>
          </p:nvPr>
        </p:nvSpPr>
        <p:spPr/>
        <p:txBody>
          <a:bodyPr/>
          <a:lstStyle/>
          <a:p>
            <a:r>
              <a:rPr lang="en-US" sz="4000" b="1" dirty="0">
                <a:latin typeface="Californian FB"/>
              </a:rPr>
              <a:t>Introduction</a:t>
            </a:r>
            <a:r>
              <a:rPr lang="en-US" sz="4000" b="1" dirty="0"/>
              <a:t>	</a:t>
            </a:r>
            <a:endParaRPr lang="en-IN" sz="4000" b="1"/>
          </a:p>
        </p:txBody>
      </p:sp>
      <p:sp>
        <p:nvSpPr>
          <p:cNvPr id="3" name="Content Placeholder 2">
            <a:extLst>
              <a:ext uri="{FF2B5EF4-FFF2-40B4-BE49-F238E27FC236}">
                <a16:creationId xmlns:a16="http://schemas.microsoft.com/office/drawing/2014/main" id="{B9A67812-6B20-47CD-9A54-0D7CDDA93382}"/>
              </a:ext>
            </a:extLst>
          </p:cNvPr>
          <p:cNvSpPr>
            <a:spLocks noGrp="1"/>
          </p:cNvSpPr>
          <p:nvPr>
            <p:ph idx="1"/>
          </p:nvPr>
        </p:nvSpPr>
        <p:spPr/>
        <p:txBody>
          <a:bodyPr vert="horz" lIns="91440" tIns="45720" rIns="91440" bIns="45720" rtlCol="0" anchor="t">
            <a:noAutofit/>
          </a:bodyPr>
          <a:lstStyle/>
          <a:p>
            <a:pPr>
              <a:buFont typeface="Wingdings" charset="2"/>
              <a:buChar char="§"/>
            </a:pPr>
            <a:r>
              <a:rPr lang="en-US" sz="2800" b="1" dirty="0">
                <a:latin typeface="Californian FB"/>
                <a:ea typeface="+mn-lt"/>
                <a:cs typeface="+mn-lt"/>
              </a:rPr>
              <a:t>Presenting our project: "Secure E-mail Server Deployment with Malware Protection."</a:t>
            </a:r>
            <a:endParaRPr lang="en-US" b="1"/>
          </a:p>
          <a:p>
            <a:pPr>
              <a:buFont typeface="Wingdings" charset="2"/>
              <a:buChar char="§"/>
            </a:pPr>
            <a:r>
              <a:rPr lang="en-US" sz="2800" b="1" dirty="0">
                <a:latin typeface="Californian FB"/>
                <a:ea typeface="+mn-lt"/>
                <a:cs typeface="+mn-lt"/>
              </a:rPr>
              <a:t>In today's cyber-threat landscape, fortified communication is vital.</a:t>
            </a:r>
          </a:p>
          <a:p>
            <a:pPr>
              <a:buFont typeface="Wingdings" charset="2"/>
              <a:buChar char="§"/>
            </a:pPr>
            <a:r>
              <a:rPr lang="en-US" sz="2800" b="1" dirty="0">
                <a:latin typeface="Californian FB"/>
                <a:ea typeface="+mn-lt"/>
                <a:cs typeface="+mn-lt"/>
              </a:rPr>
              <a:t>Our project crafts a resilient e-mail server using various tools, prioritizing confidentiality and reliability amidst rising digital risks.</a:t>
            </a:r>
            <a:endParaRPr lang="en-US" sz="2800" b="1">
              <a:latin typeface="Californian FB"/>
            </a:endParaRPr>
          </a:p>
        </p:txBody>
      </p:sp>
    </p:spTree>
    <p:extLst>
      <p:ext uri="{BB962C8B-B14F-4D97-AF65-F5344CB8AC3E}">
        <p14:creationId xmlns:p14="http://schemas.microsoft.com/office/powerpoint/2010/main" val="2215839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EAE1-6DEE-4B54-9237-88B475F2A755}"/>
              </a:ext>
            </a:extLst>
          </p:cNvPr>
          <p:cNvSpPr>
            <a:spLocks noGrp="1"/>
          </p:cNvSpPr>
          <p:nvPr>
            <p:ph type="title"/>
          </p:nvPr>
        </p:nvSpPr>
        <p:spPr/>
        <p:txBody>
          <a:bodyPr>
            <a:normAutofit/>
          </a:bodyPr>
          <a:lstStyle/>
          <a:p>
            <a:r>
              <a:rPr lang="en-IN" sz="4000" b="1" dirty="0">
                <a:effectLst/>
                <a:latin typeface="Californian FB"/>
                <a:ea typeface="Calibri" panose="020F0502020204030204" pitchFamily="34" charset="0"/>
                <a:cs typeface="Arial"/>
              </a:rPr>
              <a:t>Requirement</a:t>
            </a:r>
            <a:r>
              <a:rPr lang="en-IN" sz="4000" b="1" dirty="0">
                <a:latin typeface="Californian FB"/>
                <a:ea typeface="Calibri" panose="020F0502020204030204" pitchFamily="34" charset="0"/>
                <a:cs typeface="Arial"/>
              </a:rPr>
              <a:t> </a:t>
            </a:r>
            <a:endParaRPr lang="en-IN" sz="4000" b="1">
              <a:latin typeface="Californian FB"/>
              <a:cs typeface="Arial" panose="020B0604020202020204" pitchFamily="34" charset="0"/>
            </a:endParaRPr>
          </a:p>
        </p:txBody>
      </p:sp>
      <p:sp>
        <p:nvSpPr>
          <p:cNvPr id="3" name="Content Placeholder 2">
            <a:extLst>
              <a:ext uri="{FF2B5EF4-FFF2-40B4-BE49-F238E27FC236}">
                <a16:creationId xmlns:a16="http://schemas.microsoft.com/office/drawing/2014/main" id="{AF41AFCF-FEFA-427D-91D6-BCFC5E0A3F3C}"/>
              </a:ext>
            </a:extLst>
          </p:cNvPr>
          <p:cNvSpPr>
            <a:spLocks noGrp="1"/>
          </p:cNvSpPr>
          <p:nvPr>
            <p:ph idx="1"/>
          </p:nvPr>
        </p:nvSpPr>
        <p:spPr>
          <a:xfrm>
            <a:off x="587991" y="2346842"/>
            <a:ext cx="10515600" cy="4351338"/>
          </a:xfrm>
        </p:spPr>
        <p:txBody>
          <a:bodyPr vert="horz" lIns="91440" tIns="45720" rIns="91440" bIns="45720" rtlCol="0" anchor="t">
            <a:normAutofit/>
          </a:bodyPr>
          <a:lstStyle/>
          <a:p>
            <a:pPr marL="0" indent="0">
              <a:lnSpc>
                <a:spcPct val="115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Software                                         Hardware</a:t>
            </a:r>
          </a:p>
          <a:p>
            <a:pPr>
              <a:lnSpc>
                <a:spcPct val="115000"/>
              </a:lnSpc>
              <a:spcAft>
                <a:spcPts val="800"/>
              </a:spcAft>
              <a:buFont typeface="Wingdings" charset="2"/>
              <a:buChar char="§"/>
            </a:pPr>
            <a:r>
              <a:rPr lang="en-IN" sz="1800" b="1" dirty="0">
                <a:effectLst/>
                <a:latin typeface="Times New Roman"/>
                <a:ea typeface="Calibri" panose="020F0502020204030204" pitchFamily="34" charset="0"/>
                <a:cs typeface="Times New Roman"/>
              </a:rPr>
              <a:t>Operating system:</a:t>
            </a:r>
            <a:r>
              <a:rPr lang="en-IN" sz="1800" dirty="0">
                <a:effectLst/>
                <a:latin typeface="Times New Roman"/>
                <a:ea typeface="Calibri" panose="020F0502020204030204" pitchFamily="34" charset="0"/>
                <a:cs typeface="Times New Roman"/>
              </a:rPr>
              <a:t> </a:t>
            </a:r>
            <a:r>
              <a:rPr lang="en-IN" dirty="0">
                <a:latin typeface="Times New Roman"/>
                <a:ea typeface="Calibri" panose="020F0502020204030204" pitchFamily="34" charset="0"/>
                <a:cs typeface="Times New Roman"/>
              </a:rPr>
              <a:t>Ubuntu v.22.04.3</a:t>
            </a:r>
            <a:r>
              <a:rPr lang="en-IN" dirty="0">
                <a:latin typeface="Times New Roman"/>
                <a:ea typeface="+mn-lt"/>
                <a:cs typeface="Times New Roman"/>
              </a:rPr>
              <a:t> LTS</a:t>
            </a:r>
            <a:endParaRPr lang="en-IN" sz="1800" dirty="0">
              <a:effectLst/>
              <a:latin typeface="Century Gothic"/>
              <a:ea typeface="Calibri" panose="020F0502020204030204" pitchFamily="34" charset="0"/>
              <a:cs typeface="Times New Roman" panose="02020603050405020304" pitchFamily="18" charset="0"/>
            </a:endParaRPr>
          </a:p>
          <a:p>
            <a:pPr>
              <a:lnSpc>
                <a:spcPct val="115000"/>
              </a:lnSpc>
              <a:spcAft>
                <a:spcPts val="800"/>
              </a:spcAft>
              <a:buFont typeface="Wingdings" charset="2"/>
              <a:buChar char="§"/>
            </a:pPr>
            <a:r>
              <a:rPr lang="en-IN" b="1" dirty="0">
                <a:latin typeface="Times New Roman"/>
                <a:ea typeface="Calibri" panose="020F0502020204030204" pitchFamily="34" charset="0"/>
                <a:cs typeface="Times New Roman"/>
              </a:rPr>
              <a:t>Webmail</a:t>
            </a:r>
            <a:r>
              <a:rPr lang="en-IN" sz="1800" b="1" dirty="0">
                <a:effectLst/>
                <a:latin typeface="Times New Roman"/>
                <a:ea typeface="Calibri" panose="020F0502020204030204" pitchFamily="34" charset="0"/>
                <a:cs typeface="Times New Roman"/>
              </a:rPr>
              <a:t>:</a:t>
            </a:r>
            <a:r>
              <a:rPr lang="en-IN" dirty="0">
                <a:latin typeface="Times New Roman"/>
                <a:ea typeface="Calibri" panose="020F0502020204030204" pitchFamily="34" charset="0"/>
                <a:cs typeface="Times New Roman"/>
              </a:rPr>
              <a:t> </a:t>
            </a:r>
            <a:r>
              <a:rPr lang="en-IN" dirty="0" err="1">
                <a:latin typeface="Times New Roman"/>
                <a:ea typeface="Calibri" panose="020F0502020204030204" pitchFamily="34" charset="0"/>
                <a:cs typeface="Times New Roman"/>
              </a:rPr>
              <a:t>Roundcube</a:t>
            </a:r>
            <a:endParaRPr lang="en-IN" sz="1800" dirty="0" err="1">
              <a:effectLst/>
              <a:latin typeface="Times New Roman"/>
              <a:ea typeface="Calibri" panose="020F0502020204030204" pitchFamily="34" charset="0"/>
              <a:cs typeface="Times New Roman"/>
            </a:endParaRPr>
          </a:p>
          <a:p>
            <a:pPr>
              <a:lnSpc>
                <a:spcPct val="115000"/>
              </a:lnSpc>
              <a:spcAft>
                <a:spcPts val="800"/>
              </a:spcAft>
              <a:buFont typeface="Wingdings" charset="2"/>
              <a:buChar char="§"/>
            </a:pPr>
            <a:r>
              <a:rPr lang="en-IN" b="1" dirty="0">
                <a:latin typeface="Times New Roman"/>
                <a:ea typeface="Calibri" panose="020F0502020204030204" pitchFamily="34" charset="0"/>
                <a:cs typeface="Times New Roman"/>
              </a:rPr>
              <a:t>Webserver</a:t>
            </a:r>
            <a:r>
              <a:rPr lang="en-IN" sz="1800" b="1" dirty="0">
                <a:effectLst/>
                <a:latin typeface="Times New Roman"/>
                <a:ea typeface="Calibri" panose="020F0502020204030204" pitchFamily="34" charset="0"/>
                <a:cs typeface="Times New Roman"/>
              </a:rPr>
              <a:t>:</a:t>
            </a:r>
            <a:r>
              <a:rPr lang="en-IN" dirty="0">
                <a:latin typeface="Times New Roman"/>
                <a:ea typeface="Calibri" panose="020F0502020204030204" pitchFamily="34" charset="0"/>
                <a:cs typeface="Times New Roman"/>
              </a:rPr>
              <a:t> Nginx</a:t>
            </a:r>
            <a:endParaRPr lang="en-IN" sz="1800" dirty="0">
              <a:effectLst/>
              <a:latin typeface="Times New Roman"/>
              <a:ea typeface="Calibri" panose="020F0502020204030204" pitchFamily="34" charset="0"/>
              <a:cs typeface="Times New Roman"/>
            </a:endParaRPr>
          </a:p>
          <a:p>
            <a:pPr>
              <a:lnSpc>
                <a:spcPct val="115000"/>
              </a:lnSpc>
              <a:spcAft>
                <a:spcPts val="800"/>
              </a:spcAft>
              <a:buFont typeface="Wingdings" charset="2"/>
              <a:buChar char="§"/>
            </a:pPr>
            <a:r>
              <a:rPr lang="en-IN" b="1" dirty="0">
                <a:latin typeface="Times New Roman"/>
                <a:ea typeface="Calibri" panose="020F0502020204030204" pitchFamily="34" charset="0"/>
                <a:cs typeface="Times New Roman"/>
              </a:rPr>
              <a:t>Admin Panel</a:t>
            </a:r>
            <a:r>
              <a:rPr lang="en-IN" sz="1800" b="1" dirty="0">
                <a:effectLst/>
                <a:latin typeface="Times New Roman"/>
                <a:ea typeface="Calibri" panose="020F0502020204030204" pitchFamily="34" charset="0"/>
                <a:cs typeface="Times New Roman"/>
              </a:rPr>
              <a:t>:</a:t>
            </a:r>
            <a:r>
              <a:rPr lang="en-IN" dirty="0">
                <a:latin typeface="Times New Roman"/>
                <a:ea typeface="Calibri" panose="020F0502020204030204" pitchFamily="34" charset="0"/>
                <a:cs typeface="Times New Roman"/>
              </a:rPr>
              <a:t> </a:t>
            </a:r>
            <a:r>
              <a:rPr lang="en-IN" dirty="0" err="1">
                <a:latin typeface="Times New Roman"/>
                <a:ea typeface="Calibri" panose="020F0502020204030204" pitchFamily="34" charset="0"/>
                <a:cs typeface="Times New Roman"/>
              </a:rPr>
              <a:t>iRedMail</a:t>
            </a:r>
            <a:endParaRPr lang="en-IN" sz="1800" dirty="0" err="1">
              <a:effectLst/>
              <a:latin typeface="Times New Roman"/>
              <a:ea typeface="Calibri" panose="020F0502020204030204" pitchFamily="34" charset="0"/>
              <a:cs typeface="Times New Roman"/>
            </a:endParaRPr>
          </a:p>
          <a:p>
            <a:pPr>
              <a:lnSpc>
                <a:spcPct val="115000"/>
              </a:lnSpc>
              <a:spcAft>
                <a:spcPts val="800"/>
              </a:spcAft>
              <a:buFont typeface="Wingdings" charset="2"/>
              <a:buChar char="§"/>
            </a:pPr>
            <a:r>
              <a:rPr lang="en-IN" sz="1800" b="1" dirty="0">
                <a:effectLst/>
                <a:latin typeface="Times New Roman"/>
                <a:ea typeface="Calibri" panose="020F0502020204030204" pitchFamily="34" charset="0"/>
                <a:cs typeface="Times New Roman"/>
              </a:rPr>
              <a:t>Database:</a:t>
            </a:r>
            <a:r>
              <a:rPr lang="en-IN" dirty="0">
                <a:latin typeface="Times New Roman"/>
                <a:ea typeface="Calibri" panose="020F0502020204030204" pitchFamily="34" charset="0"/>
                <a:cs typeface="Times New Roman"/>
              </a:rPr>
              <a:t> MariaDB</a:t>
            </a:r>
            <a:endParaRPr lang="en-IN" sz="1800" dirty="0">
              <a:effectLst/>
              <a:latin typeface="Times New Roman"/>
              <a:ea typeface="Calibri" panose="020F0502020204030204" pitchFamily="34" charset="0"/>
              <a:cs typeface="Times New Roman"/>
            </a:endParaRPr>
          </a:p>
          <a:p>
            <a:pPr>
              <a:lnSpc>
                <a:spcPct val="114999"/>
              </a:lnSpc>
              <a:spcAft>
                <a:spcPts val="800"/>
              </a:spcAft>
              <a:buFont typeface="Wingdings" charset="2"/>
              <a:buChar char="§"/>
            </a:pPr>
            <a:r>
              <a:rPr lang="en-IN" b="1" dirty="0">
                <a:latin typeface="Times New Roman"/>
                <a:cs typeface="Times New Roman"/>
              </a:rPr>
              <a:t>Monitoring:</a:t>
            </a:r>
            <a:r>
              <a:rPr lang="en-IN" dirty="0">
                <a:latin typeface="Times New Roman"/>
                <a:cs typeface="Times New Roman"/>
              </a:rPr>
              <a:t> </a:t>
            </a:r>
            <a:r>
              <a:rPr lang="en-IN" err="1">
                <a:latin typeface="Times New Roman"/>
                <a:cs typeface="Times New Roman"/>
              </a:rPr>
              <a:t>NetData</a:t>
            </a:r>
            <a:endParaRPr lang="en-IN">
              <a:latin typeface="Times New Roman"/>
              <a:cs typeface="Times New Roman"/>
            </a:endParaRPr>
          </a:p>
          <a:p>
            <a:endParaRPr lang="en-IN" dirty="0">
              <a:latin typeface="Century Gothic" panose="020B0502020202020204"/>
              <a:cs typeface="Times New Roman"/>
            </a:endParaRPr>
          </a:p>
        </p:txBody>
      </p:sp>
      <p:graphicFrame>
        <p:nvGraphicFramePr>
          <p:cNvPr id="6" name="Table 5">
            <a:extLst>
              <a:ext uri="{FF2B5EF4-FFF2-40B4-BE49-F238E27FC236}">
                <a16:creationId xmlns:a16="http://schemas.microsoft.com/office/drawing/2014/main" id="{1A63E874-DED0-43B1-99EC-239C95E4C553}"/>
              </a:ext>
            </a:extLst>
          </p:cNvPr>
          <p:cNvGraphicFramePr>
            <a:graphicFrameLocks noGrp="1"/>
          </p:cNvGraphicFramePr>
          <p:nvPr>
            <p:extLst>
              <p:ext uri="{D42A27DB-BD31-4B8C-83A1-F6EECF244321}">
                <p14:modId xmlns:p14="http://schemas.microsoft.com/office/powerpoint/2010/main" val="1105942309"/>
              </p:ext>
            </p:extLst>
          </p:nvPr>
        </p:nvGraphicFramePr>
        <p:xfrm>
          <a:off x="5174775" y="3605283"/>
          <a:ext cx="6362686" cy="2590508"/>
        </p:xfrm>
        <a:graphic>
          <a:graphicData uri="http://schemas.openxmlformats.org/drawingml/2006/table">
            <a:tbl>
              <a:tblPr firstRow="1" firstCol="1" bandRow="1">
                <a:tableStyleId>{5C22544A-7EE6-4342-B048-85BDC9FD1C3A}</a:tableStyleId>
              </a:tblPr>
              <a:tblGrid>
                <a:gridCol w="684260">
                  <a:extLst>
                    <a:ext uri="{9D8B030D-6E8A-4147-A177-3AD203B41FA5}">
                      <a16:colId xmlns:a16="http://schemas.microsoft.com/office/drawing/2014/main" val="3946575942"/>
                    </a:ext>
                  </a:extLst>
                </a:gridCol>
                <a:gridCol w="2766100">
                  <a:extLst>
                    <a:ext uri="{9D8B030D-6E8A-4147-A177-3AD203B41FA5}">
                      <a16:colId xmlns:a16="http://schemas.microsoft.com/office/drawing/2014/main" val="4097504794"/>
                    </a:ext>
                  </a:extLst>
                </a:gridCol>
                <a:gridCol w="2912326">
                  <a:extLst>
                    <a:ext uri="{9D8B030D-6E8A-4147-A177-3AD203B41FA5}">
                      <a16:colId xmlns:a16="http://schemas.microsoft.com/office/drawing/2014/main" val="3526475214"/>
                    </a:ext>
                  </a:extLst>
                </a:gridCol>
              </a:tblGrid>
              <a:tr h="647627">
                <a:tc>
                  <a:txBody>
                    <a:bodyPr/>
                    <a:lstStyle/>
                    <a:p>
                      <a:pPr algn="ctr">
                        <a:lnSpc>
                          <a:spcPct val="115000"/>
                        </a:lnSpc>
                        <a:spcAft>
                          <a:spcPts val="800"/>
                        </a:spcAft>
                        <a:tabLst>
                          <a:tab pos="3695700" algn="l"/>
                        </a:tabLst>
                      </a:pPr>
                      <a:r>
                        <a:rPr lang="en-IN" sz="1800" b="1" dirty="0">
                          <a:effectLst/>
                          <a:latin typeface="Californian FB"/>
                        </a:rPr>
                        <a:t>Sr.no</a:t>
                      </a:r>
                      <a:endParaRPr lang="en-IN" sz="18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800" b="1" dirty="0">
                          <a:effectLst/>
                          <a:latin typeface="Californian FB"/>
                        </a:rPr>
                        <a:t>Components</a:t>
                      </a:r>
                      <a:endParaRPr lang="en-IN" sz="18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800" b="1" dirty="0">
                          <a:effectLst/>
                          <a:latin typeface="Californian FB"/>
                        </a:rPr>
                        <a:t>Minimum requirements</a:t>
                      </a:r>
                      <a:endParaRPr lang="en-IN" sz="1800" b="1">
                        <a:effectLst/>
                        <a:latin typeface="Californian FB"/>
                        <a:ea typeface="Calibri" panose="020F0502020204030204" pitchFamily="34" charset="0"/>
                        <a:cs typeface="Times New Roman"/>
                      </a:endParaRPr>
                    </a:p>
                  </a:txBody>
                  <a:tcPr marL="68580" marR="68580" marT="0" marB="0"/>
                </a:tc>
                <a:extLst>
                  <a:ext uri="{0D108BD9-81ED-4DB2-BD59-A6C34878D82A}">
                    <a16:rowId xmlns:a16="http://schemas.microsoft.com/office/drawing/2014/main" val="4229244048"/>
                  </a:ext>
                </a:extLst>
              </a:tr>
              <a:tr h="647627">
                <a:tc>
                  <a:txBody>
                    <a:bodyPr/>
                    <a:lstStyle/>
                    <a:p>
                      <a:pPr algn="ctr">
                        <a:lnSpc>
                          <a:spcPct val="115000"/>
                        </a:lnSpc>
                        <a:spcAft>
                          <a:spcPts val="800"/>
                        </a:spcAft>
                        <a:tabLst>
                          <a:tab pos="3695700" algn="l"/>
                        </a:tabLst>
                      </a:pPr>
                      <a:r>
                        <a:rPr lang="en-IN" sz="1800" b="1" dirty="0">
                          <a:effectLst/>
                          <a:latin typeface="Californian FB"/>
                        </a:rPr>
                        <a:t>1</a:t>
                      </a:r>
                      <a:endParaRPr lang="en-IN" sz="18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600" b="1" dirty="0">
                          <a:effectLst/>
                          <a:latin typeface="Californian FB"/>
                        </a:rPr>
                        <a:t>CPU</a:t>
                      </a:r>
                      <a:endParaRPr lang="en-IN" sz="16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pPr>
                      <a:r>
                        <a:rPr lang="en-IN" sz="1600" b="1" dirty="0">
                          <a:effectLst/>
                          <a:latin typeface="Californian FB"/>
                        </a:rPr>
                        <a:t>1 Core</a:t>
                      </a:r>
                      <a:endParaRPr lang="en-IN" sz="1600" b="1">
                        <a:effectLst/>
                        <a:latin typeface="Californian FB"/>
                        <a:ea typeface="Calibri" panose="020F0502020204030204" pitchFamily="34" charset="0"/>
                        <a:cs typeface="Times New Roman"/>
                      </a:endParaRPr>
                    </a:p>
                  </a:txBody>
                  <a:tcPr marL="68580" marR="68580" marT="0" marB="0"/>
                </a:tc>
                <a:extLst>
                  <a:ext uri="{0D108BD9-81ED-4DB2-BD59-A6C34878D82A}">
                    <a16:rowId xmlns:a16="http://schemas.microsoft.com/office/drawing/2014/main" val="3432493919"/>
                  </a:ext>
                </a:extLst>
              </a:tr>
              <a:tr h="647627">
                <a:tc>
                  <a:txBody>
                    <a:bodyPr/>
                    <a:lstStyle/>
                    <a:p>
                      <a:pPr algn="ctr">
                        <a:lnSpc>
                          <a:spcPct val="115000"/>
                        </a:lnSpc>
                        <a:spcAft>
                          <a:spcPts val="800"/>
                        </a:spcAft>
                        <a:tabLst>
                          <a:tab pos="3695700" algn="l"/>
                        </a:tabLst>
                      </a:pPr>
                      <a:r>
                        <a:rPr lang="en-IN" sz="1800" b="1" dirty="0">
                          <a:effectLst/>
                          <a:latin typeface="Californian FB"/>
                        </a:rPr>
                        <a:t>2</a:t>
                      </a:r>
                      <a:endParaRPr lang="en-IN" sz="18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600" b="1" dirty="0">
                          <a:effectLst/>
                          <a:latin typeface="Californian FB"/>
                        </a:rPr>
                        <a:t>RAM</a:t>
                      </a:r>
                      <a:endParaRPr lang="en-IN" sz="16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pPr>
                      <a:r>
                        <a:rPr lang="en-IN" sz="1600" b="1" dirty="0">
                          <a:effectLst/>
                          <a:latin typeface="Californian FB"/>
                        </a:rPr>
                        <a:t>2 GB</a:t>
                      </a:r>
                      <a:endParaRPr lang="en-IN" sz="1600" b="1">
                        <a:effectLst/>
                        <a:latin typeface="Californian FB"/>
                        <a:ea typeface="Calibri" panose="020F0502020204030204" pitchFamily="34" charset="0"/>
                        <a:cs typeface="Times New Roman"/>
                      </a:endParaRPr>
                    </a:p>
                  </a:txBody>
                  <a:tcPr marL="68580" marR="68580" marT="0" marB="0"/>
                </a:tc>
                <a:extLst>
                  <a:ext uri="{0D108BD9-81ED-4DB2-BD59-A6C34878D82A}">
                    <a16:rowId xmlns:a16="http://schemas.microsoft.com/office/drawing/2014/main" val="1390981120"/>
                  </a:ext>
                </a:extLst>
              </a:tr>
              <a:tr h="647627">
                <a:tc>
                  <a:txBody>
                    <a:bodyPr/>
                    <a:lstStyle/>
                    <a:p>
                      <a:pPr algn="ctr">
                        <a:lnSpc>
                          <a:spcPct val="115000"/>
                        </a:lnSpc>
                        <a:spcAft>
                          <a:spcPts val="800"/>
                        </a:spcAft>
                        <a:tabLst>
                          <a:tab pos="3695700" algn="l"/>
                        </a:tabLst>
                      </a:pPr>
                      <a:r>
                        <a:rPr lang="en-IN" sz="1800" b="1" dirty="0">
                          <a:effectLst/>
                          <a:latin typeface="Californian FB"/>
                        </a:rPr>
                        <a:t>3</a:t>
                      </a:r>
                      <a:endParaRPr lang="en-IN" sz="18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600" b="1" dirty="0">
                          <a:effectLst/>
                          <a:latin typeface="Californian FB"/>
                        </a:rPr>
                        <a:t>Storage</a:t>
                      </a:r>
                      <a:endParaRPr lang="en-IN" sz="1600" b="1">
                        <a:effectLst/>
                        <a:latin typeface="Californian FB"/>
                        <a:ea typeface="Calibri" panose="020F0502020204030204" pitchFamily="34" charset="0"/>
                        <a:cs typeface="Times New Roman"/>
                      </a:endParaRPr>
                    </a:p>
                  </a:txBody>
                  <a:tcPr marL="68580" marR="68580" marT="0" marB="0"/>
                </a:tc>
                <a:tc>
                  <a:txBody>
                    <a:bodyPr/>
                    <a:lstStyle/>
                    <a:p>
                      <a:pPr algn="ctr">
                        <a:lnSpc>
                          <a:spcPct val="115000"/>
                        </a:lnSpc>
                        <a:spcAft>
                          <a:spcPts val="800"/>
                        </a:spcAft>
                        <a:tabLst>
                          <a:tab pos="3695700" algn="l"/>
                        </a:tabLst>
                      </a:pPr>
                      <a:r>
                        <a:rPr lang="en-IN" sz="1600" b="1" dirty="0">
                          <a:effectLst/>
                          <a:latin typeface="Californian FB"/>
                        </a:rPr>
                        <a:t>15 GB</a:t>
                      </a:r>
                      <a:endParaRPr lang="en-IN" sz="1600" b="1">
                        <a:effectLst/>
                        <a:latin typeface="Californian FB"/>
                        <a:ea typeface="Calibri" panose="020F0502020204030204" pitchFamily="34" charset="0"/>
                        <a:cs typeface="Times New Roman"/>
                      </a:endParaRPr>
                    </a:p>
                  </a:txBody>
                  <a:tcPr marL="68580" marR="68580" marT="0" marB="0"/>
                </a:tc>
                <a:extLst>
                  <a:ext uri="{0D108BD9-81ED-4DB2-BD59-A6C34878D82A}">
                    <a16:rowId xmlns:a16="http://schemas.microsoft.com/office/drawing/2014/main" val="3474130205"/>
                  </a:ext>
                </a:extLst>
              </a:tr>
            </a:tbl>
          </a:graphicData>
        </a:graphic>
      </p:graphicFrame>
    </p:spTree>
    <p:extLst>
      <p:ext uri="{BB962C8B-B14F-4D97-AF65-F5344CB8AC3E}">
        <p14:creationId xmlns:p14="http://schemas.microsoft.com/office/powerpoint/2010/main" val="1635861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ABDB-CCAA-4ED5-948F-91BF9FC08AD8}"/>
              </a:ext>
            </a:extLst>
          </p:cNvPr>
          <p:cNvSpPr>
            <a:spLocks noGrp="1"/>
          </p:cNvSpPr>
          <p:nvPr>
            <p:ph type="title"/>
          </p:nvPr>
        </p:nvSpPr>
        <p:spPr/>
        <p:txBody>
          <a:bodyPr/>
          <a:lstStyle/>
          <a:p>
            <a:r>
              <a:rPr lang="en-IN" sz="4000" b="1" dirty="0">
                <a:latin typeface="Californian FB"/>
              </a:rPr>
              <a:t>Architecture</a:t>
            </a:r>
          </a:p>
        </p:txBody>
      </p:sp>
      <p:pic>
        <p:nvPicPr>
          <p:cNvPr id="3" name="Content Placeholder 2" descr="A screenshot of a computer&#10;&#10;Description automatically generated">
            <a:extLst>
              <a:ext uri="{FF2B5EF4-FFF2-40B4-BE49-F238E27FC236}">
                <a16:creationId xmlns:a16="http://schemas.microsoft.com/office/drawing/2014/main" id="{6D5D90C6-1F81-DE72-A5B0-E8686605952C}"/>
              </a:ext>
            </a:extLst>
          </p:cNvPr>
          <p:cNvPicPr>
            <a:picLocks noGrp="1" noChangeAspect="1"/>
          </p:cNvPicPr>
          <p:nvPr>
            <p:ph idx="1"/>
          </p:nvPr>
        </p:nvPicPr>
        <p:blipFill>
          <a:blip r:embed="rId2"/>
          <a:stretch>
            <a:fillRect/>
          </a:stretch>
        </p:blipFill>
        <p:spPr>
          <a:xfrm>
            <a:off x="3295003" y="2255157"/>
            <a:ext cx="5601476" cy="4417786"/>
          </a:xfrm>
        </p:spPr>
      </p:pic>
    </p:spTree>
    <p:extLst>
      <p:ext uri="{BB962C8B-B14F-4D97-AF65-F5344CB8AC3E}">
        <p14:creationId xmlns:p14="http://schemas.microsoft.com/office/powerpoint/2010/main" val="3531581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205-10DE-4F64-BFA3-16059AF1DFAD}"/>
              </a:ext>
            </a:extLst>
          </p:cNvPr>
          <p:cNvSpPr>
            <a:spLocks noGrp="1"/>
          </p:cNvSpPr>
          <p:nvPr>
            <p:ph type="title"/>
          </p:nvPr>
        </p:nvSpPr>
        <p:spPr/>
        <p:txBody>
          <a:bodyPr/>
          <a:lstStyle/>
          <a:p>
            <a:r>
              <a:rPr lang="en-US" sz="4000" b="1" dirty="0">
                <a:latin typeface="Californian FB"/>
                <a:cs typeface="Arial"/>
              </a:rPr>
              <a:t>Tools Used</a:t>
            </a:r>
            <a:endParaRPr lang="en-US" sz="4000" b="1">
              <a:latin typeface="Californian FB"/>
            </a:endParaRPr>
          </a:p>
        </p:txBody>
      </p:sp>
      <p:pic>
        <p:nvPicPr>
          <p:cNvPr id="7" name="Picture 6" descr="A house with a no hand sign&#10;&#10;Description automatically generated">
            <a:extLst>
              <a:ext uri="{FF2B5EF4-FFF2-40B4-BE49-F238E27FC236}">
                <a16:creationId xmlns:a16="http://schemas.microsoft.com/office/drawing/2014/main" id="{DDC15ED4-7F57-CAE5-08A6-130FEF8E0EB8}"/>
              </a:ext>
            </a:extLst>
          </p:cNvPr>
          <p:cNvPicPr>
            <a:picLocks noChangeAspect="1"/>
          </p:cNvPicPr>
          <p:nvPr/>
        </p:nvPicPr>
        <p:blipFill>
          <a:blip r:embed="rId2"/>
          <a:stretch>
            <a:fillRect/>
          </a:stretch>
        </p:blipFill>
        <p:spPr>
          <a:xfrm>
            <a:off x="3145972" y="3979681"/>
            <a:ext cx="1295400" cy="1064896"/>
          </a:xfrm>
          <a:prstGeom prst="rect">
            <a:avLst/>
          </a:prstGeom>
        </p:spPr>
      </p:pic>
      <p:pic>
        <p:nvPicPr>
          <p:cNvPr id="8" name="Picture 7" descr="A cartoon mouse with text&#10;&#10;Description automatically generated">
            <a:extLst>
              <a:ext uri="{FF2B5EF4-FFF2-40B4-BE49-F238E27FC236}">
                <a16:creationId xmlns:a16="http://schemas.microsoft.com/office/drawing/2014/main" id="{05FCBBDA-1D55-50C4-9C09-80487FC57EF7}"/>
              </a:ext>
            </a:extLst>
          </p:cNvPr>
          <p:cNvPicPr>
            <a:picLocks noChangeAspect="1"/>
          </p:cNvPicPr>
          <p:nvPr/>
        </p:nvPicPr>
        <p:blipFill>
          <a:blip r:embed="rId3"/>
          <a:stretch>
            <a:fillRect/>
          </a:stretch>
        </p:blipFill>
        <p:spPr>
          <a:xfrm>
            <a:off x="1198789" y="2679927"/>
            <a:ext cx="1238250" cy="866775"/>
          </a:xfrm>
          <a:prstGeom prst="rect">
            <a:avLst/>
          </a:prstGeom>
        </p:spPr>
      </p:pic>
      <p:pic>
        <p:nvPicPr>
          <p:cNvPr id="9" name="Picture 8" descr="A red ball with horns and eyes&#10;&#10;Description automatically generated">
            <a:extLst>
              <a:ext uri="{FF2B5EF4-FFF2-40B4-BE49-F238E27FC236}">
                <a16:creationId xmlns:a16="http://schemas.microsoft.com/office/drawing/2014/main" id="{B5A2A5F2-F436-E5A1-F533-07393B7B1C86}"/>
              </a:ext>
            </a:extLst>
          </p:cNvPr>
          <p:cNvPicPr>
            <a:picLocks noChangeAspect="1"/>
          </p:cNvPicPr>
          <p:nvPr/>
        </p:nvPicPr>
        <p:blipFill>
          <a:blip r:embed="rId4"/>
          <a:stretch>
            <a:fillRect/>
          </a:stretch>
        </p:blipFill>
        <p:spPr>
          <a:xfrm>
            <a:off x="3145971" y="2503713"/>
            <a:ext cx="1295400" cy="1306286"/>
          </a:xfrm>
          <a:prstGeom prst="rect">
            <a:avLst/>
          </a:prstGeom>
        </p:spPr>
      </p:pic>
      <p:pic>
        <p:nvPicPr>
          <p:cNvPr id="10" name="Picture 9" descr="A logo with black text&#10;&#10;Description automatically generated">
            <a:extLst>
              <a:ext uri="{FF2B5EF4-FFF2-40B4-BE49-F238E27FC236}">
                <a16:creationId xmlns:a16="http://schemas.microsoft.com/office/drawing/2014/main" id="{A1ADF14C-1C5E-745B-EEFD-D8159EF071F0}"/>
              </a:ext>
            </a:extLst>
          </p:cNvPr>
          <p:cNvPicPr>
            <a:picLocks noChangeAspect="1"/>
          </p:cNvPicPr>
          <p:nvPr/>
        </p:nvPicPr>
        <p:blipFill>
          <a:blip r:embed="rId5"/>
          <a:stretch>
            <a:fillRect/>
          </a:stretch>
        </p:blipFill>
        <p:spPr>
          <a:xfrm>
            <a:off x="1026659" y="3861707"/>
            <a:ext cx="1582511" cy="723900"/>
          </a:xfrm>
          <a:prstGeom prst="rect">
            <a:avLst/>
          </a:prstGeom>
        </p:spPr>
      </p:pic>
      <p:pic>
        <p:nvPicPr>
          <p:cNvPr id="12" name="Picture 11" descr="A green and black logo&#10;&#10;Description automatically generated">
            <a:extLst>
              <a:ext uri="{FF2B5EF4-FFF2-40B4-BE49-F238E27FC236}">
                <a16:creationId xmlns:a16="http://schemas.microsoft.com/office/drawing/2014/main" id="{391D5AF8-C806-2196-6733-5AA30498A3BE}"/>
              </a:ext>
            </a:extLst>
          </p:cNvPr>
          <p:cNvPicPr>
            <a:picLocks noChangeAspect="1"/>
          </p:cNvPicPr>
          <p:nvPr/>
        </p:nvPicPr>
        <p:blipFill>
          <a:blip r:embed="rId6"/>
          <a:stretch>
            <a:fillRect/>
          </a:stretch>
        </p:blipFill>
        <p:spPr>
          <a:xfrm>
            <a:off x="7467600" y="4823732"/>
            <a:ext cx="2743200" cy="1543050"/>
          </a:xfrm>
          <a:prstGeom prst="rect">
            <a:avLst/>
          </a:prstGeom>
        </p:spPr>
      </p:pic>
      <p:pic>
        <p:nvPicPr>
          <p:cNvPr id="13" name="Picture 12" descr="A black and white logo&#10;&#10;Description automatically generated">
            <a:extLst>
              <a:ext uri="{FF2B5EF4-FFF2-40B4-BE49-F238E27FC236}">
                <a16:creationId xmlns:a16="http://schemas.microsoft.com/office/drawing/2014/main" id="{9448FCF2-E523-50AF-2C88-B520675FFFFF}"/>
              </a:ext>
            </a:extLst>
          </p:cNvPr>
          <p:cNvPicPr>
            <a:picLocks noChangeAspect="1"/>
          </p:cNvPicPr>
          <p:nvPr/>
        </p:nvPicPr>
        <p:blipFill>
          <a:blip r:embed="rId7"/>
          <a:stretch>
            <a:fillRect/>
          </a:stretch>
        </p:blipFill>
        <p:spPr>
          <a:xfrm>
            <a:off x="903515" y="4953000"/>
            <a:ext cx="5889171" cy="1534886"/>
          </a:xfrm>
          <a:prstGeom prst="rect">
            <a:avLst/>
          </a:prstGeom>
        </p:spPr>
      </p:pic>
      <p:pic>
        <p:nvPicPr>
          <p:cNvPr id="14" name="Picture 13" descr="A blue and white logo&#10;&#10;Description automatically generated">
            <a:extLst>
              <a:ext uri="{FF2B5EF4-FFF2-40B4-BE49-F238E27FC236}">
                <a16:creationId xmlns:a16="http://schemas.microsoft.com/office/drawing/2014/main" id="{BBFC5E24-CE39-E9C9-2BFC-D492DD8DFC19}"/>
              </a:ext>
            </a:extLst>
          </p:cNvPr>
          <p:cNvPicPr>
            <a:picLocks noChangeAspect="1"/>
          </p:cNvPicPr>
          <p:nvPr/>
        </p:nvPicPr>
        <p:blipFill>
          <a:blip r:embed="rId8"/>
          <a:stretch>
            <a:fillRect/>
          </a:stretch>
        </p:blipFill>
        <p:spPr>
          <a:xfrm>
            <a:off x="4593771" y="2492829"/>
            <a:ext cx="2743200" cy="2743200"/>
          </a:xfrm>
          <a:prstGeom prst="rect">
            <a:avLst/>
          </a:prstGeom>
        </p:spPr>
      </p:pic>
      <p:pic>
        <p:nvPicPr>
          <p:cNvPr id="15" name="Picture 14" descr="A close up of a logo&#10;&#10;Description automatically generated">
            <a:extLst>
              <a:ext uri="{FF2B5EF4-FFF2-40B4-BE49-F238E27FC236}">
                <a16:creationId xmlns:a16="http://schemas.microsoft.com/office/drawing/2014/main" id="{3E7E8E76-C3FA-D457-D4B1-33978725DF86}"/>
              </a:ext>
            </a:extLst>
          </p:cNvPr>
          <p:cNvPicPr>
            <a:picLocks noChangeAspect="1"/>
          </p:cNvPicPr>
          <p:nvPr/>
        </p:nvPicPr>
        <p:blipFill>
          <a:blip r:embed="rId9"/>
          <a:stretch>
            <a:fillRect/>
          </a:stretch>
        </p:blipFill>
        <p:spPr>
          <a:xfrm>
            <a:off x="7467600" y="3716142"/>
            <a:ext cx="2743200" cy="775543"/>
          </a:xfrm>
          <a:prstGeom prst="rect">
            <a:avLst/>
          </a:prstGeom>
        </p:spPr>
      </p:pic>
    </p:spTree>
    <p:extLst>
      <p:ext uri="{BB962C8B-B14F-4D97-AF65-F5344CB8AC3E}">
        <p14:creationId xmlns:p14="http://schemas.microsoft.com/office/powerpoint/2010/main" val="2723872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6205-10DE-4F64-BFA3-16059AF1DFAD}"/>
              </a:ext>
            </a:extLst>
          </p:cNvPr>
          <p:cNvSpPr>
            <a:spLocks noGrp="1"/>
          </p:cNvSpPr>
          <p:nvPr>
            <p:ph type="title"/>
          </p:nvPr>
        </p:nvSpPr>
        <p:spPr>
          <a:xfrm>
            <a:off x="1154954" y="2345268"/>
            <a:ext cx="8761413" cy="4201277"/>
          </a:xfrm>
        </p:spPr>
        <p:txBody>
          <a:bodyPr/>
          <a:lstStyle/>
          <a:p>
            <a:pPr marL="285750" indent="-285750">
              <a:buFont typeface="Wingdings"/>
              <a:buChar char="§"/>
            </a:pPr>
            <a:r>
              <a:rPr lang="en-US" sz="1800" b="1" dirty="0">
                <a:solidFill>
                  <a:schemeClr val="tx1"/>
                </a:solidFill>
                <a:latin typeface="Californian FB"/>
                <a:ea typeface="+mj-lt"/>
                <a:cs typeface="+mj-lt"/>
              </a:rPr>
              <a:t>Fail2ban</a:t>
            </a:r>
            <a:r>
              <a:rPr lang="en-US" sz="1600" b="1" dirty="0">
                <a:solidFill>
                  <a:schemeClr val="tx1"/>
                </a:solidFill>
                <a:latin typeface="Californian FB"/>
                <a:ea typeface="+mj-lt"/>
                <a:cs typeface="+mj-lt"/>
              </a:rPr>
              <a:t>: This intrusion prevention framework fortifies the server against brute-force attacks and unauthorized access attempts.</a:t>
            </a:r>
            <a:endParaRPr lang="en-US" sz="1600" b="1" dirty="0">
              <a:solidFill>
                <a:schemeClr val="tx1"/>
              </a:solidFill>
              <a:latin typeface="Californian FB"/>
            </a:endParaRPr>
          </a:p>
          <a:p>
            <a:pPr marL="285750" indent="-285750">
              <a:buFont typeface="Wingdings"/>
              <a:buChar char="§"/>
            </a:pPr>
            <a:r>
              <a:rPr lang="en-US" sz="1800" b="1" dirty="0">
                <a:solidFill>
                  <a:schemeClr val="tx1"/>
                </a:solidFill>
                <a:latin typeface="Californian FB"/>
                <a:ea typeface="+mj-lt"/>
                <a:cs typeface="+mj-lt"/>
              </a:rPr>
              <a:t>Postfix and Dovecot</a:t>
            </a:r>
            <a:r>
              <a:rPr lang="en-US" sz="1600" b="1" dirty="0">
                <a:solidFill>
                  <a:schemeClr val="tx1"/>
                </a:solidFill>
                <a:latin typeface="Californian FB"/>
                <a:ea typeface="+mj-lt"/>
                <a:cs typeface="+mj-lt"/>
              </a:rPr>
              <a:t>: The dynamic duo of Postfix for SMTP and Dovecot for IMAP/POP3 services ensures efficient message transfer and retrieval.</a:t>
            </a:r>
            <a:endParaRPr lang="en-US" sz="1600" b="1" dirty="0">
              <a:solidFill>
                <a:schemeClr val="tx1"/>
              </a:solidFill>
              <a:latin typeface="Californian FB"/>
            </a:endParaRPr>
          </a:p>
          <a:p>
            <a:pPr marL="285750" indent="-285750">
              <a:buFont typeface="Wingdings"/>
              <a:buChar char="§"/>
            </a:pPr>
            <a:r>
              <a:rPr lang="en-US" sz="1800" b="1" err="1">
                <a:solidFill>
                  <a:schemeClr val="tx1"/>
                </a:solidFill>
                <a:latin typeface="Californian FB"/>
                <a:ea typeface="+mj-lt"/>
                <a:cs typeface="+mj-lt"/>
              </a:rPr>
              <a:t>ClamAV</a:t>
            </a:r>
            <a:r>
              <a:rPr lang="en-US" sz="1600" b="1" dirty="0">
                <a:solidFill>
                  <a:schemeClr val="tx1"/>
                </a:solidFill>
                <a:latin typeface="Californian FB"/>
                <a:ea typeface="+mj-lt"/>
                <a:cs typeface="+mj-lt"/>
              </a:rPr>
              <a:t>: With its robust antivirus capabilities, </a:t>
            </a:r>
            <a:r>
              <a:rPr lang="en-US" sz="1600" b="1" err="1">
                <a:solidFill>
                  <a:schemeClr val="tx1"/>
                </a:solidFill>
                <a:latin typeface="Californian FB"/>
                <a:ea typeface="+mj-lt"/>
                <a:cs typeface="+mj-lt"/>
              </a:rPr>
              <a:t>ClamAV</a:t>
            </a:r>
            <a:r>
              <a:rPr lang="en-US" sz="1600" b="1" dirty="0">
                <a:solidFill>
                  <a:schemeClr val="tx1"/>
                </a:solidFill>
                <a:latin typeface="Californian FB"/>
                <a:ea typeface="+mj-lt"/>
                <a:cs typeface="+mj-lt"/>
              </a:rPr>
              <a:t> shields the e-mail server against malware-infested attachments.</a:t>
            </a:r>
            <a:endParaRPr lang="en-US" sz="1600" b="1" dirty="0">
              <a:solidFill>
                <a:schemeClr val="tx1"/>
              </a:solidFill>
              <a:latin typeface="Californian FB"/>
            </a:endParaRPr>
          </a:p>
          <a:p>
            <a:pPr marL="285750" indent="-285750">
              <a:buFont typeface="Wingdings"/>
              <a:buChar char="§"/>
            </a:pPr>
            <a:r>
              <a:rPr lang="en-US" sz="1800" b="1" dirty="0">
                <a:solidFill>
                  <a:schemeClr val="tx1"/>
                </a:solidFill>
                <a:latin typeface="Californian FB"/>
                <a:ea typeface="+mj-lt"/>
                <a:cs typeface="+mj-lt"/>
              </a:rPr>
              <a:t>MariaDB</a:t>
            </a:r>
            <a:r>
              <a:rPr lang="en-US" sz="1600" b="1" dirty="0">
                <a:solidFill>
                  <a:schemeClr val="tx1"/>
                </a:solidFill>
                <a:latin typeface="Californian FB"/>
                <a:ea typeface="+mj-lt"/>
                <a:cs typeface="+mj-lt"/>
              </a:rPr>
              <a:t>: A relational database management system underpins the user authentication and system configuration.</a:t>
            </a:r>
            <a:endParaRPr lang="en-US" sz="1600" b="1" dirty="0">
              <a:solidFill>
                <a:schemeClr val="tx1"/>
              </a:solidFill>
              <a:latin typeface="Californian FB"/>
            </a:endParaRPr>
          </a:p>
          <a:p>
            <a:pPr marL="285750" indent="-285750">
              <a:buFont typeface="Wingdings"/>
              <a:buChar char="§"/>
            </a:pPr>
            <a:r>
              <a:rPr lang="en-US" sz="1800" b="1" dirty="0">
                <a:solidFill>
                  <a:schemeClr val="tx1"/>
                </a:solidFill>
                <a:latin typeface="Californian FB"/>
                <a:ea typeface="+mj-lt"/>
                <a:cs typeface="+mj-lt"/>
              </a:rPr>
              <a:t>SPF, DKIM, and DMARC</a:t>
            </a:r>
            <a:r>
              <a:rPr lang="en-US" sz="1600" b="1" dirty="0">
                <a:solidFill>
                  <a:schemeClr val="tx1"/>
                </a:solidFill>
                <a:latin typeface="Californian FB"/>
                <a:ea typeface="+mj-lt"/>
                <a:cs typeface="+mj-lt"/>
              </a:rPr>
              <a:t>: These authentication mechanisms collectively validate the authenticity of incoming e-mails and prevent spoofing and phishing attempts.</a:t>
            </a:r>
            <a:endParaRPr lang="en-US" sz="1600" b="1" dirty="0">
              <a:solidFill>
                <a:schemeClr val="tx1"/>
              </a:solidFill>
              <a:latin typeface="Californian FB"/>
            </a:endParaRPr>
          </a:p>
          <a:p>
            <a:pPr marL="285750" indent="-285750">
              <a:buFont typeface="Wingdings"/>
              <a:buChar char="§"/>
            </a:pPr>
            <a:r>
              <a:rPr lang="en-US" sz="1800" b="1" err="1">
                <a:solidFill>
                  <a:schemeClr val="tx1"/>
                </a:solidFill>
                <a:latin typeface="Californian FB"/>
                <a:ea typeface="+mj-lt"/>
                <a:cs typeface="+mj-lt"/>
              </a:rPr>
              <a:t>Roundcube</a:t>
            </a:r>
            <a:r>
              <a:rPr lang="en-US" sz="1800" b="1" dirty="0">
                <a:solidFill>
                  <a:schemeClr val="tx1"/>
                </a:solidFill>
                <a:latin typeface="Californian FB"/>
                <a:ea typeface="+mj-lt"/>
                <a:cs typeface="+mj-lt"/>
              </a:rPr>
              <a:t> Webmail</a:t>
            </a:r>
            <a:r>
              <a:rPr lang="en-US" sz="1600" b="1" dirty="0">
                <a:solidFill>
                  <a:schemeClr val="tx1"/>
                </a:solidFill>
                <a:latin typeface="Californian FB"/>
                <a:ea typeface="+mj-lt"/>
                <a:cs typeface="+mj-lt"/>
              </a:rPr>
              <a:t>: A user-friendly webmail interface enables convenient access to e-mails while upholding security standards.</a:t>
            </a:r>
            <a:endParaRPr lang="en-US" sz="1600" b="1" dirty="0">
              <a:solidFill>
                <a:schemeClr val="tx1"/>
              </a:solidFill>
              <a:latin typeface="Californian FB"/>
            </a:endParaRPr>
          </a:p>
          <a:p>
            <a:pPr marL="285750" indent="-285750">
              <a:buFont typeface="Wingdings"/>
              <a:buChar char="§"/>
            </a:pPr>
            <a:r>
              <a:rPr lang="en-US" sz="1800" b="1" dirty="0">
                <a:solidFill>
                  <a:schemeClr val="tx1"/>
                </a:solidFill>
                <a:latin typeface="Californian FB"/>
                <a:ea typeface="+mj-lt"/>
                <a:cs typeface="+mj-lt"/>
              </a:rPr>
              <a:t>Nginx Web Server</a:t>
            </a:r>
            <a:r>
              <a:rPr lang="en-US" sz="1600" b="1" dirty="0">
                <a:solidFill>
                  <a:schemeClr val="tx1"/>
                </a:solidFill>
                <a:latin typeface="Californian FB"/>
                <a:ea typeface="+mj-lt"/>
                <a:cs typeface="+mj-lt"/>
              </a:rPr>
              <a:t>: Nginx serves the dual purpose of managing the admin panel and hosting the webmail interface.</a:t>
            </a:r>
            <a:endParaRPr lang="en-US" sz="1600" b="1" dirty="0">
              <a:solidFill>
                <a:schemeClr val="tx1"/>
              </a:solidFill>
              <a:latin typeface="Californian FB"/>
            </a:endParaRPr>
          </a:p>
          <a:p>
            <a:pPr marL="285750" indent="-285750">
              <a:buFont typeface="Wingdings"/>
              <a:buChar char="§"/>
            </a:pPr>
            <a:r>
              <a:rPr lang="en-US" sz="1800" b="1" err="1">
                <a:solidFill>
                  <a:schemeClr val="tx1"/>
                </a:solidFill>
                <a:latin typeface="Californian FB"/>
                <a:ea typeface="+mj-lt"/>
                <a:cs typeface="+mj-lt"/>
              </a:rPr>
              <a:t>Netdata</a:t>
            </a:r>
            <a:r>
              <a:rPr lang="en-US" sz="1800" b="1" dirty="0">
                <a:solidFill>
                  <a:schemeClr val="tx1"/>
                </a:solidFill>
                <a:latin typeface="Californian FB"/>
                <a:ea typeface="+mj-lt"/>
                <a:cs typeface="+mj-lt"/>
              </a:rPr>
              <a:t> Server Monitoring</a:t>
            </a:r>
            <a:r>
              <a:rPr lang="en-US" sz="1600" b="1" dirty="0">
                <a:solidFill>
                  <a:schemeClr val="tx1"/>
                </a:solidFill>
                <a:latin typeface="Californian FB"/>
                <a:ea typeface="+mj-lt"/>
                <a:cs typeface="+mj-lt"/>
              </a:rPr>
              <a:t>: Real-time monitoring ensures optimal performance and timely threat detection, minimizing potential vulnerabilities.</a:t>
            </a:r>
            <a:endParaRPr lang="en-US" sz="1600" b="1" dirty="0">
              <a:solidFill>
                <a:schemeClr val="tx1"/>
              </a:solidFill>
              <a:latin typeface="Californian FB"/>
            </a:endParaRPr>
          </a:p>
        </p:txBody>
      </p:sp>
      <p:sp>
        <p:nvSpPr>
          <p:cNvPr id="4" name="Title 1">
            <a:extLst>
              <a:ext uri="{FF2B5EF4-FFF2-40B4-BE49-F238E27FC236}">
                <a16:creationId xmlns:a16="http://schemas.microsoft.com/office/drawing/2014/main" id="{D2EBD086-CD19-6C35-0B4C-3ECEFD793170}"/>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Californian FB"/>
                <a:cs typeface="Arial"/>
              </a:rPr>
              <a:t>Tools Working</a:t>
            </a:r>
            <a:endParaRPr lang="en-US" sz="4000" b="1" dirty="0">
              <a:latin typeface="Californian FB"/>
            </a:endParaRPr>
          </a:p>
        </p:txBody>
      </p:sp>
    </p:spTree>
    <p:extLst>
      <p:ext uri="{BB962C8B-B14F-4D97-AF65-F5344CB8AC3E}">
        <p14:creationId xmlns:p14="http://schemas.microsoft.com/office/powerpoint/2010/main" val="50642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0E05-CF58-432D-B012-64AD0EA79CA9}"/>
              </a:ext>
            </a:extLst>
          </p:cNvPr>
          <p:cNvSpPr>
            <a:spLocks noGrp="1"/>
          </p:cNvSpPr>
          <p:nvPr>
            <p:ph type="title"/>
          </p:nvPr>
        </p:nvSpPr>
        <p:spPr/>
        <p:txBody>
          <a:bodyPr vert="horz" lIns="91440" tIns="45720" rIns="91440" bIns="45720" rtlCol="0" anchor="ctr">
            <a:noAutofit/>
          </a:bodyPr>
          <a:lstStyle/>
          <a:p>
            <a:r>
              <a:rPr lang="en-IN" sz="4000" b="1" dirty="0">
                <a:effectLst/>
                <a:latin typeface="Californian FB"/>
                <a:ea typeface="Calibri"/>
                <a:cs typeface="Arial"/>
              </a:rPr>
              <a:t>Class Diagram </a:t>
            </a:r>
            <a:br>
              <a:rPr lang="en-IN" sz="4000" b="1" dirty="0">
                <a:effectLst/>
                <a:latin typeface="Californian FB"/>
                <a:ea typeface="Calibri" panose="020F0502020204030204" pitchFamily="34" charset="0"/>
                <a:cs typeface="Arial" panose="020B0604020202020204" pitchFamily="34" charset="0"/>
              </a:rPr>
            </a:br>
            <a:endParaRPr lang="en-IN" sz="4000" b="1">
              <a:latin typeface="Californian FB"/>
            </a:endParaRPr>
          </a:p>
        </p:txBody>
      </p:sp>
      <p:pic>
        <p:nvPicPr>
          <p:cNvPr id="6" name="Content Placeholder 5" descr="A screenshot of a computer&#10;&#10;Description automatically generated">
            <a:extLst>
              <a:ext uri="{FF2B5EF4-FFF2-40B4-BE49-F238E27FC236}">
                <a16:creationId xmlns:a16="http://schemas.microsoft.com/office/drawing/2014/main" id="{426F57F9-CCBA-51B0-4253-191400CF795D}"/>
              </a:ext>
            </a:extLst>
          </p:cNvPr>
          <p:cNvPicPr>
            <a:picLocks noGrp="1" noChangeAspect="1"/>
          </p:cNvPicPr>
          <p:nvPr>
            <p:ph idx="1"/>
          </p:nvPr>
        </p:nvPicPr>
        <p:blipFill rotWithShape="1">
          <a:blip r:embed="rId2"/>
          <a:srcRect t="58513"/>
          <a:stretch/>
        </p:blipFill>
        <p:spPr>
          <a:xfrm>
            <a:off x="1771931" y="2273769"/>
            <a:ext cx="7919563" cy="4295241"/>
          </a:xfrm>
        </p:spPr>
      </p:pic>
    </p:spTree>
    <p:extLst>
      <p:ext uri="{BB962C8B-B14F-4D97-AF65-F5344CB8AC3E}">
        <p14:creationId xmlns:p14="http://schemas.microsoft.com/office/powerpoint/2010/main" val="1913424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51D8E-6311-4A03-A3CF-53229C880307}"/>
              </a:ext>
            </a:extLst>
          </p:cNvPr>
          <p:cNvSpPr>
            <a:spLocks noGrp="1"/>
          </p:cNvSpPr>
          <p:nvPr>
            <p:ph type="title"/>
          </p:nvPr>
        </p:nvSpPr>
        <p:spPr>
          <a:xfrm>
            <a:off x="838199" y="365125"/>
            <a:ext cx="10596513" cy="6063955"/>
          </a:xfrm>
        </p:spPr>
        <p:txBody>
          <a:bodyPr/>
          <a:lstStyle/>
          <a:p>
            <a:pPr algn="ctr"/>
            <a:r>
              <a:rPr lang="en-IN" sz="4400" b="1" dirty="0">
                <a:solidFill>
                  <a:schemeClr val="tx1"/>
                </a:solidFill>
                <a:effectLst/>
                <a:latin typeface="Californian FB"/>
                <a:ea typeface="Calibri"/>
                <a:cs typeface="Arial"/>
              </a:rPr>
              <a:t>Project Execution</a:t>
            </a:r>
            <a:r>
              <a:rPr lang="en-IN" sz="4400" b="1" dirty="0">
                <a:solidFill>
                  <a:schemeClr val="tx1"/>
                </a:solidFill>
                <a:latin typeface="Californian FB"/>
                <a:ea typeface="Calibri"/>
                <a:cs typeface="Arial"/>
              </a:rPr>
              <a:t> </a:t>
            </a:r>
            <a:endParaRPr lang="en-IN" b="1">
              <a:solidFill>
                <a:schemeClr val="tx1"/>
              </a:solidFill>
              <a:latin typeface="Californian FB"/>
            </a:endParaRPr>
          </a:p>
        </p:txBody>
      </p:sp>
    </p:spTree>
    <p:extLst>
      <p:ext uri="{BB962C8B-B14F-4D97-AF65-F5344CB8AC3E}">
        <p14:creationId xmlns:p14="http://schemas.microsoft.com/office/powerpoint/2010/main" val="896187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6413-0619-4FA1-B2D2-D5FDEE31965E}"/>
              </a:ext>
            </a:extLst>
          </p:cNvPr>
          <p:cNvSpPr>
            <a:spLocks noGrp="1"/>
          </p:cNvSpPr>
          <p:nvPr>
            <p:ph type="title"/>
          </p:nvPr>
        </p:nvSpPr>
        <p:spPr>
          <a:xfrm>
            <a:off x="838200" y="624898"/>
            <a:ext cx="10515600" cy="1275139"/>
          </a:xfrm>
        </p:spPr>
        <p:txBody>
          <a:bodyPr>
            <a:normAutofit/>
          </a:bodyPr>
          <a:lstStyle/>
          <a:p>
            <a:r>
              <a:rPr lang="en-IN" sz="4000" b="1" dirty="0">
                <a:latin typeface="Californian FB"/>
                <a:ea typeface="Calibri"/>
                <a:cs typeface="Arial"/>
              </a:rPr>
              <a:t>Web Panel</a:t>
            </a:r>
          </a:p>
        </p:txBody>
      </p:sp>
      <p:pic>
        <p:nvPicPr>
          <p:cNvPr id="6" name="Picture 5" descr="A screenshot of a computer&#10;&#10;Description automatically generated">
            <a:extLst>
              <a:ext uri="{FF2B5EF4-FFF2-40B4-BE49-F238E27FC236}">
                <a16:creationId xmlns:a16="http://schemas.microsoft.com/office/drawing/2014/main" id="{8DF25C9E-BF26-C5F9-3E49-BBDED441ADA5}"/>
              </a:ext>
            </a:extLst>
          </p:cNvPr>
          <p:cNvPicPr>
            <a:picLocks noChangeAspect="1"/>
          </p:cNvPicPr>
          <p:nvPr/>
        </p:nvPicPr>
        <p:blipFill>
          <a:blip r:embed="rId2"/>
          <a:stretch>
            <a:fillRect/>
          </a:stretch>
        </p:blipFill>
        <p:spPr>
          <a:xfrm>
            <a:off x="1807028" y="2537732"/>
            <a:ext cx="6814456" cy="3839935"/>
          </a:xfrm>
          <a:prstGeom prst="rect">
            <a:avLst/>
          </a:prstGeom>
        </p:spPr>
      </p:pic>
    </p:spTree>
    <p:extLst>
      <p:ext uri="{BB962C8B-B14F-4D97-AF65-F5344CB8AC3E}">
        <p14:creationId xmlns:p14="http://schemas.microsoft.com/office/powerpoint/2010/main" val="209442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224</TotalTime>
  <Words>368</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Californian FB</vt:lpstr>
      <vt:lpstr>Century Gothic</vt:lpstr>
      <vt:lpstr>Times New Roman</vt:lpstr>
      <vt:lpstr>Wingdings</vt:lpstr>
      <vt:lpstr>Wingdings 3</vt:lpstr>
      <vt:lpstr>Ion Boardroom</vt:lpstr>
      <vt:lpstr>INSTITUTE FOR ADVANCED COMPUTING AND SOFTWARE DEVELOPMENT   AKURDI, PUNE  </vt:lpstr>
      <vt:lpstr>Introduction </vt:lpstr>
      <vt:lpstr>Requirement </vt:lpstr>
      <vt:lpstr>Architecture</vt:lpstr>
      <vt:lpstr>Tools Used</vt:lpstr>
      <vt:lpstr>Fail2ban: This intrusion prevention framework fortifies the server against brute-force attacks and unauthorized access attempts. Postfix and Dovecot: The dynamic duo of Postfix for SMTP and Dovecot for IMAP/POP3 services ensures efficient message transfer and retrieval. ClamAV: With its robust antivirus capabilities, ClamAV shields the e-mail server against malware-infested attachments. MariaDB: A relational database management system underpins the user authentication and system configuration. SPF, DKIM, and DMARC: These authentication mechanisms collectively validate the authenticity of incoming e-mails and prevent spoofing and phishing attempts. Roundcube Webmail: A user-friendly webmail interface enables convenient access to e-mails while upholding security standards. Nginx Web Server: Nginx serves the dual purpose of managing the admin panel and hosting the webmail interface. Netdata Server Monitoring: Real-time monitoring ensures optimal performance and timely threat detection, minimizing potential vulnerabilities.</vt:lpstr>
      <vt:lpstr>Class Diagram  </vt:lpstr>
      <vt:lpstr>Project Execution </vt:lpstr>
      <vt:lpstr>Web Panel</vt:lpstr>
      <vt:lpstr>User: Logged-In </vt:lpstr>
      <vt:lpstr>Safe Mail Received</vt:lpstr>
      <vt:lpstr>Malicious Mail Dropped: Mail Log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dc:title>
  <dc:creator>shubham khatal</dc:creator>
  <cp:lastModifiedBy>Onkar Raskar</cp:lastModifiedBy>
  <cp:revision>314</cp:revision>
  <dcterms:created xsi:type="dcterms:W3CDTF">2022-04-13T06:00:25Z</dcterms:created>
  <dcterms:modified xsi:type="dcterms:W3CDTF">2023-09-04T06:59:23Z</dcterms:modified>
</cp:coreProperties>
</file>