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andar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81">
          <p15:clr>
            <a:srgbClr val="A4A3A4"/>
          </p15:clr>
        </p15:guide>
        <p15:guide id="2" pos="3840">
          <p15:clr>
            <a:srgbClr val="A4A3A4"/>
          </p15:clr>
        </p15:guide>
      </p15:sldGuideLst>
    </p:ext>
    <p:ext uri="http://customooxmlschemas.google.com/">
      <go:slidesCustomData xmlns:go="http://customooxmlschemas.google.com/" r:id="rId20" roundtripDataSignature="AMtx7miZ2dQFVyz09kM4SzAzwTe9VE0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81"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ndara-bold.fntdata"/><Relationship Id="rId16" Type="http://schemas.openxmlformats.org/officeDocument/2006/relationships/font" Target="fonts/Candara-regular.fntdata"/><Relationship Id="rId5" Type="http://schemas.openxmlformats.org/officeDocument/2006/relationships/notesMaster" Target="notesMasters/notesMaster1.xml"/><Relationship Id="rId19" Type="http://schemas.openxmlformats.org/officeDocument/2006/relationships/font" Target="fonts/Candara-boldItalic.fntdata"/><Relationship Id="rId6" Type="http://schemas.openxmlformats.org/officeDocument/2006/relationships/slide" Target="slides/slide1.xml"/><Relationship Id="rId18" Type="http://schemas.openxmlformats.org/officeDocument/2006/relationships/font" Target="fonts/Canda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1c2f0b4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b11c2f0b43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b11c2f0b43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11c2f0b43_0_4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b11c2f0b43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a:t>Toxicity is an important notion in text sentiment analysis, but not all toxic topics can be</a:t>
            </a:r>
            <a:endParaRPr/>
          </a:p>
          <a:p>
            <a:pPr indent="0" lvl="0" marL="0" rtl="0" algn="l">
              <a:lnSpc>
                <a:spcPct val="100000"/>
              </a:lnSpc>
              <a:spcBef>
                <a:spcPts val="0"/>
              </a:spcBef>
              <a:spcAft>
                <a:spcPts val="0"/>
              </a:spcAft>
              <a:buClr>
                <a:schemeClr val="dk1"/>
              </a:buClr>
              <a:buSzPts val="1100"/>
              <a:buFont typeface="Arial"/>
              <a:buNone/>
            </a:pPr>
            <a:r>
              <a:rPr lang="en"/>
              <a:t>equally dangerous in terms of toxicity. A more</a:t>
            </a:r>
            <a:endParaRPr/>
          </a:p>
          <a:p>
            <a:pPr indent="0" lvl="0" marL="0" rtl="0" algn="l">
              <a:lnSpc>
                <a:spcPct val="100000"/>
              </a:lnSpc>
              <a:spcBef>
                <a:spcPts val="0"/>
              </a:spcBef>
              <a:spcAft>
                <a:spcPts val="0"/>
              </a:spcAft>
              <a:buClr>
                <a:schemeClr val="dk1"/>
              </a:buClr>
              <a:buSzPts val="1100"/>
              <a:buFont typeface="Arial"/>
              <a:buNone/>
            </a:pPr>
            <a:r>
              <a:rPr lang="en"/>
              <a:t>fine-grained notion is inappropriateness, defines how harmful is the text for speakers rep- ´</a:t>
            </a:r>
            <a:endParaRPr/>
          </a:p>
          <a:p>
            <a:pPr indent="0" lvl="0" marL="0" rtl="0" algn="l">
              <a:lnSpc>
                <a:spcPct val="100000"/>
              </a:lnSpc>
              <a:spcBef>
                <a:spcPts val="0"/>
              </a:spcBef>
              <a:spcAft>
                <a:spcPts val="0"/>
              </a:spcAft>
              <a:buClr>
                <a:schemeClr val="dk1"/>
              </a:buClr>
              <a:buSzPts val="1100"/>
              <a:buFont typeface="Arial"/>
              <a:buNone/>
            </a:pPr>
            <a:r>
              <a:rPr lang="en"/>
              <a:t>utation. In this project we develop a text categorization system which is performing multitasking. Namely, we use two systems of categories: inappropriateness and topic. We develop an approach that combines these two labels and aim at improving the existing baselines.</a:t>
            </a:r>
            <a:endParaRPr/>
          </a:p>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1d1f63fe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b1d1f63fe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In appropriateness dataset, each sentence is labeled by appropriateness value between 0 and 1 where 0 denotes ordinary acceptable sentence and 1 totally inappropriate. By selecting a threshold value α all sentences with appropriateness higher that 1−α can be marked is inappropriate, and with appropriateness lower that α as appropriate. </a:t>
            </a:r>
            <a:endParaRPr/>
          </a:p>
        </p:txBody>
      </p:sp>
      <p:sp>
        <p:nvSpPr>
          <p:cNvPr id="128" name="Google Shape;128;gb1d1f63fe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A</a:t>
            </a:r>
            <a:r>
              <a:rPr lang="en"/>
              <a:t>ppropriateness dataset can be used in binary classification problem. This is the main problem considered by our project. Moreover we consider multilabel classification task on sensitive topics dataset. It contains 19 sensitive topics; each sentence can be can belong to either several of them (one or more than one) or to none of them. </a:t>
            </a:r>
            <a:endParaRPr/>
          </a:p>
          <a:p>
            <a:pPr indent="0" lvl="0" marL="0" rtl="0" algn="l">
              <a:lnSpc>
                <a:spcPct val="100000"/>
              </a:lnSpc>
              <a:spcBef>
                <a:spcPts val="0"/>
              </a:spcBef>
              <a:spcAft>
                <a:spcPts val="0"/>
              </a:spcAft>
              <a:buSzPts val="1400"/>
              <a:buNone/>
            </a:pPr>
            <a:r>
              <a:t/>
            </a:r>
            <a:endParaRPr/>
          </a:p>
        </p:txBody>
      </p:sp>
      <p:sp>
        <p:nvSpPr>
          <p:cNvPr id="138" name="Google Shape;1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d1f63fe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b1d1f63fe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we use the dataset which includes texts from two websites in Russian language: 2ch.hk and otvet.mail.ru. Both these websites are unmoderated and provide a great variety of texts on sensitive topics. Then the obtained data was labeled with the help of Yandex.Toloka crowdsourcing system. Finally, a dataset of sensitive topics and appropriateness dataset were obtained</a:t>
            </a:r>
            <a:endParaRPr/>
          </a:p>
        </p:txBody>
      </p:sp>
      <p:sp>
        <p:nvSpPr>
          <p:cNvPr id="146" name="Google Shape;146;gb1d1f63fe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As a first baseline in our project we considered logistic regression model and appropriateness dataset. At preprocessing stage we used the same technique as in all following approaches. We used pre-trained </a:t>
            </a:r>
            <a:r>
              <a:rPr lang="en"/>
              <a:t>BertTokenizer. It takes as input collection of raw sentences, splits them into tokens, adds special tokens [SEP] and [CLS] and encodes each token with its index. What is convenient for us here, BertTokenizer pads encoded sentences to same length, so that they can be packed into tensor. Then tensor with input indexes are fed into embedding layer and then into linear layer. Finally, softmax function is used to obtain class probabilities for each sentence.</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To compare with first baseline and with main method we decided to include simple BERT-based approach in our work. Preprocessing step here involves the same </a:t>
            </a:r>
            <a:r>
              <a:rPr lang="en"/>
              <a:t>BertTokenizer</a:t>
            </a:r>
            <a:r>
              <a:rPr lang="en"/>
              <a:t>. After token IDs and attention mask is fed into pre-trained BERT, fixed-dimension hidden state vector of a sentence is obtained. It can also be fed into linear layer of corresponding dimension and softmax layer to obtain class probabilities. </a:t>
            </a:r>
            <a:r>
              <a:rPr lang="en"/>
              <a:t>Preprocessing step in BERT-based approach involves the same BertTokenizer. After token IDs and attention mask is fed into pre-trained BERT, fixed-dimension hidden state vector of a sentence is obtained. It can also be fed into linear layer of corresponding dimension and softmax layer to obtain class probabilities.</a:t>
            </a:r>
            <a:endParaRPr/>
          </a:p>
          <a:p>
            <a:pPr indent="0" lvl="0" marL="0" rtl="0" algn="l">
              <a:lnSpc>
                <a:spcPct val="100000"/>
              </a:lnSpc>
              <a:spcBef>
                <a:spcPts val="0"/>
              </a:spcBef>
              <a:spcAft>
                <a:spcPts val="0"/>
              </a:spcAft>
              <a:buSzPts val="1400"/>
              <a:buNone/>
            </a:pPr>
            <a:r>
              <a:t/>
            </a:r>
            <a:endParaRPr/>
          </a:p>
        </p:txBody>
      </p:sp>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aca424fcd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daca424fcd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daca424fcd_4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
              <a:t>During this project we implemented two baseline model and a BERT-based model with various improvements for binary appropriateness classification of sentences. Our implementation showed  good results that give an improvement over the baseline.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Although fair results were obtained, further improvements can be be made by different context-awareness technique.</a:t>
            </a:r>
            <a:endParaRPr/>
          </a:p>
          <a:p>
            <a:pPr indent="0" lvl="0" marL="0" rtl="0" algn="l">
              <a:lnSpc>
                <a:spcPct val="100000"/>
              </a:lnSpc>
              <a:spcBef>
                <a:spcPts val="0"/>
              </a:spcBef>
              <a:spcAft>
                <a:spcPts val="0"/>
              </a:spcAft>
              <a:buSzPts val="1400"/>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ver+partners">
  <p:cSld name="2_Cover+partners">
    <p:bg>
      <p:bgPr>
        <a:solidFill>
          <a:srgbClr val="AAC50B"/>
        </a:solidFill>
      </p:bgPr>
    </p:bg>
    <p:spTree>
      <p:nvGrpSpPr>
        <p:cNvPr id="11" name="Shape 11"/>
        <p:cNvGrpSpPr/>
        <p:nvPr/>
      </p:nvGrpSpPr>
      <p:grpSpPr>
        <a:xfrm>
          <a:off x="0" y="0"/>
          <a:ext cx="0" cy="0"/>
          <a:chOff x="0" y="0"/>
          <a:chExt cx="0" cy="0"/>
        </a:xfrm>
      </p:grpSpPr>
      <p:pic>
        <p:nvPicPr>
          <p:cNvPr id="12" name="Google Shape;12;p14"/>
          <p:cNvPicPr preferRelativeResize="0"/>
          <p:nvPr/>
        </p:nvPicPr>
        <p:blipFill rotWithShape="1">
          <a:blip r:embed="rId2">
            <a:alphaModFix/>
          </a:blip>
          <a:srcRect b="40050" l="0" r="0" t="0"/>
          <a:stretch/>
        </p:blipFill>
        <p:spPr>
          <a:xfrm rot="-5400000">
            <a:off x="9483100" y="2054836"/>
            <a:ext cx="3500015" cy="662114"/>
          </a:xfrm>
          <a:prstGeom prst="rect">
            <a:avLst/>
          </a:prstGeom>
          <a:noFill/>
          <a:ln>
            <a:noFill/>
          </a:ln>
        </p:spPr>
      </p:pic>
      <p:pic>
        <p:nvPicPr>
          <p:cNvPr id="13" name="Google Shape;13;p14"/>
          <p:cNvPicPr preferRelativeResize="0"/>
          <p:nvPr/>
        </p:nvPicPr>
        <p:blipFill rotWithShape="1">
          <a:blip r:embed="rId3">
            <a:alphaModFix/>
          </a:blip>
          <a:srcRect b="0" l="0" r="0" t="50017"/>
          <a:stretch/>
        </p:blipFill>
        <p:spPr>
          <a:xfrm>
            <a:off x="0" y="4133741"/>
            <a:ext cx="12192001" cy="2724260"/>
          </a:xfrm>
          <a:prstGeom prst="rect">
            <a:avLst/>
          </a:prstGeom>
          <a:noFill/>
          <a:ln>
            <a:noFill/>
          </a:ln>
        </p:spPr>
      </p:pic>
      <p:sp>
        <p:nvSpPr>
          <p:cNvPr id="14" name="Google Shape;14;p14"/>
          <p:cNvSpPr txBox="1"/>
          <p:nvPr>
            <p:ph idx="1" type="body"/>
          </p:nvPr>
        </p:nvSpPr>
        <p:spPr>
          <a:xfrm>
            <a:off x="1052215" y="635886"/>
            <a:ext cx="7977485" cy="43540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6600"/>
              <a:buFont typeface="Arial"/>
              <a:buNone/>
              <a:defRPr b="1" i="0" sz="6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2" type="body"/>
          </p:nvPr>
        </p:nvSpPr>
        <p:spPr>
          <a:xfrm>
            <a:off x="1052215" y="5595431"/>
            <a:ext cx="2457467" cy="437606"/>
          </a:xfrm>
          <a:prstGeom prst="rect">
            <a:avLst/>
          </a:prstGeom>
          <a:solidFill>
            <a:schemeClr val="lt1"/>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16" name="Google Shape;16;p14"/>
          <p:cNvCxnSpPr/>
          <p:nvPr/>
        </p:nvCxnSpPr>
        <p:spPr>
          <a:xfrm>
            <a:off x="5715001" y="5785757"/>
            <a:ext cx="5600700" cy="0"/>
          </a:xfrm>
          <a:prstGeom prst="straightConnector1">
            <a:avLst/>
          </a:prstGeom>
          <a:noFill/>
          <a:ln cap="flat" cmpd="sng" w="57150">
            <a:solidFill>
              <a:schemeClr val="lt1"/>
            </a:solidFill>
            <a:prstDash val="dash"/>
            <a:miter lim="800000"/>
            <a:headEnd len="sm" w="sm" type="none"/>
            <a:tailEnd len="sm" w="sm" type="none"/>
          </a:ln>
        </p:spPr>
      </p:cxnSp>
      <p:cxnSp>
        <p:nvCxnSpPr>
          <p:cNvPr id="17" name="Google Shape;17;p14"/>
          <p:cNvCxnSpPr/>
          <p:nvPr/>
        </p:nvCxnSpPr>
        <p:spPr>
          <a:xfrm>
            <a:off x="11283043" y="4310743"/>
            <a:ext cx="0" cy="1475014"/>
          </a:xfrm>
          <a:prstGeom prst="straightConnector1">
            <a:avLst/>
          </a:prstGeom>
          <a:noFill/>
          <a:ln cap="flat" cmpd="sng" w="57150">
            <a:solidFill>
              <a:schemeClr val="lt1"/>
            </a:solidFill>
            <a:prstDash val="dash"/>
            <a:miter lim="800000"/>
            <a:headEnd len="sm" w="sm" type="none"/>
            <a:tailEnd len="sm" w="sm" type="none"/>
          </a:ln>
        </p:spPr>
      </p:cxnSp>
      <p:sp>
        <p:nvSpPr>
          <p:cNvPr id="18" name="Google Shape;18;p1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00">
          <p15:clr>
            <a:srgbClr val="FBAE40"/>
          </p15:clr>
        </p15:guide>
        <p15:guide id="2" orient="horz" pos="24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up to 4 people" showMasterSp="0" type="tx">
  <p:cSld name="TITLE_AND_BODY">
    <p:bg>
      <p:bgPr>
        <a:solidFill>
          <a:srgbClr val="FFFFFF"/>
        </a:solidFill>
      </p:bgPr>
    </p:bg>
    <p:spTree>
      <p:nvGrpSpPr>
        <p:cNvPr id="19" name="Shape 19"/>
        <p:cNvGrpSpPr/>
        <p:nvPr/>
      </p:nvGrpSpPr>
      <p:grpSpPr>
        <a:xfrm>
          <a:off x="0" y="0"/>
          <a:ext cx="0" cy="0"/>
          <a:chOff x="0" y="0"/>
          <a:chExt cx="0" cy="0"/>
        </a:xfrm>
      </p:grpSpPr>
      <p:sp>
        <p:nvSpPr>
          <p:cNvPr id="20" name="Google Shape;20;gb11c2f0b43_0_381"/>
          <p:cNvSpPr txBox="1"/>
          <p:nvPr>
            <p:ph idx="1" type="body"/>
          </p:nvPr>
        </p:nvSpPr>
        <p:spPr>
          <a:xfrm>
            <a:off x="971341" y="4081276"/>
            <a:ext cx="88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55600" lvl="1" marL="914400" marR="0" rtl="0" algn="l">
              <a:lnSpc>
                <a:spcPct val="90000"/>
              </a:lnSpc>
              <a:spcBef>
                <a:spcPts val="0"/>
              </a:spcBef>
              <a:spcAft>
                <a:spcPts val="0"/>
              </a:spcAft>
              <a:buClr>
                <a:srgbClr val="FFFFFF"/>
              </a:buClr>
              <a:buSzPts val="2000"/>
              <a:buFont typeface="Arial"/>
              <a:buChar char="○"/>
              <a:defRPr b="1" i="0" sz="2000" u="none" cap="none" strike="noStrike">
                <a:solidFill>
                  <a:srgbClr val="FFFFFF"/>
                </a:solidFill>
                <a:latin typeface="Arial"/>
                <a:ea typeface="Arial"/>
                <a:cs typeface="Arial"/>
                <a:sym typeface="Arial"/>
              </a:defRPr>
            </a:lvl2pPr>
            <a:lvl3pPr indent="-355600" lvl="2" marL="1371600" marR="0" rtl="0" algn="l">
              <a:lnSpc>
                <a:spcPct val="90000"/>
              </a:lnSpc>
              <a:spcBef>
                <a:spcPts val="0"/>
              </a:spcBef>
              <a:spcAft>
                <a:spcPts val="0"/>
              </a:spcAft>
              <a:buClr>
                <a:srgbClr val="FFFFFF"/>
              </a:buClr>
              <a:buSzPts val="2000"/>
              <a:buFont typeface="Arial"/>
              <a:buChar char="■"/>
              <a:defRPr b="1" i="0" sz="2000" u="none" cap="none" strike="noStrike">
                <a:solidFill>
                  <a:srgbClr val="FFFFFF"/>
                </a:solidFill>
                <a:latin typeface="Arial"/>
                <a:ea typeface="Arial"/>
                <a:cs typeface="Arial"/>
                <a:sym typeface="Arial"/>
              </a:defRPr>
            </a:lvl3pPr>
            <a:lvl4pPr indent="-355600" lvl="3" marL="1828800" marR="0" rtl="0" algn="l">
              <a:lnSpc>
                <a:spcPct val="90000"/>
              </a:lnSpc>
              <a:spcBef>
                <a:spcPts val="0"/>
              </a:spcBef>
              <a:spcAft>
                <a:spcPts val="0"/>
              </a:spcAft>
              <a:buClr>
                <a:srgbClr val="FFFFFF"/>
              </a:buClr>
              <a:buSzPts val="2000"/>
              <a:buFont typeface="Arial"/>
              <a:buChar char="●"/>
              <a:defRPr b="1" i="0" sz="2000" u="none" cap="none" strike="noStrike">
                <a:solidFill>
                  <a:srgbClr val="FFFFFF"/>
                </a:solidFill>
                <a:latin typeface="Arial"/>
                <a:ea typeface="Arial"/>
                <a:cs typeface="Arial"/>
                <a:sym typeface="Arial"/>
              </a:defRPr>
            </a:lvl4pPr>
            <a:lvl5pPr indent="-355600" lvl="4" marL="2286000" marR="0" rtl="0" algn="l">
              <a:lnSpc>
                <a:spcPct val="90000"/>
              </a:lnSpc>
              <a:spcBef>
                <a:spcPts val="0"/>
              </a:spcBef>
              <a:spcAft>
                <a:spcPts val="0"/>
              </a:spcAft>
              <a:buClr>
                <a:srgbClr val="FFFFFF"/>
              </a:buClr>
              <a:buSzPts val="2000"/>
              <a:buFont typeface="Arial"/>
              <a:buChar char="○"/>
              <a:defRPr b="1" i="0" sz="2000" u="none" cap="none" strike="noStrike">
                <a:solidFill>
                  <a:srgbClr val="FFFFFF"/>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21" name="Google Shape;21;gb11c2f0b43_0_381"/>
          <p:cNvSpPr txBox="1"/>
          <p:nvPr>
            <p:ph idx="2" type="body"/>
          </p:nvPr>
        </p:nvSpPr>
        <p:spPr>
          <a:xfrm>
            <a:off x="971340" y="5032912"/>
            <a:ext cx="2159100" cy="648300"/>
          </a:xfrm>
          <a:prstGeom prst="rect">
            <a:avLst/>
          </a:prstGeom>
          <a:no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22" name="Google Shape;22;gb11c2f0b43_0_381"/>
          <p:cNvSpPr txBox="1"/>
          <p:nvPr/>
        </p:nvSpPr>
        <p:spPr>
          <a:xfrm rot="-5400000">
            <a:off x="9072393" y="2599597"/>
            <a:ext cx="5379000" cy="1509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AC50B"/>
              </a:buClr>
              <a:buSzPts val="10100"/>
              <a:buFont typeface="Arial"/>
              <a:buNone/>
            </a:pPr>
            <a:r>
              <a:rPr b="1" i="0" lang="en" sz="10100" u="none" cap="none" strike="noStrike">
                <a:solidFill>
                  <a:srgbClr val="AAC50B"/>
                </a:solidFill>
                <a:latin typeface="Arial"/>
                <a:ea typeface="Arial"/>
                <a:cs typeface="Arial"/>
                <a:sym typeface="Arial"/>
              </a:rPr>
              <a:t>the team</a:t>
            </a:r>
            <a:endParaRPr b="0" i="0" sz="1400" u="none" cap="none" strike="noStrike">
              <a:solidFill>
                <a:srgbClr val="000000"/>
              </a:solidFill>
              <a:latin typeface="Arial"/>
              <a:ea typeface="Arial"/>
              <a:cs typeface="Arial"/>
              <a:sym typeface="Arial"/>
            </a:endParaRPr>
          </a:p>
        </p:txBody>
      </p:sp>
      <p:sp>
        <p:nvSpPr>
          <p:cNvPr id="23" name="Google Shape;23;gb11c2f0b43_0_381"/>
          <p:cNvSpPr/>
          <p:nvPr>
            <p:ph idx="3" type="pic"/>
          </p:nvPr>
        </p:nvSpPr>
        <p:spPr>
          <a:xfrm>
            <a:off x="971340" y="1904917"/>
            <a:ext cx="2060700" cy="206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24" name="Google Shape;24;gb11c2f0b43_0_381"/>
          <p:cNvSpPr txBox="1"/>
          <p:nvPr>
            <p:ph idx="4" type="body"/>
          </p:nvPr>
        </p:nvSpPr>
        <p:spPr>
          <a:xfrm>
            <a:off x="971340" y="4513936"/>
            <a:ext cx="127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25" name="Google Shape;25;gb11c2f0b43_0_381"/>
          <p:cNvSpPr/>
          <p:nvPr/>
        </p:nvSpPr>
        <p:spPr>
          <a:xfrm>
            <a:off x="0" y="6772940"/>
            <a:ext cx="12192000" cy="85200"/>
          </a:xfrm>
          <a:prstGeom prst="rect">
            <a:avLst/>
          </a:prstGeom>
          <a:solidFill>
            <a:srgbClr val="AAC50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Picture 15" id="26" name="Google Shape;26;gb11c2f0b43_0_381"/>
          <p:cNvPicPr preferRelativeResize="0"/>
          <p:nvPr/>
        </p:nvPicPr>
        <p:blipFill rotWithShape="1">
          <a:blip r:embed="rId2">
            <a:alphaModFix/>
          </a:blip>
          <a:srcRect b="0" l="0" r="0" t="0"/>
          <a:stretch/>
        </p:blipFill>
        <p:spPr>
          <a:xfrm rot="-5400000">
            <a:off x="-221165" y="5473763"/>
            <a:ext cx="1204330" cy="202070"/>
          </a:xfrm>
          <a:prstGeom prst="rect">
            <a:avLst/>
          </a:prstGeom>
          <a:noFill/>
          <a:ln>
            <a:noFill/>
          </a:ln>
        </p:spPr>
      </p:pic>
      <p:sp>
        <p:nvSpPr>
          <p:cNvPr id="27" name="Google Shape;27;gb11c2f0b43_0_381"/>
          <p:cNvSpPr txBox="1"/>
          <p:nvPr>
            <p:ph idx="5" type="body"/>
          </p:nvPr>
        </p:nvSpPr>
        <p:spPr>
          <a:xfrm>
            <a:off x="3619646" y="4081276"/>
            <a:ext cx="88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28" name="Google Shape;28;gb11c2f0b43_0_381"/>
          <p:cNvSpPr txBox="1"/>
          <p:nvPr>
            <p:ph idx="6" type="body"/>
          </p:nvPr>
        </p:nvSpPr>
        <p:spPr>
          <a:xfrm>
            <a:off x="3619644" y="5032912"/>
            <a:ext cx="2159100" cy="648300"/>
          </a:xfrm>
          <a:prstGeom prst="rect">
            <a:avLst/>
          </a:prstGeom>
          <a:no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29" name="Google Shape;29;gb11c2f0b43_0_381"/>
          <p:cNvSpPr/>
          <p:nvPr>
            <p:ph idx="7" type="pic"/>
          </p:nvPr>
        </p:nvSpPr>
        <p:spPr>
          <a:xfrm>
            <a:off x="3619644" y="1904917"/>
            <a:ext cx="2060700" cy="206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30" name="Google Shape;30;gb11c2f0b43_0_381"/>
          <p:cNvSpPr txBox="1"/>
          <p:nvPr>
            <p:ph idx="8" type="body"/>
          </p:nvPr>
        </p:nvSpPr>
        <p:spPr>
          <a:xfrm>
            <a:off x="3619644" y="4513936"/>
            <a:ext cx="127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1" name="Google Shape;31;gb11c2f0b43_0_381"/>
          <p:cNvSpPr txBox="1"/>
          <p:nvPr>
            <p:ph idx="9" type="body"/>
          </p:nvPr>
        </p:nvSpPr>
        <p:spPr>
          <a:xfrm>
            <a:off x="6366335" y="4081276"/>
            <a:ext cx="88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2" name="Google Shape;32;gb11c2f0b43_0_381"/>
          <p:cNvSpPr txBox="1"/>
          <p:nvPr>
            <p:ph idx="13" type="body"/>
          </p:nvPr>
        </p:nvSpPr>
        <p:spPr>
          <a:xfrm>
            <a:off x="6366335" y="5032912"/>
            <a:ext cx="2159100" cy="648300"/>
          </a:xfrm>
          <a:prstGeom prst="rect">
            <a:avLst/>
          </a:prstGeom>
          <a:no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3" name="Google Shape;33;gb11c2f0b43_0_381"/>
          <p:cNvSpPr/>
          <p:nvPr>
            <p:ph idx="14" type="pic"/>
          </p:nvPr>
        </p:nvSpPr>
        <p:spPr>
          <a:xfrm>
            <a:off x="6366335" y="1904917"/>
            <a:ext cx="2060700" cy="206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34" name="Google Shape;34;gb11c2f0b43_0_381"/>
          <p:cNvSpPr txBox="1"/>
          <p:nvPr>
            <p:ph idx="15" type="body"/>
          </p:nvPr>
        </p:nvSpPr>
        <p:spPr>
          <a:xfrm>
            <a:off x="6366335" y="4513936"/>
            <a:ext cx="127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5" name="Google Shape;35;gb11c2f0b43_0_381"/>
          <p:cNvSpPr txBox="1"/>
          <p:nvPr>
            <p:ph idx="16" type="body"/>
          </p:nvPr>
        </p:nvSpPr>
        <p:spPr>
          <a:xfrm>
            <a:off x="9029796" y="4081276"/>
            <a:ext cx="88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6" name="Google Shape;36;gb11c2f0b43_0_381"/>
          <p:cNvSpPr txBox="1"/>
          <p:nvPr>
            <p:ph idx="17" type="body"/>
          </p:nvPr>
        </p:nvSpPr>
        <p:spPr>
          <a:xfrm>
            <a:off x="9029796" y="5032912"/>
            <a:ext cx="2159100" cy="648300"/>
          </a:xfrm>
          <a:prstGeom prst="rect">
            <a:avLst/>
          </a:prstGeom>
          <a:no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7" name="Google Shape;37;gb11c2f0b43_0_381"/>
          <p:cNvSpPr/>
          <p:nvPr>
            <p:ph idx="18" type="pic"/>
          </p:nvPr>
        </p:nvSpPr>
        <p:spPr>
          <a:xfrm>
            <a:off x="9029796" y="1904917"/>
            <a:ext cx="2060700" cy="206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38" name="Google Shape;38;gb11c2f0b43_0_381"/>
          <p:cNvSpPr txBox="1"/>
          <p:nvPr>
            <p:ph idx="19" type="body"/>
          </p:nvPr>
        </p:nvSpPr>
        <p:spPr>
          <a:xfrm>
            <a:off x="9029796" y="4513936"/>
            <a:ext cx="1274400" cy="369300"/>
          </a:xfrm>
          <a:prstGeom prst="rect">
            <a:avLst/>
          </a:prstGeom>
          <a:solidFill>
            <a:srgbClr val="000000"/>
          </a:solidFill>
          <a:ln>
            <a:noFill/>
          </a:ln>
        </p:spPr>
        <p:txBody>
          <a:bodyPr anchorCtr="0" anchor="t" bIns="45700" lIns="45700" spcFirstLastPara="1" rIns="45700" wrap="square" tIns="45700">
            <a:noAutofit/>
          </a:bodyPr>
          <a:lstStyle>
            <a:lvl1pPr indent="-228600" lvl="0" marL="457200" marR="0" rtl="0" algn="l">
              <a:lnSpc>
                <a:spcPct val="90000"/>
              </a:lnSpc>
              <a:spcBef>
                <a:spcPts val="0"/>
              </a:spcBef>
              <a:spcAft>
                <a:spcPts val="0"/>
              </a:spcAft>
              <a:buClr>
                <a:srgbClr val="FFFFFF"/>
              </a:buClr>
              <a:buSzPts val="2000"/>
              <a:buFont typeface="Arial"/>
              <a:buNone/>
              <a:defRPr b="1" i="0" sz="2000" u="none" cap="none" strike="noStrike">
                <a:solidFill>
                  <a:srgbClr val="FFFFFF"/>
                </a:solidFill>
                <a:latin typeface="Arial"/>
                <a:ea typeface="Arial"/>
                <a:cs typeface="Arial"/>
                <a:sym typeface="Arial"/>
              </a:defRPr>
            </a:lvl1pPr>
            <a:lvl2pPr indent="-342900" lvl="1" marL="914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00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9" name="Google Shape;39;gb11c2f0b43_0_381"/>
          <p:cNvSpPr/>
          <p:nvPr/>
        </p:nvSpPr>
        <p:spPr>
          <a:xfrm rot="-5400000">
            <a:off x="4231" y="-28980"/>
            <a:ext cx="1997406" cy="1997406"/>
          </a:xfrm>
          <a:custGeom>
            <a:rect b="b" l="l" r="r" t="t"/>
            <a:pathLst>
              <a:path extrusionOk="0" h="21600" w="21600">
                <a:moveTo>
                  <a:pt x="21600" y="21600"/>
                </a:moveTo>
                <a:cubicBezTo>
                  <a:pt x="9671" y="21600"/>
                  <a:pt x="0" y="11929"/>
                  <a:pt x="0" y="0"/>
                </a:cubicBezTo>
                <a:lnTo>
                  <a:pt x="21576"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gb11c2f0b43_0_381"/>
          <p:cNvSpPr txBox="1"/>
          <p:nvPr>
            <p:ph idx="12" type="sldNum"/>
          </p:nvPr>
        </p:nvSpPr>
        <p:spPr>
          <a:xfrm>
            <a:off x="5892800" y="6172200"/>
            <a:ext cx="2844900" cy="3684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2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p:cSld name="Speaker">
    <p:spTree>
      <p:nvGrpSpPr>
        <p:cNvPr id="41" name="Shape 41"/>
        <p:cNvGrpSpPr/>
        <p:nvPr/>
      </p:nvGrpSpPr>
      <p:grpSpPr>
        <a:xfrm>
          <a:off x="0" y="0"/>
          <a:ext cx="0" cy="0"/>
          <a:chOff x="0" y="0"/>
          <a:chExt cx="0" cy="0"/>
        </a:xfrm>
      </p:grpSpPr>
      <p:sp>
        <p:nvSpPr>
          <p:cNvPr id="42" name="Google Shape;42;p13"/>
          <p:cNvSpPr/>
          <p:nvPr/>
        </p:nvSpPr>
        <p:spPr>
          <a:xfrm>
            <a:off x="0" y="6772940"/>
            <a:ext cx="12192000" cy="85060"/>
          </a:xfrm>
          <a:prstGeom prst="rect">
            <a:avLst/>
          </a:prstGeom>
          <a:solidFill>
            <a:srgbClr val="AAC50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3"/>
          <p:cNvSpPr txBox="1"/>
          <p:nvPr>
            <p:ph idx="1" type="body"/>
          </p:nvPr>
        </p:nvSpPr>
        <p:spPr>
          <a:xfrm>
            <a:off x="4952416" y="2047258"/>
            <a:ext cx="5803900" cy="19603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6600"/>
              <a:buFont typeface="Arial"/>
              <a:buNone/>
              <a:defRPr b="1" i="0" sz="6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3"/>
          <p:cNvSpPr txBox="1"/>
          <p:nvPr>
            <p:ph idx="2" type="body"/>
          </p:nvPr>
        </p:nvSpPr>
        <p:spPr>
          <a:xfrm>
            <a:off x="6116583" y="4190514"/>
            <a:ext cx="4639733" cy="3941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13"/>
          <p:cNvSpPr txBox="1"/>
          <p:nvPr>
            <p:ph idx="3" type="body"/>
          </p:nvPr>
        </p:nvSpPr>
        <p:spPr>
          <a:xfrm>
            <a:off x="6116583" y="5117646"/>
            <a:ext cx="4639733" cy="13833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13"/>
          <p:cNvSpPr/>
          <p:nvPr>
            <p:ph idx="4" type="pic"/>
          </p:nvPr>
        </p:nvSpPr>
        <p:spPr>
          <a:xfrm>
            <a:off x="1018584" y="1101667"/>
            <a:ext cx="3481387" cy="34829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7" name="Google Shape;47;p13"/>
          <p:cNvPicPr preferRelativeResize="0"/>
          <p:nvPr/>
        </p:nvPicPr>
        <p:blipFill rotWithShape="1">
          <a:blip r:embed="rId2">
            <a:alphaModFix/>
          </a:blip>
          <a:srcRect b="0" l="0" r="0" t="0"/>
          <a:stretch/>
        </p:blipFill>
        <p:spPr>
          <a:xfrm rot="-5400000">
            <a:off x="-172868" y="5699770"/>
            <a:ext cx="1204330" cy="202069"/>
          </a:xfrm>
          <a:prstGeom prst="rect">
            <a:avLst/>
          </a:prstGeom>
          <a:noFill/>
          <a:ln>
            <a:noFill/>
          </a:ln>
        </p:spPr>
      </p:pic>
      <p:sp>
        <p:nvSpPr>
          <p:cNvPr id="48" name="Google Shape;48;p13"/>
          <p:cNvSpPr/>
          <p:nvPr/>
        </p:nvSpPr>
        <p:spPr>
          <a:xfrm>
            <a:off x="10194586" y="-1997414"/>
            <a:ext cx="3994827" cy="3994827"/>
          </a:xfrm>
          <a:prstGeom prst="pie">
            <a:avLst>
              <a:gd fmla="val 5396160" name="adj1"/>
              <a:gd fmla="val 10809062"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x">
  <p:cSld name="thx">
    <p:bg>
      <p:bgPr>
        <a:solidFill>
          <a:srgbClr val="AAC40F"/>
        </a:solidFill>
      </p:bgPr>
    </p:bg>
    <p:spTree>
      <p:nvGrpSpPr>
        <p:cNvPr id="50" name="Shape 50"/>
        <p:cNvGrpSpPr/>
        <p:nvPr/>
      </p:nvGrpSpPr>
      <p:grpSpPr>
        <a:xfrm>
          <a:off x="0" y="0"/>
          <a:ext cx="0" cy="0"/>
          <a:chOff x="0" y="0"/>
          <a:chExt cx="0" cy="0"/>
        </a:xfrm>
      </p:grpSpPr>
      <p:sp>
        <p:nvSpPr>
          <p:cNvPr id="51" name="Google Shape;51;gb11c2f0b43_0_525"/>
          <p:cNvSpPr txBox="1"/>
          <p:nvPr/>
        </p:nvSpPr>
        <p:spPr>
          <a:xfrm>
            <a:off x="921748" y="182880"/>
            <a:ext cx="94722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 sz="16600" u="none" cap="none" strike="noStrike">
                <a:solidFill>
                  <a:schemeClr val="dk1"/>
                </a:solidFill>
                <a:latin typeface="Arial"/>
                <a:ea typeface="Arial"/>
                <a:cs typeface="Arial"/>
                <a:sym typeface="Arial"/>
              </a:rPr>
              <a:t>thx.</a:t>
            </a:r>
            <a:endParaRPr b="0" i="0" sz="1400" u="none" cap="none" strike="noStrike">
              <a:solidFill>
                <a:srgbClr val="000000"/>
              </a:solidFill>
              <a:latin typeface="Arial"/>
              <a:ea typeface="Arial"/>
              <a:cs typeface="Arial"/>
              <a:sym typeface="Arial"/>
            </a:endParaRPr>
          </a:p>
        </p:txBody>
      </p:sp>
      <p:pic>
        <p:nvPicPr>
          <p:cNvPr id="52" name="Google Shape;52;gb11c2f0b43_0_525"/>
          <p:cNvPicPr preferRelativeResize="0"/>
          <p:nvPr/>
        </p:nvPicPr>
        <p:blipFill rotWithShape="1">
          <a:blip r:embed="rId2">
            <a:alphaModFix/>
          </a:blip>
          <a:srcRect b="40050" l="0" r="0" t="0"/>
          <a:stretch/>
        </p:blipFill>
        <p:spPr>
          <a:xfrm rot="-5400000">
            <a:off x="9483100" y="2054836"/>
            <a:ext cx="3500016" cy="662114"/>
          </a:xfrm>
          <a:prstGeom prst="rect">
            <a:avLst/>
          </a:prstGeom>
          <a:noFill/>
          <a:ln>
            <a:noFill/>
          </a:ln>
        </p:spPr>
      </p:pic>
      <p:pic>
        <p:nvPicPr>
          <p:cNvPr id="53" name="Google Shape;53;gb11c2f0b43_0_525"/>
          <p:cNvPicPr preferRelativeResize="0"/>
          <p:nvPr/>
        </p:nvPicPr>
        <p:blipFill rotWithShape="1">
          <a:blip r:embed="rId3">
            <a:alphaModFix/>
          </a:blip>
          <a:srcRect b="0" l="0" r="0" t="50017"/>
          <a:stretch/>
        </p:blipFill>
        <p:spPr>
          <a:xfrm>
            <a:off x="0" y="4133741"/>
            <a:ext cx="12192002" cy="2724260"/>
          </a:xfrm>
          <a:prstGeom prst="rect">
            <a:avLst/>
          </a:prstGeom>
          <a:noFill/>
          <a:ln>
            <a:noFill/>
          </a:ln>
        </p:spPr>
      </p:pic>
      <p:cxnSp>
        <p:nvCxnSpPr>
          <p:cNvPr id="54" name="Google Shape;54;gb11c2f0b43_0_525"/>
          <p:cNvCxnSpPr/>
          <p:nvPr/>
        </p:nvCxnSpPr>
        <p:spPr>
          <a:xfrm>
            <a:off x="0" y="5785757"/>
            <a:ext cx="11315700" cy="0"/>
          </a:xfrm>
          <a:prstGeom prst="straightConnector1">
            <a:avLst/>
          </a:prstGeom>
          <a:noFill/>
          <a:ln cap="flat" cmpd="sng" w="57150">
            <a:solidFill>
              <a:schemeClr val="lt1"/>
            </a:solidFill>
            <a:prstDash val="dash"/>
            <a:miter lim="800000"/>
            <a:headEnd len="sm" w="sm" type="none"/>
            <a:tailEnd len="sm" w="sm" type="none"/>
          </a:ln>
        </p:spPr>
      </p:cxnSp>
      <p:cxnSp>
        <p:nvCxnSpPr>
          <p:cNvPr id="55" name="Google Shape;55;gb11c2f0b43_0_525"/>
          <p:cNvCxnSpPr/>
          <p:nvPr/>
        </p:nvCxnSpPr>
        <p:spPr>
          <a:xfrm>
            <a:off x="11283043" y="4310743"/>
            <a:ext cx="0" cy="1475100"/>
          </a:xfrm>
          <a:prstGeom prst="straightConnector1">
            <a:avLst/>
          </a:prstGeom>
          <a:noFill/>
          <a:ln cap="flat" cmpd="sng" w="57150">
            <a:solidFill>
              <a:schemeClr val="lt1"/>
            </a:solidFill>
            <a:prstDash val="dash"/>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eaker">
  <p:cSld name="1_Speaker">
    <p:spTree>
      <p:nvGrpSpPr>
        <p:cNvPr id="56" name="Shape 56"/>
        <p:cNvGrpSpPr/>
        <p:nvPr/>
      </p:nvGrpSpPr>
      <p:grpSpPr>
        <a:xfrm>
          <a:off x="0" y="0"/>
          <a:ext cx="0" cy="0"/>
          <a:chOff x="0" y="0"/>
          <a:chExt cx="0" cy="0"/>
        </a:xfrm>
      </p:grpSpPr>
      <p:sp>
        <p:nvSpPr>
          <p:cNvPr id="57" name="Google Shape;57;p15"/>
          <p:cNvSpPr/>
          <p:nvPr/>
        </p:nvSpPr>
        <p:spPr>
          <a:xfrm>
            <a:off x="0" y="6772940"/>
            <a:ext cx="12192000" cy="85060"/>
          </a:xfrm>
          <a:prstGeom prst="rect">
            <a:avLst/>
          </a:prstGeom>
          <a:solidFill>
            <a:srgbClr val="AAC50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5"/>
          <p:cNvSpPr txBox="1"/>
          <p:nvPr>
            <p:ph idx="1" type="body"/>
          </p:nvPr>
        </p:nvSpPr>
        <p:spPr>
          <a:xfrm>
            <a:off x="4952416" y="2047258"/>
            <a:ext cx="5803900" cy="19603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6600"/>
              <a:buFont typeface="Arial"/>
              <a:buNone/>
              <a:defRPr b="1" i="0" sz="6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15"/>
          <p:cNvSpPr txBox="1"/>
          <p:nvPr>
            <p:ph idx="2" type="body"/>
          </p:nvPr>
        </p:nvSpPr>
        <p:spPr>
          <a:xfrm>
            <a:off x="6116583" y="4190514"/>
            <a:ext cx="4639733" cy="3941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3" type="body"/>
          </p:nvPr>
        </p:nvSpPr>
        <p:spPr>
          <a:xfrm>
            <a:off x="6116583" y="5117646"/>
            <a:ext cx="4639733" cy="138335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p:nvPr>
            <p:ph idx="4" type="pic"/>
          </p:nvPr>
        </p:nvSpPr>
        <p:spPr>
          <a:xfrm>
            <a:off x="1018584" y="1101667"/>
            <a:ext cx="3481387" cy="34829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2" name="Google Shape;62;p15"/>
          <p:cNvPicPr preferRelativeResize="0"/>
          <p:nvPr/>
        </p:nvPicPr>
        <p:blipFill rotWithShape="1">
          <a:blip r:embed="rId2">
            <a:alphaModFix/>
          </a:blip>
          <a:srcRect b="0" l="0" r="0" t="0"/>
          <a:stretch/>
        </p:blipFill>
        <p:spPr>
          <a:xfrm rot="-5400000">
            <a:off x="-172868" y="5699770"/>
            <a:ext cx="1204330" cy="202069"/>
          </a:xfrm>
          <a:prstGeom prst="rect">
            <a:avLst/>
          </a:prstGeom>
          <a:noFill/>
          <a:ln>
            <a:noFill/>
          </a:ln>
        </p:spPr>
      </p:pic>
      <p:sp>
        <p:nvSpPr>
          <p:cNvPr id="63" name="Google Shape;63;p15"/>
          <p:cNvSpPr/>
          <p:nvPr/>
        </p:nvSpPr>
        <p:spPr>
          <a:xfrm>
            <a:off x="10194586" y="-1997414"/>
            <a:ext cx="3994827" cy="3994827"/>
          </a:xfrm>
          <a:prstGeom prst="pie">
            <a:avLst>
              <a:gd fmla="val 5396160" name="adj1"/>
              <a:gd fmla="val 10809062" name="adj2"/>
            </a:avLst>
          </a:prstGeom>
          <a:solidFill>
            <a:srgbClr val="AAC50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1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eaker: bio">
  <p:cSld name="1_Speaker: bio">
    <p:spTree>
      <p:nvGrpSpPr>
        <p:cNvPr id="65" name="Shape 65"/>
        <p:cNvGrpSpPr/>
        <p:nvPr/>
      </p:nvGrpSpPr>
      <p:grpSpPr>
        <a:xfrm>
          <a:off x="0" y="0"/>
          <a:ext cx="0" cy="0"/>
          <a:chOff x="0" y="0"/>
          <a:chExt cx="0" cy="0"/>
        </a:xfrm>
      </p:grpSpPr>
      <p:sp>
        <p:nvSpPr>
          <p:cNvPr id="66" name="Google Shape;66;p16"/>
          <p:cNvSpPr/>
          <p:nvPr/>
        </p:nvSpPr>
        <p:spPr>
          <a:xfrm>
            <a:off x="0" y="6772940"/>
            <a:ext cx="12192000" cy="85060"/>
          </a:xfrm>
          <a:prstGeom prst="rect">
            <a:avLst/>
          </a:prstGeom>
          <a:solidFill>
            <a:srgbClr val="AAC50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6"/>
          <p:cNvSpPr txBox="1"/>
          <p:nvPr>
            <p:ph idx="1" type="body"/>
          </p:nvPr>
        </p:nvSpPr>
        <p:spPr>
          <a:xfrm>
            <a:off x="3139624" y="365123"/>
            <a:ext cx="7847862" cy="6051775"/>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Google Shape;68;p16"/>
          <p:cNvSpPr txBox="1"/>
          <p:nvPr>
            <p:ph idx="2" type="body"/>
          </p:nvPr>
        </p:nvSpPr>
        <p:spPr>
          <a:xfrm>
            <a:off x="796243" y="2541481"/>
            <a:ext cx="884512" cy="369332"/>
          </a:xfrm>
          <a:prstGeom prst="rect">
            <a:avLst/>
          </a:prstGeom>
          <a:solidFill>
            <a:schemeClr val="dk1"/>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6"/>
          <p:cNvSpPr txBox="1"/>
          <p:nvPr>
            <p:ph idx="3" type="body"/>
          </p:nvPr>
        </p:nvSpPr>
        <p:spPr>
          <a:xfrm>
            <a:off x="796242" y="3493118"/>
            <a:ext cx="2159000"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6"/>
          <p:cNvSpPr txBox="1"/>
          <p:nvPr/>
        </p:nvSpPr>
        <p:spPr>
          <a:xfrm rot="-5400000">
            <a:off x="8840264" y="2512345"/>
            <a:ext cx="5941050" cy="16466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100"/>
              <a:buFont typeface="Arial"/>
              <a:buNone/>
            </a:pPr>
            <a:r>
              <a:rPr b="1" i="0" lang="en" sz="10100" u="none" cap="none" strike="noStrike">
                <a:solidFill>
                  <a:srgbClr val="AAC50B"/>
                </a:solidFill>
                <a:latin typeface="Arial"/>
                <a:ea typeface="Arial"/>
                <a:cs typeface="Arial"/>
                <a:sym typeface="Arial"/>
              </a:rPr>
              <a:t>about me</a:t>
            </a:r>
            <a:endParaRPr b="1" i="0" sz="10100" u="none" cap="none" strike="noStrike">
              <a:solidFill>
                <a:srgbClr val="AAC50B"/>
              </a:solidFill>
              <a:latin typeface="Arial"/>
              <a:ea typeface="Arial"/>
              <a:cs typeface="Arial"/>
              <a:sym typeface="Arial"/>
            </a:endParaRPr>
          </a:p>
        </p:txBody>
      </p:sp>
      <p:sp>
        <p:nvSpPr>
          <p:cNvPr id="71" name="Google Shape;71;p16"/>
          <p:cNvSpPr/>
          <p:nvPr>
            <p:ph idx="4" type="pic"/>
          </p:nvPr>
        </p:nvSpPr>
        <p:spPr>
          <a:xfrm>
            <a:off x="796242" y="365122"/>
            <a:ext cx="2060615" cy="20615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5" type="body"/>
          </p:nvPr>
        </p:nvSpPr>
        <p:spPr>
          <a:xfrm>
            <a:off x="796242" y="2974142"/>
            <a:ext cx="1274488" cy="369332"/>
          </a:xfrm>
          <a:prstGeom prst="rect">
            <a:avLst/>
          </a:prstGeom>
          <a:solidFill>
            <a:schemeClr val="dk1"/>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3" name="Google Shape;73;p16"/>
          <p:cNvPicPr preferRelativeResize="0"/>
          <p:nvPr/>
        </p:nvPicPr>
        <p:blipFill rotWithShape="1">
          <a:blip r:embed="rId2">
            <a:alphaModFix/>
          </a:blip>
          <a:srcRect b="0" l="0" r="0" t="0"/>
          <a:stretch/>
        </p:blipFill>
        <p:spPr>
          <a:xfrm rot="-5400000">
            <a:off x="-172868" y="5699770"/>
            <a:ext cx="1204330" cy="202069"/>
          </a:xfrm>
          <a:prstGeom prst="rect">
            <a:avLst/>
          </a:prstGeom>
          <a:noFill/>
          <a:ln>
            <a:noFill/>
          </a:ln>
        </p:spPr>
      </p:pic>
      <p:sp>
        <p:nvSpPr>
          <p:cNvPr id="74" name="Google Shape;74;p1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act: basic">
  <p:cSld name="1_Contact: basic">
    <p:spTree>
      <p:nvGrpSpPr>
        <p:cNvPr id="75" name="Shape 75"/>
        <p:cNvGrpSpPr/>
        <p:nvPr/>
      </p:nvGrpSpPr>
      <p:grpSpPr>
        <a:xfrm>
          <a:off x="0" y="0"/>
          <a:ext cx="0" cy="0"/>
          <a:chOff x="0" y="0"/>
          <a:chExt cx="0" cy="0"/>
        </a:xfrm>
      </p:grpSpPr>
      <p:sp>
        <p:nvSpPr>
          <p:cNvPr id="76" name="Google Shape;76;p17"/>
          <p:cNvSpPr/>
          <p:nvPr/>
        </p:nvSpPr>
        <p:spPr>
          <a:xfrm>
            <a:off x="0" y="6772940"/>
            <a:ext cx="12192000" cy="85060"/>
          </a:xfrm>
          <a:prstGeom prst="rect">
            <a:avLst/>
          </a:prstGeom>
          <a:solidFill>
            <a:srgbClr val="AAC50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17"/>
          <p:cNvSpPr txBox="1"/>
          <p:nvPr>
            <p:ph idx="1" type="body"/>
          </p:nvPr>
        </p:nvSpPr>
        <p:spPr>
          <a:xfrm>
            <a:off x="938280" y="1426345"/>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7"/>
          <p:cNvSpPr txBox="1"/>
          <p:nvPr/>
        </p:nvSpPr>
        <p:spPr>
          <a:xfrm rot="-5400000">
            <a:off x="9019740" y="2400979"/>
            <a:ext cx="5429692" cy="186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500"/>
              <a:buFont typeface="Arial"/>
              <a:buNone/>
            </a:pPr>
            <a:r>
              <a:rPr b="1" i="0" lang="en" sz="11500" u="none" cap="none" strike="noStrike">
                <a:solidFill>
                  <a:srgbClr val="AAC50B"/>
                </a:solidFill>
                <a:latin typeface="Arial"/>
                <a:ea typeface="Arial"/>
                <a:cs typeface="Arial"/>
                <a:sym typeface="Arial"/>
              </a:rPr>
              <a:t>contact</a:t>
            </a:r>
            <a:endParaRPr b="1" i="0" sz="11500" u="none" cap="none" strike="noStrike">
              <a:solidFill>
                <a:srgbClr val="AAC50B"/>
              </a:solidFill>
              <a:latin typeface="Arial"/>
              <a:ea typeface="Arial"/>
              <a:cs typeface="Arial"/>
              <a:sym typeface="Arial"/>
            </a:endParaRPr>
          </a:p>
        </p:txBody>
      </p:sp>
      <p:sp>
        <p:nvSpPr>
          <p:cNvPr id="79" name="Google Shape;79;p17"/>
          <p:cNvSpPr txBox="1"/>
          <p:nvPr/>
        </p:nvSpPr>
        <p:spPr>
          <a:xfrm>
            <a:off x="938280" y="868043"/>
            <a:ext cx="97536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Arial"/>
                <a:ea typeface="Arial"/>
                <a:cs typeface="Arial"/>
                <a:sym typeface="Arial"/>
              </a:rPr>
              <a:t>e-mail:</a:t>
            </a:r>
            <a:endParaRPr b="1" i="0" sz="1800" u="none" cap="none" strike="noStrike">
              <a:solidFill>
                <a:schemeClr val="lt1"/>
              </a:solidFill>
              <a:latin typeface="Arial"/>
              <a:ea typeface="Arial"/>
              <a:cs typeface="Arial"/>
              <a:sym typeface="Arial"/>
            </a:endParaRPr>
          </a:p>
        </p:txBody>
      </p:sp>
      <p:sp>
        <p:nvSpPr>
          <p:cNvPr id="80" name="Google Shape;80;p17"/>
          <p:cNvSpPr txBox="1"/>
          <p:nvPr/>
        </p:nvSpPr>
        <p:spPr>
          <a:xfrm>
            <a:off x="938280" y="2514493"/>
            <a:ext cx="97536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Arial"/>
                <a:ea typeface="Arial"/>
                <a:cs typeface="Arial"/>
                <a:sym typeface="Arial"/>
              </a:rPr>
              <a:t>phone:</a:t>
            </a:r>
            <a:endParaRPr b="1" i="0" sz="1800" u="none" cap="none" strike="noStrike">
              <a:solidFill>
                <a:schemeClr val="lt1"/>
              </a:solidFill>
              <a:latin typeface="Arial"/>
              <a:ea typeface="Arial"/>
              <a:cs typeface="Arial"/>
              <a:sym typeface="Arial"/>
            </a:endParaRPr>
          </a:p>
        </p:txBody>
      </p:sp>
      <p:sp>
        <p:nvSpPr>
          <p:cNvPr id="81" name="Google Shape;81;p17"/>
          <p:cNvSpPr txBox="1"/>
          <p:nvPr>
            <p:ph idx="2" type="body"/>
          </p:nvPr>
        </p:nvSpPr>
        <p:spPr>
          <a:xfrm>
            <a:off x="938280" y="3054843"/>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7"/>
          <p:cNvSpPr txBox="1"/>
          <p:nvPr>
            <p:ph idx="3" type="body"/>
          </p:nvPr>
        </p:nvSpPr>
        <p:spPr>
          <a:xfrm>
            <a:off x="938280" y="3983034"/>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3" name="Google Shape;83;p17"/>
          <p:cNvPicPr preferRelativeResize="0"/>
          <p:nvPr/>
        </p:nvPicPr>
        <p:blipFill rotWithShape="1">
          <a:blip r:embed="rId2">
            <a:alphaModFix/>
          </a:blip>
          <a:srcRect b="0" l="0" r="0" t="0"/>
          <a:stretch/>
        </p:blipFill>
        <p:spPr>
          <a:xfrm rot="-5400000">
            <a:off x="-172868" y="5699770"/>
            <a:ext cx="1204330" cy="202069"/>
          </a:xfrm>
          <a:prstGeom prst="rect">
            <a:avLst/>
          </a:prstGeom>
          <a:noFill/>
          <a:ln>
            <a:noFill/>
          </a:ln>
        </p:spPr>
      </p:pic>
      <p:sp>
        <p:nvSpPr>
          <p:cNvPr id="84" name="Google Shape;84;p17"/>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act: advanced">
  <p:cSld name="1_Contact: advanced">
    <p:spTree>
      <p:nvGrpSpPr>
        <p:cNvPr id="85" name="Shape 85"/>
        <p:cNvGrpSpPr/>
        <p:nvPr/>
      </p:nvGrpSpPr>
      <p:grpSpPr>
        <a:xfrm>
          <a:off x="0" y="0"/>
          <a:ext cx="0" cy="0"/>
          <a:chOff x="0" y="0"/>
          <a:chExt cx="0" cy="0"/>
        </a:xfrm>
      </p:grpSpPr>
      <p:sp>
        <p:nvSpPr>
          <p:cNvPr id="86" name="Google Shape;86;p18"/>
          <p:cNvSpPr/>
          <p:nvPr/>
        </p:nvSpPr>
        <p:spPr>
          <a:xfrm>
            <a:off x="0" y="6772940"/>
            <a:ext cx="12192000" cy="85060"/>
          </a:xfrm>
          <a:prstGeom prst="rect">
            <a:avLst/>
          </a:prstGeom>
          <a:solidFill>
            <a:srgbClr val="AAC50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8"/>
          <p:cNvSpPr txBox="1"/>
          <p:nvPr>
            <p:ph idx="1" type="body"/>
          </p:nvPr>
        </p:nvSpPr>
        <p:spPr>
          <a:xfrm>
            <a:off x="938280" y="1426345"/>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8"/>
          <p:cNvSpPr txBox="1"/>
          <p:nvPr/>
        </p:nvSpPr>
        <p:spPr>
          <a:xfrm rot="-5400000">
            <a:off x="9019740" y="2400979"/>
            <a:ext cx="5429692" cy="186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500"/>
              <a:buFont typeface="Arial"/>
              <a:buNone/>
            </a:pPr>
            <a:r>
              <a:rPr b="1" i="0" lang="en" sz="11500" u="none" cap="none" strike="noStrike">
                <a:solidFill>
                  <a:srgbClr val="AAC50B"/>
                </a:solidFill>
                <a:latin typeface="Arial"/>
                <a:ea typeface="Arial"/>
                <a:cs typeface="Arial"/>
                <a:sym typeface="Arial"/>
              </a:rPr>
              <a:t>contact</a:t>
            </a:r>
            <a:endParaRPr b="1" i="0" sz="11500" u="none" cap="none" strike="noStrike">
              <a:solidFill>
                <a:srgbClr val="AAC50B"/>
              </a:solidFill>
              <a:latin typeface="Arial"/>
              <a:ea typeface="Arial"/>
              <a:cs typeface="Arial"/>
              <a:sym typeface="Arial"/>
            </a:endParaRPr>
          </a:p>
        </p:txBody>
      </p:sp>
      <p:sp>
        <p:nvSpPr>
          <p:cNvPr id="89" name="Google Shape;89;p18"/>
          <p:cNvSpPr txBox="1"/>
          <p:nvPr/>
        </p:nvSpPr>
        <p:spPr>
          <a:xfrm>
            <a:off x="938280" y="868043"/>
            <a:ext cx="97536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Arial"/>
                <a:ea typeface="Arial"/>
                <a:cs typeface="Arial"/>
                <a:sym typeface="Arial"/>
              </a:rPr>
              <a:t>e-mail:</a:t>
            </a:r>
            <a:endParaRPr b="1" i="0" sz="1800" u="none" cap="none" strike="noStrike">
              <a:solidFill>
                <a:schemeClr val="lt1"/>
              </a:solidFill>
              <a:latin typeface="Arial"/>
              <a:ea typeface="Arial"/>
              <a:cs typeface="Arial"/>
              <a:sym typeface="Arial"/>
            </a:endParaRPr>
          </a:p>
        </p:txBody>
      </p:sp>
      <p:sp>
        <p:nvSpPr>
          <p:cNvPr id="90" name="Google Shape;90;p18"/>
          <p:cNvSpPr txBox="1"/>
          <p:nvPr/>
        </p:nvSpPr>
        <p:spPr>
          <a:xfrm>
            <a:off x="938280" y="2514493"/>
            <a:ext cx="97536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Arial"/>
                <a:ea typeface="Arial"/>
                <a:cs typeface="Arial"/>
                <a:sym typeface="Arial"/>
              </a:rPr>
              <a:t>phone:</a:t>
            </a:r>
            <a:endParaRPr b="1" i="0" sz="1800" u="none" cap="none" strike="noStrike">
              <a:solidFill>
                <a:schemeClr val="lt1"/>
              </a:solidFill>
              <a:latin typeface="Arial"/>
              <a:ea typeface="Arial"/>
              <a:cs typeface="Arial"/>
              <a:sym typeface="Arial"/>
            </a:endParaRPr>
          </a:p>
        </p:txBody>
      </p:sp>
      <p:sp>
        <p:nvSpPr>
          <p:cNvPr id="91" name="Google Shape;91;p18"/>
          <p:cNvSpPr txBox="1"/>
          <p:nvPr>
            <p:ph idx="2" type="body"/>
          </p:nvPr>
        </p:nvSpPr>
        <p:spPr>
          <a:xfrm>
            <a:off x="938280" y="3054843"/>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8"/>
          <p:cNvSpPr txBox="1"/>
          <p:nvPr>
            <p:ph idx="3" type="body"/>
          </p:nvPr>
        </p:nvSpPr>
        <p:spPr>
          <a:xfrm>
            <a:off x="938280" y="3983034"/>
            <a:ext cx="9865282" cy="6482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AAC50B"/>
              </a:buClr>
              <a:buSzPts val="4800"/>
              <a:buFont typeface="Arial"/>
              <a:buNone/>
              <a:defRPr b="1" i="0" sz="4800" u="none" cap="none" strike="noStrike">
                <a:solidFill>
                  <a:srgbClr val="AAC50B"/>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8"/>
          <p:cNvSpPr txBox="1"/>
          <p:nvPr/>
        </p:nvSpPr>
        <p:spPr>
          <a:xfrm>
            <a:off x="938280" y="5980919"/>
            <a:ext cx="97536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Arial"/>
                <a:ea typeface="Arial"/>
                <a:cs typeface="Arial"/>
                <a:sym typeface="Arial"/>
              </a:rPr>
              <a:t>social:</a:t>
            </a:r>
            <a:endParaRPr b="1" i="0" sz="1800" u="none" cap="none" strike="noStrike">
              <a:solidFill>
                <a:schemeClr val="lt1"/>
              </a:solidFill>
              <a:latin typeface="Arial"/>
              <a:ea typeface="Arial"/>
              <a:cs typeface="Arial"/>
              <a:sym typeface="Arial"/>
            </a:endParaRPr>
          </a:p>
        </p:txBody>
      </p:sp>
      <p:pic>
        <p:nvPicPr>
          <p:cNvPr id="94" name="Google Shape;94;p18"/>
          <p:cNvPicPr preferRelativeResize="0"/>
          <p:nvPr/>
        </p:nvPicPr>
        <p:blipFill rotWithShape="1">
          <a:blip r:embed="rId2">
            <a:alphaModFix/>
          </a:blip>
          <a:srcRect b="0" l="0" r="0" t="0"/>
          <a:stretch/>
        </p:blipFill>
        <p:spPr>
          <a:xfrm>
            <a:off x="2324312" y="6029069"/>
            <a:ext cx="252042" cy="252042"/>
          </a:xfrm>
          <a:prstGeom prst="rect">
            <a:avLst/>
          </a:prstGeom>
          <a:noFill/>
          <a:ln>
            <a:noFill/>
          </a:ln>
        </p:spPr>
      </p:pic>
      <p:pic>
        <p:nvPicPr>
          <p:cNvPr id="95" name="Google Shape;95;p18"/>
          <p:cNvPicPr preferRelativeResize="0"/>
          <p:nvPr/>
        </p:nvPicPr>
        <p:blipFill rotWithShape="1">
          <a:blip r:embed="rId3">
            <a:alphaModFix/>
          </a:blip>
          <a:srcRect b="0" l="0" r="0" t="0"/>
          <a:stretch/>
        </p:blipFill>
        <p:spPr>
          <a:xfrm>
            <a:off x="8502660" y="6029069"/>
            <a:ext cx="252042" cy="252042"/>
          </a:xfrm>
          <a:prstGeom prst="rect">
            <a:avLst/>
          </a:prstGeom>
          <a:noFill/>
          <a:ln>
            <a:noFill/>
          </a:ln>
        </p:spPr>
      </p:pic>
      <p:pic>
        <p:nvPicPr>
          <p:cNvPr id="96" name="Google Shape;96;p18"/>
          <p:cNvPicPr preferRelativeResize="0"/>
          <p:nvPr/>
        </p:nvPicPr>
        <p:blipFill rotWithShape="1">
          <a:blip r:embed="rId4">
            <a:alphaModFix/>
          </a:blip>
          <a:srcRect b="0" l="0" r="0" t="0"/>
          <a:stretch/>
        </p:blipFill>
        <p:spPr>
          <a:xfrm>
            <a:off x="5376910" y="6023543"/>
            <a:ext cx="252042" cy="252042"/>
          </a:xfrm>
          <a:prstGeom prst="rect">
            <a:avLst/>
          </a:prstGeom>
          <a:noFill/>
          <a:ln>
            <a:noFill/>
          </a:ln>
        </p:spPr>
      </p:pic>
      <p:sp>
        <p:nvSpPr>
          <p:cNvPr id="97" name="Google Shape;97;p18"/>
          <p:cNvSpPr txBox="1"/>
          <p:nvPr>
            <p:ph idx="4" type="body"/>
          </p:nvPr>
        </p:nvSpPr>
        <p:spPr>
          <a:xfrm>
            <a:off x="2667434" y="6002231"/>
            <a:ext cx="2383701" cy="2946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8"/>
          <p:cNvSpPr txBox="1"/>
          <p:nvPr>
            <p:ph idx="5" type="body"/>
          </p:nvPr>
        </p:nvSpPr>
        <p:spPr>
          <a:xfrm>
            <a:off x="5713849" y="6002231"/>
            <a:ext cx="2547933" cy="2946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18"/>
          <p:cNvSpPr txBox="1"/>
          <p:nvPr>
            <p:ph idx="6" type="body"/>
          </p:nvPr>
        </p:nvSpPr>
        <p:spPr>
          <a:xfrm>
            <a:off x="8839599" y="5980919"/>
            <a:ext cx="2541779" cy="29466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00" name="Google Shape;100;p18"/>
          <p:cNvPicPr preferRelativeResize="0"/>
          <p:nvPr/>
        </p:nvPicPr>
        <p:blipFill rotWithShape="1">
          <a:blip r:embed="rId5">
            <a:alphaModFix/>
          </a:blip>
          <a:srcRect b="0" l="0" r="0" t="0"/>
          <a:stretch/>
        </p:blipFill>
        <p:spPr>
          <a:xfrm rot="-5400000">
            <a:off x="-172868" y="5699770"/>
            <a:ext cx="1204330" cy="202069"/>
          </a:xfrm>
          <a:prstGeom prst="rect">
            <a:avLst/>
          </a:prstGeom>
          <a:noFill/>
          <a:ln>
            <a:noFill/>
          </a:ln>
        </p:spPr>
      </p:pic>
      <p:sp>
        <p:nvSpPr>
          <p:cNvPr id="101" name="Google Shape;101;p1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AAC50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ver+partners">
  <p:cSld name="3_Cover+partners">
    <p:bg>
      <p:bgPr>
        <a:solidFill>
          <a:srgbClr val="AAC50B"/>
        </a:solidFill>
      </p:bgPr>
    </p:bg>
    <p:spTree>
      <p:nvGrpSpPr>
        <p:cNvPr id="102" name="Shape 102"/>
        <p:cNvGrpSpPr/>
        <p:nvPr/>
      </p:nvGrpSpPr>
      <p:grpSpPr>
        <a:xfrm>
          <a:off x="0" y="0"/>
          <a:ext cx="0" cy="0"/>
          <a:chOff x="0" y="0"/>
          <a:chExt cx="0" cy="0"/>
        </a:xfrm>
      </p:grpSpPr>
      <p:sp>
        <p:nvSpPr>
          <p:cNvPr id="103" name="Google Shape;103;p19"/>
          <p:cNvSpPr txBox="1"/>
          <p:nvPr/>
        </p:nvSpPr>
        <p:spPr>
          <a:xfrm>
            <a:off x="921748" y="182880"/>
            <a:ext cx="9472204" cy="26468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 sz="16600" u="none" cap="none" strike="noStrike">
                <a:solidFill>
                  <a:schemeClr val="dk1"/>
                </a:solidFill>
                <a:latin typeface="Arial"/>
                <a:ea typeface="Arial"/>
                <a:cs typeface="Arial"/>
                <a:sym typeface="Arial"/>
              </a:rPr>
              <a:t>thx.</a:t>
            </a:r>
            <a:endParaRPr b="1" i="0" sz="16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2">
            <a:alphaModFix/>
          </a:blip>
          <a:srcRect b="40050" l="0" r="0" t="0"/>
          <a:stretch/>
        </p:blipFill>
        <p:spPr>
          <a:xfrm rot="-5400000">
            <a:off x="9483100" y="2054836"/>
            <a:ext cx="3500015" cy="662114"/>
          </a:xfrm>
          <a:prstGeom prst="rect">
            <a:avLst/>
          </a:prstGeom>
          <a:noFill/>
          <a:ln>
            <a:noFill/>
          </a:ln>
        </p:spPr>
      </p:pic>
      <p:pic>
        <p:nvPicPr>
          <p:cNvPr id="105" name="Google Shape;105;p19"/>
          <p:cNvPicPr preferRelativeResize="0"/>
          <p:nvPr/>
        </p:nvPicPr>
        <p:blipFill rotWithShape="1">
          <a:blip r:embed="rId3">
            <a:alphaModFix/>
          </a:blip>
          <a:srcRect b="0" l="0" r="0" t="50017"/>
          <a:stretch/>
        </p:blipFill>
        <p:spPr>
          <a:xfrm>
            <a:off x="0" y="4133741"/>
            <a:ext cx="12192001" cy="2724260"/>
          </a:xfrm>
          <a:prstGeom prst="rect">
            <a:avLst/>
          </a:prstGeom>
          <a:noFill/>
          <a:ln>
            <a:noFill/>
          </a:ln>
        </p:spPr>
      </p:pic>
      <p:cxnSp>
        <p:nvCxnSpPr>
          <p:cNvPr id="106" name="Google Shape;106;p19"/>
          <p:cNvCxnSpPr/>
          <p:nvPr/>
        </p:nvCxnSpPr>
        <p:spPr>
          <a:xfrm>
            <a:off x="0" y="5785757"/>
            <a:ext cx="11315701" cy="0"/>
          </a:xfrm>
          <a:prstGeom prst="straightConnector1">
            <a:avLst/>
          </a:prstGeom>
          <a:noFill/>
          <a:ln cap="flat" cmpd="sng" w="57150">
            <a:solidFill>
              <a:schemeClr val="lt1"/>
            </a:solidFill>
            <a:prstDash val="dash"/>
            <a:miter lim="800000"/>
            <a:headEnd len="sm" w="sm" type="none"/>
            <a:tailEnd len="sm" w="sm" type="none"/>
          </a:ln>
        </p:spPr>
      </p:cxnSp>
      <p:cxnSp>
        <p:nvCxnSpPr>
          <p:cNvPr id="107" name="Google Shape;107;p19"/>
          <p:cNvCxnSpPr/>
          <p:nvPr/>
        </p:nvCxnSpPr>
        <p:spPr>
          <a:xfrm>
            <a:off x="11283043" y="4310743"/>
            <a:ext cx="0" cy="1475014"/>
          </a:xfrm>
          <a:prstGeom prst="straightConnector1">
            <a:avLst/>
          </a:prstGeom>
          <a:noFill/>
          <a:ln cap="flat" cmpd="sng" w="57150">
            <a:solidFill>
              <a:schemeClr val="lt1"/>
            </a:solidFill>
            <a:prstDash val="dash"/>
            <a:miter lim="800000"/>
            <a:headEnd len="sm" w="sm" type="none"/>
            <a:tailEnd len="sm" w="sm" type="none"/>
          </a:ln>
        </p:spPr>
      </p:cxnSp>
      <p:sp>
        <p:nvSpPr>
          <p:cNvPr id="108" name="Google Shape;108;p1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00">
          <p15:clr>
            <a:srgbClr val="FBAE40"/>
          </p15:clr>
        </p15:guide>
        <p15:guide id="2" orient="horz" pos="2496">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b11c2f0b43_0_66"/>
          <p:cNvSpPr txBox="1"/>
          <p:nvPr>
            <p:ph idx="1" type="body"/>
          </p:nvPr>
        </p:nvSpPr>
        <p:spPr>
          <a:xfrm>
            <a:off x="1052225" y="1020800"/>
            <a:ext cx="8709900" cy="277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 sz="6200">
                <a:latin typeface="Candara"/>
                <a:ea typeface="Candara"/>
                <a:cs typeface="Candara"/>
                <a:sym typeface="Candara"/>
              </a:rPr>
              <a:t>Classification of toxic and inappropriate texts on sensitive topics</a:t>
            </a:r>
            <a:endParaRPr sz="6200">
              <a:latin typeface="Candara"/>
              <a:ea typeface="Candara"/>
              <a:cs typeface="Candara"/>
              <a:sym typeface="Candara"/>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6600"/>
              <a:buNone/>
            </a:pPr>
            <a:r>
              <a:t/>
            </a:r>
            <a:endParaRPr/>
          </a:p>
        </p:txBody>
      </p:sp>
      <p:sp>
        <p:nvSpPr>
          <p:cNvPr id="115" name="Google Shape;115;gb11c2f0b43_0_66"/>
          <p:cNvSpPr txBox="1"/>
          <p:nvPr>
            <p:ph idx="2" type="body"/>
          </p:nvPr>
        </p:nvSpPr>
        <p:spPr>
          <a:xfrm>
            <a:off x="1052225" y="5262125"/>
            <a:ext cx="3447900" cy="762000"/>
          </a:xfrm>
          <a:prstGeom prst="rect">
            <a:avLst/>
          </a:prstGeom>
          <a:solidFill>
            <a:schemeClr val="lt1"/>
          </a:solid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rPr lang="en" sz="3000">
                <a:latin typeface="Candara"/>
                <a:ea typeface="Candara"/>
                <a:cs typeface="Candara"/>
                <a:sym typeface="Candara"/>
              </a:rPr>
              <a:t>NLP Final Project</a:t>
            </a:r>
            <a:endParaRPr sz="3000">
              <a:latin typeface="Candara"/>
              <a:ea typeface="Candara"/>
              <a:cs typeface="Candara"/>
              <a:sym typeface="Candara"/>
            </a:endParaRPr>
          </a:p>
        </p:txBody>
      </p:sp>
      <p:sp>
        <p:nvSpPr>
          <p:cNvPr id="116" name="Google Shape;116;gb11c2f0b43_0_66"/>
          <p:cNvSpPr txBox="1"/>
          <p:nvPr>
            <p:ph idx="1" type="body"/>
          </p:nvPr>
        </p:nvSpPr>
        <p:spPr>
          <a:xfrm>
            <a:off x="8939100" y="5854250"/>
            <a:ext cx="3252900" cy="1301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1100"/>
              <a:buFont typeface="Arial"/>
              <a:buNone/>
            </a:pPr>
            <a:r>
              <a:rPr lang="en" sz="2200">
                <a:solidFill>
                  <a:srgbClr val="F3F3F3"/>
                </a:solidFill>
                <a:latin typeface="Candara"/>
                <a:ea typeface="Candara"/>
                <a:cs typeface="Candara"/>
                <a:sym typeface="Candara"/>
              </a:rPr>
              <a:t>Evgeny Avdotin </a:t>
            </a:r>
            <a:endParaRPr sz="2200">
              <a:solidFill>
                <a:srgbClr val="F3F3F3"/>
              </a:solidFill>
              <a:latin typeface="Candara"/>
              <a:ea typeface="Candara"/>
              <a:cs typeface="Candara"/>
              <a:sym typeface="Candara"/>
            </a:endParaRPr>
          </a:p>
          <a:p>
            <a:pPr indent="0" lvl="0" marL="0" rtl="0" algn="r">
              <a:lnSpc>
                <a:spcPct val="90000"/>
              </a:lnSpc>
              <a:spcBef>
                <a:spcPts val="0"/>
              </a:spcBef>
              <a:spcAft>
                <a:spcPts val="0"/>
              </a:spcAft>
              <a:buClr>
                <a:schemeClr val="dk1"/>
              </a:buClr>
              <a:buSzPts val="1100"/>
              <a:buFont typeface="Arial"/>
              <a:buNone/>
            </a:pPr>
            <a:r>
              <a:rPr lang="en" sz="2200">
                <a:solidFill>
                  <a:srgbClr val="F3F3F3"/>
                </a:solidFill>
                <a:latin typeface="Candara"/>
                <a:ea typeface="Candara"/>
                <a:cs typeface="Candara"/>
                <a:sym typeface="Candara"/>
              </a:rPr>
              <a:t>Kundyz Onlabek </a:t>
            </a:r>
            <a:endParaRPr sz="2200">
              <a:solidFill>
                <a:srgbClr val="F3F3F3"/>
              </a:solidFill>
              <a:latin typeface="Candara"/>
              <a:ea typeface="Candara"/>
              <a:cs typeface="Candara"/>
              <a:sym typeface="Candara"/>
            </a:endParaRPr>
          </a:p>
          <a:p>
            <a:pPr indent="0" lvl="0" marL="0" rtl="0" algn="r">
              <a:lnSpc>
                <a:spcPct val="90000"/>
              </a:lnSpc>
              <a:spcBef>
                <a:spcPts val="0"/>
              </a:spcBef>
              <a:spcAft>
                <a:spcPts val="0"/>
              </a:spcAft>
              <a:buClr>
                <a:schemeClr val="dk1"/>
              </a:buClr>
              <a:buSzPts val="1100"/>
              <a:buFont typeface="Arial"/>
              <a:buNone/>
            </a:pPr>
            <a:r>
              <a:rPr lang="en" sz="2200">
                <a:solidFill>
                  <a:srgbClr val="F3F3F3"/>
                </a:solidFill>
                <a:latin typeface="Candara"/>
                <a:ea typeface="Candara"/>
                <a:cs typeface="Candara"/>
                <a:sym typeface="Candara"/>
              </a:rPr>
              <a:t>Anastasia Sozykina</a:t>
            </a:r>
            <a:endParaRPr sz="26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nvSpPr>
        <p:spPr>
          <a:xfrm>
            <a:off x="807450" y="710151"/>
            <a:ext cx="10577100" cy="7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0"/>
              <a:buFont typeface="Arial"/>
              <a:buNone/>
            </a:pPr>
            <a:r>
              <a:rPr b="1" i="0" lang="en" sz="5000" u="none" cap="none" strike="noStrike">
                <a:solidFill>
                  <a:srgbClr val="000000"/>
                </a:solidFill>
                <a:latin typeface="Candara"/>
                <a:ea typeface="Candara"/>
                <a:cs typeface="Candara"/>
                <a:sym typeface="Candara"/>
              </a:rPr>
              <a:t>Introduction</a:t>
            </a:r>
            <a:endParaRPr b="1" i="0" sz="5000" u="none" cap="none" strike="noStrike">
              <a:solidFill>
                <a:srgbClr val="000000"/>
              </a:solidFill>
              <a:latin typeface="Candara"/>
              <a:ea typeface="Candara"/>
              <a:cs typeface="Candara"/>
              <a:sym typeface="Candara"/>
            </a:endParaRPr>
          </a:p>
        </p:txBody>
      </p:sp>
      <p:sp>
        <p:nvSpPr>
          <p:cNvPr id="122" name="Google Shape;122;p2"/>
          <p:cNvSpPr txBox="1"/>
          <p:nvPr/>
        </p:nvSpPr>
        <p:spPr>
          <a:xfrm>
            <a:off x="807450" y="1989750"/>
            <a:ext cx="7635900" cy="3959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50000"/>
              </a:lnSpc>
              <a:spcBef>
                <a:spcPts val="0"/>
              </a:spcBef>
              <a:spcAft>
                <a:spcPts val="0"/>
              </a:spcAft>
              <a:buClr>
                <a:schemeClr val="dk1"/>
              </a:buClr>
              <a:buSzPts val="2800"/>
              <a:buFont typeface="Candara"/>
              <a:buChar char="●"/>
            </a:pPr>
            <a:r>
              <a:rPr b="0" i="0" lang="en" sz="2800" u="none" cap="none" strike="noStrike">
                <a:solidFill>
                  <a:schemeClr val="dk1"/>
                </a:solidFill>
                <a:latin typeface="Candara"/>
                <a:ea typeface="Candara"/>
                <a:cs typeface="Candara"/>
                <a:sym typeface="Candara"/>
              </a:rPr>
              <a:t>Toxic and inappropriate texts is an essential problem</a:t>
            </a:r>
            <a:r>
              <a:rPr lang="en" sz="2800">
                <a:solidFill>
                  <a:schemeClr val="dk1"/>
                </a:solidFill>
                <a:latin typeface="Candara"/>
                <a:ea typeface="Candara"/>
                <a:cs typeface="Candara"/>
                <a:sym typeface="Candara"/>
              </a:rPr>
              <a:t> </a:t>
            </a:r>
            <a:r>
              <a:rPr b="0" i="0" lang="en" sz="2800" u="none" cap="none" strike="noStrike">
                <a:solidFill>
                  <a:schemeClr val="dk1"/>
                </a:solidFill>
                <a:latin typeface="Candara"/>
                <a:ea typeface="Candara"/>
                <a:cs typeface="Candara"/>
                <a:sym typeface="Candara"/>
              </a:rPr>
              <a:t>of online society</a:t>
            </a:r>
            <a:endParaRPr b="0" i="0" sz="2800" u="none" cap="none" strike="noStrike">
              <a:solidFill>
                <a:schemeClr val="dk1"/>
              </a:solidFill>
              <a:latin typeface="Candara"/>
              <a:ea typeface="Candara"/>
              <a:cs typeface="Candara"/>
              <a:sym typeface="Candara"/>
            </a:endParaRPr>
          </a:p>
          <a:p>
            <a:pPr indent="-406400" lvl="0" marL="457200" marR="0" rtl="0" algn="l">
              <a:lnSpc>
                <a:spcPct val="15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Toxicity is an important notion in text sentiment analysis</a:t>
            </a:r>
            <a:endParaRPr b="0" i="0" sz="2800" u="none" cap="none" strike="noStrike">
              <a:solidFill>
                <a:schemeClr val="dk1"/>
              </a:solidFill>
              <a:latin typeface="Candara"/>
              <a:ea typeface="Candara"/>
              <a:cs typeface="Candara"/>
              <a:sym typeface="Candara"/>
            </a:endParaRPr>
          </a:p>
          <a:p>
            <a:pPr indent="-406400" lvl="0" marL="457200" marR="0" rtl="0" algn="l">
              <a:lnSpc>
                <a:spcPct val="15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A more fine-grained notion is inappropriateness, defines how harmful is the text for speakers reputation</a:t>
            </a:r>
            <a:endParaRPr b="0" i="0" sz="2800" u="none" cap="none" strike="noStrike">
              <a:solidFill>
                <a:schemeClr val="dk1"/>
              </a:solidFill>
              <a:latin typeface="Candara"/>
              <a:ea typeface="Candara"/>
              <a:cs typeface="Candara"/>
              <a:sym typeface="Candara"/>
            </a:endParaRPr>
          </a:p>
        </p:txBody>
      </p:sp>
      <p:sp>
        <p:nvSpPr>
          <p:cNvPr id="123" name="Google Shape;123;p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
              <a:t>‹#›</a:t>
            </a:fld>
            <a:endParaRPr/>
          </a:p>
        </p:txBody>
      </p:sp>
      <p:sp>
        <p:nvSpPr>
          <p:cNvPr id="124" name="Google Shape;124;p2"/>
          <p:cNvSpPr/>
          <p:nvPr/>
        </p:nvSpPr>
        <p:spPr>
          <a:xfrm>
            <a:off x="10171200" y="-1715250"/>
            <a:ext cx="4025700" cy="3705000"/>
          </a:xfrm>
          <a:prstGeom prst="ellipse">
            <a:avLst/>
          </a:prstGeom>
          <a:solidFill>
            <a:srgbClr val="AAC40F"/>
          </a:solidFill>
          <a:ln cap="flat" cmpd="sng" w="9525">
            <a:solidFill>
              <a:srgbClr val="AAC40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1d1f63fec_0_1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
              <a:t>‹#›</a:t>
            </a:fld>
            <a:endParaRPr/>
          </a:p>
        </p:txBody>
      </p:sp>
      <p:sp>
        <p:nvSpPr>
          <p:cNvPr id="131" name="Google Shape;131;gb1d1f63fec_0_12"/>
          <p:cNvSpPr txBox="1"/>
          <p:nvPr/>
        </p:nvSpPr>
        <p:spPr>
          <a:xfrm>
            <a:off x="807450" y="2942651"/>
            <a:ext cx="8882700" cy="210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6600"/>
              <a:buFont typeface="Arial"/>
              <a:buNone/>
            </a:pPr>
            <a:r>
              <a:rPr b="1" i="0" lang="en" sz="2800" u="none" cap="none" strike="noStrike">
                <a:solidFill>
                  <a:schemeClr val="dk1"/>
                </a:solidFill>
                <a:latin typeface="Candara"/>
                <a:ea typeface="Candara"/>
                <a:cs typeface="Candara"/>
                <a:sym typeface="Candara"/>
              </a:rPr>
              <a:t>Given: </a:t>
            </a:r>
            <a:r>
              <a:rPr lang="en" sz="2800">
                <a:solidFill>
                  <a:schemeClr val="dk1"/>
                </a:solidFill>
                <a:latin typeface="Candara"/>
                <a:ea typeface="Candara"/>
                <a:cs typeface="Candara"/>
                <a:sym typeface="Candara"/>
              </a:rPr>
              <a:t>labeled data</a:t>
            </a:r>
            <a:endParaRPr b="0" i="0" sz="2800" u="none" cap="none" strike="noStrike">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6600"/>
              <a:buFont typeface="Arial"/>
              <a:buNone/>
            </a:pPr>
            <a:r>
              <a:t/>
            </a:r>
            <a:endParaRPr b="0" i="0" sz="2800" u="none" cap="none" strike="noStrike">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6600"/>
              <a:buFont typeface="Arial"/>
              <a:buNone/>
            </a:pPr>
            <a:r>
              <a:rPr b="1" i="0" lang="en" sz="2800" u="none" cap="none" strike="noStrike">
                <a:solidFill>
                  <a:schemeClr val="dk1"/>
                </a:solidFill>
                <a:latin typeface="Candara"/>
                <a:ea typeface="Candara"/>
                <a:cs typeface="Candara"/>
                <a:sym typeface="Candara"/>
              </a:rPr>
              <a:t>To do: </a:t>
            </a:r>
            <a:r>
              <a:rPr lang="en" sz="2800">
                <a:solidFill>
                  <a:schemeClr val="dk1"/>
                </a:solidFill>
                <a:latin typeface="Candara"/>
                <a:ea typeface="Candara"/>
                <a:cs typeface="Candara"/>
                <a:sym typeface="Candara"/>
              </a:rPr>
              <a:t>classify text by  appropriateness value between 0 and 1 where 0 denotes ordinary acceptable sentence and 1 totally inappropriate.</a:t>
            </a:r>
            <a:endParaRPr b="0" i="0" sz="2800" u="none" cap="none" strike="noStrike">
              <a:solidFill>
                <a:schemeClr val="dk1"/>
              </a:solidFill>
              <a:latin typeface="Candara"/>
              <a:ea typeface="Candara"/>
              <a:cs typeface="Candara"/>
              <a:sym typeface="Candara"/>
            </a:endParaRPr>
          </a:p>
        </p:txBody>
      </p:sp>
      <p:sp>
        <p:nvSpPr>
          <p:cNvPr id="132" name="Google Shape;132;gb1d1f63fec_0_12"/>
          <p:cNvSpPr txBox="1"/>
          <p:nvPr/>
        </p:nvSpPr>
        <p:spPr>
          <a:xfrm>
            <a:off x="807450" y="710151"/>
            <a:ext cx="10577100" cy="7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1" i="0" sz="5000" u="none" cap="none" strike="noStrike">
              <a:solidFill>
                <a:srgbClr val="000000"/>
              </a:solidFill>
              <a:latin typeface="Candara"/>
              <a:ea typeface="Candara"/>
              <a:cs typeface="Candara"/>
              <a:sym typeface="Candara"/>
            </a:endParaRPr>
          </a:p>
        </p:txBody>
      </p:sp>
      <p:sp>
        <p:nvSpPr>
          <p:cNvPr id="133" name="Google Shape;133;gb1d1f63fec_0_12"/>
          <p:cNvSpPr txBox="1"/>
          <p:nvPr/>
        </p:nvSpPr>
        <p:spPr>
          <a:xfrm>
            <a:off x="807450" y="710151"/>
            <a:ext cx="10577100" cy="7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0"/>
              <a:buFont typeface="Arial"/>
              <a:buNone/>
            </a:pPr>
            <a:r>
              <a:rPr b="1" i="0" lang="en" sz="5000" u="none" cap="none" strike="noStrike">
                <a:solidFill>
                  <a:srgbClr val="000000"/>
                </a:solidFill>
                <a:latin typeface="Candara"/>
                <a:ea typeface="Candara"/>
                <a:cs typeface="Candara"/>
                <a:sym typeface="Candara"/>
              </a:rPr>
              <a:t>Problem statement</a:t>
            </a:r>
            <a:endParaRPr b="1" i="0" sz="5000" u="none" cap="none" strike="noStrike">
              <a:solidFill>
                <a:srgbClr val="000000"/>
              </a:solidFill>
              <a:latin typeface="Candara"/>
              <a:ea typeface="Candara"/>
              <a:cs typeface="Candara"/>
              <a:sym typeface="Candara"/>
            </a:endParaRPr>
          </a:p>
        </p:txBody>
      </p:sp>
      <p:pic>
        <p:nvPicPr>
          <p:cNvPr id="134" name="Google Shape;134;gb1d1f63fec_0_12"/>
          <p:cNvPicPr preferRelativeResize="0"/>
          <p:nvPr/>
        </p:nvPicPr>
        <p:blipFill rotWithShape="1">
          <a:blip r:embed="rId3">
            <a:alphaModFix/>
          </a:blip>
          <a:srcRect b="0" l="0" r="0" t="0"/>
          <a:stretch/>
        </p:blipFill>
        <p:spPr>
          <a:xfrm>
            <a:off x="5974077" y="7580075"/>
            <a:ext cx="2775135" cy="525000"/>
          </a:xfrm>
          <a:prstGeom prst="rect">
            <a:avLst/>
          </a:prstGeom>
          <a:noFill/>
          <a:ln>
            <a:noFill/>
          </a:ln>
        </p:spPr>
      </p:pic>
      <p:pic>
        <p:nvPicPr>
          <p:cNvPr id="135" name="Google Shape;135;gb1d1f63fec_0_12"/>
          <p:cNvPicPr preferRelativeResize="0"/>
          <p:nvPr/>
        </p:nvPicPr>
        <p:blipFill rotWithShape="1">
          <a:blip r:embed="rId4">
            <a:alphaModFix/>
          </a:blip>
          <a:srcRect b="0" l="0" r="0" t="0"/>
          <a:stretch/>
        </p:blipFill>
        <p:spPr>
          <a:xfrm>
            <a:off x="2993430" y="7580074"/>
            <a:ext cx="1698834" cy="5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
              <a:t>‹#›</a:t>
            </a:fld>
            <a:endParaRPr/>
          </a:p>
        </p:txBody>
      </p:sp>
      <p:sp>
        <p:nvSpPr>
          <p:cNvPr id="141" name="Google Shape;141;p3"/>
          <p:cNvSpPr txBox="1"/>
          <p:nvPr/>
        </p:nvSpPr>
        <p:spPr>
          <a:xfrm>
            <a:off x="807450" y="710151"/>
            <a:ext cx="10577100" cy="7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0"/>
              <a:buFont typeface="Arial"/>
              <a:buNone/>
            </a:pPr>
            <a:r>
              <a:rPr b="1" i="0" lang="en" sz="5000" u="none" cap="none" strike="noStrike">
                <a:solidFill>
                  <a:srgbClr val="000000"/>
                </a:solidFill>
                <a:latin typeface="Candara"/>
                <a:ea typeface="Candara"/>
                <a:cs typeface="Candara"/>
                <a:sym typeface="Candara"/>
              </a:rPr>
              <a:t>Goal</a:t>
            </a:r>
            <a:endParaRPr b="1" i="0" sz="5000" u="none" cap="none" strike="noStrike">
              <a:solidFill>
                <a:srgbClr val="000000"/>
              </a:solidFill>
              <a:latin typeface="Candara"/>
              <a:ea typeface="Candara"/>
              <a:cs typeface="Candara"/>
              <a:sym typeface="Candara"/>
            </a:endParaRPr>
          </a:p>
        </p:txBody>
      </p:sp>
      <p:sp>
        <p:nvSpPr>
          <p:cNvPr id="142" name="Google Shape;142;p3"/>
          <p:cNvSpPr txBox="1"/>
          <p:nvPr/>
        </p:nvSpPr>
        <p:spPr>
          <a:xfrm>
            <a:off x="1074675" y="2584500"/>
            <a:ext cx="9555300" cy="1689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200000"/>
              </a:lnSpc>
              <a:spcBef>
                <a:spcPts val="0"/>
              </a:spcBef>
              <a:spcAft>
                <a:spcPts val="0"/>
              </a:spcAft>
              <a:buClr>
                <a:schemeClr val="dk1"/>
              </a:buClr>
              <a:buSzPts val="2800"/>
              <a:buFont typeface="Candara"/>
              <a:buChar char="●"/>
            </a:pPr>
            <a:r>
              <a:rPr b="0" i="0" lang="en" sz="2800" u="none" cap="none" strike="noStrike">
                <a:solidFill>
                  <a:schemeClr val="dk1"/>
                </a:solidFill>
                <a:latin typeface="Candara"/>
                <a:ea typeface="Candara"/>
                <a:cs typeface="Candara"/>
                <a:sym typeface="Candara"/>
              </a:rPr>
              <a:t>Build a </a:t>
            </a:r>
            <a:r>
              <a:rPr lang="en" sz="2800">
                <a:solidFill>
                  <a:schemeClr val="dk1"/>
                </a:solidFill>
                <a:latin typeface="Candara"/>
                <a:ea typeface="Candara"/>
                <a:cs typeface="Candara"/>
                <a:sym typeface="Candara"/>
              </a:rPr>
              <a:t> binary classifier</a:t>
            </a:r>
            <a:endParaRPr b="0" i="0" sz="2800" u="none" cap="none" strike="noStrike">
              <a:solidFill>
                <a:schemeClr val="dk1"/>
              </a:solidFill>
              <a:latin typeface="Candara"/>
              <a:ea typeface="Candara"/>
              <a:cs typeface="Candara"/>
              <a:sym typeface="Candara"/>
            </a:endParaRPr>
          </a:p>
          <a:p>
            <a:pPr indent="-406400" lvl="0" marL="457200" marR="0" rtl="0" algn="l">
              <a:lnSpc>
                <a:spcPct val="20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Use multilabel data for quality improvement</a:t>
            </a:r>
            <a:endParaRPr b="0" i="0" sz="2800" u="none" cap="none" strike="noStrike">
              <a:solidFill>
                <a:schemeClr val="dk1"/>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b1d1f63fec_0_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
              <a:t>‹#›</a:t>
            </a:fld>
            <a:endParaRPr/>
          </a:p>
        </p:txBody>
      </p:sp>
      <p:sp>
        <p:nvSpPr>
          <p:cNvPr id="149" name="Google Shape;149;gb1d1f63fec_0_2"/>
          <p:cNvSpPr txBox="1"/>
          <p:nvPr/>
        </p:nvSpPr>
        <p:spPr>
          <a:xfrm>
            <a:off x="807450" y="710151"/>
            <a:ext cx="10577100" cy="7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0"/>
              <a:buFont typeface="Arial"/>
              <a:buNone/>
            </a:pPr>
            <a:r>
              <a:rPr b="1" i="0" lang="en" sz="5000" u="none" cap="none" strike="noStrike">
                <a:solidFill>
                  <a:srgbClr val="000000"/>
                </a:solidFill>
                <a:latin typeface="Candara"/>
                <a:ea typeface="Candara"/>
                <a:cs typeface="Candara"/>
                <a:sym typeface="Candara"/>
              </a:rPr>
              <a:t>Data</a:t>
            </a:r>
            <a:endParaRPr b="1" i="0" sz="5000" u="none" cap="none" strike="noStrike">
              <a:solidFill>
                <a:srgbClr val="000000"/>
              </a:solidFill>
              <a:latin typeface="Candara"/>
              <a:ea typeface="Candara"/>
              <a:cs typeface="Candara"/>
              <a:sym typeface="Candara"/>
            </a:endParaRPr>
          </a:p>
        </p:txBody>
      </p:sp>
      <p:sp>
        <p:nvSpPr>
          <p:cNvPr id="150" name="Google Shape;150;gb1d1f63fec_0_2"/>
          <p:cNvSpPr txBox="1"/>
          <p:nvPr/>
        </p:nvSpPr>
        <p:spPr>
          <a:xfrm>
            <a:off x="985600" y="1831125"/>
            <a:ext cx="8882700" cy="123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lang="en" sz="2800">
                <a:solidFill>
                  <a:schemeClr val="dk1"/>
                </a:solidFill>
                <a:latin typeface="Candara"/>
                <a:ea typeface="Candara"/>
                <a:cs typeface="Candara"/>
                <a:sym typeface="Candara"/>
              </a:rPr>
              <a:t>T</a:t>
            </a:r>
            <a:r>
              <a:rPr lang="en" sz="2800">
                <a:solidFill>
                  <a:schemeClr val="dk1"/>
                </a:solidFill>
                <a:latin typeface="Candara"/>
                <a:ea typeface="Candara"/>
                <a:cs typeface="Candara"/>
                <a:sym typeface="Candara"/>
              </a:rPr>
              <a:t>exts from two websites in Russian language labeled by 19 sensitive topic:</a:t>
            </a:r>
            <a:endParaRPr sz="2800">
              <a:solidFill>
                <a:schemeClr val="dk1"/>
              </a:solidFill>
              <a:latin typeface="Candara"/>
              <a:ea typeface="Candara"/>
              <a:cs typeface="Candara"/>
              <a:sym typeface="Candara"/>
            </a:endParaRPr>
          </a:p>
          <a:p>
            <a:pPr indent="0" lvl="0" marL="457200" rtl="0" algn="l">
              <a:lnSpc>
                <a:spcPct val="90000"/>
              </a:lnSpc>
              <a:spcBef>
                <a:spcPts val="0"/>
              </a:spcBef>
              <a:spcAft>
                <a:spcPts val="0"/>
              </a:spcAft>
              <a:buNone/>
            </a:pPr>
            <a:r>
              <a:t/>
            </a:r>
            <a:endParaRPr sz="2800">
              <a:solidFill>
                <a:schemeClr val="dk1"/>
              </a:solidFill>
              <a:latin typeface="Candara"/>
              <a:ea typeface="Candara"/>
              <a:cs typeface="Candara"/>
              <a:sym typeface="Candara"/>
            </a:endParaRPr>
          </a:p>
          <a:p>
            <a:pPr indent="-406400" lvl="0" marL="457200" marR="0" rtl="0" algn="l">
              <a:lnSpc>
                <a:spcPct val="9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2ch.hk</a:t>
            </a:r>
            <a:endParaRPr b="0" i="0" sz="2800" u="none" cap="none" strike="noStrike">
              <a:solidFill>
                <a:schemeClr val="dk1"/>
              </a:solidFill>
              <a:latin typeface="Candara"/>
              <a:ea typeface="Candara"/>
              <a:cs typeface="Candara"/>
              <a:sym typeface="Candara"/>
            </a:endParaRPr>
          </a:p>
          <a:p>
            <a:pPr indent="-406400" lvl="0" marL="457200" rtl="0" algn="l">
              <a:lnSpc>
                <a:spcPct val="9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otvet.mail.ru</a:t>
            </a:r>
            <a:endParaRPr b="0" i="0" sz="2800" u="none" cap="none" strike="noStrike">
              <a:solidFill>
                <a:schemeClr val="dk1"/>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nvSpPr>
        <p:spPr>
          <a:xfrm>
            <a:off x="832564" y="723156"/>
            <a:ext cx="82950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 sz="4000"/>
              <a:t>Baselines</a:t>
            </a:r>
            <a:endParaRPr b="1" i="0" sz="4000" u="none" cap="none" strike="noStrike">
              <a:solidFill>
                <a:srgbClr val="000000"/>
              </a:solidFill>
              <a:latin typeface="Arial"/>
              <a:ea typeface="Arial"/>
              <a:cs typeface="Arial"/>
              <a:sym typeface="Arial"/>
            </a:endParaRPr>
          </a:p>
        </p:txBody>
      </p:sp>
      <p:sp>
        <p:nvSpPr>
          <p:cNvPr id="156" name="Google Shape;156;p4"/>
          <p:cNvSpPr txBox="1"/>
          <p:nvPr/>
        </p:nvSpPr>
        <p:spPr>
          <a:xfrm>
            <a:off x="733050" y="1702025"/>
            <a:ext cx="10581300" cy="4534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800"/>
              <a:buFont typeface="Arial"/>
              <a:buNone/>
            </a:pPr>
            <a:r>
              <a:rPr b="0" i="0" lang="en" sz="2800" u="none" cap="none" strike="noStrike">
                <a:solidFill>
                  <a:srgbClr val="000000"/>
                </a:solidFill>
                <a:latin typeface="Candara"/>
                <a:ea typeface="Candara"/>
                <a:cs typeface="Candara"/>
                <a:sym typeface="Candara"/>
              </a:rPr>
              <a:t>1. </a:t>
            </a:r>
            <a:r>
              <a:rPr b="1" lang="en" sz="2800">
                <a:latin typeface="Candara"/>
                <a:ea typeface="Candara"/>
                <a:cs typeface="Candara"/>
                <a:sym typeface="Candara"/>
              </a:rPr>
              <a:t>Logistic regression</a:t>
            </a:r>
            <a:endParaRPr b="1" sz="2800">
              <a:latin typeface="Candara"/>
              <a:ea typeface="Candara"/>
              <a:cs typeface="Candara"/>
              <a:sym typeface="Candara"/>
            </a:endParaRPr>
          </a:p>
          <a:p>
            <a:pPr indent="-381000" lvl="0" marL="914400" marR="0" rtl="0" algn="just">
              <a:lnSpc>
                <a:spcPct val="150000"/>
              </a:lnSpc>
              <a:spcBef>
                <a:spcPts val="0"/>
              </a:spcBef>
              <a:spcAft>
                <a:spcPts val="0"/>
              </a:spcAft>
              <a:buSzPts val="2400"/>
              <a:buFont typeface="Candara"/>
              <a:buChar char="●"/>
            </a:pPr>
            <a:r>
              <a:rPr lang="en" sz="2400">
                <a:latin typeface="Candara"/>
                <a:ea typeface="Candara"/>
                <a:cs typeface="Candara"/>
                <a:sym typeface="Candara"/>
              </a:rPr>
              <a:t>Used pre-trained BertTokenizer</a:t>
            </a:r>
            <a:endParaRPr sz="2400">
              <a:latin typeface="Candara"/>
              <a:ea typeface="Candara"/>
              <a:cs typeface="Candara"/>
              <a:sym typeface="Candara"/>
            </a:endParaRPr>
          </a:p>
          <a:p>
            <a:pPr indent="-381000" lvl="0" marL="914400" marR="0" rtl="0" algn="just">
              <a:lnSpc>
                <a:spcPct val="150000"/>
              </a:lnSpc>
              <a:spcBef>
                <a:spcPts val="0"/>
              </a:spcBef>
              <a:spcAft>
                <a:spcPts val="0"/>
              </a:spcAft>
              <a:buSzPts val="2400"/>
              <a:buFont typeface="Candara"/>
              <a:buChar char="●"/>
            </a:pPr>
            <a:r>
              <a:rPr lang="en" sz="2400">
                <a:latin typeface="Candara"/>
                <a:ea typeface="Candara"/>
                <a:cs typeface="Candara"/>
                <a:sym typeface="Candara"/>
              </a:rPr>
              <a:t>Takes as input collection of raw sentences, splits into tokens, adds special tokens [SEP] and [CLS] and encodes each token with its index</a:t>
            </a:r>
            <a:endParaRPr sz="2400">
              <a:latin typeface="Candara"/>
              <a:ea typeface="Candara"/>
              <a:cs typeface="Candara"/>
              <a:sym typeface="Candara"/>
            </a:endParaRPr>
          </a:p>
          <a:p>
            <a:pPr indent="0" lvl="0" marL="0" marR="0" rtl="0" algn="just">
              <a:lnSpc>
                <a:spcPct val="150000"/>
              </a:lnSpc>
              <a:spcBef>
                <a:spcPts val="0"/>
              </a:spcBef>
              <a:spcAft>
                <a:spcPts val="0"/>
              </a:spcAft>
              <a:buClr>
                <a:srgbClr val="000000"/>
              </a:buClr>
              <a:buSzPts val="2800"/>
              <a:buFont typeface="Arial"/>
              <a:buNone/>
            </a:pPr>
            <a:r>
              <a:rPr b="0" i="0" lang="en" sz="2800" u="none" cap="none" strike="noStrike">
                <a:solidFill>
                  <a:srgbClr val="000000"/>
                </a:solidFill>
                <a:latin typeface="Candara"/>
                <a:ea typeface="Candara"/>
                <a:cs typeface="Candara"/>
                <a:sym typeface="Candara"/>
              </a:rPr>
              <a:t>2. </a:t>
            </a:r>
            <a:r>
              <a:rPr b="1" i="0" lang="en" sz="2800" u="none" cap="none" strike="noStrike">
                <a:solidFill>
                  <a:srgbClr val="000000"/>
                </a:solidFill>
                <a:latin typeface="Candara"/>
                <a:ea typeface="Candara"/>
                <a:cs typeface="Candara"/>
                <a:sym typeface="Candara"/>
              </a:rPr>
              <a:t>BERT</a:t>
            </a:r>
            <a:endParaRPr b="1" i="0" sz="2800" u="none" cap="none" strike="noStrike">
              <a:solidFill>
                <a:srgbClr val="000000"/>
              </a:solidFill>
              <a:latin typeface="Candara"/>
              <a:ea typeface="Candara"/>
              <a:cs typeface="Candara"/>
              <a:sym typeface="Candara"/>
            </a:endParaRPr>
          </a:p>
          <a:p>
            <a:pPr indent="-381000" lvl="0" marL="914400" marR="0" rtl="0" algn="just">
              <a:lnSpc>
                <a:spcPct val="150000"/>
              </a:lnSpc>
              <a:spcBef>
                <a:spcPts val="0"/>
              </a:spcBef>
              <a:spcAft>
                <a:spcPts val="0"/>
              </a:spcAft>
              <a:buSzPts val="2400"/>
              <a:buFont typeface="Candara"/>
              <a:buChar char="●"/>
            </a:pPr>
            <a:r>
              <a:rPr lang="en" sz="2400">
                <a:latin typeface="Candara"/>
                <a:ea typeface="Candara"/>
                <a:cs typeface="Candara"/>
                <a:sym typeface="Candara"/>
              </a:rPr>
              <a:t>BERT-based approach </a:t>
            </a:r>
            <a:endParaRPr sz="2400">
              <a:latin typeface="Candara"/>
              <a:ea typeface="Candara"/>
              <a:cs typeface="Candara"/>
              <a:sym typeface="Candara"/>
            </a:endParaRPr>
          </a:p>
          <a:p>
            <a:pPr indent="-381000" lvl="0" marL="914400" marR="0" rtl="0" algn="just">
              <a:lnSpc>
                <a:spcPct val="150000"/>
              </a:lnSpc>
              <a:spcBef>
                <a:spcPts val="0"/>
              </a:spcBef>
              <a:spcAft>
                <a:spcPts val="0"/>
              </a:spcAft>
              <a:buSzPts val="2400"/>
              <a:buFont typeface="Candara"/>
              <a:buChar char="●"/>
            </a:pPr>
            <a:r>
              <a:rPr lang="en" sz="2400">
                <a:latin typeface="Candara"/>
                <a:ea typeface="Candara"/>
                <a:cs typeface="Candara"/>
                <a:sym typeface="Candara"/>
              </a:rPr>
              <a:t>Preprocessing step is the same tokenization</a:t>
            </a:r>
            <a:endParaRPr sz="2400">
              <a:latin typeface="Candara"/>
              <a:ea typeface="Candara"/>
              <a:cs typeface="Candara"/>
              <a:sym typeface="Candara"/>
            </a:endParaRPr>
          </a:p>
          <a:p>
            <a:pPr indent="0" lvl="0" marL="0" marR="0" rtl="0" algn="just">
              <a:lnSpc>
                <a:spcPct val="150000"/>
              </a:lnSpc>
              <a:spcBef>
                <a:spcPts val="0"/>
              </a:spcBef>
              <a:spcAft>
                <a:spcPts val="0"/>
              </a:spcAft>
              <a:buClr>
                <a:srgbClr val="000000"/>
              </a:buClr>
              <a:buSzPts val="2800"/>
              <a:buFont typeface="Arial"/>
              <a:buNone/>
            </a:pPr>
            <a:r>
              <a:t/>
            </a:r>
            <a:endParaRPr sz="2800">
              <a:latin typeface="Candara"/>
              <a:ea typeface="Candara"/>
              <a:cs typeface="Candara"/>
              <a:sym typeface="Candara"/>
            </a:endParaRPr>
          </a:p>
          <a:p>
            <a:pPr indent="-228600" lvl="0" marL="457200" marR="0" rtl="0" algn="just">
              <a:lnSpc>
                <a:spcPct val="90000"/>
              </a:lnSpc>
              <a:spcBef>
                <a:spcPts val="0"/>
              </a:spcBef>
              <a:spcAft>
                <a:spcPts val="0"/>
              </a:spcAft>
              <a:buClr>
                <a:schemeClr val="dk1"/>
              </a:buClr>
              <a:buSzPts val="6600"/>
              <a:buFont typeface="Arial"/>
              <a:buNone/>
            </a:pPr>
            <a:r>
              <a:t/>
            </a:r>
            <a:endParaRPr b="1" i="1" sz="6600" u="none" cap="none" strike="noStrike">
              <a:solidFill>
                <a:schemeClr val="dk1"/>
              </a:solidFill>
              <a:latin typeface="Arial"/>
              <a:ea typeface="Arial"/>
              <a:cs typeface="Arial"/>
              <a:sym typeface="Arial"/>
            </a:endParaRPr>
          </a:p>
        </p:txBody>
      </p:sp>
      <p:sp>
        <p:nvSpPr>
          <p:cNvPr id="157" name="Google Shape;157;p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aca424fcd_4_1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
              <a:t>‹#›</a:t>
            </a:fld>
            <a:endParaRPr/>
          </a:p>
        </p:txBody>
      </p:sp>
      <p:sp>
        <p:nvSpPr>
          <p:cNvPr id="164" name="Google Shape;164;gdaca424fcd_4_15"/>
          <p:cNvSpPr txBox="1"/>
          <p:nvPr/>
        </p:nvSpPr>
        <p:spPr>
          <a:xfrm>
            <a:off x="796939" y="598506"/>
            <a:ext cx="82950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lang="en" sz="4000">
                <a:latin typeface="Candara"/>
                <a:ea typeface="Candara"/>
                <a:cs typeface="Candara"/>
                <a:sym typeface="Candara"/>
              </a:rPr>
              <a:t>Main approach</a:t>
            </a:r>
            <a:endParaRPr b="1" i="0" sz="4000" u="none" cap="none" strike="noStrike">
              <a:solidFill>
                <a:srgbClr val="000000"/>
              </a:solidFill>
              <a:latin typeface="Candara"/>
              <a:ea typeface="Candara"/>
              <a:cs typeface="Candara"/>
              <a:sym typeface="Candara"/>
            </a:endParaRPr>
          </a:p>
        </p:txBody>
      </p:sp>
      <p:sp>
        <p:nvSpPr>
          <p:cNvPr id="165" name="Google Shape;165;gdaca424fcd_4_15"/>
          <p:cNvSpPr/>
          <p:nvPr/>
        </p:nvSpPr>
        <p:spPr>
          <a:xfrm>
            <a:off x="2297875" y="4631375"/>
            <a:ext cx="1959300" cy="34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daca424fcd_4_15"/>
          <p:cNvSpPr/>
          <p:nvPr/>
        </p:nvSpPr>
        <p:spPr>
          <a:xfrm>
            <a:off x="7420100" y="4186050"/>
            <a:ext cx="1959300" cy="44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daca424fcd_4_15"/>
          <p:cNvSpPr txBox="1"/>
          <p:nvPr/>
        </p:nvSpPr>
        <p:spPr>
          <a:xfrm>
            <a:off x="733050" y="1702025"/>
            <a:ext cx="10581300" cy="45342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Train multilabel classifier on sensitive topics dataset</a:t>
            </a:r>
            <a:endParaRPr sz="2400">
              <a:solidFill>
                <a:schemeClr val="dk1"/>
              </a:solidFill>
              <a:latin typeface="Candara"/>
              <a:ea typeface="Candara"/>
              <a:cs typeface="Candara"/>
              <a:sym typeface="Candara"/>
            </a:endParaRPr>
          </a:p>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Obtain topic embeddings</a:t>
            </a:r>
            <a:endParaRPr sz="2400">
              <a:solidFill>
                <a:schemeClr val="dk1"/>
              </a:solidFill>
              <a:latin typeface="Candara"/>
              <a:ea typeface="Candara"/>
              <a:cs typeface="Candara"/>
              <a:sym typeface="Candara"/>
            </a:endParaRPr>
          </a:p>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Add topic-specific tokens to sentences</a:t>
            </a:r>
            <a:endParaRPr sz="2400">
              <a:solidFill>
                <a:schemeClr val="dk1"/>
              </a:solidFill>
              <a:latin typeface="Candara"/>
              <a:ea typeface="Candara"/>
              <a:cs typeface="Candara"/>
              <a:sym typeface="Candara"/>
            </a:endParaRPr>
          </a:p>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Use auxiliary sentences</a:t>
            </a:r>
            <a:endParaRPr sz="2400">
              <a:solidFill>
                <a:schemeClr val="dk1"/>
              </a:solidFill>
              <a:latin typeface="Candara"/>
              <a:ea typeface="Candara"/>
              <a:cs typeface="Candara"/>
              <a:sym typeface="Candara"/>
            </a:endParaRPr>
          </a:p>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Add topic </a:t>
            </a:r>
            <a:r>
              <a:rPr lang="en" sz="2400">
                <a:solidFill>
                  <a:schemeClr val="dk1"/>
                </a:solidFill>
                <a:latin typeface="Candara"/>
                <a:ea typeface="Candara"/>
                <a:cs typeface="Candara"/>
                <a:sym typeface="Candara"/>
              </a:rPr>
              <a:t>embeddings to BERT weights</a:t>
            </a:r>
            <a:endParaRPr sz="2400">
              <a:solidFill>
                <a:schemeClr val="dk1"/>
              </a:solidFill>
              <a:latin typeface="Candara"/>
              <a:ea typeface="Candara"/>
              <a:cs typeface="Candara"/>
              <a:sym typeface="Candara"/>
            </a:endParaRPr>
          </a:p>
          <a:p>
            <a:pPr indent="-381000" lvl="0" marL="457200" marR="0" rtl="0" algn="just">
              <a:lnSpc>
                <a:spcPct val="150000"/>
              </a:lnSpc>
              <a:spcBef>
                <a:spcPts val="0"/>
              </a:spcBef>
              <a:spcAft>
                <a:spcPts val="0"/>
              </a:spcAft>
              <a:buClr>
                <a:schemeClr val="dk1"/>
              </a:buClr>
              <a:buSzPts val="2400"/>
              <a:buFont typeface="Candara"/>
              <a:buAutoNum type="arabicPeriod"/>
            </a:pPr>
            <a:r>
              <a:rPr lang="en" sz="2400">
                <a:solidFill>
                  <a:schemeClr val="dk1"/>
                </a:solidFill>
                <a:latin typeface="Candara"/>
                <a:ea typeface="Candara"/>
                <a:cs typeface="Candara"/>
                <a:sym typeface="Candara"/>
              </a:rPr>
              <a:t>Fine-tune on appropriateness dataset</a:t>
            </a:r>
            <a:endParaRPr sz="2400">
              <a:solidFill>
                <a:schemeClr val="dk1"/>
              </a:solidFill>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nvSpPr>
        <p:spPr>
          <a:xfrm>
            <a:off x="718047" y="1141889"/>
            <a:ext cx="8822131" cy="5486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rial"/>
                <a:ea typeface="Arial"/>
                <a:cs typeface="Arial"/>
                <a:sym typeface="Arial"/>
              </a:rPr>
              <a:t>Results</a:t>
            </a:r>
            <a:endParaRPr b="0" i="0" sz="4000" u="none" cap="none" strike="noStrike">
              <a:solidFill>
                <a:srgbClr val="000000"/>
              </a:solidFill>
              <a:latin typeface="Arial"/>
              <a:ea typeface="Arial"/>
              <a:cs typeface="Arial"/>
              <a:sym typeface="Arial"/>
            </a:endParaRPr>
          </a:p>
        </p:txBody>
      </p:sp>
      <p:sp>
        <p:nvSpPr>
          <p:cNvPr id="173" name="Google Shape;173;p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
              <a:t>‹#›</a:t>
            </a:fld>
            <a:endParaRPr/>
          </a:p>
        </p:txBody>
      </p:sp>
      <p:pic>
        <p:nvPicPr>
          <p:cNvPr id="174" name="Google Shape;174;p6"/>
          <p:cNvPicPr preferRelativeResize="0"/>
          <p:nvPr/>
        </p:nvPicPr>
        <p:blipFill>
          <a:blip r:embed="rId3">
            <a:alphaModFix/>
          </a:blip>
          <a:stretch>
            <a:fillRect/>
          </a:stretch>
        </p:blipFill>
        <p:spPr>
          <a:xfrm>
            <a:off x="1152525" y="2571579"/>
            <a:ext cx="3105150" cy="18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fld id="{00000000-1234-1234-1234-123412341234}" type="slidenum">
              <a:rPr lang="en"/>
              <a:t>‹#›</a:t>
            </a:fld>
            <a:endParaRPr/>
          </a:p>
        </p:txBody>
      </p:sp>
      <p:sp>
        <p:nvSpPr>
          <p:cNvPr id="180" name="Google Shape;180;p10"/>
          <p:cNvSpPr txBox="1"/>
          <p:nvPr/>
        </p:nvSpPr>
        <p:spPr>
          <a:xfrm>
            <a:off x="593347" y="928114"/>
            <a:ext cx="8822100" cy="54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rgbClr val="000000"/>
                </a:solidFill>
                <a:latin typeface="Arial"/>
                <a:ea typeface="Arial"/>
                <a:cs typeface="Arial"/>
                <a:sym typeface="Arial"/>
              </a:rPr>
              <a:t>Conclusions</a:t>
            </a:r>
            <a:endParaRPr b="1" i="0" sz="4000" u="none" cap="none" strike="noStrike">
              <a:solidFill>
                <a:srgbClr val="000000"/>
              </a:solidFill>
              <a:latin typeface="Arial"/>
              <a:ea typeface="Arial"/>
              <a:cs typeface="Arial"/>
              <a:sym typeface="Arial"/>
            </a:endParaRPr>
          </a:p>
        </p:txBody>
      </p:sp>
      <p:sp>
        <p:nvSpPr>
          <p:cNvPr id="181" name="Google Shape;181;p10"/>
          <p:cNvSpPr txBox="1"/>
          <p:nvPr/>
        </p:nvSpPr>
        <p:spPr>
          <a:xfrm>
            <a:off x="1446750" y="2761050"/>
            <a:ext cx="9298500" cy="2386800"/>
          </a:xfrm>
          <a:prstGeom prst="rect">
            <a:avLst/>
          </a:prstGeom>
          <a:noFill/>
          <a:ln>
            <a:noFill/>
          </a:ln>
        </p:spPr>
        <p:txBody>
          <a:bodyPr anchorCtr="0" anchor="t" bIns="91425" lIns="91425" spcFirstLastPara="1" rIns="91425" wrap="square" tIns="91425">
            <a:noAutofit/>
          </a:bodyPr>
          <a:lstStyle/>
          <a:p>
            <a:pPr indent="-406400" lvl="0" marL="457200" marR="0" rtl="0" algn="just">
              <a:lnSpc>
                <a:spcPct val="20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Main approach</a:t>
            </a:r>
            <a:r>
              <a:rPr b="0" i="0" lang="en" sz="2800" u="none" cap="none" strike="noStrike">
                <a:solidFill>
                  <a:schemeClr val="dk1"/>
                </a:solidFill>
                <a:latin typeface="Candara"/>
                <a:ea typeface="Candara"/>
                <a:cs typeface="Candara"/>
                <a:sym typeface="Candara"/>
              </a:rPr>
              <a:t> showed best performance</a:t>
            </a:r>
            <a:endParaRPr b="0" i="0" sz="2800" u="none" cap="none" strike="noStrike">
              <a:solidFill>
                <a:schemeClr val="dk1"/>
              </a:solidFill>
              <a:latin typeface="Candara"/>
              <a:ea typeface="Candara"/>
              <a:cs typeface="Candara"/>
              <a:sym typeface="Candara"/>
            </a:endParaRPr>
          </a:p>
          <a:p>
            <a:pPr indent="-406400" lvl="0" marL="457200" marR="0" rtl="0" algn="just">
              <a:lnSpc>
                <a:spcPct val="20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Heuristics proved to be useful</a:t>
            </a:r>
            <a:endParaRPr b="0" i="0" sz="2800" u="none" cap="none" strike="noStrike">
              <a:solidFill>
                <a:schemeClr val="dk1"/>
              </a:solidFill>
              <a:latin typeface="Candara"/>
              <a:ea typeface="Candara"/>
              <a:cs typeface="Candara"/>
              <a:sym typeface="Candara"/>
            </a:endParaRPr>
          </a:p>
          <a:p>
            <a:pPr indent="-406400" lvl="0" marL="457200" marR="0" rtl="0" algn="just">
              <a:lnSpc>
                <a:spcPct val="200000"/>
              </a:lnSpc>
              <a:spcBef>
                <a:spcPts val="0"/>
              </a:spcBef>
              <a:spcAft>
                <a:spcPts val="0"/>
              </a:spcAft>
              <a:buClr>
                <a:schemeClr val="dk1"/>
              </a:buClr>
              <a:buSzPts val="2800"/>
              <a:buFont typeface="Candara"/>
              <a:buChar char="●"/>
            </a:pPr>
            <a:r>
              <a:rPr lang="en" sz="2800">
                <a:solidFill>
                  <a:schemeClr val="dk1"/>
                </a:solidFill>
                <a:latin typeface="Candara"/>
                <a:ea typeface="Candara"/>
                <a:cs typeface="Candara"/>
                <a:sym typeface="Candara"/>
              </a:rPr>
              <a:t>Improvement with better context-awareness is possible</a:t>
            </a:r>
            <a:endParaRPr b="0" i="0" sz="2800" u="none" cap="none" strike="noStrike">
              <a:solidFill>
                <a:schemeClr val="dk1"/>
              </a:solidFill>
              <a:latin typeface="Candara"/>
              <a:ea typeface="Candara"/>
              <a:cs typeface="Candara"/>
              <a:sym typeface="Candara"/>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neral slides">
  <a:themeElements>
    <a:clrScheme name="Basic 1">
      <a:dk1>
        <a:srgbClr val="000000"/>
      </a:dk1>
      <a:lt1>
        <a:srgbClr val="FFFFFF"/>
      </a:lt1>
      <a:dk2>
        <a:srgbClr val="44546A"/>
      </a:dk2>
      <a:lt2>
        <a:srgbClr val="E7E6E6"/>
      </a:lt2>
      <a:accent1>
        <a:srgbClr val="AAC40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Daria Tokmeninova</dc:creator>
</cp:coreProperties>
</file>