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21805936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21805936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21805936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921805936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21805936_0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21805936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921805936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921805936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21805936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21805936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921805936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921805936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21805936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21805936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921805936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921805936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24133b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24133b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21805936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921805936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924133b0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924133b0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8672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Kernel Test of Goodness of Fit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453800" y="3422325"/>
            <a:ext cx="6236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Liza Kiseleva, Daniil Leontyev,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Kundyz Onlabek, Mohammed Deifallah </a:t>
            </a:r>
            <a:endParaRPr sz="2200"/>
          </a:p>
        </p:txBody>
      </p:sp>
      <p:sp>
        <p:nvSpPr>
          <p:cNvPr id="65" name="Google Shape;65;p13"/>
          <p:cNvSpPr txBox="1"/>
          <p:nvPr/>
        </p:nvSpPr>
        <p:spPr>
          <a:xfrm>
            <a:off x="6587325" y="3743175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72975" y="1683075"/>
            <a:ext cx="83682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P-value is shown to be directly related to the number of degrees of freedom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72975" y="2262150"/>
            <a:ext cx="83682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Student’s t-student is a special case of standard normal distribution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72975" y="2841225"/>
            <a:ext cx="83682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</a:t>
            </a:r>
            <a:r>
              <a:rPr baseline="-25000" lang="ru"/>
              <a:t>n</a:t>
            </a:r>
            <a:r>
              <a:rPr lang="ru"/>
              <a:t> is a hyperparameter that’s proportionally related to the data independence.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References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Chwialkowski, K., Strathmann, H., &amp; Gretton, A. (2016, June). A kernel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test of goodness of fit. JMLR: Workshop and Conference Proceedings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THANK YOU!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301200"/>
            <a:ext cx="50598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Statistical tests of goodness-of-fit</a:t>
            </a:r>
            <a:r>
              <a:rPr lang="ru" sz="2000"/>
              <a:t> -           a fundamental tool in statistical analysis, dating back to the test of Kolmogorov and Smirnov.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/>
              <a:t>H</a:t>
            </a:r>
            <a:r>
              <a:rPr lang="ru" sz="2000"/>
              <a:t>ow likely it is that the given set of samples were generated from a target density function?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800" y="755588"/>
            <a:ext cx="2878625" cy="181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800" y="2779450"/>
            <a:ext cx="2878625" cy="1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522750" y="2779450"/>
            <a:ext cx="368700" cy="58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271300"/>
            <a:ext cx="83682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Gorham and Mackey: m</a:t>
            </a:r>
            <a:r>
              <a:rPr lang="ru" sz="1900"/>
              <a:t>easure of sample quality with respect to a target.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" name="Google Shape;81;p15"/>
          <p:cNvSpPr/>
          <p:nvPr/>
        </p:nvSpPr>
        <p:spPr>
          <a:xfrm>
            <a:off x="4203300" y="1737300"/>
            <a:ext cx="368700" cy="58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203300" y="3335250"/>
            <a:ext cx="368700" cy="58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71275" y="2315925"/>
            <a:ext cx="8213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discrepancy </a:t>
            </a: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 empirical sample expectations and target expectations over a large class of test functions, constructed by use of a Stein operator.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38575" y="4052875"/>
            <a:ext cx="814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Determine if the empirical discrepancy measure is large enough to reject  H0: the sample arises from the target distribution.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problem statement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87900" y="1288125"/>
            <a:ext cx="83682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000"/>
              <a:t>The p</a:t>
            </a:r>
            <a:r>
              <a:rPr b="1" lang="ru" sz="2000"/>
              <a:t>ossible</a:t>
            </a:r>
            <a:r>
              <a:rPr b="1" lang="ru" sz="2000"/>
              <a:t> approach</a:t>
            </a:r>
            <a:r>
              <a:rPr lang="ru" sz="2000"/>
              <a:t>: establish the asymptotic behaviour of the test statistic and set a test threshold at a large quantile of the asymptotic distribution. 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87900" y="2571750"/>
            <a:ext cx="83682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Problems</a:t>
            </a: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asymptotic behaviour of the Sobolev Stein discrepancies is a problem, due to the complexity of the function class used.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not clear how to compute p-values for this statistic, or determine when the goodness of fit test would allow us to accept the null hypothesis.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proposed method </a:t>
            </a:r>
            <a:r>
              <a:rPr lang="ru" sz="2000"/>
              <a:t>(Chwialkowski et al. 2016)</a:t>
            </a:r>
            <a:endParaRPr sz="20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87900" y="1489825"/>
            <a:ext cx="8368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The measure of goodness-of-fit is a divergence constructed via Stein’s method using functions from a Reproducing Kernel Hilbert Space.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The test statistic is based on an empirical estimate of this divergence, taking the form of a V-statistic in terms of the log gradients of the target density and the kernel.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Derive a statistical test where we estimate the null distribution quantiles using a wild bootstrap procedure.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Apply the test to quantifying convergence of approximate Markov Chain Monte Carlo methods.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Stein operator in RKHS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48150" y="17281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48150" y="1779513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Reproducing Kernel Hilbert Space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48150" y="2612325"/>
            <a:ext cx="2503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Stein operator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48150" y="3439388"/>
            <a:ext cx="4003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Stein discrepancy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&lt;math xmlns=&quot;http://www.w3.org/1998/Math/MathML&quot;&gt;&lt;msub&gt;&lt;mi&gt;T&lt;/mi&gt;&lt;mi&gt;p&lt;/mi&gt;&lt;/msub&gt;&lt;mi&gt;f&lt;/mi&gt;&lt;mo&gt;=&lt;/mo&gt;&lt;munderover&gt;&lt;mo&gt;&amp;#x2211;&lt;/mo&gt;&lt;mrow&gt;&lt;mi&gt;i&lt;/mi&gt;&lt;mo&gt;=&lt;/mo&gt;&lt;mn&gt;1&lt;/mn&gt;&lt;/mrow&gt;&lt;mi&gt;d&lt;/mi&gt;&lt;/munderover&gt;&lt;mo&gt;(&lt;/mo&gt;&lt;mfrac&gt;&lt;mrow&gt;&lt;mo&gt;&amp;#x2202;&lt;/mo&gt;&lt;mi&gt;log&lt;/mi&gt;&lt;mi&gt;p&lt;/mi&gt;&lt;mo&gt;(&lt;/mo&gt;&lt;mi&gt;x&lt;/mi&gt;&lt;mo&gt;)&lt;/mo&gt;&lt;/mrow&gt;&lt;mrow&gt;&lt;mo&gt;&amp;#x2202;&lt;/mo&gt;&lt;mi&gt;x&lt;/mi&gt;&lt;/mrow&gt;&lt;/mfrac&gt;&lt;msub&gt;&lt;mi&gt;f&lt;/mi&gt;&lt;mi&gt;i&lt;/mi&gt;&lt;/msub&gt;&lt;mo&gt;(&lt;/mo&gt;&lt;mi&gt;x&lt;/mi&gt;&lt;mo&gt;)&lt;/mo&gt;&lt;mo&gt;+&lt;/mo&gt;&lt;mfrac&gt;&lt;mrow&gt;&lt;mo&gt;&amp;#x2202;&lt;/mo&gt;&lt;msub&gt;&lt;mi&gt;f&lt;/mi&gt;&lt;mi&gt;i&lt;/mi&gt;&lt;/msub&gt;&lt;mo&gt;(&lt;/mo&gt;&lt;mi&gt;x&lt;/mi&gt;&lt;mo&gt;)&lt;/mo&gt;&lt;mo&gt;)&lt;/mo&gt;&lt;/mrow&gt;&lt;mrow&gt;&lt;mo&gt;&amp;#x2202;&lt;/mo&gt;&lt;msub&gt;&lt;mi&gt;x&lt;/mi&gt;&lt;mi&gt;i&lt;/mi&gt;&lt;/msub&gt;&lt;/mrow&gt;&lt;/mfrac&gt;&lt;mo&gt;)&lt;/mo&gt;&lt;mspace linebreak=&quot;newline&quot;/&gt;&lt;mspace linebreak=&quot;newline&quot;/&gt;&lt;msub&gt;&lt;mi&gt;S&lt;/mi&gt;&lt;mi&gt;p&lt;/mi&gt;&lt;/msub&gt;&lt;mo&gt;(&lt;/mo&gt;&lt;mi&gt;Z&lt;/mi&gt;&lt;mo&gt;)&lt;/mo&gt;&lt;mo&gt;:&lt;/mo&gt;&lt;mo&gt;=&lt;/mo&gt;&lt;mi&gt;s&lt;/mi&gt;&lt;mi&gt;u&lt;/mi&gt;&lt;mi&gt;p&lt;/mi&gt;&lt;mo&gt;[&lt;/mo&gt;&lt;mi mathvariant=&quot;double-struck&quot;&gt;E&lt;/mi&gt;&lt;mo&gt;(&lt;/mo&gt;&lt;msub&gt;&lt;mi&gt;T&lt;/mi&gt;&lt;mi&gt;p&lt;/mi&gt;&lt;/msub&gt;&lt;mo&gt;(&lt;/mo&gt;&lt;mi&gt;f&lt;/mi&gt;&lt;mo&gt;)&lt;/mo&gt;&lt;mo&gt;)&lt;/mo&gt;&lt;mo&gt;(&lt;/mo&gt;&lt;mi&gt;Z&lt;/mi&gt;&lt;mo&gt;)&lt;/mo&gt;&lt;mo&gt;-&lt;/mo&gt;&lt;mi mathvariant=&quot;double-struck&quot;&gt;E&lt;/mi&gt;&lt;mo&gt;(&lt;/mo&gt;&lt;msub&gt;&lt;mi&gt;T&lt;/mi&gt;&lt;mi&gt;p&lt;/mi&gt;&lt;/msub&gt;&lt;mo&gt;(&lt;/mo&gt;&lt;mi&gt;f&lt;/mi&gt;&lt;mo&gt;)&lt;/mo&gt;&lt;mo&gt;)&lt;/mo&gt;&lt;mo&gt;(&lt;/mo&gt;&lt;mi&gt;X&lt;/mi&gt;&lt;mo&gt;)&lt;/mo&gt;&lt;mo&gt;]&lt;/mo&gt;&lt;mspace linebreak=&quot;newline&quot;/&gt;&lt;mspace linebreak=&quot;newline&quot;/&gt;&lt;/math&gt;" id="107" name="Google Shape;107;p18" title="T subscript p f equals sum from i equals 1 to d of left parenthesis fraction numerator partial differential log p left parenthesis x right parenthesis over denominator partial differential x end fraction f subscript i left parenthesis x right parenthesis plus fraction numerator partial differential f subscript i left parenthesis x right parenthesis right parenthesis over denominator partial differential x subscript i end fraction right parenthesis&#10;&#10;S subscript p left parenthesis Z right parenthesis colon equals s u p left square bracket double-struck E left parenthesis T subscript p left parenthesis f right parenthesis right parenthesis left parenthesis Z right parenthesis minus double-struck E left parenthesis T subscript p left parenthesis f right parenthesis right parenthesis left parenthesis X right parenthesis right square bracket&#10;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650" y="2418349"/>
            <a:ext cx="4787601" cy="14986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f&lt;/mi&gt;&lt;mi&gt;i&lt;/mi&gt;&lt;/msub&gt;&lt;mo&gt;&amp;#x2208;&lt;/mo&gt;&lt;mi&gt;R&lt;/mi&gt;&lt;mi&gt;K&lt;/mi&gt;&lt;mi&gt;H&lt;/mi&gt;&lt;mi&gt;S&lt;/mi&gt;&lt;/math&gt;" id="108" name="Google Shape;108;p18" title="f subscript i element of R K H 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274" y="1223025"/>
            <a:ext cx="2071072" cy="47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 mathcolor=&quot;#191919&quot;&gt;f&lt;/mi&gt;&lt;mo mathcolor=&quot;#191919&quot;&gt;&amp;#xA0;&lt;/mo&gt;&lt;mo mathcolor=&quot;#191919&quot;&gt;=&lt;/mo&gt;&lt;mo mathcolor=&quot;#191919&quot;&gt;&amp;#xA0;&lt;/mo&gt;&lt;mfenced mathcolor=&quot;#191919&quot;&gt;&lt;mrow&gt;&lt;msub&gt;&lt;mi&gt;f&lt;/mi&gt;&lt;mn&gt;1&lt;/mn&gt;&lt;/msub&gt;&lt;mo&gt;,&lt;/mo&gt;&lt;mo&gt;&amp;#xA0;&lt;/mo&gt;&lt;mo&gt;.&lt;/mo&gt;&lt;mo&gt;.&lt;/mo&gt;&lt;mo&gt;.&lt;/mo&gt;&lt;mo&gt;,&lt;/mo&gt;&lt;mo&gt;&amp;#xA0;&lt;/mo&gt;&lt;msub&gt;&lt;mi&gt;f&lt;/mi&gt;&lt;mi&gt;d&lt;/mi&gt;&lt;/msub&gt;&lt;/mrow&gt;&lt;/mfenced&gt;&lt;/math&gt;" id="109" name="Google Shape;109;p18" title="f space equals space open parentheses f subscript 1 comma space... comma space f subscript d close parenthes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800" y="1116725"/>
            <a:ext cx="3737001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Wild Bootstrap Testing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041100" y="3148075"/>
            <a:ext cx="71142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procedure for testing the null hypothesis: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the test statistic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Obtain bootstrap samples and estimate the              empirical quantile of these samples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     exceeds the quantile, reject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&lt;math xmlns=&quot;http://www.w3.org/1998/Math/MathML&quot;&gt;&lt;mn mathcolor=&quot;#FFFFFF&quot;&gt;1&lt;/mn&gt;&lt;mo mathcolor=&quot;#FFFFFF&quot;&gt;-&lt;/mo&gt;&lt;mi mathcolor=&quot;#FFFFFF&quot;&gt;&amp;#x3B1;&lt;/mi&gt;&lt;/math&gt;" id="116" name="Google Shape;116;p19" title="1 minus alph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333" y="3817325"/>
            <a:ext cx="630567" cy="2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color=&quot;#FFFFFF&quot;&gt;V&lt;/mi&gt;&lt;mi mathcolor=&quot;#FFFFFF&quot;&gt;n&lt;/mi&gt;&lt;/msub&gt;&lt;/math&gt;" id="117" name="Google Shape;117;p19" title="V subscript 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450" y="3519850"/>
            <a:ext cx="316770" cy="29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color=&quot;#FFFFFF&quot;&gt;V&lt;/mi&gt;&lt;mi mathcolor=&quot;#FFFFFF&quot;&gt;n&lt;/mi&gt;&lt;/msub&gt;&lt;/math&gt;" id="118" name="Google Shape;118;p19" title="V subscript 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725" y="4378750"/>
            <a:ext cx="316775" cy="297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V&lt;/mi&gt;&lt;mi&gt;n&lt;/mi&gt;&lt;/msub&gt;&lt;mo&gt;=&lt;/mo&gt;&lt;mfrac&gt;&lt;mn&gt;1&lt;/mn&gt;&lt;msup&gt;&lt;mi&gt;n&lt;/mi&gt;&lt;mn&gt;2&lt;/mn&gt;&lt;/msup&gt;&lt;/mfrac&gt;&lt;munderover&gt;&lt;mrow&gt;&lt;mo&gt;&amp;#x2211;&lt;/mo&gt;&lt;mi&gt;h&lt;/mi&gt;&lt;mfenced&gt;&lt;mrow&gt;&lt;msub&gt;&lt;mi&gt;Z&lt;/mi&gt;&lt;mi&gt;i&lt;/mi&gt;&lt;/msub&gt;&lt;mo&gt;,&lt;/mo&gt;&lt;mo&gt;&amp;#xA0;&lt;/mo&gt;&lt;msub&gt;&lt;mi&gt;Z&lt;/mi&gt;&lt;mi&gt;j&lt;/mi&gt;&lt;/msub&gt;&lt;/mrow&gt;&lt;/mfenced&gt;&lt;/mrow&gt;&lt;mrow/&gt;&lt;mrow/&gt;&lt;/munderover&gt;&lt;mspace linebreak=&quot;newline&quot;/&gt;&lt;msub&gt;&lt;mi&gt;W&lt;/mi&gt;&lt;mrow&gt;&lt;mi&gt;t&lt;/mi&gt;&lt;mo&gt;,&lt;/mo&gt;&lt;mi&gt;n&lt;/mi&gt;&lt;/mrow&gt;&lt;/msub&gt;&lt;mo&gt;=&lt;/mo&gt;&lt;mn mathvariant=&quot;bold&quot;&gt;1&lt;/mn&gt;&lt;mfenced&gt;&lt;mrow&gt;&lt;msub&gt;&lt;mi&gt;U&lt;/mi&gt;&lt;mi&gt;t&lt;/mi&gt;&lt;/msub&gt;&lt;mo&gt;&amp;#xA0;&lt;/mo&gt;&lt;mo&gt;&amp;gt;&lt;/mo&gt;&lt;mo&gt;&amp;#xA0;&lt;/mo&gt;&lt;msub&gt;&lt;mi mathvariant=&quot;bold-italic&quot;&gt;a&lt;/mi&gt;&lt;mi mathvariant=&quot;bold&quot;&gt;n&lt;/mi&gt;&lt;/msub&gt;&lt;/mrow&gt;&lt;/mfenced&gt;&lt;mo&gt;&amp;#xB7;&lt;/mo&gt;&lt;msub&gt;&lt;mi&gt;W&lt;/mi&gt;&lt;mrow&gt;&lt;mi&gt;t&lt;/mi&gt;&lt;mo&gt;-&lt;/mo&gt;&lt;mn&gt;1&lt;/mn&gt;&lt;mo&gt;,&lt;/mo&gt;&lt;mi&gt;n&lt;/mi&gt;&lt;/mrow&gt;&lt;/msub&gt;&lt;mo&gt;&amp;#xA0;&lt;/mo&gt;&lt;mo&gt;-&lt;/mo&gt;&lt;mn mathvariant=&quot;bold&quot;&gt;1&lt;/mn&gt;&lt;mfenced&gt;&lt;mrow&gt;&lt;msub&gt;&lt;mi&gt;U&lt;/mi&gt;&lt;mi&gt;t&lt;/mi&gt;&lt;/msub&gt;&lt;mo&gt;&amp;#xA0;&lt;/mo&gt;&lt;mo&gt;&amp;lt;&lt;/mo&gt;&lt;mo&gt;&amp;#xA0;&lt;/mo&gt;&lt;msub&gt;&lt;mi mathvariant=&quot;bold-italic&quot;&gt;a&lt;/mi&gt;&lt;mi mathvariant=&quot;bold&quot;&gt;n&lt;/mi&gt;&lt;/msub&gt;&lt;/mrow&gt;&lt;/mfenced&gt;&lt;mo&gt;&amp;#xB7;&lt;/mo&gt;&lt;msub&gt;&lt;mi&gt;W&lt;/mi&gt;&lt;mrow&gt;&lt;mi&gt;t&lt;/mi&gt;&lt;mo&gt;-&lt;/mo&gt;&lt;mn&gt;1&lt;/mn&gt;&lt;mo&gt;,&lt;/mo&gt;&lt;mi&gt;n&lt;/mi&gt;&lt;/mrow&gt;&lt;/msub&gt;&lt;mspace linebreak=&quot;newline&quot;/&gt;&lt;msub&gt;&lt;mi&gt;B&lt;/mi&gt;&lt;mi&gt;n&lt;/mi&gt;&lt;/msub&gt;&lt;mo&gt;=&lt;/mo&gt;&lt;mfrac&gt;&lt;mn&gt;1&lt;/mn&gt;&lt;msup&gt;&lt;mi&gt;n&lt;/mi&gt;&lt;mn&gt;2&lt;/mn&gt;&lt;/msup&gt;&lt;/mfrac&gt;&lt;munderover&gt;&lt;mo&gt;&amp;#x2211;&lt;/mo&gt;&lt;mrow/&gt;&lt;mrow/&gt;&lt;/munderover&gt;&lt;msub&gt;&lt;mi&gt;W&lt;/mi&gt;&lt;mrow&gt;&lt;mi&gt;i&lt;/mi&gt;&lt;mo&gt;,&lt;/mo&gt;&lt;mi&gt;n&lt;/mi&gt;&lt;/mrow&gt;&lt;/msub&gt;&lt;msub&gt;&lt;mi&gt;W&lt;/mi&gt;&lt;mrow&gt;&lt;mi&gt;j&lt;/mi&gt;&lt;mo&gt;,&lt;/mo&gt;&lt;mi&gt;n&lt;/mi&gt;&lt;/mrow&gt;&lt;/msub&gt;&lt;mi&gt;h&lt;/mi&gt;&lt;mfenced&gt;&lt;mrow&gt;&lt;msub&gt;&lt;mi&gt;Z&lt;/mi&gt;&lt;mi&gt;i&lt;/mi&gt;&lt;/msub&gt;&lt;mo&gt;,&lt;/mo&gt;&lt;msub&gt;&lt;mi&gt;Z&lt;/mi&gt;&lt;mi&gt;j&lt;/mi&gt;&lt;/msub&gt;&lt;/mrow&gt;&lt;/mfenced&gt;&lt;/math&gt;" id="119" name="Google Shape;119;p19" title="V subscript n equals 1 over n squared stack sum h open parentheses Z subscript i comma space Z subscript j close parentheses with blank below and blank on top&#10;W subscript t comma n end subscript equals bold 1 open parentheses U subscript t space greater than space bold italic a subscript bold n close parentheses times W subscript t minus 1 comma n end subscript space minus bold 1 open parentheses U subscript t space less than space bold italic a subscript bold n close parentheses times W subscript t minus 1 comma n end subscript&#10;B subscript n equals 1 over n squared sum from blank to blank of W subscript i comma n end subscript W subscript j comma n end subscript h open parentheses Z subscript i comma Z subscript j close parenthes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2726" y="1177863"/>
            <a:ext cx="4343399" cy="165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Experiments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80100" y="1033762"/>
            <a:ext cx="35838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Student-t distribution</a:t>
            </a:r>
            <a:endParaRPr sz="22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528800"/>
            <a:ext cx="38100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667000" y="4152775"/>
            <a:ext cx="38100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000"/>
              <a:t>H</a:t>
            </a:r>
            <a:r>
              <a:rPr b="1" lang="ru" sz="1500"/>
              <a:t>o</a:t>
            </a:r>
            <a:r>
              <a:rPr lang="ru" sz="2000"/>
              <a:t>: sample comes from a  Standard Normal Distribution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87900" y="167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Student-t vs Normal</a:t>
            </a:r>
            <a:endParaRPr sz="27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2213"/>
            <a:ext cx="2996200" cy="19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900" y="2792218"/>
            <a:ext cx="2996200" cy="199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800" y="2792221"/>
            <a:ext cx="2996200" cy="199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0" y="4807025"/>
            <a:ext cx="2996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a_n = 0.5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073950" y="4807025"/>
            <a:ext cx="2996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a_n = 0.02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147900" y="4807025"/>
            <a:ext cx="2996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a_n = 0.1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&lt;math xmlns=&quot;http://www.w3.org/1998/Math/MathML&quot;&gt;&lt;msub&gt;&lt;mi&gt;V&lt;/mi&gt;&lt;mi&gt;n&lt;/mi&gt;&lt;/msub&gt;&lt;mo&gt;=&lt;/mo&gt;&lt;mfrac&gt;&lt;mn&gt;1&lt;/mn&gt;&lt;msup&gt;&lt;mi&gt;n&lt;/mi&gt;&lt;mn&gt;2&lt;/mn&gt;&lt;/msup&gt;&lt;/mfrac&gt;&lt;munderover&gt;&lt;mrow&gt;&lt;mo&gt;&amp;#x2211;&lt;/mo&gt;&lt;mi&gt;h&lt;/mi&gt;&lt;mfenced&gt;&lt;mrow&gt;&lt;msub&gt;&lt;mi&gt;Z&lt;/mi&gt;&lt;mi&gt;i&lt;/mi&gt;&lt;/msub&gt;&lt;mo&gt;,&lt;/mo&gt;&lt;mo&gt;&amp;#xA0;&lt;/mo&gt;&lt;msub&gt;&lt;mi&gt;Z&lt;/mi&gt;&lt;mi&gt;j&lt;/mi&gt;&lt;/msub&gt;&lt;/mrow&gt;&lt;/mfenced&gt;&lt;/mrow&gt;&lt;mrow/&gt;&lt;mrow/&gt;&lt;/munderover&gt;&lt;mspace linebreak=&quot;newline&quot;/&gt;&lt;msub&gt;&lt;mi&gt;W&lt;/mi&gt;&lt;mrow&gt;&lt;mi&gt;t&lt;/mi&gt;&lt;mo&gt;,&lt;/mo&gt;&lt;mi&gt;n&lt;/mi&gt;&lt;/mrow&gt;&lt;/msub&gt;&lt;mo&gt;=&lt;/mo&gt;&lt;mn mathvariant=&quot;bold&quot;&gt;1&lt;/mn&gt;&lt;mfenced&gt;&lt;mrow&gt;&lt;msub&gt;&lt;mi&gt;U&lt;/mi&gt;&lt;mi&gt;t&lt;/mi&gt;&lt;/msub&gt;&lt;mo&gt;&amp;#xA0;&lt;/mo&gt;&lt;mo&gt;&amp;gt;&lt;/mo&gt;&lt;mo&gt;&amp;#xA0;&lt;/mo&gt;&lt;msub&gt;&lt;mi mathvariant=&quot;bold-italic&quot;&gt;a&lt;/mi&gt;&lt;mi mathvariant=&quot;bold&quot;&gt;n&lt;/mi&gt;&lt;/msub&gt;&lt;/mrow&gt;&lt;/mfenced&gt;&lt;mo&gt;&amp;#xB7;&lt;/mo&gt;&lt;msub&gt;&lt;mi&gt;W&lt;/mi&gt;&lt;mrow&gt;&lt;mi&gt;t&lt;/mi&gt;&lt;mo&gt;-&lt;/mo&gt;&lt;mn&gt;1&lt;/mn&gt;&lt;mo&gt;,&lt;/mo&gt;&lt;mi&gt;n&lt;/mi&gt;&lt;/mrow&gt;&lt;/msub&gt;&lt;mo&gt;&amp;#xA0;&lt;/mo&gt;&lt;mo&gt;-&lt;/mo&gt;&lt;mn mathvariant=&quot;bold&quot;&gt;1&lt;/mn&gt;&lt;mfenced&gt;&lt;mrow&gt;&lt;msub&gt;&lt;mi&gt;U&lt;/mi&gt;&lt;mi&gt;t&lt;/mi&gt;&lt;/msub&gt;&lt;mo&gt;&amp;#xA0;&lt;/mo&gt;&lt;mo&gt;&amp;lt;&lt;/mo&gt;&lt;mo&gt;&amp;#xA0;&lt;/mo&gt;&lt;msub&gt;&lt;mi mathvariant=&quot;bold-italic&quot;&gt;a&lt;/mi&gt;&lt;mi mathvariant=&quot;bold&quot;&gt;n&lt;/mi&gt;&lt;/msub&gt;&lt;/mrow&gt;&lt;/mfenced&gt;&lt;mo&gt;&amp;#xB7;&lt;/mo&gt;&lt;msub&gt;&lt;mi&gt;W&lt;/mi&gt;&lt;mrow&gt;&lt;mi&gt;t&lt;/mi&gt;&lt;mo&gt;-&lt;/mo&gt;&lt;mn&gt;1&lt;/mn&gt;&lt;mo&gt;,&lt;/mo&gt;&lt;mi&gt;n&lt;/mi&gt;&lt;/mrow&gt;&lt;/msub&gt;&lt;mspace linebreak=&quot;newline&quot;/&gt;&lt;msub&gt;&lt;mi&gt;B&lt;/mi&gt;&lt;mi&gt;n&lt;/mi&gt;&lt;/msub&gt;&lt;mo&gt;=&lt;/mo&gt;&lt;mfrac&gt;&lt;mn&gt;1&lt;/mn&gt;&lt;msup&gt;&lt;mi&gt;n&lt;/mi&gt;&lt;mn&gt;2&lt;/mn&gt;&lt;/msup&gt;&lt;/mfrac&gt;&lt;munderover&gt;&lt;mo&gt;&amp;#x2211;&lt;/mo&gt;&lt;mrow/&gt;&lt;mrow/&gt;&lt;/munderover&gt;&lt;msub&gt;&lt;mi&gt;W&lt;/mi&gt;&lt;mrow&gt;&lt;mi&gt;i&lt;/mi&gt;&lt;mo&gt;,&lt;/mo&gt;&lt;mi&gt;n&lt;/mi&gt;&lt;/mrow&gt;&lt;/msub&gt;&lt;msub&gt;&lt;mi&gt;W&lt;/mi&gt;&lt;mrow&gt;&lt;mi&gt;j&lt;/mi&gt;&lt;mo&gt;,&lt;/mo&gt;&lt;mi&gt;n&lt;/mi&gt;&lt;/mrow&gt;&lt;/msub&gt;&lt;mi&gt;h&lt;/mi&gt;&lt;mfenced&gt;&lt;mrow&gt;&lt;msub&gt;&lt;mi&gt;Z&lt;/mi&gt;&lt;mi&gt;i&lt;/mi&gt;&lt;/msub&gt;&lt;mo&gt;,&lt;/mo&gt;&lt;msub&gt;&lt;mi&gt;Z&lt;/mi&gt;&lt;mi&gt;j&lt;/mi&gt;&lt;/msub&gt;&lt;/mrow&gt;&lt;/mfenced&gt;&lt;/math&gt;" id="139" name="Google Shape;139;p21" title="V subscript n equals 1 over n squared stack sum h open parentheses Z subscript i comma space Z subscript j close parentheses with blank below and blank on top&#10;W subscript t comma n end subscript equals bold 1 open parentheses U subscript t space greater than space bold italic a subscript bold n close parentheses times W subscript t minus 1 comma n end subscript space minus bold 1 open parentheses U subscript t space less than space bold italic a subscript bold n close parentheses times W subscript t minus 1 comma n end subscript&#10;B subscript n equals 1 over n squared sum from blank to blank of W subscript i comma n end subscript W subscript j comma n end subscript h open parentheses Z subscript i comma Z subscript j close parenthes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0301" y="913988"/>
            <a:ext cx="4343399" cy="165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