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17551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99761"/>
            <a:ext cx="51435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9A84F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574" y="1306586"/>
            <a:ext cx="4805045" cy="313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468" y="1188701"/>
            <a:ext cx="289413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lang="en-IN" sz="4000" spc="-285" dirty="0">
                <a:solidFill>
                  <a:srgbClr val="FFFFFF"/>
                </a:solidFill>
              </a:rPr>
              <a:t>Introduction</a:t>
            </a:r>
            <a:endParaRPr sz="400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224" y="1227997"/>
            <a:ext cx="1517296" cy="1517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701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200" dirty="0">
                <a:solidFill>
                  <a:srgbClr val="FFFFFF"/>
                </a:solidFill>
              </a:rPr>
              <a:t>Framework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140" dirty="0">
                <a:solidFill>
                  <a:srgbClr val="FFFFFF"/>
                </a:solidFill>
              </a:rPr>
              <a:t>History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30008"/>
            <a:ext cx="3196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Spring</a:t>
            </a:r>
            <a:r>
              <a:rPr sz="3000" spc="-15" dirty="0"/>
              <a:t> </a:t>
            </a:r>
            <a:r>
              <a:rPr sz="3000" spc="-120" dirty="0"/>
              <a:t>History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69718" y="2359580"/>
            <a:ext cx="5720080" cy="2641600"/>
            <a:chOff x="3369718" y="2359580"/>
            <a:chExt cx="5720080" cy="264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0085" y="4525765"/>
              <a:ext cx="1676940" cy="4753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718" y="2359580"/>
              <a:ext cx="5719488" cy="21661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5992" y="809571"/>
            <a:ext cx="5337810" cy="39776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82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October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2002,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Rod</a:t>
            </a:r>
            <a:r>
              <a:rPr sz="1400" spc="-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Johnson</a:t>
            </a:r>
            <a:r>
              <a:rPr sz="1400" spc="-3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wrote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his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famous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book.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72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First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release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695D46"/>
                </a:solidFill>
                <a:latin typeface="Arial"/>
                <a:cs typeface="Arial"/>
              </a:rPr>
              <a:t>June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2003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(Interface21)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under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Apache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license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72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First</a:t>
            </a:r>
            <a:r>
              <a:rPr sz="14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milestone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release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1.0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72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Simplified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XML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73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2.5</a:t>
            </a:r>
            <a:endParaRPr sz="14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Char char="○"/>
              <a:tabLst>
                <a:tab pos="805180" algn="l"/>
              </a:tabLst>
            </a:pP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Annotation</a:t>
            </a:r>
            <a:r>
              <a:rPr sz="1200" spc="2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73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Support</a:t>
            </a:r>
            <a:r>
              <a:rPr sz="12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695D4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3.0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specs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har char="○"/>
              <a:tabLst>
                <a:tab pos="805180" algn="l"/>
              </a:tabLst>
            </a:pPr>
            <a:r>
              <a:rPr sz="1200" spc="-80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endParaRPr sz="1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730"/>
              </a:spcBef>
              <a:buClr>
                <a:srgbClr val="69A84F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695D46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  <a:p>
            <a:pPr marL="320040" marR="3498850" lvl="1" indent="-320040" algn="r">
              <a:lnSpc>
                <a:spcPct val="100000"/>
              </a:lnSpc>
              <a:spcBef>
                <a:spcPts val="275"/>
              </a:spcBef>
              <a:buChar char="○"/>
              <a:tabLst>
                <a:tab pos="32004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Support</a:t>
            </a:r>
            <a:r>
              <a:rPr sz="12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2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695D46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335280" marR="3477895" indent="-335280" algn="r">
              <a:lnSpc>
                <a:spcPct val="100000"/>
              </a:lnSpc>
              <a:spcBef>
                <a:spcPts val="730"/>
              </a:spcBef>
              <a:buClr>
                <a:srgbClr val="69A84F"/>
              </a:buClr>
              <a:buChar char="●"/>
              <a:tabLst>
                <a:tab pos="3352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 5.0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→</a:t>
            </a:r>
            <a:r>
              <a:rPr sz="14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75"/>
              </a:spcBef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Featuring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new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reactive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210" y="175999"/>
            <a:ext cx="1624996" cy="2016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34252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Spring</a:t>
            </a:r>
            <a:r>
              <a:rPr spc="-40" dirty="0"/>
              <a:t> </a:t>
            </a:r>
            <a:r>
              <a:rPr spc="-14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30208"/>
            <a:ext cx="7011670" cy="248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695D46"/>
                </a:solidFill>
                <a:latin typeface="Arial Black"/>
                <a:cs typeface="Arial Black"/>
              </a:rPr>
              <a:t>Spring</a:t>
            </a:r>
            <a:r>
              <a:rPr sz="1800" spc="-12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-110" dirty="0">
                <a:solidFill>
                  <a:srgbClr val="695D46"/>
                </a:solidFill>
                <a:latin typeface="Arial Black"/>
                <a:cs typeface="Arial Black"/>
              </a:rPr>
              <a:t>Boot </a:t>
            </a:r>
            <a:r>
              <a:rPr sz="1800" b="1" dirty="0">
                <a:solidFill>
                  <a:srgbClr val="695D46"/>
                </a:solidFill>
                <a:latin typeface="Arial"/>
                <a:cs typeface="Arial"/>
              </a:rPr>
              <a:t>→</a:t>
            </a:r>
            <a:r>
              <a:rPr sz="1800" b="1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Arial Black"/>
                <a:cs typeface="Arial Black"/>
              </a:rPr>
              <a:t>2014</a:t>
            </a:r>
            <a:endParaRPr sz="1800">
              <a:latin typeface="Arial Black"/>
              <a:cs typeface="Arial Black"/>
            </a:endParaRPr>
          </a:p>
          <a:p>
            <a:pPr marL="469265" indent="-351155">
              <a:lnSpc>
                <a:spcPct val="100000"/>
              </a:lnSpc>
              <a:spcBef>
                <a:spcPts val="129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Makes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particularly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easy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6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create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config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6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application.</a:t>
            </a:r>
            <a:endParaRPr sz="1600">
              <a:latin typeface="Arial"/>
              <a:cs typeface="Arial"/>
            </a:endParaRPr>
          </a:p>
          <a:p>
            <a:pPr marL="469265" marR="495934" indent="-351790">
              <a:lnSpc>
                <a:spcPct val="113300"/>
              </a:lnSpc>
              <a:spcBef>
                <a:spcPts val="1050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600" spc="10" dirty="0">
                <a:solidFill>
                  <a:srgbClr val="695D46"/>
                </a:solidFill>
                <a:latin typeface="Arial"/>
                <a:cs typeface="Arial"/>
              </a:rPr>
              <a:t>Automatically</a:t>
            </a:r>
            <a:r>
              <a:rPr sz="16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695D46"/>
                </a:solidFill>
                <a:latin typeface="Arial"/>
                <a:cs typeface="Arial"/>
              </a:rPr>
              <a:t>configure</a:t>
            </a:r>
            <a:r>
              <a:rPr sz="16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6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6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695D46"/>
                </a:solidFill>
                <a:latin typeface="Arial"/>
                <a:cs typeface="Arial"/>
              </a:rPr>
              <a:t>3rd</a:t>
            </a:r>
            <a:r>
              <a:rPr sz="16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695D46"/>
                </a:solidFill>
                <a:latin typeface="Arial"/>
                <a:cs typeface="Arial"/>
              </a:rPr>
              <a:t>party</a:t>
            </a:r>
            <a:r>
              <a:rPr sz="16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695D46"/>
                </a:solidFill>
                <a:latin typeface="Arial"/>
                <a:cs typeface="Arial"/>
              </a:rPr>
              <a:t>libraries</a:t>
            </a:r>
            <a:r>
              <a:rPr sz="16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whenever possible.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30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Spring </a:t>
            </a:r>
            <a:r>
              <a:rPr sz="1600" spc="55" dirty="0">
                <a:solidFill>
                  <a:srgbClr val="695D46"/>
                </a:solidFill>
                <a:latin typeface="Arial"/>
                <a:cs typeface="Arial"/>
              </a:rPr>
              <a:t>Boot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95D46"/>
                </a:solidFill>
                <a:latin typeface="Arial"/>
                <a:cs typeface="Arial"/>
              </a:rPr>
              <a:t>hide</a:t>
            </a:r>
            <a:r>
              <a:rPr sz="16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so </a:t>
            </a:r>
            <a:r>
              <a:rPr sz="1600" spc="60" dirty="0">
                <a:solidFill>
                  <a:srgbClr val="695D46"/>
                </a:solidFill>
                <a:latin typeface="Arial"/>
                <a:cs typeface="Arial"/>
              </a:rPr>
              <a:t>much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6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what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 going 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6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695D46"/>
                </a:solidFill>
                <a:latin typeface="Arial"/>
                <a:cs typeface="Arial"/>
              </a:rPr>
              <a:t>under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695D46"/>
                </a:solidFill>
                <a:latin typeface="Arial"/>
                <a:cs typeface="Arial"/>
              </a:rPr>
              <a:t>hood.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30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6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95D46"/>
                </a:solidFill>
                <a:latin typeface="Arial"/>
                <a:cs typeface="Arial"/>
              </a:rPr>
              <a:t>Boot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-125" dirty="0">
                <a:solidFill>
                  <a:srgbClr val="695D46"/>
                </a:solidFill>
                <a:latin typeface="Arial Black"/>
                <a:cs typeface="Arial Black"/>
              </a:rPr>
              <a:t>is</a:t>
            </a:r>
            <a:r>
              <a:rPr sz="1600" spc="-9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600" spc="-80" dirty="0">
                <a:solidFill>
                  <a:srgbClr val="695D46"/>
                </a:solidFill>
                <a:latin typeface="Arial Black"/>
                <a:cs typeface="Arial Black"/>
              </a:rPr>
              <a:t>still</a:t>
            </a:r>
            <a:r>
              <a:rPr sz="1600" spc="-9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600" spc="-100" dirty="0">
                <a:solidFill>
                  <a:srgbClr val="695D46"/>
                </a:solidFill>
                <a:latin typeface="Arial Black"/>
                <a:cs typeface="Arial Black"/>
              </a:rPr>
              <a:t>Spring</a:t>
            </a:r>
            <a:r>
              <a:rPr sz="1600" spc="-9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600" spc="65" dirty="0">
                <a:solidFill>
                  <a:srgbClr val="695D46"/>
                </a:solidFill>
                <a:latin typeface="Arial"/>
                <a:cs typeface="Arial"/>
              </a:rPr>
              <a:t>under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695D46"/>
                </a:solidFill>
                <a:latin typeface="Arial"/>
                <a:cs typeface="Arial"/>
              </a:rPr>
              <a:t>hood,</a:t>
            </a:r>
            <a:r>
              <a:rPr sz="16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bases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95D46"/>
                </a:solidFill>
                <a:latin typeface="Arial"/>
                <a:cs typeface="Arial"/>
              </a:rPr>
              <a:t>same </a:t>
            </a:r>
            <a:r>
              <a:rPr sz="1600" spc="-20" dirty="0">
                <a:solidFill>
                  <a:srgbClr val="695D46"/>
                </a:solidFill>
                <a:latin typeface="Arial Black"/>
                <a:cs typeface="Arial Black"/>
              </a:rPr>
              <a:t>core</a:t>
            </a:r>
            <a:endParaRPr sz="1600">
              <a:latin typeface="Arial Black"/>
              <a:cs typeface="Arial Black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600" spc="7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600" spc="-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95D46"/>
                </a:solidFill>
                <a:latin typeface="Arial"/>
                <a:cs typeface="Arial"/>
              </a:rPr>
              <a:t>Spring.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184" y="4072518"/>
            <a:ext cx="976522" cy="891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5620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200" dirty="0">
                <a:solidFill>
                  <a:srgbClr val="FFFFFF"/>
                </a:solidFill>
              </a:rPr>
              <a:t>Framework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150" dirty="0">
                <a:solidFill>
                  <a:srgbClr val="FFFFFF"/>
                </a:solidFill>
              </a:rPr>
              <a:t>Architecture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66256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Spring</a:t>
            </a:r>
            <a:r>
              <a:rPr spc="-40" dirty="0"/>
              <a:t> </a:t>
            </a:r>
            <a:r>
              <a:rPr spc="-180" dirty="0"/>
              <a:t>Framework</a:t>
            </a:r>
            <a:r>
              <a:rPr spc="-40" dirty="0"/>
              <a:t> </a:t>
            </a:r>
            <a:r>
              <a:rPr spc="-13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297797"/>
            <a:ext cx="3532504" cy="272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lr>
                <a:srgbClr val="69A84F"/>
              </a:buClr>
              <a:buChar char="●"/>
              <a:tabLst>
                <a:tab pos="348615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consists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features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organized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into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about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20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modules.</a:t>
            </a:r>
            <a:endParaRPr sz="1400">
              <a:latin typeface="Arial"/>
              <a:cs typeface="Arial"/>
            </a:endParaRPr>
          </a:p>
          <a:p>
            <a:pPr marL="348615" marR="226060" indent="-336550">
              <a:lnSpc>
                <a:spcPct val="116100"/>
              </a:lnSpc>
              <a:spcBef>
                <a:spcPts val="450"/>
              </a:spcBef>
              <a:buClr>
                <a:srgbClr val="69A84F"/>
              </a:buClr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These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modules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generalized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into 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following</a:t>
            </a:r>
            <a:r>
              <a:rPr sz="1400" spc="2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layers:</a:t>
            </a:r>
            <a:endParaRPr sz="14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725"/>
              </a:spcBef>
              <a:buClr>
                <a:srgbClr val="69A84F"/>
              </a:buClr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Core</a:t>
            </a:r>
            <a:r>
              <a:rPr sz="12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Container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735"/>
              </a:spcBef>
              <a:buClr>
                <a:srgbClr val="69A84F"/>
              </a:buClr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Data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Access/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735"/>
              </a:spcBef>
              <a:buClr>
                <a:srgbClr val="69A84F"/>
              </a:buClr>
              <a:buChar char="○"/>
              <a:tabLst>
                <a:tab pos="805180" algn="l"/>
              </a:tabLst>
            </a:pP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735"/>
              </a:spcBef>
              <a:buClr>
                <a:srgbClr val="69A84F"/>
              </a:buClr>
              <a:buChar char="○"/>
              <a:tabLst>
                <a:tab pos="805180" algn="l"/>
              </a:tabLst>
            </a:pPr>
            <a:r>
              <a:rPr sz="1200" spc="-45" dirty="0">
                <a:solidFill>
                  <a:srgbClr val="695D46"/>
                </a:solidFill>
                <a:latin typeface="Arial"/>
                <a:cs typeface="Arial"/>
              </a:rPr>
              <a:t>AOP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(Aspect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Oriented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Programming)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735"/>
              </a:spcBef>
              <a:buClr>
                <a:srgbClr val="69A84F"/>
              </a:buClr>
              <a:buChar char="○"/>
              <a:tabLst>
                <a:tab pos="805180" algn="l"/>
              </a:tabLst>
            </a:pP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Instrumentation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735"/>
              </a:spcBef>
              <a:buClr>
                <a:srgbClr val="69A84F"/>
              </a:buClr>
              <a:buChar char="○"/>
              <a:tabLst>
                <a:tab pos="805180" algn="l"/>
              </a:tabLst>
            </a:pP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Test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90" y="1266172"/>
            <a:ext cx="4260291" cy="29676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Core</a:t>
            </a:r>
            <a:r>
              <a:rPr spc="-60" dirty="0"/>
              <a:t> </a:t>
            </a:r>
            <a:r>
              <a:rPr spc="-15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32087"/>
            <a:ext cx="3829050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Core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65" dirty="0">
                <a:solidFill>
                  <a:srgbClr val="695D46"/>
                </a:solidFill>
                <a:latin typeface="Arial Black"/>
                <a:cs typeface="Arial Black"/>
              </a:rPr>
              <a:t>and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Beans</a:t>
            </a:r>
            <a:r>
              <a:rPr sz="1400" spc="-8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 Black"/>
                <a:cs typeface="Arial Black"/>
              </a:rPr>
              <a:t>modules</a:t>
            </a:r>
            <a:endParaRPr sz="1400">
              <a:latin typeface="Arial Black"/>
              <a:cs typeface="Arial Black"/>
            </a:endParaRPr>
          </a:p>
          <a:p>
            <a:pPr marL="469265" marR="5080" indent="-320675">
              <a:lnSpc>
                <a:spcPct val="114599"/>
              </a:lnSpc>
              <a:spcBef>
                <a:spcPts val="1040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Provide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fundamental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parts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framework,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including</a:t>
            </a:r>
            <a:r>
              <a:rPr sz="1200" spc="1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1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IoC</a:t>
            </a:r>
            <a:r>
              <a:rPr sz="1200" spc="9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Dependency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Injection</a:t>
            </a:r>
            <a:r>
              <a:rPr sz="1200" spc="-2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features.</a:t>
            </a:r>
            <a:endParaRPr sz="1200">
              <a:latin typeface="Arial"/>
              <a:cs typeface="Arial"/>
            </a:endParaRPr>
          </a:p>
          <a:p>
            <a:pPr marL="469265" marR="48260" indent="-320675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695D46"/>
                </a:solidFill>
                <a:latin typeface="Arial Black"/>
                <a:cs typeface="Arial Black"/>
              </a:rPr>
              <a:t>Bean</a:t>
            </a:r>
            <a:r>
              <a:rPr sz="1200" spc="-1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 Black"/>
                <a:cs typeface="Arial Black"/>
              </a:rPr>
              <a:t>BeanFactory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,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sophisticated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implementation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factory</a:t>
            </a:r>
            <a:r>
              <a:rPr sz="1200" spc="229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pattern.</a:t>
            </a:r>
            <a:endParaRPr sz="1200">
              <a:latin typeface="Arial"/>
              <a:cs typeface="Arial"/>
            </a:endParaRPr>
          </a:p>
          <a:p>
            <a:pPr marL="469265" marR="737870" indent="-320675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Removes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need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programmatic singletons</a:t>
            </a:r>
            <a:endParaRPr sz="1200">
              <a:latin typeface="Arial"/>
              <a:cs typeface="Arial"/>
            </a:endParaRPr>
          </a:p>
          <a:p>
            <a:pPr marL="469265" marR="31115" indent="-320675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Allows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decouple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and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specification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dependencies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695D46"/>
                </a:solidFill>
                <a:latin typeface="Arial"/>
                <a:cs typeface="Arial"/>
              </a:rPr>
              <a:t>from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your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actual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program</a:t>
            </a:r>
            <a:r>
              <a:rPr sz="12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logic.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02878" y="1266172"/>
            <a:ext cx="4384675" cy="2967990"/>
            <a:chOff x="4502878" y="1266172"/>
            <a:chExt cx="4384675" cy="2967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0" y="1266172"/>
              <a:ext cx="4260291" cy="29676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17165" y="3074693"/>
              <a:ext cx="4356100" cy="816610"/>
            </a:xfrm>
            <a:custGeom>
              <a:avLst/>
              <a:gdLst/>
              <a:ahLst/>
              <a:cxnLst/>
              <a:rect l="l" t="t" r="r" b="b"/>
              <a:pathLst>
                <a:path w="4356100" h="816610">
                  <a:moveTo>
                    <a:pt x="0" y="0"/>
                  </a:moveTo>
                  <a:lnTo>
                    <a:pt x="4355691" y="0"/>
                  </a:lnTo>
                  <a:lnTo>
                    <a:pt x="4355691" y="816298"/>
                  </a:lnTo>
                  <a:lnTo>
                    <a:pt x="0" y="8162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7490" y="3330943"/>
              <a:ext cx="1955164" cy="428625"/>
            </a:xfrm>
            <a:custGeom>
              <a:avLst/>
              <a:gdLst/>
              <a:ahLst/>
              <a:cxnLst/>
              <a:rect l="l" t="t" r="r" b="b"/>
              <a:pathLst>
                <a:path w="1955165" h="428625">
                  <a:moveTo>
                    <a:pt x="0" y="0"/>
                  </a:moveTo>
                  <a:lnTo>
                    <a:pt x="1954796" y="0"/>
                  </a:lnTo>
                  <a:lnTo>
                    <a:pt x="1954796" y="428099"/>
                  </a:lnTo>
                  <a:lnTo>
                    <a:pt x="0" y="428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3876" y="3477505"/>
              <a:ext cx="142024" cy="134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Core</a:t>
            </a:r>
            <a:r>
              <a:rPr spc="-60" dirty="0"/>
              <a:t> </a:t>
            </a:r>
            <a:r>
              <a:rPr spc="-15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32087"/>
            <a:ext cx="3725545" cy="187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solidFill>
                  <a:srgbClr val="695D46"/>
                </a:solidFill>
                <a:latin typeface="Arial Black"/>
                <a:cs typeface="Arial Black"/>
              </a:rPr>
              <a:t>Context</a:t>
            </a:r>
            <a:r>
              <a:rPr sz="1400" spc="-8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 Black"/>
                <a:cs typeface="Arial Black"/>
              </a:rPr>
              <a:t>module</a:t>
            </a:r>
            <a:endParaRPr sz="1400">
              <a:latin typeface="Arial Black"/>
              <a:cs typeface="Arial Black"/>
            </a:endParaRPr>
          </a:p>
          <a:p>
            <a:pPr marL="469265" marR="34290" indent="-320675">
              <a:lnSpc>
                <a:spcPct val="114599"/>
              </a:lnSpc>
              <a:spcBef>
                <a:spcPts val="1040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Builds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solid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base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provided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by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Core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Beans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modules.</a:t>
            </a:r>
            <a:endParaRPr sz="1200">
              <a:latin typeface="Arial"/>
              <a:cs typeface="Arial"/>
            </a:endParaRPr>
          </a:p>
          <a:p>
            <a:pPr marL="469265" marR="134620" indent="-320675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medium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access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any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objects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defined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configured.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695D46"/>
                </a:solidFill>
                <a:latin typeface="Arial Black"/>
                <a:cs typeface="Arial Black"/>
              </a:rPr>
              <a:t>ApplicationContext</a:t>
            </a:r>
            <a:r>
              <a:rPr sz="1200" spc="-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interface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focal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point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Context</a:t>
            </a:r>
            <a:r>
              <a:rPr sz="12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module.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02878" y="1266172"/>
            <a:ext cx="4384675" cy="2967990"/>
            <a:chOff x="4502878" y="1266172"/>
            <a:chExt cx="4384675" cy="2967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0" y="1266172"/>
              <a:ext cx="4260291" cy="29676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17165" y="3074693"/>
              <a:ext cx="4356100" cy="816610"/>
            </a:xfrm>
            <a:custGeom>
              <a:avLst/>
              <a:gdLst/>
              <a:ahLst/>
              <a:cxnLst/>
              <a:rect l="l" t="t" r="r" b="b"/>
              <a:pathLst>
                <a:path w="4356100" h="816610">
                  <a:moveTo>
                    <a:pt x="0" y="0"/>
                  </a:moveTo>
                  <a:lnTo>
                    <a:pt x="4355691" y="0"/>
                  </a:lnTo>
                  <a:lnTo>
                    <a:pt x="4355691" y="816298"/>
                  </a:lnTo>
                  <a:lnTo>
                    <a:pt x="0" y="8162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6261" y="3325743"/>
              <a:ext cx="882650" cy="428625"/>
            </a:xfrm>
            <a:custGeom>
              <a:avLst/>
              <a:gdLst/>
              <a:ahLst/>
              <a:cxnLst/>
              <a:rect l="l" t="t" r="r" b="b"/>
              <a:pathLst>
                <a:path w="882650" h="428625">
                  <a:moveTo>
                    <a:pt x="0" y="0"/>
                  </a:moveTo>
                  <a:lnTo>
                    <a:pt x="882598" y="0"/>
                  </a:lnTo>
                  <a:lnTo>
                    <a:pt x="882598" y="428099"/>
                  </a:lnTo>
                  <a:lnTo>
                    <a:pt x="0" y="428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Core</a:t>
            </a:r>
            <a:r>
              <a:rPr spc="-60" dirty="0"/>
              <a:t> </a:t>
            </a:r>
            <a:r>
              <a:rPr spc="-15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332087"/>
            <a:ext cx="377634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5" dirty="0">
                <a:solidFill>
                  <a:srgbClr val="695D46"/>
                </a:solidFill>
                <a:latin typeface="Arial Black"/>
                <a:cs typeface="Arial Black"/>
              </a:rPr>
              <a:t>SpEL</a:t>
            </a:r>
            <a:r>
              <a:rPr sz="1400" spc="-6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(Expression</a:t>
            </a:r>
            <a:r>
              <a:rPr sz="1400" spc="-5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Language)</a:t>
            </a:r>
            <a:r>
              <a:rPr sz="1400" spc="-5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 Black"/>
                <a:cs typeface="Arial Black"/>
              </a:rPr>
              <a:t>module</a:t>
            </a:r>
            <a:endParaRPr sz="1400">
              <a:latin typeface="Arial Black"/>
              <a:cs typeface="Arial Black"/>
            </a:endParaRPr>
          </a:p>
          <a:p>
            <a:pPr marL="469265" marR="100330" indent="-320675" algn="just">
              <a:lnSpc>
                <a:spcPct val="114599"/>
              </a:lnSpc>
              <a:spcBef>
                <a:spcPts val="1040"/>
              </a:spcBef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solidFill>
                  <a:srgbClr val="69A84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powerful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expression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language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for </a:t>
            </a:r>
            <a:r>
              <a:rPr sz="1200" spc="-60" dirty="0">
                <a:solidFill>
                  <a:srgbClr val="695D46"/>
                </a:solidFill>
                <a:latin typeface="Arial Black"/>
                <a:cs typeface="Arial Black"/>
              </a:rPr>
              <a:t>querying</a:t>
            </a:r>
            <a:r>
              <a:rPr sz="1200" spc="2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695D46"/>
                </a:solidFill>
                <a:latin typeface="Arial Black"/>
                <a:cs typeface="Arial Black"/>
              </a:rPr>
              <a:t>manipulating</a:t>
            </a:r>
            <a:r>
              <a:rPr sz="1200" spc="3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object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graph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at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runtime.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Supports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695D46"/>
                </a:solidFill>
                <a:latin typeface="Arial Black"/>
                <a:cs typeface="Arial Black"/>
              </a:rPr>
              <a:t>setting</a:t>
            </a:r>
            <a:r>
              <a:rPr sz="12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getting</a:t>
            </a:r>
            <a:r>
              <a:rPr sz="1200" spc="1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property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values,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method</a:t>
            </a:r>
            <a:r>
              <a:rPr sz="12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invocation,</a:t>
            </a:r>
            <a:r>
              <a:rPr sz="12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logical</a:t>
            </a:r>
            <a:r>
              <a:rPr sz="12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arithmetic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operators,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named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variables,</a:t>
            </a:r>
            <a:r>
              <a:rPr sz="12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retrieval</a:t>
            </a:r>
            <a:r>
              <a:rPr sz="1200" spc="1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of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objects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by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name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695D46"/>
                </a:solidFill>
                <a:latin typeface="Arial"/>
                <a:cs typeface="Arial"/>
              </a:rPr>
              <a:t>from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Spring’s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IoC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container, etc...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02878" y="1266172"/>
            <a:ext cx="4384675" cy="2967990"/>
            <a:chOff x="4502878" y="1266172"/>
            <a:chExt cx="4384675" cy="2967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0" y="1266172"/>
              <a:ext cx="4260291" cy="29676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17165" y="3074693"/>
              <a:ext cx="4356100" cy="816610"/>
            </a:xfrm>
            <a:custGeom>
              <a:avLst/>
              <a:gdLst/>
              <a:ahLst/>
              <a:cxnLst/>
              <a:rect l="l" t="t" r="r" b="b"/>
              <a:pathLst>
                <a:path w="4356100" h="816610">
                  <a:moveTo>
                    <a:pt x="0" y="0"/>
                  </a:moveTo>
                  <a:lnTo>
                    <a:pt x="4355691" y="0"/>
                  </a:lnTo>
                  <a:lnTo>
                    <a:pt x="4355691" y="816298"/>
                  </a:lnTo>
                  <a:lnTo>
                    <a:pt x="0" y="8162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3709" y="3325743"/>
              <a:ext cx="968375" cy="428625"/>
            </a:xfrm>
            <a:custGeom>
              <a:avLst/>
              <a:gdLst/>
              <a:ahLst/>
              <a:cxnLst/>
              <a:rect l="l" t="t" r="r" b="b"/>
              <a:pathLst>
                <a:path w="968375" h="428625">
                  <a:moveTo>
                    <a:pt x="0" y="0"/>
                  </a:moveTo>
                  <a:lnTo>
                    <a:pt x="968098" y="0"/>
                  </a:lnTo>
                  <a:lnTo>
                    <a:pt x="968098" y="428099"/>
                  </a:lnTo>
                  <a:lnTo>
                    <a:pt x="0" y="428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Data</a:t>
            </a:r>
            <a:r>
              <a:rPr spc="-95" dirty="0"/>
              <a:t> </a:t>
            </a:r>
            <a:r>
              <a:rPr spc="-140" dirty="0"/>
              <a:t>Access/Integration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599"/>
              </a:lnSpc>
              <a:spcBef>
                <a:spcPts val="10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200" dirty="0">
                <a:latin typeface="Arial Black"/>
                <a:cs typeface="Arial Black"/>
              </a:rPr>
              <a:t>JDBC</a:t>
            </a:r>
            <a:r>
              <a:rPr sz="1200" spc="-30" dirty="0">
                <a:latin typeface="Arial Black"/>
                <a:cs typeface="Arial Black"/>
              </a:rPr>
              <a:t> </a:t>
            </a:r>
            <a:r>
              <a:rPr sz="1200" spc="55" dirty="0"/>
              <a:t>module</a:t>
            </a:r>
            <a:r>
              <a:rPr sz="1200" spc="40" dirty="0"/>
              <a:t> </a:t>
            </a:r>
            <a:r>
              <a:rPr sz="1200" dirty="0"/>
              <a:t>provides</a:t>
            </a:r>
            <a:r>
              <a:rPr sz="1200" spc="35" dirty="0"/>
              <a:t> </a:t>
            </a:r>
            <a:r>
              <a:rPr sz="1200" dirty="0"/>
              <a:t>a</a:t>
            </a:r>
            <a:r>
              <a:rPr sz="1200" spc="45" dirty="0"/>
              <a:t> </a:t>
            </a:r>
            <a:r>
              <a:rPr sz="1200" spc="-114" dirty="0">
                <a:latin typeface="Arial Black"/>
                <a:cs typeface="Arial Black"/>
              </a:rPr>
              <a:t>JDBC-</a:t>
            </a:r>
            <a:r>
              <a:rPr sz="1200" spc="-100" dirty="0">
                <a:latin typeface="Arial Black"/>
                <a:cs typeface="Arial Black"/>
              </a:rPr>
              <a:t>abstraction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layer</a:t>
            </a:r>
            <a:r>
              <a:rPr sz="1200" spc="-20" dirty="0">
                <a:latin typeface="Arial Black"/>
                <a:cs typeface="Arial Black"/>
              </a:rPr>
              <a:t> </a:t>
            </a:r>
            <a:r>
              <a:rPr sz="1200" spc="60" dirty="0"/>
              <a:t>that</a:t>
            </a:r>
            <a:r>
              <a:rPr sz="1200" spc="35" dirty="0"/>
              <a:t> </a:t>
            </a:r>
            <a:r>
              <a:rPr sz="1200" spc="-10" dirty="0"/>
              <a:t>removes </a:t>
            </a:r>
            <a:r>
              <a:rPr sz="1200" spc="55" dirty="0"/>
              <a:t>the</a:t>
            </a:r>
            <a:r>
              <a:rPr sz="1200" spc="50" dirty="0"/>
              <a:t> </a:t>
            </a:r>
            <a:r>
              <a:rPr sz="1200" dirty="0"/>
              <a:t>need</a:t>
            </a:r>
            <a:r>
              <a:rPr sz="1200" spc="50" dirty="0"/>
              <a:t> </a:t>
            </a:r>
            <a:r>
              <a:rPr sz="1200" spc="70" dirty="0"/>
              <a:t>to</a:t>
            </a:r>
            <a:r>
              <a:rPr sz="1200" spc="55" dirty="0"/>
              <a:t> </a:t>
            </a:r>
            <a:r>
              <a:rPr sz="1200" spc="65" dirty="0"/>
              <a:t>do</a:t>
            </a:r>
            <a:r>
              <a:rPr sz="1200" spc="50" dirty="0"/>
              <a:t> </a:t>
            </a:r>
            <a:r>
              <a:rPr sz="1200" dirty="0"/>
              <a:t>tedious</a:t>
            </a:r>
            <a:r>
              <a:rPr sz="1200" spc="55" dirty="0"/>
              <a:t> </a:t>
            </a:r>
            <a:r>
              <a:rPr sz="1200" spc="-114" dirty="0"/>
              <a:t>JDBC</a:t>
            </a:r>
            <a:r>
              <a:rPr sz="1200" spc="50" dirty="0"/>
              <a:t> </a:t>
            </a:r>
            <a:r>
              <a:rPr sz="1200" spc="-10" dirty="0"/>
              <a:t>coding.</a:t>
            </a:r>
            <a:endParaRPr sz="1200">
              <a:latin typeface="Arial Black"/>
              <a:cs typeface="Arial Black"/>
            </a:endParaRPr>
          </a:p>
          <a:p>
            <a:pPr marL="332740" marR="44069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80" dirty="0">
                <a:latin typeface="Arial Black"/>
                <a:cs typeface="Arial Black"/>
              </a:rPr>
              <a:t>ORM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55" dirty="0"/>
              <a:t>module</a:t>
            </a:r>
            <a:r>
              <a:rPr sz="1200" spc="40" dirty="0"/>
              <a:t> </a:t>
            </a:r>
            <a:r>
              <a:rPr sz="1200" dirty="0"/>
              <a:t>provides</a:t>
            </a:r>
            <a:r>
              <a:rPr sz="1200" spc="40" dirty="0"/>
              <a:t> </a:t>
            </a:r>
            <a:r>
              <a:rPr sz="1200" spc="-55" dirty="0">
                <a:latin typeface="Arial Black"/>
                <a:cs typeface="Arial Black"/>
              </a:rPr>
              <a:t>integration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-75" dirty="0">
                <a:latin typeface="Arial Black"/>
                <a:cs typeface="Arial Black"/>
              </a:rPr>
              <a:t>layers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65" dirty="0"/>
              <a:t>for</a:t>
            </a:r>
            <a:r>
              <a:rPr sz="1200" spc="40" dirty="0"/>
              <a:t> popular </a:t>
            </a:r>
            <a:r>
              <a:rPr sz="1200" spc="-65" dirty="0">
                <a:latin typeface="Arial Black"/>
                <a:cs typeface="Arial Black"/>
              </a:rPr>
              <a:t>object-</a:t>
            </a:r>
            <a:r>
              <a:rPr sz="1200" spc="-60" dirty="0">
                <a:latin typeface="Arial Black"/>
                <a:cs typeface="Arial Black"/>
              </a:rPr>
              <a:t>relational</a:t>
            </a:r>
            <a:r>
              <a:rPr sz="1200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mapping</a:t>
            </a:r>
            <a:r>
              <a:rPr sz="1200" dirty="0">
                <a:latin typeface="Arial Black"/>
                <a:cs typeface="Arial Black"/>
              </a:rPr>
              <a:t> </a:t>
            </a:r>
            <a:r>
              <a:rPr sz="1200" spc="-105" dirty="0">
                <a:latin typeface="Arial Black"/>
                <a:cs typeface="Arial Black"/>
              </a:rPr>
              <a:t>APIs</a:t>
            </a:r>
            <a:r>
              <a:rPr sz="1200" spc="-105" dirty="0"/>
              <a:t>,</a:t>
            </a:r>
            <a:r>
              <a:rPr sz="1200" spc="70" dirty="0"/>
              <a:t> </a:t>
            </a:r>
            <a:r>
              <a:rPr sz="1200" dirty="0"/>
              <a:t>including</a:t>
            </a:r>
            <a:r>
              <a:rPr sz="1200" spc="70" dirty="0"/>
              <a:t> </a:t>
            </a:r>
            <a:r>
              <a:rPr sz="1200" spc="-125" dirty="0"/>
              <a:t>JPA,</a:t>
            </a:r>
            <a:r>
              <a:rPr sz="1200" spc="70" dirty="0"/>
              <a:t> </a:t>
            </a:r>
            <a:r>
              <a:rPr sz="1200" spc="-95" dirty="0"/>
              <a:t>JDO,</a:t>
            </a:r>
            <a:r>
              <a:rPr sz="1200" spc="70" dirty="0"/>
              <a:t> </a:t>
            </a:r>
            <a:r>
              <a:rPr sz="1200" spc="-25" dirty="0"/>
              <a:t>and </a:t>
            </a:r>
            <a:r>
              <a:rPr sz="1200" spc="-10" dirty="0"/>
              <a:t>Hibernate.</a:t>
            </a:r>
            <a:endParaRPr sz="1200">
              <a:latin typeface="Arial Black"/>
              <a:cs typeface="Arial Black"/>
            </a:endParaRPr>
          </a:p>
          <a:p>
            <a:pPr marL="332740" marR="415290" indent="-320675" algn="just">
              <a:lnSpc>
                <a:spcPct val="114599"/>
              </a:lnSpc>
              <a:spcBef>
                <a:spcPts val="75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solidFill>
                  <a:srgbClr val="69A84F"/>
                </a:solidFill>
                <a:latin typeface="Arial Black"/>
                <a:cs typeface="Arial Black"/>
              </a:rPr>
              <a:t>	</a:t>
            </a:r>
            <a:r>
              <a:rPr sz="1200" spc="-114" dirty="0">
                <a:latin typeface="Arial Black"/>
                <a:cs typeface="Arial Black"/>
              </a:rPr>
              <a:t>OXM</a:t>
            </a:r>
            <a:r>
              <a:rPr sz="1200" spc="45" dirty="0">
                <a:latin typeface="Arial Black"/>
                <a:cs typeface="Arial Black"/>
              </a:rPr>
              <a:t> </a:t>
            </a:r>
            <a:r>
              <a:rPr sz="1200" spc="55" dirty="0"/>
              <a:t>module</a:t>
            </a:r>
            <a:r>
              <a:rPr sz="1200" spc="110" dirty="0"/>
              <a:t> </a:t>
            </a:r>
            <a:r>
              <a:rPr sz="1200" dirty="0"/>
              <a:t>provides</a:t>
            </a:r>
            <a:r>
              <a:rPr sz="1200" spc="110" dirty="0"/>
              <a:t> </a:t>
            </a:r>
            <a:r>
              <a:rPr sz="1200" dirty="0"/>
              <a:t>an</a:t>
            </a:r>
            <a:r>
              <a:rPr sz="1200" spc="110" dirty="0"/>
              <a:t> </a:t>
            </a:r>
            <a:r>
              <a:rPr sz="1200" dirty="0"/>
              <a:t>abstraction</a:t>
            </a:r>
            <a:r>
              <a:rPr sz="1200" spc="114" dirty="0"/>
              <a:t> </a:t>
            </a:r>
            <a:r>
              <a:rPr sz="1200" dirty="0"/>
              <a:t>layer</a:t>
            </a:r>
            <a:r>
              <a:rPr sz="1200" spc="110" dirty="0"/>
              <a:t> </a:t>
            </a:r>
            <a:r>
              <a:rPr sz="1200" spc="60" dirty="0"/>
              <a:t>that</a:t>
            </a:r>
            <a:r>
              <a:rPr sz="1200" spc="110" dirty="0"/>
              <a:t> </a:t>
            </a:r>
            <a:r>
              <a:rPr sz="1200" spc="-10" dirty="0"/>
              <a:t>supports </a:t>
            </a:r>
            <a:r>
              <a:rPr sz="1200" spc="-65" dirty="0">
                <a:latin typeface="Arial Black"/>
                <a:cs typeface="Arial Black"/>
              </a:rPr>
              <a:t>Object/XML</a:t>
            </a:r>
            <a:r>
              <a:rPr sz="1200" spc="95" dirty="0">
                <a:latin typeface="Arial Black"/>
                <a:cs typeface="Arial Black"/>
              </a:rPr>
              <a:t> </a:t>
            </a:r>
            <a:r>
              <a:rPr sz="1200" spc="-75" dirty="0">
                <a:latin typeface="Arial Black"/>
                <a:cs typeface="Arial Black"/>
              </a:rPr>
              <a:t>mapping</a:t>
            </a:r>
            <a:r>
              <a:rPr sz="1200" spc="125" dirty="0">
                <a:latin typeface="Arial Black"/>
                <a:cs typeface="Arial Black"/>
              </a:rPr>
              <a:t> </a:t>
            </a:r>
            <a:r>
              <a:rPr sz="1200" dirty="0"/>
              <a:t>implementations</a:t>
            </a:r>
            <a:r>
              <a:rPr sz="1200" spc="170" dirty="0"/>
              <a:t> </a:t>
            </a:r>
            <a:r>
              <a:rPr sz="1200" spc="65" dirty="0"/>
              <a:t>for</a:t>
            </a:r>
            <a:r>
              <a:rPr sz="1200" spc="170" dirty="0"/>
              <a:t> </a:t>
            </a:r>
            <a:r>
              <a:rPr sz="1200" spc="-120" dirty="0"/>
              <a:t>JAXB,</a:t>
            </a:r>
            <a:r>
              <a:rPr sz="1200" spc="170" dirty="0"/>
              <a:t> </a:t>
            </a:r>
            <a:r>
              <a:rPr sz="1200" spc="-10" dirty="0"/>
              <a:t>Castor, </a:t>
            </a:r>
            <a:r>
              <a:rPr sz="1200" spc="-20" dirty="0"/>
              <a:t>XMLBeans,</a:t>
            </a:r>
            <a:r>
              <a:rPr sz="1200" spc="35" dirty="0"/>
              <a:t> </a:t>
            </a:r>
            <a:r>
              <a:rPr sz="1200" spc="-105" dirty="0"/>
              <a:t>JiBX</a:t>
            </a:r>
            <a:r>
              <a:rPr sz="1200" spc="35" dirty="0"/>
              <a:t> </a:t>
            </a:r>
            <a:r>
              <a:rPr sz="1200" dirty="0"/>
              <a:t>and</a:t>
            </a:r>
            <a:r>
              <a:rPr sz="1200" spc="35" dirty="0"/>
              <a:t> </a:t>
            </a:r>
            <a:r>
              <a:rPr sz="1200" spc="-10" dirty="0"/>
              <a:t>XStream.</a:t>
            </a:r>
            <a:endParaRPr sz="1200">
              <a:latin typeface="Arial Black"/>
              <a:cs typeface="Arial Black"/>
            </a:endParaRPr>
          </a:p>
          <a:p>
            <a:pPr marL="332740" marR="33655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215" dirty="0">
                <a:latin typeface="Arial Black"/>
                <a:cs typeface="Arial Black"/>
              </a:rPr>
              <a:t>JMS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-75" dirty="0"/>
              <a:t>(Java</a:t>
            </a:r>
            <a:r>
              <a:rPr sz="1200" spc="60" dirty="0"/>
              <a:t> </a:t>
            </a:r>
            <a:r>
              <a:rPr sz="1200" dirty="0"/>
              <a:t>Messaging</a:t>
            </a:r>
            <a:r>
              <a:rPr sz="1200" spc="60" dirty="0"/>
              <a:t> </a:t>
            </a:r>
            <a:r>
              <a:rPr sz="1200" spc="-10" dirty="0"/>
              <a:t>Service)</a:t>
            </a:r>
            <a:r>
              <a:rPr sz="1200" spc="65" dirty="0"/>
              <a:t> </a:t>
            </a:r>
            <a:r>
              <a:rPr sz="1200" spc="55" dirty="0"/>
              <a:t>module</a:t>
            </a:r>
            <a:r>
              <a:rPr sz="1200" spc="60" dirty="0"/>
              <a:t> </a:t>
            </a:r>
            <a:r>
              <a:rPr sz="1200" dirty="0"/>
              <a:t>contains</a:t>
            </a:r>
            <a:r>
              <a:rPr sz="1200" spc="65" dirty="0"/>
              <a:t> </a:t>
            </a:r>
            <a:r>
              <a:rPr sz="1200" dirty="0"/>
              <a:t>features</a:t>
            </a:r>
            <a:r>
              <a:rPr sz="1200" spc="60" dirty="0"/>
              <a:t> </a:t>
            </a:r>
            <a:r>
              <a:rPr sz="1200" spc="40" dirty="0"/>
              <a:t>for </a:t>
            </a:r>
            <a:r>
              <a:rPr sz="1200" spc="10" dirty="0"/>
              <a:t>producing</a:t>
            </a:r>
            <a:r>
              <a:rPr sz="1200" spc="175" dirty="0"/>
              <a:t> </a:t>
            </a:r>
            <a:r>
              <a:rPr sz="1200" spc="10" dirty="0"/>
              <a:t>and</a:t>
            </a:r>
            <a:r>
              <a:rPr sz="1200" spc="175" dirty="0"/>
              <a:t> </a:t>
            </a:r>
            <a:r>
              <a:rPr sz="1200" spc="10" dirty="0"/>
              <a:t>consuming</a:t>
            </a:r>
            <a:r>
              <a:rPr sz="1200" spc="175" dirty="0"/>
              <a:t> </a:t>
            </a:r>
            <a:r>
              <a:rPr sz="1200" spc="-10" dirty="0"/>
              <a:t>messages.</a:t>
            </a:r>
            <a:endParaRPr sz="1200">
              <a:latin typeface="Arial Black"/>
              <a:cs typeface="Arial Black"/>
            </a:endParaRPr>
          </a:p>
          <a:p>
            <a:pPr marL="332740" marR="126364" indent="-320675">
              <a:lnSpc>
                <a:spcPct val="114599"/>
              </a:lnSpc>
              <a:spcBef>
                <a:spcPts val="745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85" dirty="0">
                <a:latin typeface="Arial Black"/>
                <a:cs typeface="Arial Black"/>
              </a:rPr>
              <a:t>Transaction</a:t>
            </a:r>
            <a:r>
              <a:rPr sz="1200" spc="130" dirty="0">
                <a:latin typeface="Arial Black"/>
                <a:cs typeface="Arial Black"/>
              </a:rPr>
              <a:t> </a:t>
            </a:r>
            <a:r>
              <a:rPr sz="1200" spc="55" dirty="0"/>
              <a:t>module</a:t>
            </a:r>
            <a:r>
              <a:rPr sz="1200" spc="195" dirty="0"/>
              <a:t> </a:t>
            </a:r>
            <a:r>
              <a:rPr sz="1200" dirty="0"/>
              <a:t>supports</a:t>
            </a:r>
            <a:r>
              <a:rPr sz="1200" spc="200" dirty="0"/>
              <a:t> </a:t>
            </a:r>
            <a:r>
              <a:rPr sz="1200" dirty="0"/>
              <a:t>programmatic</a:t>
            </a:r>
            <a:r>
              <a:rPr sz="1200" spc="195" dirty="0"/>
              <a:t> </a:t>
            </a:r>
            <a:r>
              <a:rPr sz="1200" dirty="0"/>
              <a:t>and</a:t>
            </a:r>
            <a:r>
              <a:rPr sz="1200" spc="200" dirty="0"/>
              <a:t> </a:t>
            </a:r>
            <a:r>
              <a:rPr sz="1200" spc="-10" dirty="0"/>
              <a:t>declarative </a:t>
            </a:r>
            <a:r>
              <a:rPr sz="1200" dirty="0"/>
              <a:t>transaction</a:t>
            </a:r>
            <a:r>
              <a:rPr sz="1200" spc="110" dirty="0"/>
              <a:t> </a:t>
            </a:r>
            <a:r>
              <a:rPr sz="1200" dirty="0"/>
              <a:t>management</a:t>
            </a:r>
            <a:r>
              <a:rPr sz="1200" spc="110" dirty="0"/>
              <a:t> </a:t>
            </a:r>
            <a:r>
              <a:rPr sz="1200" spc="65" dirty="0"/>
              <a:t>for</a:t>
            </a:r>
            <a:r>
              <a:rPr sz="1200" spc="114" dirty="0"/>
              <a:t> </a:t>
            </a:r>
            <a:r>
              <a:rPr sz="1200" spc="-10" dirty="0"/>
              <a:t>classes</a:t>
            </a:r>
            <a:r>
              <a:rPr sz="1200" spc="110" dirty="0"/>
              <a:t> </a:t>
            </a:r>
            <a:r>
              <a:rPr sz="1200" spc="60" dirty="0"/>
              <a:t>that</a:t>
            </a:r>
            <a:r>
              <a:rPr sz="1200" spc="114" dirty="0"/>
              <a:t> </a:t>
            </a:r>
            <a:r>
              <a:rPr sz="1200" spc="60" dirty="0"/>
              <a:t>implement</a:t>
            </a:r>
            <a:r>
              <a:rPr sz="1200" spc="110" dirty="0"/>
              <a:t> </a:t>
            </a:r>
            <a:r>
              <a:rPr sz="1200" spc="-10" dirty="0"/>
              <a:t>special </a:t>
            </a:r>
            <a:r>
              <a:rPr sz="1200" dirty="0"/>
              <a:t>interfaces</a:t>
            </a:r>
            <a:r>
              <a:rPr sz="1200" spc="105" dirty="0"/>
              <a:t> </a:t>
            </a:r>
            <a:r>
              <a:rPr sz="1200" dirty="0"/>
              <a:t>and</a:t>
            </a:r>
            <a:r>
              <a:rPr sz="1200" spc="110" dirty="0"/>
              <a:t> </a:t>
            </a:r>
            <a:r>
              <a:rPr sz="1200" spc="65" dirty="0"/>
              <a:t>for</a:t>
            </a:r>
            <a:r>
              <a:rPr sz="1200" spc="110" dirty="0"/>
              <a:t> </a:t>
            </a:r>
            <a:r>
              <a:rPr sz="1200" dirty="0"/>
              <a:t>all</a:t>
            </a:r>
            <a:r>
              <a:rPr sz="1200" spc="105" dirty="0"/>
              <a:t> </a:t>
            </a:r>
            <a:r>
              <a:rPr sz="1200" dirty="0"/>
              <a:t>your</a:t>
            </a:r>
            <a:r>
              <a:rPr sz="1200" spc="110" dirty="0"/>
              <a:t> </a:t>
            </a:r>
            <a:r>
              <a:rPr sz="1200" spc="-10" dirty="0"/>
              <a:t>POJOs.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19702" y="1228885"/>
            <a:ext cx="3970020" cy="2757170"/>
            <a:chOff x="5119702" y="1228885"/>
            <a:chExt cx="3970020" cy="27571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5239" y="1266322"/>
              <a:ext cx="3903967" cy="27194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3989" y="1243172"/>
              <a:ext cx="1983739" cy="1205230"/>
            </a:xfrm>
            <a:custGeom>
              <a:avLst/>
              <a:gdLst/>
              <a:ahLst/>
              <a:cxnLst/>
              <a:rect l="l" t="t" r="r" b="b"/>
              <a:pathLst>
                <a:path w="1983740" h="1205230">
                  <a:moveTo>
                    <a:pt x="0" y="0"/>
                  </a:moveTo>
                  <a:lnTo>
                    <a:pt x="1983296" y="0"/>
                  </a:lnTo>
                  <a:lnTo>
                    <a:pt x="1983296" y="1205097"/>
                  </a:lnTo>
                  <a:lnTo>
                    <a:pt x="0" y="120509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F6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12916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3" y="1306586"/>
            <a:ext cx="4126229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599"/>
              </a:lnSpc>
              <a:spcBef>
                <a:spcPts val="10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75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200" spc="7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1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basic</a:t>
            </a:r>
            <a:r>
              <a:rPr sz="12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web-oriented</a:t>
            </a:r>
            <a:r>
              <a:rPr sz="1200" spc="1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integration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features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initialization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IoC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container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using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listeners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application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context.</a:t>
            </a:r>
            <a:endParaRPr sz="1200">
              <a:latin typeface="Arial"/>
              <a:cs typeface="Arial"/>
            </a:endParaRPr>
          </a:p>
          <a:p>
            <a:pPr marL="332740" marR="1133475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85" dirty="0">
                <a:solidFill>
                  <a:srgbClr val="695D46"/>
                </a:solidFill>
                <a:latin typeface="Arial Black"/>
                <a:cs typeface="Arial Black"/>
              </a:rPr>
              <a:t>Servlet</a:t>
            </a:r>
            <a:r>
              <a:rPr sz="12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contains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MVC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implementation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applications.</a:t>
            </a:r>
            <a:endParaRPr sz="1200">
              <a:latin typeface="Arial"/>
              <a:cs typeface="Arial"/>
            </a:endParaRPr>
          </a:p>
          <a:p>
            <a:pPr marL="332740" marR="22479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Web-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Socket</a:t>
            </a:r>
            <a:r>
              <a:rPr sz="12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support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WebSocket-based,</a:t>
            </a:r>
            <a:r>
              <a:rPr sz="12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2-way</a:t>
            </a:r>
            <a:r>
              <a:rPr sz="1200" spc="1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communication</a:t>
            </a:r>
            <a:r>
              <a:rPr sz="12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between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client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server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applications.</a:t>
            </a:r>
            <a:endParaRPr sz="1200">
              <a:latin typeface="Arial"/>
              <a:cs typeface="Arial"/>
            </a:endParaRPr>
          </a:p>
          <a:p>
            <a:pPr marL="332740" marR="5334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Web-</a:t>
            </a:r>
            <a:r>
              <a:rPr sz="1200" spc="-55" dirty="0">
                <a:solidFill>
                  <a:srgbClr val="695D46"/>
                </a:solidFill>
                <a:latin typeface="Arial Black"/>
                <a:cs typeface="Arial Black"/>
              </a:rPr>
              <a:t>Portlet</a:t>
            </a:r>
            <a:r>
              <a:rPr sz="120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MVC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implementation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be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used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portlet</a:t>
            </a:r>
            <a:r>
              <a:rPr sz="12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environment.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820690" y="1252035"/>
            <a:ext cx="4042410" cy="2820035"/>
            <a:chOff x="4820690" y="1252035"/>
            <a:chExt cx="4042410" cy="28200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690" y="1266322"/>
              <a:ext cx="4027566" cy="28055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4611" y="1266322"/>
              <a:ext cx="1974214" cy="1213485"/>
            </a:xfrm>
            <a:custGeom>
              <a:avLst/>
              <a:gdLst/>
              <a:ahLst/>
              <a:cxnLst/>
              <a:rect l="l" t="t" r="r" b="b"/>
              <a:pathLst>
                <a:path w="1974215" h="1213485">
                  <a:moveTo>
                    <a:pt x="0" y="0"/>
                  </a:moveTo>
                  <a:lnTo>
                    <a:pt x="1973696" y="0"/>
                  </a:lnTo>
                  <a:lnTo>
                    <a:pt x="1973696" y="1212897"/>
                  </a:lnTo>
                  <a:lnTo>
                    <a:pt x="0" y="121289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F6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9144635" cy="5143500"/>
            <a:chOff x="-74" y="0"/>
            <a:chExt cx="914463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74" y="5045689"/>
              <a:ext cx="9144000" cy="98425"/>
            </a:xfrm>
            <a:custGeom>
              <a:avLst/>
              <a:gdLst/>
              <a:ahLst/>
              <a:cxnLst/>
              <a:rect l="l" t="t" r="r" b="b"/>
              <a:pathLst>
                <a:path w="9144000" h="98425">
                  <a:moveTo>
                    <a:pt x="9143981" y="97799"/>
                  </a:moveTo>
                  <a:lnTo>
                    <a:pt x="0" y="977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97799"/>
                  </a:lnTo>
                  <a:close/>
                </a:path>
              </a:pathLst>
            </a:custGeom>
            <a:solidFill>
              <a:srgbClr val="4DB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460904"/>
            <a:ext cx="20536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0" dirty="0">
                <a:solidFill>
                  <a:srgbClr val="FFFFFF"/>
                </a:solidFill>
              </a:rPr>
              <a:t>Content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400583" y="1281566"/>
            <a:ext cx="4146550" cy="21399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3390" indent="-44069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53390" algn="l"/>
              </a:tabLst>
            </a:pP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Framework?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Framework?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Spring?</a:t>
            </a:r>
            <a:endParaRPr sz="20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Ecosystem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Miscellaneous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3" y="1306586"/>
            <a:ext cx="4057015" cy="318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0320" indent="-320675">
              <a:lnSpc>
                <a:spcPct val="114599"/>
              </a:lnSpc>
              <a:spcBef>
                <a:spcPts val="10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AOP</a:t>
            </a:r>
            <a:r>
              <a:rPr sz="1200" spc="5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aspect-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oriented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programming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implementation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allowing</a:t>
            </a:r>
            <a:r>
              <a:rPr sz="12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you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to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cleanly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decouple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code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that</a:t>
            </a:r>
            <a:r>
              <a:rPr sz="12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implements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functionality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that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should</a:t>
            </a:r>
            <a:r>
              <a:rPr sz="12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be</a:t>
            </a:r>
            <a:r>
              <a:rPr sz="1200" spc="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separated.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599"/>
              </a:lnSpc>
              <a:spcBef>
                <a:spcPts val="4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Aspects</a:t>
            </a:r>
            <a:r>
              <a:rPr sz="1200" spc="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integration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with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695D46"/>
                </a:solidFill>
                <a:latin typeface="Arial"/>
                <a:cs typeface="Arial"/>
              </a:rPr>
              <a:t>AspectJ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(a </a:t>
            </a:r>
            <a:r>
              <a:rPr sz="1200" spc="50" dirty="0">
                <a:solidFill>
                  <a:srgbClr val="695D46"/>
                </a:solidFill>
                <a:latin typeface="Arial"/>
                <a:cs typeface="Arial"/>
              </a:rPr>
              <a:t>powerful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695D46"/>
                </a:solidFill>
                <a:latin typeface="Arial"/>
                <a:cs typeface="Arial"/>
              </a:rPr>
              <a:t>AOP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framework).</a:t>
            </a:r>
            <a:endParaRPr sz="1200">
              <a:latin typeface="Arial"/>
              <a:cs typeface="Arial"/>
            </a:endParaRPr>
          </a:p>
          <a:p>
            <a:pPr marL="332740" marR="777875" indent="-320675">
              <a:lnSpc>
                <a:spcPct val="114599"/>
              </a:lnSpc>
              <a:spcBef>
                <a:spcPts val="4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55" dirty="0">
                <a:solidFill>
                  <a:srgbClr val="695D46"/>
                </a:solidFill>
                <a:latin typeface="Arial Black"/>
                <a:cs typeface="Arial Black"/>
              </a:rPr>
              <a:t>Instrumentation</a:t>
            </a:r>
            <a:r>
              <a:rPr sz="1200" spc="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1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class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instrumentation</a:t>
            </a:r>
            <a:r>
              <a:rPr sz="12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support</a:t>
            </a:r>
            <a:r>
              <a:rPr sz="12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2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class</a:t>
            </a:r>
            <a:r>
              <a:rPr sz="1200" spc="1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loader implementations.</a:t>
            </a:r>
            <a:endParaRPr sz="1200">
              <a:latin typeface="Arial"/>
              <a:cs typeface="Arial"/>
            </a:endParaRPr>
          </a:p>
          <a:p>
            <a:pPr marL="332740" marR="83185" indent="-320675">
              <a:lnSpc>
                <a:spcPct val="114599"/>
              </a:lnSpc>
              <a:spcBef>
                <a:spcPts val="450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Messaging</a:t>
            </a:r>
            <a:r>
              <a:rPr sz="1200" spc="-2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support</a:t>
            </a:r>
            <a:r>
              <a:rPr sz="12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695D46"/>
                </a:solidFill>
                <a:latin typeface="Arial"/>
                <a:cs typeface="Arial"/>
              </a:rPr>
              <a:t>STOMP</a:t>
            </a:r>
            <a:r>
              <a:rPr sz="12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as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WebSocket</a:t>
            </a:r>
            <a:r>
              <a:rPr sz="12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sub-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protocol.</a:t>
            </a:r>
            <a:endParaRPr sz="1200">
              <a:latin typeface="Arial"/>
              <a:cs typeface="Arial"/>
            </a:endParaRPr>
          </a:p>
          <a:p>
            <a:pPr marL="332740" marR="90170" indent="-320675">
              <a:lnSpc>
                <a:spcPct val="114599"/>
              </a:lnSpc>
              <a:spcBef>
                <a:spcPts val="445"/>
              </a:spcBef>
              <a:buClr>
                <a:srgbClr val="69A84F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Test</a:t>
            </a:r>
            <a:r>
              <a:rPr sz="1200" spc="1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module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supports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unit</a:t>
            </a:r>
            <a:r>
              <a:rPr sz="12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testing</a:t>
            </a:r>
            <a:r>
              <a:rPr sz="12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and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integration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testing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95D46"/>
                </a:solidFill>
                <a:latin typeface="Arial"/>
                <a:cs typeface="Arial"/>
              </a:rPr>
              <a:t>components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95D46"/>
                </a:solidFill>
                <a:latin typeface="Arial"/>
                <a:cs typeface="Arial"/>
              </a:rPr>
              <a:t>with</a:t>
            </a:r>
            <a:r>
              <a:rPr sz="12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JUnit </a:t>
            </a:r>
            <a:r>
              <a:rPr sz="1200" spc="70" dirty="0">
                <a:solidFill>
                  <a:srgbClr val="695D46"/>
                </a:solidFill>
                <a:latin typeface="Arial"/>
                <a:cs typeface="Arial"/>
              </a:rPr>
              <a:t>or</a:t>
            </a: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TestNG.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806377" y="1266322"/>
            <a:ext cx="4056379" cy="2806065"/>
            <a:chOff x="4806377" y="1266322"/>
            <a:chExt cx="4056379" cy="2806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690" y="1266322"/>
              <a:ext cx="4027566" cy="28055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20665" y="2477395"/>
              <a:ext cx="4027804" cy="475615"/>
            </a:xfrm>
            <a:custGeom>
              <a:avLst/>
              <a:gdLst/>
              <a:ahLst/>
              <a:cxnLst/>
              <a:rect l="l" t="t" r="r" b="b"/>
              <a:pathLst>
                <a:path w="4027804" h="475614">
                  <a:moveTo>
                    <a:pt x="0" y="0"/>
                  </a:moveTo>
                  <a:lnTo>
                    <a:pt x="4027491" y="0"/>
                  </a:lnTo>
                  <a:lnTo>
                    <a:pt x="4027491" y="475499"/>
                  </a:lnTo>
                  <a:lnTo>
                    <a:pt x="0" y="475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F6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2286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40" dirty="0">
                <a:solidFill>
                  <a:srgbClr val="FFFFFF"/>
                </a:solidFill>
              </a:rPr>
              <a:t>Why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25" dirty="0">
                <a:solidFill>
                  <a:srgbClr val="FFFFFF"/>
                </a:solidFill>
              </a:rPr>
              <a:t>Spring?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27394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Why</a:t>
            </a:r>
            <a:r>
              <a:rPr spc="-65" dirty="0"/>
              <a:t> </a:t>
            </a:r>
            <a:r>
              <a:rPr spc="-210" dirty="0"/>
              <a:t>Spring?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4" y="1330208"/>
            <a:ext cx="664972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These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800" spc="4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basically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main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reasons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Spring’s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popularity:</a:t>
            </a:r>
            <a:endParaRPr sz="1800">
              <a:latin typeface="Arial"/>
              <a:cs typeface="Arial"/>
            </a:endParaRPr>
          </a:p>
          <a:p>
            <a:pPr marL="469265" indent="-419734">
              <a:lnSpc>
                <a:spcPct val="100000"/>
              </a:lnSpc>
              <a:spcBef>
                <a:spcPts val="1890"/>
              </a:spcBef>
              <a:buClr>
                <a:srgbClr val="69A84F"/>
              </a:buClr>
              <a:buAutoNum type="arabicPeriod"/>
              <a:tabLst>
                <a:tab pos="469265" algn="l"/>
              </a:tabLst>
            </a:pP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Simplicity</a:t>
            </a:r>
            <a:endParaRPr sz="1800">
              <a:latin typeface="Arial"/>
              <a:cs typeface="Arial"/>
            </a:endParaRPr>
          </a:p>
          <a:p>
            <a:pPr marL="469265" indent="-419734">
              <a:lnSpc>
                <a:spcPct val="100000"/>
              </a:lnSpc>
              <a:spcBef>
                <a:spcPts val="315"/>
              </a:spcBef>
              <a:buClr>
                <a:srgbClr val="69A84F"/>
              </a:buClr>
              <a:buAutoNum type="arabicPeriod"/>
              <a:tabLst>
                <a:tab pos="469265" algn="l"/>
              </a:tabLst>
            </a:pP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Testability</a:t>
            </a:r>
            <a:endParaRPr sz="1800">
              <a:latin typeface="Arial"/>
              <a:cs typeface="Arial"/>
            </a:endParaRPr>
          </a:p>
          <a:p>
            <a:pPr marL="469265" indent="-419734">
              <a:lnSpc>
                <a:spcPct val="100000"/>
              </a:lnSpc>
              <a:spcBef>
                <a:spcPts val="315"/>
              </a:spcBef>
              <a:buClr>
                <a:srgbClr val="69A84F"/>
              </a:buClr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Loose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Coupling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Simplicity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4" y="1290203"/>
            <a:ext cx="82296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simple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because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its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non-invasive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as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uses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695D46"/>
                </a:solidFill>
                <a:latin typeface="Arial"/>
                <a:cs typeface="Arial"/>
              </a:rPr>
              <a:t>POJO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POJI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 marL="469265" marR="1057910" indent="-367030">
              <a:lnSpc>
                <a:spcPct val="114599"/>
              </a:lnSpc>
              <a:spcBef>
                <a:spcPts val="975"/>
              </a:spcBef>
              <a:buClr>
                <a:srgbClr val="69A84F"/>
              </a:buClr>
              <a:buFont typeface="Arial"/>
              <a:buChar char="●"/>
              <a:tabLst>
                <a:tab pos="469265" algn="l"/>
              </a:tabLst>
            </a:pPr>
            <a:r>
              <a:rPr sz="1800" spc="-240" dirty="0">
                <a:solidFill>
                  <a:srgbClr val="695D46"/>
                </a:solidFill>
                <a:latin typeface="Arial Black"/>
                <a:cs typeface="Arial Black"/>
              </a:rPr>
              <a:t>POJO</a:t>
            </a:r>
            <a:r>
              <a:rPr sz="1800" spc="-12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(Plain</a:t>
            </a:r>
            <a:r>
              <a:rPr sz="1800" spc="-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Old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Objects):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class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coupled</a:t>
            </a:r>
            <a:r>
              <a:rPr sz="1800" spc="-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95D46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any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technology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or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any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called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POJO.</a:t>
            </a:r>
            <a:endParaRPr sz="1800">
              <a:latin typeface="Arial"/>
              <a:cs typeface="Arial"/>
            </a:endParaRPr>
          </a:p>
          <a:p>
            <a:pPr marL="469265" marR="480059" indent="-367030">
              <a:lnSpc>
                <a:spcPct val="114599"/>
              </a:lnSpc>
              <a:spcBef>
                <a:spcPts val="969"/>
              </a:spcBef>
              <a:buClr>
                <a:srgbClr val="69A84F"/>
              </a:buClr>
              <a:buFont typeface="Arial"/>
              <a:buChar char="●"/>
              <a:tabLst>
                <a:tab pos="469265" algn="l"/>
              </a:tabLst>
            </a:pPr>
            <a:r>
              <a:rPr sz="1800" spc="-254" dirty="0">
                <a:solidFill>
                  <a:srgbClr val="695D46"/>
                </a:solidFill>
                <a:latin typeface="Arial Black"/>
                <a:cs typeface="Arial Black"/>
              </a:rPr>
              <a:t>POJI</a:t>
            </a:r>
            <a:r>
              <a:rPr sz="1800" spc="-6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(Plain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Old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Interfaces):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interface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not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coupled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95D46"/>
                </a:solidFill>
                <a:latin typeface="Arial"/>
                <a:cs typeface="Arial"/>
              </a:rPr>
              <a:t>with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any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technology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or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any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called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POJI.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4724" y="499760"/>
            <a:ext cx="25870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Testability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4" y="1297797"/>
            <a:ext cx="382460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Actually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writing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4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application,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server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(Container)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is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not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mandatory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because</a:t>
            </a:r>
            <a:r>
              <a:rPr sz="1400" spc="5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has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own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container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run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applications.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6645" y="1266172"/>
            <a:ext cx="3935636" cy="23774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Loose</a:t>
            </a:r>
            <a:r>
              <a:rPr spc="-50" dirty="0"/>
              <a:t> </a:t>
            </a:r>
            <a:r>
              <a:rPr spc="-170" dirty="0"/>
              <a:t>Coupling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marR="5080">
              <a:lnSpc>
                <a:spcPct val="116100"/>
              </a:lnSpc>
              <a:spcBef>
                <a:spcPts val="100"/>
              </a:spcBef>
            </a:pPr>
            <a:r>
              <a:rPr spc="10" dirty="0"/>
              <a:t>Spring</a:t>
            </a:r>
            <a:r>
              <a:rPr spc="55" dirty="0"/>
              <a:t> </a:t>
            </a:r>
            <a:r>
              <a:rPr spc="10" dirty="0"/>
              <a:t>Framework</a:t>
            </a:r>
            <a:r>
              <a:rPr spc="55" dirty="0"/>
              <a:t> </a:t>
            </a:r>
            <a:r>
              <a:rPr spc="10" dirty="0"/>
              <a:t>is</a:t>
            </a:r>
            <a:r>
              <a:rPr spc="60" dirty="0"/>
              <a:t> </a:t>
            </a:r>
            <a:r>
              <a:rPr spc="10" dirty="0"/>
              <a:t>loosely</a:t>
            </a:r>
            <a:r>
              <a:rPr spc="55" dirty="0"/>
              <a:t> </a:t>
            </a:r>
            <a:r>
              <a:rPr spc="10" dirty="0"/>
              <a:t>coupled</a:t>
            </a:r>
            <a:r>
              <a:rPr spc="60" dirty="0"/>
              <a:t> </a:t>
            </a:r>
            <a:r>
              <a:rPr spc="10" dirty="0"/>
              <a:t>because</a:t>
            </a:r>
            <a:r>
              <a:rPr spc="55" dirty="0"/>
              <a:t> </a:t>
            </a:r>
            <a:r>
              <a:rPr spc="70" dirty="0"/>
              <a:t>it</a:t>
            </a:r>
            <a:r>
              <a:rPr spc="55" dirty="0"/>
              <a:t> </a:t>
            </a:r>
            <a:r>
              <a:rPr spc="-25" dirty="0"/>
              <a:t>has </a:t>
            </a:r>
            <a:r>
              <a:rPr dirty="0"/>
              <a:t>concepts</a:t>
            </a:r>
            <a:r>
              <a:rPr spc="140" dirty="0"/>
              <a:t> </a:t>
            </a:r>
            <a:r>
              <a:rPr dirty="0"/>
              <a:t>like</a:t>
            </a:r>
            <a:r>
              <a:rPr spc="145" dirty="0"/>
              <a:t> </a:t>
            </a:r>
            <a:r>
              <a:rPr dirty="0"/>
              <a:t>Dependency</a:t>
            </a:r>
            <a:r>
              <a:rPr spc="140" dirty="0"/>
              <a:t> </a:t>
            </a:r>
            <a:r>
              <a:rPr dirty="0"/>
              <a:t>Injection,</a:t>
            </a:r>
            <a:r>
              <a:rPr spc="145" dirty="0"/>
              <a:t> </a:t>
            </a:r>
            <a:r>
              <a:rPr spc="-50" dirty="0"/>
              <a:t>AOP</a:t>
            </a:r>
            <a:r>
              <a:rPr spc="145" dirty="0"/>
              <a:t> </a:t>
            </a:r>
            <a:r>
              <a:rPr spc="-20" dirty="0"/>
              <a:t>etc.</a:t>
            </a:r>
          </a:p>
          <a:p>
            <a:pPr marL="187325" marR="220979">
              <a:lnSpc>
                <a:spcPct val="116100"/>
              </a:lnSpc>
              <a:spcBef>
                <a:spcPts val="975"/>
              </a:spcBef>
            </a:pPr>
            <a:r>
              <a:rPr dirty="0"/>
              <a:t>These</a:t>
            </a:r>
            <a:r>
              <a:rPr spc="150" dirty="0"/>
              <a:t> </a:t>
            </a:r>
            <a:r>
              <a:rPr dirty="0"/>
              <a:t>features</a:t>
            </a:r>
            <a:r>
              <a:rPr spc="155" dirty="0"/>
              <a:t> </a:t>
            </a:r>
            <a:r>
              <a:rPr dirty="0"/>
              <a:t>help</a:t>
            </a:r>
            <a:r>
              <a:rPr spc="155" dirty="0"/>
              <a:t> </a:t>
            </a:r>
            <a:r>
              <a:rPr spc="55" dirty="0"/>
              <a:t>in</a:t>
            </a:r>
            <a:r>
              <a:rPr spc="150" dirty="0"/>
              <a:t> </a:t>
            </a:r>
            <a:r>
              <a:rPr dirty="0"/>
              <a:t>reducing</a:t>
            </a:r>
            <a:r>
              <a:rPr spc="155" dirty="0"/>
              <a:t> </a:t>
            </a:r>
            <a:r>
              <a:rPr dirty="0"/>
              <a:t>dependency</a:t>
            </a:r>
            <a:r>
              <a:rPr spc="155" dirty="0"/>
              <a:t> </a:t>
            </a:r>
            <a:r>
              <a:rPr spc="-25" dirty="0"/>
              <a:t>and </a:t>
            </a:r>
            <a:r>
              <a:rPr dirty="0"/>
              <a:t>increasing</a:t>
            </a:r>
            <a:r>
              <a:rPr spc="25" dirty="0"/>
              <a:t> </a:t>
            </a:r>
            <a:r>
              <a:rPr spc="60" dirty="0"/>
              <a:t>the</a:t>
            </a:r>
            <a:r>
              <a:rPr spc="30" dirty="0"/>
              <a:t> </a:t>
            </a:r>
            <a:r>
              <a:rPr spc="55" dirty="0"/>
              <a:t>modularity</a:t>
            </a:r>
            <a:r>
              <a:rPr spc="30" dirty="0"/>
              <a:t> </a:t>
            </a:r>
            <a:r>
              <a:rPr spc="65" dirty="0"/>
              <a:t>within</a:t>
            </a:r>
            <a:r>
              <a:rPr spc="30" dirty="0"/>
              <a:t> </a:t>
            </a:r>
            <a:r>
              <a:rPr spc="60" dirty="0"/>
              <a:t>the</a:t>
            </a:r>
            <a:r>
              <a:rPr spc="30" dirty="0"/>
              <a:t> </a:t>
            </a:r>
            <a:r>
              <a:rPr spc="-10" dirty="0"/>
              <a:t>code.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3364" y="1266172"/>
            <a:ext cx="3638917" cy="20551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5295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200" dirty="0">
                <a:solidFill>
                  <a:srgbClr val="FFFFFF"/>
                </a:solidFill>
              </a:rPr>
              <a:t>Framework</a:t>
            </a:r>
            <a:r>
              <a:rPr sz="4000" spc="-45" dirty="0">
                <a:solidFill>
                  <a:srgbClr val="FFFFFF"/>
                </a:solidFill>
              </a:rPr>
              <a:t> </a:t>
            </a:r>
            <a:r>
              <a:rPr sz="4000" spc="-300" dirty="0">
                <a:solidFill>
                  <a:srgbClr val="FFFFFF"/>
                </a:solidFill>
              </a:rPr>
              <a:t>Ecosystem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22" y="700474"/>
            <a:ext cx="8457361" cy="3719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23124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0" dirty="0">
                <a:solidFill>
                  <a:srgbClr val="FFFFFF"/>
                </a:solidFill>
              </a:rPr>
              <a:t>Summary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3996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>
                <a:solidFill>
                  <a:srgbClr val="FFFFFF"/>
                </a:solidFill>
              </a:rPr>
              <a:t>What</a:t>
            </a:r>
            <a:r>
              <a:rPr sz="4000" spc="-80" dirty="0">
                <a:solidFill>
                  <a:srgbClr val="FFFFFF"/>
                </a:solidFill>
              </a:rPr>
              <a:t> </a:t>
            </a:r>
            <a:r>
              <a:rPr sz="4000" spc="-225" dirty="0">
                <a:solidFill>
                  <a:srgbClr val="FFFFFF"/>
                </a:solidFill>
              </a:rPr>
              <a:t>is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190" dirty="0">
                <a:solidFill>
                  <a:srgbClr val="FFFFFF"/>
                </a:solidFill>
              </a:rPr>
              <a:t>a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210" dirty="0">
                <a:solidFill>
                  <a:srgbClr val="FFFFFF"/>
                </a:solidFill>
              </a:rPr>
              <a:t>Framework?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9304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What</a:t>
            </a:r>
            <a:r>
              <a:rPr spc="-55" dirty="0"/>
              <a:t> </a:t>
            </a:r>
            <a:r>
              <a:rPr spc="-204" dirty="0"/>
              <a:t>is</a:t>
            </a:r>
            <a:r>
              <a:rPr spc="-50" dirty="0"/>
              <a:t> </a:t>
            </a:r>
            <a:r>
              <a:rPr spc="-170" dirty="0"/>
              <a:t>a</a:t>
            </a:r>
            <a:r>
              <a:rPr spc="-50" dirty="0"/>
              <a:t> </a:t>
            </a:r>
            <a:r>
              <a:rPr spc="-150" dirty="0"/>
              <a:t>Software</a:t>
            </a:r>
            <a:r>
              <a:rPr spc="-55" dirty="0"/>
              <a:t> </a:t>
            </a:r>
            <a:r>
              <a:rPr spc="-175" dirty="0"/>
              <a:t>Framework?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420377"/>
            <a:ext cx="8071484" cy="259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3399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set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libraries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classes,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built-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generic </a:t>
            </a:r>
            <a:r>
              <a:rPr sz="1800" spc="20" dirty="0">
                <a:solidFill>
                  <a:srgbClr val="695D46"/>
                </a:solidFill>
                <a:latin typeface="Arial"/>
                <a:cs typeface="Arial"/>
              </a:rPr>
              <a:t>functionalities,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dealt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95D46"/>
                </a:solidFill>
                <a:latin typeface="Arial"/>
                <a:cs typeface="Arial"/>
              </a:rPr>
              <a:t>with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standard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95D46"/>
                </a:solidFill>
                <a:latin typeface="Arial"/>
                <a:cs typeface="Arial"/>
              </a:rPr>
              <a:t>low-level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95D46"/>
                </a:solidFill>
                <a:latin typeface="Arial"/>
                <a:cs typeface="Arial"/>
              </a:rPr>
              <a:t>details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working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reusable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software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environment.</a:t>
            </a:r>
            <a:endParaRPr sz="1800">
              <a:latin typeface="Arial"/>
              <a:cs typeface="Arial"/>
            </a:endParaRPr>
          </a:p>
          <a:p>
            <a:pPr marL="379095" marR="403225" indent="-367030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be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extended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by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additional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users-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written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code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provide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specific functionalities.</a:t>
            </a:r>
            <a:endParaRPr sz="1800">
              <a:latin typeface="Arial"/>
              <a:cs typeface="Arial"/>
            </a:endParaRPr>
          </a:p>
          <a:p>
            <a:pPr marL="379095" marR="422909" indent="-367030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Enforces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adherence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 to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coding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standards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consistent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design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approaches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8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pre-defined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by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68542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What</a:t>
            </a:r>
            <a:r>
              <a:rPr spc="-55" dirty="0"/>
              <a:t> </a:t>
            </a:r>
            <a:r>
              <a:rPr spc="-204" dirty="0"/>
              <a:t>is</a:t>
            </a:r>
            <a:r>
              <a:rPr spc="-50" dirty="0"/>
              <a:t> </a:t>
            </a:r>
            <a:r>
              <a:rPr spc="-170" dirty="0"/>
              <a:t>a</a:t>
            </a:r>
            <a:r>
              <a:rPr spc="-50" dirty="0"/>
              <a:t> </a:t>
            </a:r>
            <a:r>
              <a:rPr spc="-150" dirty="0"/>
              <a:t>Software</a:t>
            </a:r>
            <a:r>
              <a:rPr spc="-55" dirty="0"/>
              <a:t> </a:t>
            </a:r>
            <a:r>
              <a:rPr spc="-175" dirty="0"/>
              <a:t>Framework?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2" y="1297797"/>
            <a:ext cx="4142104" cy="315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2230" indent="-336550">
              <a:lnSpc>
                <a:spcPct val="116100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spc="-35" dirty="0">
                <a:solidFill>
                  <a:srgbClr val="695D46"/>
                </a:solidFill>
                <a:latin typeface="Arial"/>
                <a:cs typeface="Arial"/>
              </a:rPr>
              <a:t>Each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programming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language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has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at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least</a:t>
            </a:r>
            <a:r>
              <a:rPr sz="14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one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universal,</a:t>
            </a:r>
            <a:r>
              <a:rPr sz="1400" spc="229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reusable</a:t>
            </a:r>
            <a:r>
              <a:rPr sz="1400" spc="229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framework.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5300"/>
              </a:lnSpc>
              <a:spcBef>
                <a:spcPts val="710"/>
              </a:spcBef>
              <a:buClr>
                <a:srgbClr val="38751C"/>
              </a:buClr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Frameworks</a:t>
            </a:r>
            <a:r>
              <a:rPr sz="14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are</a:t>
            </a:r>
            <a:r>
              <a:rPr sz="14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fully</a:t>
            </a:r>
            <a:r>
              <a:rPr sz="1400" spc="1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layered</a:t>
            </a:r>
            <a:r>
              <a:rPr sz="14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workflow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environment.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More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than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just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code,</a:t>
            </a:r>
            <a:r>
              <a:rPr sz="14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they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defines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flow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control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944"/>
              </a:spcBef>
              <a:buClr>
                <a:srgbClr val="38751C"/>
              </a:buClr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They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includes:</a:t>
            </a:r>
            <a:endParaRPr sz="14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8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Libraries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APIs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Compilers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dirty="0">
                <a:solidFill>
                  <a:srgbClr val="695D46"/>
                </a:solidFill>
                <a:latin typeface="Arial"/>
                <a:cs typeface="Arial"/>
              </a:rPr>
              <a:t>Tool</a:t>
            </a:r>
            <a:r>
              <a:rPr sz="12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95D46"/>
                </a:solidFill>
                <a:latin typeface="Arial"/>
                <a:cs typeface="Arial"/>
              </a:rPr>
              <a:t>sets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spc="-10" dirty="0">
                <a:solidFill>
                  <a:srgbClr val="695D46"/>
                </a:solidFill>
                <a:latin typeface="Arial"/>
                <a:cs typeface="Arial"/>
              </a:rPr>
              <a:t>Caching</a:t>
            </a:r>
            <a:endParaRPr sz="1200">
              <a:latin typeface="Arial"/>
              <a:cs typeface="Arial"/>
            </a:endParaRPr>
          </a:p>
          <a:p>
            <a:pPr marL="805180" lvl="1" indent="-320040">
              <a:lnSpc>
                <a:spcPct val="100000"/>
              </a:lnSpc>
              <a:spcBef>
                <a:spcPts val="210"/>
              </a:spcBef>
              <a:buClr>
                <a:srgbClr val="38751C"/>
              </a:buClr>
              <a:buChar char="○"/>
              <a:tabLst>
                <a:tab pos="805180" algn="l"/>
              </a:tabLst>
            </a:pPr>
            <a:r>
              <a:rPr sz="1200" spc="-25" dirty="0">
                <a:solidFill>
                  <a:srgbClr val="695D46"/>
                </a:solidFill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2390" y="1266172"/>
            <a:ext cx="3999891" cy="1611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7025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Software</a:t>
            </a:r>
            <a:r>
              <a:rPr spc="-25" dirty="0"/>
              <a:t> </a:t>
            </a:r>
            <a:r>
              <a:rPr spc="-180" dirty="0"/>
              <a:t>Framework</a:t>
            </a:r>
            <a:r>
              <a:rPr spc="-25" dirty="0"/>
              <a:t> </a:t>
            </a:r>
            <a:r>
              <a:rPr spc="-17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457207"/>
            <a:ext cx="7803515" cy="230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Provides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built-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generic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functionalities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355"/>
              </a:spcBef>
              <a:buClr>
                <a:srgbClr val="38751C"/>
              </a:buClr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4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example:</a:t>
            </a:r>
            <a:r>
              <a:rPr sz="14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Security,</a:t>
            </a:r>
            <a:r>
              <a:rPr sz="14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request</a:t>
            </a:r>
            <a:r>
              <a:rPr sz="14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handling,</a:t>
            </a:r>
            <a:r>
              <a:rPr sz="14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caching,</a:t>
            </a:r>
            <a:r>
              <a:rPr sz="1400" spc="1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logging,...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3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Reduce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overall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development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effort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and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305"/>
              </a:spcBef>
              <a:buClr>
                <a:srgbClr val="38751C"/>
              </a:buClr>
              <a:buChar char="○"/>
              <a:tabLst>
                <a:tab pos="836294" algn="l"/>
              </a:tabLst>
            </a:pP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Developers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can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focus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95D46"/>
                </a:solidFill>
                <a:latin typeface="Arial"/>
                <a:cs typeface="Arial"/>
              </a:rPr>
              <a:t>writing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code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just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their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specific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95D46"/>
                </a:solidFill>
                <a:latin typeface="Arial"/>
                <a:cs typeface="Arial"/>
              </a:rPr>
              <a:t>application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95D46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3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Allows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applications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be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implemented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in</a:t>
            </a:r>
            <a:r>
              <a:rPr sz="18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standard</a:t>
            </a:r>
            <a:r>
              <a:rPr sz="18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1305"/>
              </a:spcBef>
              <a:buClr>
                <a:srgbClr val="38751C"/>
              </a:buClr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This</a:t>
            </a:r>
            <a:r>
              <a:rPr sz="1400" spc="1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improves</a:t>
            </a:r>
            <a:r>
              <a:rPr sz="14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4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maintainability</a:t>
            </a:r>
            <a:r>
              <a:rPr sz="1400" spc="1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400" spc="19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80575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Software</a:t>
            </a:r>
            <a:r>
              <a:rPr spc="-25" dirty="0"/>
              <a:t> </a:t>
            </a:r>
            <a:r>
              <a:rPr spc="-180" dirty="0"/>
              <a:t>Framework</a:t>
            </a:r>
            <a:r>
              <a:rPr spc="-25" dirty="0"/>
              <a:t> </a:t>
            </a:r>
            <a:r>
              <a:rPr spc="-16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457207"/>
            <a:ext cx="805751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takes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time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learn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framework.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34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increases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Need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follow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some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coding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standards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in</a:t>
            </a: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order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95D46"/>
                </a:solidFill>
                <a:latin typeface="Arial"/>
                <a:cs typeface="Arial"/>
              </a:rPr>
              <a:t>to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utilize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framework.</a:t>
            </a:r>
            <a:endParaRPr sz="1800">
              <a:latin typeface="Arial"/>
              <a:cs typeface="Arial"/>
            </a:endParaRPr>
          </a:p>
          <a:p>
            <a:pPr marL="379095" marR="178435" indent="-367030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Char char="●"/>
              <a:tabLst>
                <a:tab pos="379095" algn="l"/>
              </a:tabLst>
            </a:pPr>
            <a:r>
              <a:rPr sz="1800" spc="65" dirty="0">
                <a:solidFill>
                  <a:srgbClr val="695D46"/>
                </a:solidFill>
                <a:latin typeface="Arial"/>
                <a:cs typeface="Arial"/>
              </a:rPr>
              <a:t>It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is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unsuitable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writing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 small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programs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which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be</a:t>
            </a:r>
            <a:r>
              <a:rPr sz="1800" spc="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written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quickly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without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using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any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framework.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953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>
                <a:solidFill>
                  <a:srgbClr val="FFFFFF"/>
                </a:solidFill>
              </a:rPr>
              <a:t>What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225" dirty="0">
                <a:solidFill>
                  <a:srgbClr val="FFFFFF"/>
                </a:solidFill>
              </a:rPr>
              <a:t>is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215" dirty="0">
                <a:solidFill>
                  <a:srgbClr val="FFFFFF"/>
                </a:solidFill>
              </a:rPr>
              <a:t>Spring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spc="-204" dirty="0">
                <a:solidFill>
                  <a:srgbClr val="FFFFFF"/>
                </a:solidFill>
              </a:rPr>
              <a:t>Framework?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2408" y="4269066"/>
            <a:ext cx="707398" cy="7073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0"/>
            <a:ext cx="66256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What</a:t>
            </a:r>
            <a:r>
              <a:rPr spc="-55" dirty="0"/>
              <a:t> </a:t>
            </a:r>
            <a:r>
              <a:rPr spc="-204" dirty="0"/>
              <a:t>is</a:t>
            </a:r>
            <a:r>
              <a:rPr spc="-50" dirty="0"/>
              <a:t> </a:t>
            </a:r>
            <a:r>
              <a:rPr spc="-195" dirty="0"/>
              <a:t>Spring</a:t>
            </a:r>
            <a:r>
              <a:rPr spc="-55" dirty="0"/>
              <a:t> </a:t>
            </a:r>
            <a:r>
              <a:rPr spc="-185" dirty="0"/>
              <a:t>Framework?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797496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69A84F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Open</a:t>
            </a:r>
            <a:r>
              <a:rPr sz="18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source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application</a:t>
            </a:r>
            <a:r>
              <a:rPr sz="1800" spc="2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framework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(since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2003)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Clr>
                <a:srgbClr val="69A84F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Supports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any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95D46"/>
                </a:solidFill>
                <a:latin typeface="Arial"/>
                <a:cs typeface="Arial"/>
              </a:rPr>
              <a:t>kind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800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695D46"/>
                </a:solidFill>
                <a:latin typeface="Arial"/>
                <a:cs typeface="Arial"/>
              </a:rPr>
              <a:t>Java</a:t>
            </a:r>
            <a:r>
              <a:rPr sz="1800" spc="5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Special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95D46"/>
                </a:solidFill>
                <a:latin typeface="Arial"/>
                <a:cs typeface="Arial"/>
              </a:rPr>
              <a:t>support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95D46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70" dirty="0">
                <a:solidFill>
                  <a:srgbClr val="695D46"/>
                </a:solidFill>
                <a:latin typeface="Arial"/>
                <a:cs typeface="Arial"/>
              </a:rPr>
              <a:t>J2EE</a:t>
            </a:r>
            <a:r>
              <a:rPr sz="14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30"/>
              </a:spcBef>
              <a:buClr>
                <a:srgbClr val="69A84F"/>
              </a:buClr>
              <a:buChar char="●"/>
              <a:tabLst>
                <a:tab pos="379095" algn="l"/>
              </a:tabLst>
            </a:pP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Foundation: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95D46"/>
                </a:solidFill>
                <a:latin typeface="Arial"/>
                <a:cs typeface="Arial"/>
              </a:rPr>
              <a:t>Core</a:t>
            </a:r>
            <a:r>
              <a:rPr sz="1800" spc="9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Inversion</a:t>
            </a:r>
            <a:r>
              <a:rPr sz="14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95D46"/>
                </a:solidFill>
                <a:latin typeface="Arial"/>
                <a:cs typeface="Arial"/>
              </a:rPr>
              <a:t>of</a:t>
            </a:r>
            <a:r>
              <a:rPr sz="14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Control</a:t>
            </a:r>
            <a:r>
              <a:rPr sz="1400" spc="11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695D46"/>
                </a:solidFill>
                <a:latin typeface="Arial"/>
                <a:cs typeface="Arial"/>
              </a:rPr>
              <a:t>(IoC)</a:t>
            </a:r>
            <a:r>
              <a:rPr sz="1400" spc="114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95D46"/>
                </a:solidFill>
                <a:latin typeface="Arial"/>
                <a:cs typeface="Arial"/>
              </a:rPr>
              <a:t>container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Dependency</a:t>
            </a:r>
            <a:r>
              <a:rPr sz="1400" spc="2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95D46"/>
                </a:solidFill>
                <a:latin typeface="Arial"/>
                <a:cs typeface="Arial"/>
              </a:rPr>
              <a:t>Injection</a:t>
            </a:r>
            <a:r>
              <a:rPr sz="1400" spc="26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95D46"/>
                </a:solidFill>
                <a:latin typeface="Arial"/>
                <a:cs typeface="Arial"/>
              </a:rPr>
              <a:t>pattern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230"/>
              </a:spcBef>
              <a:buClr>
                <a:srgbClr val="69A84F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Spring</a:t>
            </a:r>
            <a:r>
              <a:rPr sz="1800" spc="3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handles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95D46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95D46"/>
                </a:solidFill>
                <a:latin typeface="Arial"/>
                <a:cs typeface="Arial"/>
              </a:rPr>
              <a:t>infrastructure,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so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95D46"/>
                </a:solidFill>
                <a:latin typeface="Arial"/>
                <a:cs typeface="Arial"/>
              </a:rPr>
              <a:t>you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focus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95D46"/>
                </a:solidFill>
                <a:latin typeface="Arial"/>
                <a:cs typeface="Arial"/>
              </a:rPr>
              <a:t>on</a:t>
            </a:r>
            <a:r>
              <a:rPr sz="1800" spc="3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95D46"/>
                </a:solidFill>
                <a:latin typeface="Arial"/>
                <a:cs typeface="Arial"/>
              </a:rPr>
              <a:t>your</a:t>
            </a:r>
            <a:r>
              <a:rPr sz="1800" spc="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95D46"/>
                </a:solidFill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084" y="4525766"/>
            <a:ext cx="1676940" cy="475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1017</Words>
  <Application>Microsoft Office PowerPoint</Application>
  <PresentationFormat>On-screen Show (16:9)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Arial Black</vt:lpstr>
      <vt:lpstr>Liberation Sans Narrow</vt:lpstr>
      <vt:lpstr>Office Theme</vt:lpstr>
      <vt:lpstr>Spring Introduction</vt:lpstr>
      <vt:lpstr>Content</vt:lpstr>
      <vt:lpstr>What is a Framework?</vt:lpstr>
      <vt:lpstr>What is a Software Framework?</vt:lpstr>
      <vt:lpstr>What is a Software Framework?</vt:lpstr>
      <vt:lpstr>Software Framework Advantages</vt:lpstr>
      <vt:lpstr>Software Framework Disadvantages</vt:lpstr>
      <vt:lpstr>What is Spring Framework?</vt:lpstr>
      <vt:lpstr>What is Spring Framework?</vt:lpstr>
      <vt:lpstr>Spring Framework History</vt:lpstr>
      <vt:lpstr>Spring History</vt:lpstr>
      <vt:lpstr>Spring History</vt:lpstr>
      <vt:lpstr>Spring Framework Architecture</vt:lpstr>
      <vt:lpstr>Spring Framework Architecture</vt:lpstr>
      <vt:lpstr>Core Container</vt:lpstr>
      <vt:lpstr>Core Container</vt:lpstr>
      <vt:lpstr>Core Container</vt:lpstr>
      <vt:lpstr>Data Access/Integration</vt:lpstr>
      <vt:lpstr>Web</vt:lpstr>
      <vt:lpstr>Miscellaneous</vt:lpstr>
      <vt:lpstr>Why Spring?</vt:lpstr>
      <vt:lpstr>Why Spring?</vt:lpstr>
      <vt:lpstr>Simplicity</vt:lpstr>
      <vt:lpstr>Testability</vt:lpstr>
      <vt:lpstr>Loose Coupling</vt:lpstr>
      <vt:lpstr>Spring Framework Ecosystem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POONKUZHALI ANAND</cp:lastModifiedBy>
  <cp:revision>2</cp:revision>
  <dcterms:created xsi:type="dcterms:W3CDTF">2024-09-03T03:07:44Z</dcterms:created>
  <dcterms:modified xsi:type="dcterms:W3CDTF">2024-09-03T05:05:13Z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2024-09-03T00:00:00Z</vt:filetime>
  </property>
  <property fmtid="{D5CDD505-2E9C-101B-9397-08002B2CF9AE}" pid="4" name="Producer">
    <vt:lpwstr>3-Heights(TM) PDF Security Shell 4.8.25.2 (http://www.pdf-tools.com)</vt:lpwstr>
  </property>
</Properties>
</file>