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60" r:id="rId4"/>
    <p:sldId id="262" r:id="rId5"/>
    <p:sldId id="286" r:id="rId6"/>
    <p:sldId id="265" r:id="rId7"/>
    <p:sldId id="263" r:id="rId8"/>
    <p:sldId id="264" r:id="rId9"/>
    <p:sldId id="280" r:id="rId10"/>
    <p:sldId id="281" r:id="rId11"/>
    <p:sldId id="282" r:id="rId12"/>
    <p:sldId id="289" r:id="rId13"/>
    <p:sldId id="266" r:id="rId14"/>
    <p:sldId id="268" r:id="rId15"/>
    <p:sldId id="283" r:id="rId16"/>
    <p:sldId id="284" r:id="rId17"/>
    <p:sldId id="285" r:id="rId18"/>
    <p:sldId id="269" r:id="rId19"/>
    <p:sldId id="270" r:id="rId20"/>
    <p:sldId id="276" r:id="rId21"/>
    <p:sldId id="279" r:id="rId22"/>
    <p:sldId id="291" r:id="rId23"/>
    <p:sldId id="292" r:id="rId24"/>
    <p:sldId id="293" r:id="rId25"/>
    <p:sldId id="290" r:id="rId26"/>
    <p:sldId id="294" r:id="rId27"/>
    <p:sldId id="295" r:id="rId28"/>
    <p:sldId id="296"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2" r:id="rId42"/>
    <p:sldId id="313" r:id="rId43"/>
    <p:sldId id="314" r:id="rId44"/>
    <p:sldId id="320" r:id="rId45"/>
    <p:sldId id="321" r:id="rId46"/>
    <p:sldId id="322" r:id="rId47"/>
    <p:sldId id="323" r:id="rId48"/>
    <p:sldId id="324" r:id="rId49"/>
    <p:sldId id="325" r:id="rId50"/>
    <p:sldId id="326" r:id="rId51"/>
    <p:sldId id="318" r:id="rId52"/>
    <p:sldId id="319" r:id="rId5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hat Can" initials="SC" lastIdx="1" clrIdx="0">
    <p:extLst>
      <p:ext uri="{19B8F6BF-5375-455C-9EA6-DF929625EA0E}">
        <p15:presenceInfo xmlns:p15="http://schemas.microsoft.com/office/powerpoint/2012/main" userId="S-1-5-21-1147584041-1808490930-3066076570-1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66" d="100"/>
          <a:sy n="66" d="100"/>
        </p:scale>
        <p:origin x="59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0A4A-C3EE-4A72-A7A0-FF98B141AE54}" type="datetimeFigureOut">
              <a:rPr lang="tr-TR" smtClean="0"/>
              <a:t>2.09.2024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C99AF-058E-4026-9FEF-BE0B5D6D99F9}" type="slidenum">
              <a:rPr lang="tr-TR" smtClean="0"/>
              <a:t>‹#›</a:t>
            </a:fld>
            <a:endParaRPr lang="tr-TR"/>
          </a:p>
        </p:txBody>
      </p:sp>
    </p:spTree>
    <p:extLst>
      <p:ext uri="{BB962C8B-B14F-4D97-AF65-F5344CB8AC3E}">
        <p14:creationId xmlns:p14="http://schemas.microsoft.com/office/powerpoint/2010/main" val="234358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1</a:t>
            </a:fld>
            <a:endParaRPr lang="tr-TR"/>
          </a:p>
        </p:txBody>
      </p:sp>
    </p:spTree>
    <p:extLst>
      <p:ext uri="{BB962C8B-B14F-4D97-AF65-F5344CB8AC3E}">
        <p14:creationId xmlns:p14="http://schemas.microsoft.com/office/powerpoint/2010/main" val="26809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a:t>
            </a:fld>
            <a:endParaRPr lang="tr-TR"/>
          </a:p>
        </p:txBody>
      </p:sp>
    </p:spTree>
    <p:extLst>
      <p:ext uri="{BB962C8B-B14F-4D97-AF65-F5344CB8AC3E}">
        <p14:creationId xmlns:p14="http://schemas.microsoft.com/office/powerpoint/2010/main" val="25697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22</a:t>
            </a:fld>
            <a:endParaRPr lang="tr-TR"/>
          </a:p>
        </p:txBody>
      </p:sp>
    </p:spTree>
    <p:extLst>
      <p:ext uri="{BB962C8B-B14F-4D97-AF65-F5344CB8AC3E}">
        <p14:creationId xmlns:p14="http://schemas.microsoft.com/office/powerpoint/2010/main" val="429350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23</a:t>
            </a:fld>
            <a:endParaRPr lang="tr-TR"/>
          </a:p>
        </p:txBody>
      </p:sp>
    </p:spTree>
    <p:extLst>
      <p:ext uri="{BB962C8B-B14F-4D97-AF65-F5344CB8AC3E}">
        <p14:creationId xmlns:p14="http://schemas.microsoft.com/office/powerpoint/2010/main" val="3338579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43</a:t>
            </a:fld>
            <a:endParaRPr lang="tr-TR"/>
          </a:p>
        </p:txBody>
      </p:sp>
    </p:spTree>
    <p:extLst>
      <p:ext uri="{BB962C8B-B14F-4D97-AF65-F5344CB8AC3E}">
        <p14:creationId xmlns:p14="http://schemas.microsoft.com/office/powerpoint/2010/main" val="244717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E7654627-94B2-458D-8D66-4AC5E8CCD5E5}" type="datetime1">
              <a:rPr lang="tr-TR" smtClean="0"/>
              <a:t>2.09.2024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5272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5DEDC78-B183-4DB3-ABC0-528CF5DE7F30}" type="datetime1">
              <a:rPr lang="tr-TR" smtClean="0"/>
              <a:t>2.09.2024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pic>
        <p:nvPicPr>
          <p:cNvPr id="7"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3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9FDCDD97-CAA9-42DB-AD48-E89B1B6D9DDE}" type="datetime1">
              <a:rPr lang="tr-TR" smtClean="0"/>
              <a:t>2.09.2024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15233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44C994DC-FAA1-4059-9EB5-3AC94798CDDD}" type="datetime1">
              <a:rPr lang="tr-TR" smtClean="0"/>
              <a:t>2.09.2024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dirty="0"/>
          </a:p>
        </p:txBody>
      </p:sp>
      <p:pic>
        <p:nvPicPr>
          <p:cNvPr id="8"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A289A-852A-4B4D-880D-A1ED35D77E71}" type="datetime1">
              <a:rPr lang="tr-TR" smtClean="0"/>
              <a:t>2.09.2024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0152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684B7058-3739-42F9-9BA7-55B49207632C}" type="datetime1">
              <a:rPr lang="tr-TR" smtClean="0"/>
              <a:t>2.09.2024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sp>
        <p:nvSpPr>
          <p:cNvPr id="12" name="Title 1"/>
          <p:cNvSpPr>
            <a:spLocks noGrp="1"/>
          </p:cNvSpPr>
          <p:nvPr>
            <p:ph type="title"/>
          </p:nvPr>
        </p:nvSpPr>
        <p:spPr>
          <a:xfrm>
            <a:off x="838200" y="365125"/>
            <a:ext cx="10515600" cy="1325563"/>
          </a:xfrm>
        </p:spPr>
        <p:txBody>
          <a:bodyPr/>
          <a:lstStyle/>
          <a:p>
            <a:r>
              <a:rPr lang="en-US"/>
              <a:t>Click to edit Master title style</a:t>
            </a:r>
            <a:endParaRPr lang="tr-TR"/>
          </a:p>
        </p:txBody>
      </p:sp>
      <p:pic>
        <p:nvPicPr>
          <p:cNvPr id="13"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BE3467FD-6D99-41C2-9A14-33E80951EE8B}" type="datetime1">
              <a:rPr lang="tr-TR" smtClean="0"/>
              <a:t>2.09.2024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4C77FB-47CE-486E-823A-42AC13E2D61E}" type="slidenum">
              <a:rPr lang="tr-TR" smtClean="0"/>
              <a:t>‹#›</a:t>
            </a:fld>
            <a:endParaRPr lang="tr-TR"/>
          </a:p>
        </p:txBody>
      </p:sp>
      <p:pic>
        <p:nvPicPr>
          <p:cNvPr id="10"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42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27DF3757-0E99-4E71-955C-A6F3B273BF2F}" type="datetime1">
              <a:rPr lang="tr-TR" smtClean="0"/>
              <a:t>2.09.2024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4C77FB-47CE-486E-823A-42AC13E2D61E}" type="slidenum">
              <a:rPr lang="tr-TR" smtClean="0"/>
              <a:t>‹#›</a:t>
            </a:fld>
            <a:endParaRPr lang="tr-TR"/>
          </a:p>
        </p:txBody>
      </p:sp>
      <p:pic>
        <p:nvPicPr>
          <p:cNvPr id="6"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6E32C-5215-451B-968B-B234BC63B07D}" type="datetime1">
              <a:rPr lang="tr-TR" smtClean="0"/>
              <a:t>2.09.2024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4C77FB-47CE-486E-823A-42AC13E2D61E}" type="slidenum">
              <a:rPr lang="tr-TR" smtClean="0"/>
              <a:t>‹#›</a:t>
            </a:fld>
            <a:endParaRPr lang="tr-TR"/>
          </a:p>
        </p:txBody>
      </p:sp>
      <p:pic>
        <p:nvPicPr>
          <p:cNvPr id="5"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7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976BD-B269-4708-8956-35BF404F6A51}" type="datetime1">
              <a:rPr lang="tr-TR" smtClean="0"/>
              <a:t>2.09.2024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57839-FCB0-42EA-A72B-245E9D9C8A43}" type="datetime1">
              <a:rPr lang="tr-TR" smtClean="0"/>
              <a:t>2.09.2024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8190-B3DD-4296-A0EE-3FC7B521F788}" type="datetime1">
              <a:rPr lang="tr-TR" smtClean="0"/>
              <a:t>2.09.2024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C77FB-47CE-486E-823A-42AC13E2D61E}" type="slidenum">
              <a:rPr lang="tr-TR" smtClean="0"/>
              <a:t>‹#›</a:t>
            </a:fld>
            <a:endParaRPr lang="tr-TR"/>
          </a:p>
        </p:txBody>
      </p:sp>
    </p:spTree>
    <p:extLst>
      <p:ext uri="{BB962C8B-B14F-4D97-AF65-F5344CB8AC3E}">
        <p14:creationId xmlns:p14="http://schemas.microsoft.com/office/powerpoint/2010/main" val="24305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docs.spring.io/spring/doc/current/javadoc-api/org/springframework/web/bind/annotation/RestController.html"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a:t>Introduction to </a:t>
            </a:r>
            <a:br>
              <a:rPr lang="tr-TR" dirty="0"/>
            </a:br>
            <a:r>
              <a:rPr lang="tr-TR" dirty="0"/>
              <a:t>Spring Framework</a:t>
            </a:r>
            <a:br>
              <a:rPr lang="tr-TR" dirty="0"/>
            </a:br>
            <a:endParaRPr lang="tr-TR" sz="2000" dirty="0"/>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1" y="5348922"/>
            <a:ext cx="3838575"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971287" y="3675221"/>
            <a:ext cx="2249424" cy="9598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1800" b="1" dirty="0"/>
          </a:p>
        </p:txBody>
      </p:sp>
    </p:spTree>
    <p:extLst>
      <p:ext uri="{BB962C8B-B14F-4D97-AF65-F5344CB8AC3E}">
        <p14:creationId xmlns:p14="http://schemas.microsoft.com/office/powerpoint/2010/main" val="327449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10</a:t>
            </a:fld>
            <a:endParaRPr lang="tr-TR" dirty="0"/>
          </a:p>
        </p:txBody>
      </p:sp>
      <p:sp>
        <p:nvSpPr>
          <p:cNvPr id="7" name="Content Placeholder 6"/>
          <p:cNvSpPr>
            <a:spLocks noGrp="1"/>
          </p:cNvSpPr>
          <p:nvPr>
            <p:ph idx="1"/>
          </p:nvPr>
        </p:nvSpPr>
        <p:spPr/>
        <p:txBody>
          <a:bodyPr/>
          <a:lstStyle/>
          <a:p>
            <a:endParaRPr lang="tr-TR" dirty="0"/>
          </a:p>
        </p:txBody>
      </p:sp>
      <p:sp>
        <p:nvSpPr>
          <p:cNvPr id="8" name="Rectangle 2"/>
          <p:cNvSpPr>
            <a:spLocks noChangeArrowheads="1"/>
          </p:cNvSpPr>
          <p:nvPr/>
        </p:nvSpPr>
        <p:spPr bwMode="auto">
          <a:xfrm>
            <a:off x="8046718" y="3416665"/>
            <a:ext cx="2700171" cy="307777"/>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a:ln>
                  <a:noFill/>
                </a:ln>
                <a:solidFill>
                  <a:srgbClr val="DD1144"/>
                </a:solidFill>
                <a:effectLst/>
                <a:latin typeface="Calibri (Body)"/>
              </a:rPr>
              <a:t>Foo f = new Foo("Cleopatra");</a:t>
            </a:r>
            <a:r>
              <a:rPr kumimoji="0" lang="tr-TR" sz="1400" b="1" i="0" u="none" strike="noStrike" cap="none" normalizeH="0" baseline="0" dirty="0">
                <a:ln>
                  <a:noFill/>
                </a:ln>
                <a:solidFill>
                  <a:schemeClr val="tx1"/>
                </a:solidFill>
                <a:effectLst/>
                <a:latin typeface="Calibri (Body)"/>
              </a:rPr>
              <a:t> </a:t>
            </a:r>
            <a:endParaRPr kumimoji="0" lang="tr-TR" sz="3200" b="1" i="0" u="none" strike="noStrike" cap="none" normalizeH="0" baseline="0" dirty="0">
              <a:ln>
                <a:noFill/>
              </a:ln>
              <a:solidFill>
                <a:schemeClr val="tx1"/>
              </a:solidFill>
              <a:effectLst/>
              <a:latin typeface="Calibri (Body)"/>
            </a:endParaRPr>
          </a:p>
        </p:txBody>
      </p:sp>
      <p:sp>
        <p:nvSpPr>
          <p:cNvPr id="11" name="Rectangle 3"/>
          <p:cNvSpPr>
            <a:spLocks noChangeArrowheads="1"/>
          </p:cNvSpPr>
          <p:nvPr/>
        </p:nvSpPr>
        <p:spPr bwMode="auto">
          <a:xfrm>
            <a:off x="8046718" y="4017139"/>
            <a:ext cx="2700171" cy="492443"/>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a:ln>
                  <a:noFill/>
                </a:ln>
                <a:solidFill>
                  <a:srgbClr val="DD1144"/>
                </a:solidFill>
                <a:effectLst/>
                <a:latin typeface="Calibri (Body)"/>
              </a:rPr>
              <a:t>Bar b = new Bar("Arthur",26);</a:t>
            </a:r>
            <a:br>
              <a:rPr kumimoji="0" lang="tr-TR" sz="1200" b="1" i="0" u="none" strike="noStrike" cap="none" normalizeH="0" baseline="0" dirty="0">
                <a:ln>
                  <a:noFill/>
                </a:ln>
                <a:solidFill>
                  <a:srgbClr val="333333"/>
                </a:solidFill>
                <a:effectLst/>
                <a:latin typeface="Calibri (Body)"/>
              </a:rPr>
            </a:br>
            <a:r>
              <a:rPr kumimoji="0" lang="tr-TR" sz="1200" b="1" i="0" u="none" strike="noStrike" cap="none" normalizeH="0" baseline="0" dirty="0">
                <a:ln>
                  <a:noFill/>
                </a:ln>
                <a:solidFill>
                  <a:srgbClr val="DD1144"/>
                </a:solidFill>
                <a:effectLst/>
                <a:latin typeface="Calibri (Body)"/>
              </a:rPr>
              <a:t>b.setFoo(f);</a:t>
            </a:r>
            <a:r>
              <a:rPr kumimoji="0" lang="tr-TR" sz="1400" b="0" i="0" u="none" strike="noStrike" cap="none" normalizeH="0" baseline="0" dirty="0">
                <a:ln>
                  <a:noFill/>
                </a:ln>
                <a:solidFill>
                  <a:schemeClr val="tx1"/>
                </a:solidFill>
                <a:effectLst/>
                <a:latin typeface="Calibri (Body)"/>
              </a:rPr>
              <a:t> </a:t>
            </a:r>
            <a:endParaRPr kumimoji="0" lang="tr-TR" sz="3200" b="0" i="0" u="none" strike="noStrike" cap="none" normalizeH="0" baseline="0" dirty="0">
              <a:ln>
                <a:noFill/>
              </a:ln>
              <a:solidFill>
                <a:schemeClr val="tx1"/>
              </a:solidFill>
              <a:effectLst/>
              <a:latin typeface="Calibri (Body)"/>
            </a:endParaRPr>
          </a:p>
        </p:txBody>
      </p:sp>
      <p:cxnSp>
        <p:nvCxnSpPr>
          <p:cNvPr id="13" name="Straight Arrow Connector 12"/>
          <p:cNvCxnSpPr/>
          <p:nvPr/>
        </p:nvCxnSpPr>
        <p:spPr>
          <a:xfrm>
            <a:off x="7633140" y="3558722"/>
            <a:ext cx="41357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7633140" y="4231084"/>
            <a:ext cx="413579"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 name="Picture 4"/>
          <p:cNvPicPr>
            <a:picLocks noChangeAspect="1"/>
          </p:cNvPicPr>
          <p:nvPr/>
        </p:nvPicPr>
        <p:blipFill>
          <a:blip r:embed="rId2"/>
          <a:stretch>
            <a:fillRect/>
          </a:stretch>
        </p:blipFill>
        <p:spPr>
          <a:xfrm>
            <a:off x="844734" y="2480601"/>
            <a:ext cx="6808162" cy="2618524"/>
          </a:xfrm>
          <a:prstGeom prst="rect">
            <a:avLst/>
          </a:prstGeom>
        </p:spPr>
      </p:pic>
    </p:spTree>
    <p:extLst>
      <p:ext uri="{BB962C8B-B14F-4D97-AF65-F5344CB8AC3E}">
        <p14:creationId xmlns:p14="http://schemas.microsoft.com/office/powerpoint/2010/main" val="171359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11</a:t>
            </a:fld>
            <a:endParaRPr lang="tr-TR" dirty="0"/>
          </a:p>
        </p:txBody>
      </p:sp>
      <p:sp>
        <p:nvSpPr>
          <p:cNvPr id="9" name="Rectangle 8"/>
          <p:cNvSpPr/>
          <p:nvPr/>
        </p:nvSpPr>
        <p:spPr>
          <a:xfrm>
            <a:off x="2607679" y="5632871"/>
            <a:ext cx="6096000" cy="523220"/>
          </a:xfrm>
          <a:prstGeom prst="rect">
            <a:avLst/>
          </a:prstGeom>
          <a:solidFill>
            <a:schemeClr val="bg2"/>
          </a:solidFill>
        </p:spPr>
        <p:txBody>
          <a:bodyPr>
            <a:spAutoFit/>
          </a:bodyPr>
          <a:lstStyle/>
          <a:p>
            <a:pPr algn="ctr"/>
            <a:r>
              <a:rPr lang="en-US" sz="1400" dirty="0">
                <a:solidFill>
                  <a:srgbClr val="333333"/>
                </a:solidFill>
                <a:latin typeface="Calibri (Body)"/>
              </a:rPr>
              <a:t>Spring's </a:t>
            </a:r>
            <a:r>
              <a:rPr lang="en-US" sz="1400" dirty="0" err="1">
                <a:solidFill>
                  <a:srgbClr val="333333"/>
                </a:solidFill>
                <a:latin typeface="Calibri (Body)"/>
              </a:rPr>
              <a:t>ClassPathXmlApplicationContext</a:t>
            </a:r>
            <a:r>
              <a:rPr lang="en-US" sz="1400" dirty="0">
                <a:solidFill>
                  <a:srgbClr val="333333"/>
                </a:solidFill>
                <a:latin typeface="Calibri (Body)"/>
              </a:rPr>
              <a:t> is the commonly used object that hold the information of all the beans that it instantiates.</a:t>
            </a:r>
            <a:endParaRPr lang="tr-TR" sz="1400" dirty="0">
              <a:latin typeface="Calibri (Body)"/>
            </a:endParaRPr>
          </a:p>
        </p:txBody>
      </p:sp>
      <p:pic>
        <p:nvPicPr>
          <p:cNvPr id="3" name="Picture 2"/>
          <p:cNvPicPr>
            <a:picLocks noChangeAspect="1"/>
          </p:cNvPicPr>
          <p:nvPr/>
        </p:nvPicPr>
        <p:blipFill>
          <a:blip r:embed="rId2"/>
          <a:stretch>
            <a:fillRect/>
          </a:stretch>
        </p:blipFill>
        <p:spPr>
          <a:xfrm>
            <a:off x="978274" y="1690688"/>
            <a:ext cx="9354810" cy="3741924"/>
          </a:xfrm>
          <a:prstGeom prst="rect">
            <a:avLst/>
          </a:prstGeom>
        </p:spPr>
      </p:pic>
    </p:spTree>
    <p:extLst>
      <p:ext uri="{BB962C8B-B14F-4D97-AF65-F5344CB8AC3E}">
        <p14:creationId xmlns:p14="http://schemas.microsoft.com/office/powerpoint/2010/main" val="324856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Bean Scopes</a:t>
            </a:r>
          </a:p>
        </p:txBody>
      </p:sp>
      <p:sp>
        <p:nvSpPr>
          <p:cNvPr id="4" name="Slide Number Placeholder 3"/>
          <p:cNvSpPr>
            <a:spLocks noGrp="1"/>
          </p:cNvSpPr>
          <p:nvPr>
            <p:ph type="sldNum" sz="quarter" idx="12"/>
          </p:nvPr>
        </p:nvSpPr>
        <p:spPr/>
        <p:txBody>
          <a:bodyPr/>
          <a:lstStyle/>
          <a:p>
            <a:fld id="{974C77FB-47CE-486E-823A-42AC13E2D61E}" type="slidenum">
              <a:rPr lang="tr-TR" smtClean="0"/>
              <a:t>12</a:t>
            </a:fld>
            <a:endParaRPr lang="tr-TR" dirty="0"/>
          </a:p>
        </p:txBody>
      </p:sp>
      <p:sp>
        <p:nvSpPr>
          <p:cNvPr id="3" name="Content Placeholder 2"/>
          <p:cNvSpPr>
            <a:spLocks noGrp="1"/>
          </p:cNvSpPr>
          <p:nvPr>
            <p:ph idx="1"/>
          </p:nvPr>
        </p:nvSpPr>
        <p:spPr/>
        <p:txBody>
          <a:bodyPr/>
          <a:lstStyle/>
          <a:p>
            <a:endParaRPr lang="tr-TR"/>
          </a:p>
        </p:txBody>
      </p:sp>
      <p:graphicFrame>
        <p:nvGraphicFramePr>
          <p:cNvPr id="7" name="Content Placeholder 5"/>
          <p:cNvGraphicFramePr>
            <a:graphicFrameLocks/>
          </p:cNvGraphicFramePr>
          <p:nvPr>
            <p:extLst>
              <p:ext uri="{D42A27DB-BD31-4B8C-83A1-F6EECF244321}">
                <p14:modId xmlns:p14="http://schemas.microsoft.com/office/powerpoint/2010/main" val="179332055"/>
              </p:ext>
            </p:extLst>
          </p:nvPr>
        </p:nvGraphicFramePr>
        <p:xfrm>
          <a:off x="1255507" y="1825625"/>
          <a:ext cx="9680986" cy="1215614"/>
        </p:xfrm>
        <a:graphic>
          <a:graphicData uri="http://schemas.openxmlformats.org/drawingml/2006/table">
            <a:tbl>
              <a:tblPr/>
              <a:tblGrid>
                <a:gridCol w="1935481">
                  <a:extLst>
                    <a:ext uri="{9D8B030D-6E8A-4147-A177-3AD203B41FA5}">
                      <a16:colId xmlns:a16="http://schemas.microsoft.com/office/drawing/2014/main" val="20000"/>
                    </a:ext>
                  </a:extLst>
                </a:gridCol>
                <a:gridCol w="7745505">
                  <a:extLst>
                    <a:ext uri="{9D8B030D-6E8A-4147-A177-3AD203B41FA5}">
                      <a16:colId xmlns:a16="http://schemas.microsoft.com/office/drawing/2014/main" val="20001"/>
                    </a:ext>
                  </a:extLst>
                </a:gridCol>
              </a:tblGrid>
              <a:tr h="462579">
                <a:tc>
                  <a:txBody>
                    <a:bodyPr/>
                    <a:lstStyle/>
                    <a:p>
                      <a:pPr algn="l"/>
                      <a:r>
                        <a:rPr lang="tr-TR" sz="1800" b="1" dirty="0">
                          <a:effectLst/>
                        </a:rPr>
                        <a:t>  Scope</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tr-TR" sz="1800" b="1" dirty="0">
                          <a:effectLst/>
                        </a:rPr>
                        <a:t>Description</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2850">
                <a:tc>
                  <a:txBody>
                    <a:bodyPr/>
                    <a:lstStyle/>
                    <a:p>
                      <a:pPr algn="l"/>
                      <a:r>
                        <a:rPr lang="tr-TR" sz="1600" b="0" u="none" dirty="0"/>
                        <a:t>  </a:t>
                      </a:r>
                      <a:r>
                        <a:rPr lang="tr-TR" sz="1600" b="0" u="sng" dirty="0"/>
                        <a:t>Singleton</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a:effectLst/>
                        </a:rPr>
                        <a:t>(Default) Scopes a single bean definition to a single object instance per Spring IoC container.</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185">
                <a:tc>
                  <a:txBody>
                    <a:bodyPr/>
                    <a:lstStyle/>
                    <a:p>
                      <a:pPr algn="l"/>
                      <a:r>
                        <a:rPr lang="tr-TR" sz="1600" b="0" u="none" dirty="0"/>
                        <a:t>  </a:t>
                      </a:r>
                      <a:r>
                        <a:rPr lang="tr-TR" sz="1600" b="0" u="sng" dirty="0"/>
                        <a:t>Prototype</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any number of object instances.</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bl>
          </a:graphicData>
        </a:graphic>
      </p:graphicFrame>
      <p:pic>
        <p:nvPicPr>
          <p:cNvPr id="1026" name="Picture 2" descr="http://docs.spring.io/spring/docs/3.0.0.RC2/spring-framework-reference/html/images/sing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25" y="3262633"/>
            <a:ext cx="5857950" cy="291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5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a:t>Introduction to Concept</a:t>
            </a:r>
          </a:p>
        </p:txBody>
      </p:sp>
      <p:sp>
        <p:nvSpPr>
          <p:cNvPr id="3" name="Content Placeholder 2"/>
          <p:cNvSpPr>
            <a:spLocks noGrp="1"/>
          </p:cNvSpPr>
          <p:nvPr>
            <p:ph idx="1"/>
          </p:nvPr>
        </p:nvSpPr>
        <p:spPr/>
        <p:txBody>
          <a:bodyPr>
            <a:normAutofit fontScale="92500" lnSpcReduction="10000"/>
          </a:bodyPr>
          <a:lstStyle/>
          <a:p>
            <a:r>
              <a:rPr lang="tr-TR" sz="2600" dirty="0"/>
              <a:t>AOP entails breaking down program logic into distinct parts called </a:t>
            </a:r>
            <a:r>
              <a:rPr lang="tr-TR" sz="2600" b="1" dirty="0"/>
              <a:t>concerns</a:t>
            </a:r>
            <a:r>
              <a:rPr lang="tr-TR" sz="2600" dirty="0"/>
              <a:t>.</a:t>
            </a:r>
          </a:p>
          <a:p>
            <a:r>
              <a:rPr lang="en-US" sz="2600" dirty="0"/>
              <a:t>The functions that span</a:t>
            </a:r>
            <a:r>
              <a:rPr lang="tr-TR" sz="2600" dirty="0"/>
              <a:t> </a:t>
            </a:r>
            <a:r>
              <a:rPr lang="en-US" sz="2600" dirty="0"/>
              <a:t>multiple points of an</a:t>
            </a:r>
            <a:r>
              <a:rPr lang="tr-TR" sz="2600" dirty="0"/>
              <a:t> </a:t>
            </a:r>
            <a:r>
              <a:rPr lang="en-US" sz="2600" dirty="0"/>
              <a:t>application</a:t>
            </a:r>
            <a:r>
              <a:rPr lang="tr-TR" sz="2600" dirty="0"/>
              <a:t> </a:t>
            </a:r>
            <a:r>
              <a:rPr lang="en-US" sz="2600" dirty="0"/>
              <a:t>are called </a:t>
            </a:r>
            <a:r>
              <a:rPr lang="en-US" sz="2600" b="1" dirty="0"/>
              <a:t>cross-cutting concerns</a:t>
            </a:r>
            <a:r>
              <a:rPr lang="tr-TR" sz="2600" dirty="0"/>
              <a:t> </a:t>
            </a:r>
            <a:r>
              <a:rPr lang="en-US" sz="2600" dirty="0"/>
              <a:t>and these cross-cutting concerns are conceptually separate from</a:t>
            </a:r>
            <a:r>
              <a:rPr lang="tr-TR" sz="2600" dirty="0"/>
              <a:t> </a:t>
            </a:r>
            <a:r>
              <a:rPr lang="en-US" sz="2600" dirty="0"/>
              <a:t>the application's business logic.</a:t>
            </a:r>
            <a:endParaRPr lang="tr-TR" sz="2600" dirty="0"/>
          </a:p>
          <a:p>
            <a:r>
              <a:rPr lang="en-US" sz="2600" dirty="0"/>
              <a:t>AOP is like triggers in</a:t>
            </a:r>
            <a:r>
              <a:rPr lang="tr-TR" sz="2600" dirty="0"/>
              <a:t> </a:t>
            </a:r>
            <a:r>
              <a:rPr lang="en-US" sz="2600" dirty="0"/>
              <a:t>programming languages</a:t>
            </a:r>
            <a:endParaRPr lang="tr-TR" sz="2600" dirty="0"/>
          </a:p>
          <a:p>
            <a:pPr marL="0" indent="0">
              <a:buNone/>
            </a:pPr>
            <a:r>
              <a:rPr lang="tr-TR" sz="2600" dirty="0"/>
              <a:t>   </a:t>
            </a:r>
            <a:r>
              <a:rPr lang="en-US" sz="2600" dirty="0"/>
              <a:t>such</a:t>
            </a:r>
            <a:r>
              <a:rPr lang="tr-TR" sz="2600" dirty="0"/>
              <a:t> </a:t>
            </a:r>
            <a:r>
              <a:rPr lang="en-US" sz="2600" dirty="0"/>
              <a:t>as Perl,</a:t>
            </a:r>
            <a:r>
              <a:rPr lang="tr-TR" sz="2600" dirty="0"/>
              <a:t> </a:t>
            </a:r>
            <a:r>
              <a:rPr lang="en-US" sz="2600" dirty="0"/>
              <a:t>.NET, Java and others.</a:t>
            </a:r>
            <a:br>
              <a:rPr lang="tr-TR" sz="2600" dirty="0"/>
            </a:br>
            <a:endParaRPr lang="tr-TR" sz="2600" dirty="0"/>
          </a:p>
          <a:p>
            <a:pPr marL="0" indent="0">
              <a:buNone/>
            </a:pPr>
            <a:r>
              <a:rPr lang="tr-TR" sz="2400" dirty="0"/>
              <a:t>Examples of cross-cutting concerns:</a:t>
            </a:r>
          </a:p>
          <a:p>
            <a:pPr lvl="1"/>
            <a:r>
              <a:rPr lang="tr-TR" dirty="0"/>
              <a:t>Logging</a:t>
            </a:r>
          </a:p>
          <a:p>
            <a:pPr lvl="1"/>
            <a:r>
              <a:rPr lang="tr-TR" dirty="0"/>
              <a:t>Security</a:t>
            </a:r>
          </a:p>
          <a:p>
            <a:pPr lvl="1"/>
            <a:r>
              <a:rPr lang="tr-TR" dirty="0"/>
              <a:t>Transaction</a:t>
            </a:r>
          </a:p>
          <a:p>
            <a:pPr lvl="1"/>
            <a:r>
              <a:rPr lang="tr-TR" dirty="0"/>
              <a:t>Caching</a:t>
            </a:r>
          </a:p>
        </p:txBody>
      </p:sp>
      <p:sp>
        <p:nvSpPr>
          <p:cNvPr id="4" name="Slide Number Placeholder 3"/>
          <p:cNvSpPr>
            <a:spLocks noGrp="1"/>
          </p:cNvSpPr>
          <p:nvPr>
            <p:ph type="sldNum" sz="quarter" idx="12"/>
          </p:nvPr>
        </p:nvSpPr>
        <p:spPr/>
        <p:txBody>
          <a:bodyPr/>
          <a:lstStyle/>
          <a:p>
            <a:fld id="{974C77FB-47CE-486E-823A-42AC13E2D61E}" type="slidenum">
              <a:rPr lang="tr-TR" smtClean="0"/>
              <a:t>13</a:t>
            </a:fld>
            <a:endParaRPr lang="tr-TR" dirty="0"/>
          </a:p>
        </p:txBody>
      </p:sp>
      <p:pic>
        <p:nvPicPr>
          <p:cNvPr id="1026" name="Picture 2" descr="http://www.tekspotlight.com/wp-content/uploads/2008/09/aop-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257" y="3485357"/>
            <a:ext cx="33242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4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a:t>Spring AOP</a:t>
            </a:r>
            <a:endParaRPr lang="tr-TR" dirty="0"/>
          </a:p>
        </p:txBody>
      </p:sp>
      <p:sp>
        <p:nvSpPr>
          <p:cNvPr id="3" name="Content Placeholder 2"/>
          <p:cNvSpPr>
            <a:spLocks noGrp="1"/>
          </p:cNvSpPr>
          <p:nvPr>
            <p:ph idx="1"/>
          </p:nvPr>
        </p:nvSpPr>
        <p:spPr/>
        <p:txBody>
          <a:bodyPr>
            <a:normAutofit/>
          </a:bodyPr>
          <a:lstStyle/>
          <a:p>
            <a:r>
              <a:rPr lang="en-US" sz="2400" dirty="0"/>
              <a:t>Spring AOP module provides interceptors to intercept an</a:t>
            </a:r>
            <a:r>
              <a:rPr lang="tr-TR" sz="2400" dirty="0"/>
              <a:t> </a:t>
            </a:r>
            <a:r>
              <a:rPr lang="en-US" sz="2400" dirty="0"/>
              <a:t>application, for example, when</a:t>
            </a:r>
            <a:r>
              <a:rPr lang="tr-TR" sz="2400" dirty="0"/>
              <a:t> </a:t>
            </a:r>
            <a:r>
              <a:rPr lang="en-US" sz="2400" dirty="0"/>
              <a:t>a method is executed,</a:t>
            </a:r>
            <a:r>
              <a:rPr lang="tr-TR" sz="2400" dirty="0"/>
              <a:t> </a:t>
            </a:r>
            <a:r>
              <a:rPr lang="en-US" sz="2400" dirty="0">
                <a:effectLst>
                  <a:outerShdw blurRad="38100" dist="38100" dir="2700000" algn="tl">
                    <a:srgbClr val="000000">
                      <a:alpha val="43137"/>
                    </a:srgbClr>
                  </a:outerShdw>
                </a:effectLst>
              </a:rPr>
              <a:t>you can</a:t>
            </a:r>
            <a:r>
              <a:rPr lang="tr-TR" sz="2400" dirty="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add extra functionality before or after the method execution.</a:t>
            </a:r>
            <a:br>
              <a:rPr lang="tr-TR" sz="2400" b="1" dirty="0"/>
            </a:br>
            <a:endParaRPr lang="en-US" sz="2400" b="1" dirty="0"/>
          </a:p>
          <a:p>
            <a:r>
              <a:rPr lang="en-US" sz="2400" dirty="0"/>
              <a:t>Spring AOP's approach to AOP differs from that of most other AOP frameworks. </a:t>
            </a:r>
            <a:r>
              <a:rPr lang="en-US" sz="2400" dirty="0">
                <a:effectLst>
                  <a:outerShdw blurRad="38100" dist="38100" dir="2700000" algn="tl">
                    <a:srgbClr val="000000">
                      <a:alpha val="43137"/>
                    </a:srgbClr>
                  </a:outerShdw>
                </a:effectLst>
              </a:rPr>
              <a:t>The aim is to provide a close integration between AOP implementation and Spring IoC</a:t>
            </a:r>
            <a:r>
              <a:rPr lang="tr-TR" sz="2400" dirty="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rPr>
              <a:t> </a:t>
            </a:r>
            <a:r>
              <a:rPr lang="en-US" sz="2400" dirty="0"/>
              <a:t>not to provide the most complete AOP implementation.</a:t>
            </a:r>
            <a:br>
              <a:rPr lang="tr-TR" sz="2400" dirty="0"/>
            </a:br>
            <a:endParaRPr lang="en-US" sz="2400" dirty="0"/>
          </a:p>
          <a:p>
            <a:r>
              <a:rPr lang="en-US" sz="2400" dirty="0"/>
              <a:t>Spring Framework's AOP functionality is normally used in conjunction with the Spring IoC container. </a:t>
            </a:r>
            <a:r>
              <a:rPr lang="en-US" sz="2400" dirty="0">
                <a:effectLst>
                  <a:outerShdw blurRad="38100" dist="38100" dir="2700000" algn="tl">
                    <a:srgbClr val="000000">
                      <a:alpha val="43137"/>
                    </a:srgbClr>
                  </a:outerShdw>
                </a:effectLst>
              </a:rPr>
              <a:t>Aspects are configured using normal bean definition syntax</a:t>
            </a:r>
            <a:r>
              <a:rPr lang="tr-TR" sz="2400" dirty="0">
                <a:effectLst>
                  <a:outerShdw blurRad="38100" dist="38100" dir="2700000" algn="tl">
                    <a:srgbClr val="000000">
                      <a:alpha val="43137"/>
                    </a:srgbClr>
                  </a:outerShdw>
                </a:effectLst>
              </a:rPr>
              <a:t>.</a:t>
            </a:r>
          </a:p>
        </p:txBody>
      </p:sp>
      <p:sp>
        <p:nvSpPr>
          <p:cNvPr id="4" name="Slide Number Placeholder 3"/>
          <p:cNvSpPr>
            <a:spLocks noGrp="1"/>
          </p:cNvSpPr>
          <p:nvPr>
            <p:ph type="sldNum" sz="quarter" idx="12"/>
          </p:nvPr>
        </p:nvSpPr>
        <p:spPr/>
        <p:txBody>
          <a:bodyPr/>
          <a:lstStyle/>
          <a:p>
            <a:fld id="{974C77FB-47CE-486E-823A-42AC13E2D61E}" type="slidenum">
              <a:rPr lang="tr-TR" smtClean="0"/>
              <a:t>14</a:t>
            </a:fld>
            <a:endParaRPr lang="tr-TR" dirty="0"/>
          </a:p>
        </p:txBody>
      </p:sp>
    </p:spTree>
    <p:extLst>
      <p:ext uri="{BB962C8B-B14F-4D97-AF65-F5344CB8AC3E}">
        <p14:creationId xmlns:p14="http://schemas.microsoft.com/office/powerpoint/2010/main" val="156646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a:t>Code Example</a:t>
            </a:r>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15</a:t>
            </a:fld>
            <a:endParaRPr lang="tr-TR" dirty="0"/>
          </a:p>
        </p:txBody>
      </p:sp>
      <p:pic>
        <p:nvPicPr>
          <p:cNvPr id="8" name="Picture 7"/>
          <p:cNvPicPr>
            <a:picLocks noChangeAspect="1"/>
          </p:cNvPicPr>
          <p:nvPr/>
        </p:nvPicPr>
        <p:blipFill>
          <a:blip r:embed="rId2"/>
          <a:stretch>
            <a:fillRect/>
          </a:stretch>
        </p:blipFill>
        <p:spPr>
          <a:xfrm>
            <a:off x="838200" y="1825625"/>
            <a:ext cx="7466704" cy="3717555"/>
          </a:xfrm>
          <a:prstGeom prst="rect">
            <a:avLst/>
          </a:prstGeom>
        </p:spPr>
      </p:pic>
    </p:spTree>
    <p:extLst>
      <p:ext uri="{BB962C8B-B14F-4D97-AF65-F5344CB8AC3E}">
        <p14:creationId xmlns:p14="http://schemas.microsoft.com/office/powerpoint/2010/main" val="96703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a:t>Code Example</a:t>
            </a:r>
          </a:p>
        </p:txBody>
      </p:sp>
      <p:sp>
        <p:nvSpPr>
          <p:cNvPr id="4" name="Slide Number Placeholder 3"/>
          <p:cNvSpPr>
            <a:spLocks noGrp="1"/>
          </p:cNvSpPr>
          <p:nvPr>
            <p:ph type="sldNum" sz="quarter" idx="12"/>
          </p:nvPr>
        </p:nvSpPr>
        <p:spPr/>
        <p:txBody>
          <a:bodyPr/>
          <a:lstStyle/>
          <a:p>
            <a:fld id="{974C77FB-47CE-486E-823A-42AC13E2D61E}" type="slidenum">
              <a:rPr lang="tr-TR" smtClean="0"/>
              <a:t>16</a:t>
            </a:fld>
            <a:endParaRPr lang="tr-TR" dirty="0"/>
          </a:p>
        </p:txBody>
      </p:sp>
      <p:pic>
        <p:nvPicPr>
          <p:cNvPr id="8" name="Picture 7"/>
          <p:cNvPicPr>
            <a:picLocks noChangeAspect="1"/>
          </p:cNvPicPr>
          <p:nvPr/>
        </p:nvPicPr>
        <p:blipFill>
          <a:blip r:embed="rId2"/>
          <a:stretch>
            <a:fillRect/>
          </a:stretch>
        </p:blipFill>
        <p:spPr>
          <a:xfrm>
            <a:off x="616772" y="2018944"/>
            <a:ext cx="7208520" cy="3931920"/>
          </a:xfrm>
          <a:prstGeom prst="rect">
            <a:avLst/>
          </a:prstGeom>
        </p:spPr>
      </p:pic>
      <p:cxnSp>
        <p:nvCxnSpPr>
          <p:cNvPr id="6" name="Straight Arrow Connector 5"/>
          <p:cNvCxnSpPr/>
          <p:nvPr/>
        </p:nvCxnSpPr>
        <p:spPr>
          <a:xfrm flipV="1">
            <a:off x="5379496" y="3743661"/>
            <a:ext cx="386603" cy="406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79146" y="4270335"/>
            <a:ext cx="497878" cy="48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72361" y="2974131"/>
            <a:ext cx="2647278" cy="647300"/>
          </a:xfrm>
          <a:solidFill>
            <a:schemeClr val="accent1">
              <a:lumMod val="75000"/>
            </a:schemeClr>
          </a:solidFill>
        </p:spPr>
        <p:txBody>
          <a:bodyPr vert="horz" lIns="91440" tIns="45720" rIns="91440" bIns="45720" rtlCol="0">
            <a:normAutofit/>
          </a:bodyPr>
          <a:lstStyle/>
          <a:p>
            <a:pPr marL="0" indent="0">
              <a:buNone/>
            </a:pPr>
            <a:r>
              <a:rPr lang="tr-TR" sz="1800" dirty="0">
                <a:solidFill>
                  <a:schemeClr val="bg1"/>
                </a:solidFill>
              </a:rPr>
              <a:t>Pointcut (AspectJ Pointcut Expression Language)</a:t>
            </a:r>
          </a:p>
        </p:txBody>
      </p:sp>
      <p:sp>
        <p:nvSpPr>
          <p:cNvPr id="10" name="Content Placeholder 2"/>
          <p:cNvSpPr txBox="1">
            <a:spLocks/>
          </p:cNvSpPr>
          <p:nvPr/>
        </p:nvSpPr>
        <p:spPr>
          <a:xfrm>
            <a:off x="202827" y="4754343"/>
            <a:ext cx="1152638" cy="296520"/>
          </a:xfrm>
          <a:prstGeom prst="rect">
            <a:avLst/>
          </a:prstGeom>
          <a:solidFill>
            <a:schemeClr val="accent1">
              <a:lumMod val="75000"/>
            </a:schemeClr>
          </a:solidFill>
        </p:spPr>
        <p:txBody>
          <a:bodyPr vert="horz" lIns="91440" tIns="45720" rIns="91440" bIns="45720" rtlCol="0">
            <a:normAutofit fontScale="62500" lnSpcReduction="20000"/>
          </a:bodyPr>
          <a:lstStyle>
            <a:defPPr>
              <a:defRPr lang="tr-TR"/>
            </a:defPPr>
            <a:lvl1pPr indent="0">
              <a:lnSpc>
                <a:spcPct val="90000"/>
              </a:lnSpc>
              <a:spcBef>
                <a:spcPts val="1000"/>
              </a:spcBef>
              <a:buFont typeface="Arial" panose="020B0604020202020204" pitchFamily="34" charset="0"/>
              <a:buNone/>
              <a:defRPr sz="2800">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tr-TR" dirty="0"/>
              <a:t>Join Point</a:t>
            </a:r>
          </a:p>
        </p:txBody>
      </p:sp>
      <p:cxnSp>
        <p:nvCxnSpPr>
          <p:cNvPr id="11" name="Straight Arrow Connector 10"/>
          <p:cNvCxnSpPr/>
          <p:nvPr/>
        </p:nvCxnSpPr>
        <p:spPr>
          <a:xfrm>
            <a:off x="6417609" y="5223918"/>
            <a:ext cx="299420" cy="41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6717029" y="5648160"/>
            <a:ext cx="837752" cy="296520"/>
          </a:xfrm>
          <a:prstGeom prst="rect">
            <a:avLst/>
          </a:prstGeom>
          <a:solidFill>
            <a:schemeClr val="accent1">
              <a:lumMod val="75000"/>
            </a:schemeClr>
          </a:solidFill>
        </p:spPr>
        <p:txBody>
          <a:bodyPr vert="horz" lIns="91440" tIns="45720" rIns="91440" bIns="45720" rtlCol="0">
            <a:noAutofit/>
          </a:bodyPr>
          <a:lstStyle>
            <a:lvl1pPr indent="0">
              <a:lnSpc>
                <a:spcPct val="90000"/>
              </a:lnSpc>
              <a:spcBef>
                <a:spcPts val="1000"/>
              </a:spcBef>
              <a:buFont typeface="Arial" panose="020B0604020202020204" pitchFamily="34" charset="0"/>
              <a:buNone/>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tr-TR" dirty="0"/>
              <a:t>Advice</a:t>
            </a:r>
          </a:p>
        </p:txBody>
      </p:sp>
      <p:sp>
        <p:nvSpPr>
          <p:cNvPr id="12" name="Content Placeholder 2"/>
          <p:cNvSpPr txBox="1">
            <a:spLocks/>
          </p:cNvSpPr>
          <p:nvPr/>
        </p:nvSpPr>
        <p:spPr>
          <a:xfrm>
            <a:off x="7825292" y="2506757"/>
            <a:ext cx="3820293" cy="2473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@Before</a:t>
            </a:r>
            <a:r>
              <a:rPr lang="en-US" sz="1400" dirty="0"/>
              <a:t> – Run before the method execution</a:t>
            </a:r>
          </a:p>
          <a:p>
            <a:r>
              <a:rPr lang="en-US" sz="1400" b="1" dirty="0"/>
              <a:t>@After</a:t>
            </a:r>
            <a:r>
              <a:rPr lang="en-US" sz="1400" dirty="0"/>
              <a:t> – Run after the method returned a result</a:t>
            </a:r>
          </a:p>
          <a:p>
            <a:r>
              <a:rPr lang="en-US" sz="1400" b="1" dirty="0"/>
              <a:t>@</a:t>
            </a:r>
            <a:r>
              <a:rPr lang="en-US" sz="1400" b="1" dirty="0" err="1"/>
              <a:t>AfterReturning</a:t>
            </a:r>
            <a:r>
              <a:rPr lang="en-US" sz="1400" dirty="0"/>
              <a:t> – Run after the method returned a result, intercept the returned result as well.</a:t>
            </a:r>
            <a:endParaRPr lang="tr-TR" sz="1400" dirty="0"/>
          </a:p>
          <a:p>
            <a:r>
              <a:rPr lang="en-US" sz="1400" b="1" dirty="0"/>
              <a:t>@Around</a:t>
            </a:r>
            <a:r>
              <a:rPr lang="en-US" sz="1400" dirty="0"/>
              <a:t> – Run around the method execution, combine all three advices above.</a:t>
            </a:r>
          </a:p>
          <a:p>
            <a:r>
              <a:rPr lang="en-US" sz="1400" b="1" dirty="0"/>
              <a:t>@</a:t>
            </a:r>
            <a:r>
              <a:rPr lang="en-US" sz="1400" b="1" dirty="0" err="1"/>
              <a:t>AfterThrowing</a:t>
            </a:r>
            <a:r>
              <a:rPr lang="en-US" sz="1400" dirty="0"/>
              <a:t> – Run after the method throws an exception</a:t>
            </a:r>
          </a:p>
          <a:p>
            <a:endParaRPr lang="tr-TR" sz="1400" dirty="0"/>
          </a:p>
        </p:txBody>
      </p:sp>
    </p:spTree>
    <p:extLst>
      <p:ext uri="{BB962C8B-B14F-4D97-AF65-F5344CB8AC3E}">
        <p14:creationId xmlns:p14="http://schemas.microsoft.com/office/powerpoint/2010/main" val="286610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a:t>Code Example</a:t>
            </a:r>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17</a:t>
            </a:fld>
            <a:endParaRPr lang="tr-TR" dirty="0"/>
          </a:p>
        </p:txBody>
      </p:sp>
      <p:pic>
        <p:nvPicPr>
          <p:cNvPr id="5" name="Picture 4"/>
          <p:cNvPicPr>
            <a:picLocks noChangeAspect="1"/>
          </p:cNvPicPr>
          <p:nvPr/>
        </p:nvPicPr>
        <p:blipFill>
          <a:blip r:embed="rId2"/>
          <a:stretch>
            <a:fillRect/>
          </a:stretch>
        </p:blipFill>
        <p:spPr>
          <a:xfrm>
            <a:off x="1612751" y="2042363"/>
            <a:ext cx="7437460" cy="2628041"/>
          </a:xfrm>
          <a:prstGeom prst="rect">
            <a:avLst/>
          </a:prstGeom>
        </p:spPr>
      </p:pic>
      <p:sp>
        <p:nvSpPr>
          <p:cNvPr id="6" name="Rectangle 5"/>
          <p:cNvSpPr/>
          <p:nvPr/>
        </p:nvSpPr>
        <p:spPr>
          <a:xfrm>
            <a:off x="1721224" y="3657047"/>
            <a:ext cx="1957891" cy="58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3048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7277"/>
            <a:ext cx="5861607" cy="4396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tr-TR" dirty="0"/>
              <a:t>Spring Modules</a:t>
            </a:r>
          </a:p>
        </p:txBody>
      </p:sp>
      <p:sp>
        <p:nvSpPr>
          <p:cNvPr id="4" name="Slide Number Placeholder 3"/>
          <p:cNvSpPr>
            <a:spLocks noGrp="1"/>
          </p:cNvSpPr>
          <p:nvPr>
            <p:ph type="sldNum" sz="quarter" idx="12"/>
          </p:nvPr>
        </p:nvSpPr>
        <p:spPr/>
        <p:txBody>
          <a:bodyPr/>
          <a:lstStyle/>
          <a:p>
            <a:fld id="{974C77FB-47CE-486E-823A-42AC13E2D61E}" type="slidenum">
              <a:rPr lang="tr-TR" smtClean="0"/>
              <a:t>18</a:t>
            </a:fld>
            <a:endParaRPr lang="tr-TR" dirty="0"/>
          </a:p>
        </p:txBody>
      </p:sp>
      <p:sp>
        <p:nvSpPr>
          <p:cNvPr id="5" name="Rectangle 4"/>
          <p:cNvSpPr/>
          <p:nvPr/>
        </p:nvSpPr>
        <p:spPr>
          <a:xfrm>
            <a:off x="1900543" y="5838817"/>
            <a:ext cx="3736920" cy="369332"/>
          </a:xfrm>
          <a:prstGeom prst="rect">
            <a:avLst/>
          </a:prstGeom>
        </p:spPr>
        <p:txBody>
          <a:bodyPr wrap="none">
            <a:spAutoFit/>
          </a:bodyPr>
          <a:lstStyle/>
          <a:p>
            <a:r>
              <a:rPr lang="en-US" dirty="0">
                <a:solidFill>
                  <a:srgbClr val="000000"/>
                </a:solidFill>
                <a:latin typeface="Arial" panose="020B0604020202020204" pitchFamily="34" charset="0"/>
              </a:rPr>
              <a:t>Overview of the Spring Framework</a:t>
            </a:r>
            <a:endParaRPr lang="tr-TR" dirty="0"/>
          </a:p>
        </p:txBody>
      </p:sp>
      <p:sp>
        <p:nvSpPr>
          <p:cNvPr id="9" name="Content Placeholder 2"/>
          <p:cNvSpPr>
            <a:spLocks noGrp="1"/>
          </p:cNvSpPr>
          <p:nvPr>
            <p:ph idx="1"/>
          </p:nvPr>
        </p:nvSpPr>
        <p:spPr>
          <a:xfrm>
            <a:off x="6734286" y="2237591"/>
            <a:ext cx="4494007" cy="3175578"/>
          </a:xfrm>
        </p:spPr>
        <p:txBody>
          <a:bodyPr>
            <a:normAutofit/>
          </a:bodyPr>
          <a:lstStyle/>
          <a:p>
            <a:r>
              <a:rPr lang="en-US" sz="2000" dirty="0">
                <a:solidFill>
                  <a:srgbClr val="000000"/>
                </a:solidFill>
                <a:latin typeface="Arial" panose="020B0604020202020204" pitchFamily="34" charset="0"/>
              </a:rPr>
              <a:t>The Spring Framework consists of features organized into about 20 modules.</a:t>
            </a:r>
            <a:br>
              <a:rPr lang="tr-TR" sz="2000" dirty="0">
                <a:solidFill>
                  <a:srgbClr val="000000"/>
                </a:solidFill>
                <a:latin typeface="Arial" panose="020B0604020202020204" pitchFamily="34" charset="0"/>
              </a:rPr>
            </a:br>
            <a:endParaRPr lang="tr-TR" sz="2000"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These modules are grouped into Core Container, Data Access/Integration, Web, AOP (Aspect Oriented Programming), Instrumentation, and Test</a:t>
            </a:r>
            <a:r>
              <a:rPr lang="tr-TR" sz="2000" dirty="0">
                <a:solidFill>
                  <a:srgbClr val="000000"/>
                </a:solidFill>
                <a:latin typeface="Arial" panose="020B0604020202020204" pitchFamily="34" charset="0"/>
              </a:rPr>
              <a:t>.</a:t>
            </a:r>
            <a:endParaRPr lang="tr-TR" sz="2000" dirty="0"/>
          </a:p>
        </p:txBody>
      </p:sp>
    </p:spTree>
    <p:extLst>
      <p:ext uri="{BB962C8B-B14F-4D97-AF65-F5344CB8AC3E}">
        <p14:creationId xmlns:p14="http://schemas.microsoft.com/office/powerpoint/2010/main" val="38066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Modules</a:t>
            </a:r>
          </a:p>
        </p:txBody>
      </p:sp>
      <p:sp>
        <p:nvSpPr>
          <p:cNvPr id="3" name="Content Placeholder 2"/>
          <p:cNvSpPr>
            <a:spLocks noGrp="1"/>
          </p:cNvSpPr>
          <p:nvPr>
            <p:ph idx="1"/>
          </p:nvPr>
        </p:nvSpPr>
        <p:spPr>
          <a:xfrm>
            <a:off x="6734286" y="2236263"/>
            <a:ext cx="4851699" cy="3010404"/>
          </a:xfrm>
        </p:spPr>
        <p:txBody>
          <a:bodyPr>
            <a:normAutofit/>
          </a:bodyPr>
          <a:lstStyle/>
          <a:p>
            <a:r>
              <a:rPr lang="en-US" sz="2200" dirty="0"/>
              <a:t>The building blocks described previously make Spring a logical choice in many scenarios, from applets to full-fledged enterprise applications that use Spring's transaction management functionality and web framework integration.</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19</a:t>
            </a:fld>
            <a:endParaRPr lang="tr-TR" dirty="0"/>
          </a:p>
        </p:txBody>
      </p:sp>
      <p:pic>
        <p:nvPicPr>
          <p:cNvPr id="5" name="Picture 4" descr="http://docs.spring.io/spring-framework/docs/3.0.x/reference/images/overview-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680934" cy="4101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38278" y="5987018"/>
            <a:ext cx="4480778" cy="369332"/>
          </a:xfrm>
          <a:prstGeom prst="rect">
            <a:avLst/>
          </a:prstGeom>
        </p:spPr>
        <p:txBody>
          <a:bodyPr wrap="none">
            <a:spAutoFit/>
          </a:bodyPr>
          <a:lstStyle/>
          <a:p>
            <a:r>
              <a:rPr lang="en-US" dirty="0">
                <a:solidFill>
                  <a:srgbClr val="000000"/>
                </a:solidFill>
                <a:latin typeface="Arial" panose="020B0604020202020204" pitchFamily="34" charset="0"/>
              </a:rPr>
              <a:t>Typical full-fledged Spring web application</a:t>
            </a:r>
            <a:endParaRPr lang="tr-TR" dirty="0"/>
          </a:p>
        </p:txBody>
      </p:sp>
    </p:spTree>
    <p:extLst>
      <p:ext uri="{BB962C8B-B14F-4D97-AF65-F5344CB8AC3E}">
        <p14:creationId xmlns:p14="http://schemas.microsoft.com/office/powerpoint/2010/main" val="49038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a:t>
            </a:r>
          </a:p>
        </p:txBody>
      </p:sp>
      <p:sp>
        <p:nvSpPr>
          <p:cNvPr id="3" name="Content Placeholder 2"/>
          <p:cNvSpPr>
            <a:spLocks noGrp="1"/>
          </p:cNvSpPr>
          <p:nvPr>
            <p:ph idx="1"/>
          </p:nvPr>
        </p:nvSpPr>
        <p:spPr>
          <a:xfrm>
            <a:off x="838200" y="2005012"/>
            <a:ext cx="10515600" cy="4351338"/>
          </a:xfrm>
        </p:spPr>
        <p:txBody>
          <a:bodyPr/>
          <a:lstStyle/>
          <a:p>
            <a:r>
              <a:rPr lang="tr-TR" dirty="0"/>
              <a:t>What is Spring Framework?</a:t>
            </a:r>
          </a:p>
          <a:p>
            <a:endParaRPr lang="tr-TR" dirty="0"/>
          </a:p>
          <a:p>
            <a:r>
              <a:rPr lang="tr-TR" dirty="0"/>
              <a:t>Key features of Spring Framework</a:t>
            </a:r>
          </a:p>
          <a:p>
            <a:pPr lvl="1"/>
            <a:r>
              <a:rPr lang="tr-TR" dirty="0"/>
              <a:t>Dependency Injection and Inversion of Control</a:t>
            </a:r>
          </a:p>
          <a:p>
            <a:pPr lvl="1"/>
            <a:r>
              <a:rPr lang="tr-TR" dirty="0"/>
              <a:t>Aspect Oriented Programming</a:t>
            </a:r>
          </a:p>
          <a:p>
            <a:pPr lvl="1"/>
            <a:r>
              <a:rPr lang="tr-TR" dirty="0"/>
              <a:t>Spring Modules</a:t>
            </a:r>
          </a:p>
          <a:p>
            <a:pPr lvl="1"/>
            <a:endParaRPr lang="tr-TR" dirty="0"/>
          </a:p>
          <a:p>
            <a:r>
              <a:rPr lang="tr-TR" dirty="0"/>
              <a:t>Advantages of using Spring Framework</a:t>
            </a:r>
          </a:p>
          <a:p>
            <a:endParaRPr lang="tr-TR" dirty="0"/>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1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Spring Modules</a:t>
            </a:r>
            <a:br>
              <a:rPr lang="en-US" dirty="0"/>
            </a:br>
            <a:r>
              <a:rPr lang="tr-TR" sz="3000" dirty="0"/>
              <a:t>Spring Projects</a:t>
            </a:r>
            <a:endParaRPr lang="tr-TR" dirty="0"/>
          </a:p>
        </p:txBody>
      </p:sp>
      <p:sp>
        <p:nvSpPr>
          <p:cNvPr id="3" name="Content Placeholder 2"/>
          <p:cNvSpPr>
            <a:spLocks noGrp="1"/>
          </p:cNvSpPr>
          <p:nvPr>
            <p:ph sz="half" idx="1"/>
          </p:nvPr>
        </p:nvSpPr>
        <p:spPr/>
        <p:txBody>
          <a:bodyPr/>
          <a:lstStyle/>
          <a:p>
            <a:r>
              <a:rPr lang="tr-TR" dirty="0"/>
              <a:t>Spring XD</a:t>
            </a:r>
          </a:p>
          <a:p>
            <a:r>
              <a:rPr lang="tr-TR" dirty="0"/>
              <a:t>Spring Data</a:t>
            </a:r>
          </a:p>
          <a:p>
            <a:r>
              <a:rPr lang="tr-TR" dirty="0"/>
              <a:t>Spring Integration</a:t>
            </a:r>
          </a:p>
          <a:p>
            <a:r>
              <a:rPr lang="tr-TR" dirty="0"/>
              <a:t>Spring Batch</a:t>
            </a:r>
          </a:p>
          <a:p>
            <a:r>
              <a:rPr lang="tr-TR" dirty="0"/>
              <a:t>Spring Security</a:t>
            </a:r>
          </a:p>
          <a:p>
            <a:r>
              <a:rPr lang="tr-TR" dirty="0"/>
              <a:t>Spring Cloud</a:t>
            </a:r>
          </a:p>
          <a:p>
            <a:r>
              <a:rPr lang="tr-TR" dirty="0"/>
              <a:t>Spring AMQP</a:t>
            </a:r>
          </a:p>
          <a:p>
            <a:r>
              <a:rPr lang="tr-TR" dirty="0"/>
              <a:t>Spring Grails</a:t>
            </a:r>
          </a:p>
        </p:txBody>
      </p:sp>
      <p:sp>
        <p:nvSpPr>
          <p:cNvPr id="5" name="Content Placeholder 4"/>
          <p:cNvSpPr>
            <a:spLocks noGrp="1"/>
          </p:cNvSpPr>
          <p:nvPr>
            <p:ph sz="half" idx="2"/>
          </p:nvPr>
        </p:nvSpPr>
        <p:spPr/>
        <p:txBody>
          <a:bodyPr/>
          <a:lstStyle/>
          <a:p>
            <a:r>
              <a:rPr lang="tr-TR" dirty="0"/>
              <a:t>Spring Mobile</a:t>
            </a:r>
          </a:p>
          <a:p>
            <a:r>
              <a:rPr lang="tr-TR" dirty="0"/>
              <a:t>Spring Social</a:t>
            </a:r>
          </a:p>
          <a:p>
            <a:r>
              <a:rPr lang="tr-TR" dirty="0"/>
              <a:t>Spring for Android</a:t>
            </a:r>
          </a:p>
          <a:p>
            <a:r>
              <a:rPr lang="tr-TR" dirty="0"/>
              <a:t>Spring Web Flow</a:t>
            </a:r>
          </a:p>
          <a:p>
            <a:r>
              <a:rPr lang="tr-TR" dirty="0"/>
              <a:t>Spring LDAP</a:t>
            </a:r>
          </a:p>
          <a:p>
            <a:r>
              <a:rPr lang="tr-TR" dirty="0"/>
              <a:t>Spring Groovy</a:t>
            </a:r>
          </a:p>
          <a:p>
            <a:r>
              <a:rPr lang="tr-TR" dirty="0"/>
              <a:t>Spring Hateoas</a:t>
            </a:r>
          </a:p>
          <a:p>
            <a:r>
              <a:rPr lang="tr-TR" dirty="0"/>
              <a:t>Spring Security OAuth</a:t>
            </a:r>
          </a:p>
        </p:txBody>
      </p:sp>
      <p:sp>
        <p:nvSpPr>
          <p:cNvPr id="4" name="Slide Number Placeholder 3"/>
          <p:cNvSpPr>
            <a:spLocks noGrp="1"/>
          </p:cNvSpPr>
          <p:nvPr>
            <p:ph type="sldNum" sz="quarter" idx="12"/>
          </p:nvPr>
        </p:nvSpPr>
        <p:spPr/>
        <p:txBody>
          <a:bodyPr/>
          <a:lstStyle/>
          <a:p>
            <a:fld id="{974C77FB-47CE-486E-823A-42AC13E2D61E}" type="slidenum">
              <a:rPr lang="tr-TR" smtClean="0"/>
              <a:t>20</a:t>
            </a:fld>
            <a:endParaRPr lang="tr-TR" dirty="0"/>
          </a:p>
        </p:txBody>
      </p:sp>
    </p:spTree>
    <p:extLst>
      <p:ext uri="{BB962C8B-B14F-4D97-AF65-F5344CB8AC3E}">
        <p14:creationId xmlns:p14="http://schemas.microsoft.com/office/powerpoint/2010/main" val="757411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Advantages of Using Spring Framework</a:t>
            </a:r>
          </a:p>
        </p:txBody>
      </p:sp>
      <p:sp>
        <p:nvSpPr>
          <p:cNvPr id="3" name="Content Placeholder 2"/>
          <p:cNvSpPr>
            <a:spLocks noGrp="1"/>
          </p:cNvSpPr>
          <p:nvPr>
            <p:ph idx="1"/>
          </p:nvPr>
        </p:nvSpPr>
        <p:spPr/>
        <p:txBody>
          <a:bodyPr/>
          <a:lstStyle/>
          <a:p>
            <a:r>
              <a:rPr lang="tr-TR" dirty="0"/>
              <a:t>Open source</a:t>
            </a:r>
          </a:p>
          <a:p>
            <a:r>
              <a:rPr lang="tr-TR" dirty="0"/>
              <a:t>Lightweight and fast</a:t>
            </a:r>
          </a:p>
          <a:p>
            <a:r>
              <a:rPr lang="tr-TR" dirty="0"/>
              <a:t>Moduler structure</a:t>
            </a:r>
          </a:p>
          <a:p>
            <a:r>
              <a:rPr lang="tr-TR" dirty="0"/>
              <a:t>Low coupling thanks to Dependency Injection</a:t>
            </a:r>
          </a:p>
          <a:p>
            <a:r>
              <a:rPr lang="tr-TR" dirty="0"/>
              <a:t>Resuable software</a:t>
            </a:r>
          </a:p>
          <a:p>
            <a:r>
              <a:rPr lang="tr-TR" dirty="0"/>
              <a:t>AOP support</a:t>
            </a:r>
          </a:p>
          <a:p>
            <a:r>
              <a:rPr lang="tr-TR" dirty="0"/>
              <a:t>Stable and lots of resources</a:t>
            </a:r>
          </a:p>
          <a:p>
            <a:r>
              <a:rPr lang="tr-TR" dirty="0"/>
              <a:t>Projects that make our life easier like Spring Security</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21</a:t>
            </a:fld>
            <a:endParaRPr lang="tr-TR" dirty="0"/>
          </a:p>
        </p:txBody>
      </p:sp>
      <p:pic>
        <p:nvPicPr>
          <p:cNvPr id="4098" name="Picture 2" descr="http://www.jpfarley.com/Portals/88317/images/tpa-check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815" y="4001294"/>
            <a:ext cx="26193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4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Introduction to </a:t>
            </a:r>
            <a:br>
              <a:rPr lang="tr-TR" dirty="0"/>
            </a:br>
            <a:r>
              <a:rPr lang="tr-TR" dirty="0"/>
              <a:t>Spring Framework - Part 2</a:t>
            </a:r>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2" y="4800282"/>
            <a:ext cx="38385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38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a:t>
            </a:r>
          </a:p>
        </p:txBody>
      </p:sp>
      <p:sp>
        <p:nvSpPr>
          <p:cNvPr id="3" name="Content Placeholder 2"/>
          <p:cNvSpPr>
            <a:spLocks noGrp="1"/>
          </p:cNvSpPr>
          <p:nvPr>
            <p:ph idx="1"/>
          </p:nvPr>
        </p:nvSpPr>
        <p:spPr>
          <a:xfrm>
            <a:off x="838200" y="2005012"/>
            <a:ext cx="10515600" cy="4351338"/>
          </a:xfrm>
        </p:spPr>
        <p:txBody>
          <a:bodyPr/>
          <a:lstStyle/>
          <a:p>
            <a:r>
              <a:rPr lang="tr-TR" dirty="0"/>
              <a:t>Spring MVC</a:t>
            </a:r>
          </a:p>
          <a:p>
            <a:endParaRPr lang="tr-TR" dirty="0"/>
          </a:p>
          <a:p>
            <a:r>
              <a:rPr lang="tr-TR" dirty="0"/>
              <a:t>Spring RESTful Services</a:t>
            </a:r>
          </a:p>
          <a:p>
            <a:endParaRPr lang="tr-TR" dirty="0"/>
          </a:p>
          <a:p>
            <a:r>
              <a:rPr lang="tr-TR" dirty="0"/>
              <a:t>Spring Security</a:t>
            </a:r>
          </a:p>
          <a:p>
            <a:endParaRPr lang="tr-TR" dirty="0"/>
          </a:p>
          <a:p>
            <a:r>
              <a:rPr lang="tr-TR" dirty="0"/>
              <a:t>Spring Test</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23</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5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MVC</a:t>
            </a:r>
          </a:p>
        </p:txBody>
      </p:sp>
      <p:sp>
        <p:nvSpPr>
          <p:cNvPr id="3" name="Content Placeholder 2"/>
          <p:cNvSpPr>
            <a:spLocks noGrp="1"/>
          </p:cNvSpPr>
          <p:nvPr>
            <p:ph idx="1"/>
          </p:nvPr>
        </p:nvSpPr>
        <p:spPr>
          <a:xfrm>
            <a:off x="655321" y="1825625"/>
            <a:ext cx="5132294" cy="4351338"/>
          </a:xfrm>
        </p:spPr>
        <p:txBody>
          <a:bodyPr>
            <a:normAutofit/>
          </a:bodyPr>
          <a:lstStyle/>
          <a:p>
            <a:r>
              <a:rPr lang="en-US" sz="2200" dirty="0"/>
              <a:t>The Spring web MVC framework provides model-view-controller architecture and ready components that can be used to develop flexible and loosely coupled web applications.</a:t>
            </a:r>
            <a:br>
              <a:rPr lang="tr-TR" sz="2200" dirty="0"/>
            </a:br>
            <a:endParaRPr lang="tr-TR" sz="2200" dirty="0"/>
          </a:p>
          <a:p>
            <a:r>
              <a:rPr lang="en-US" sz="2200" dirty="0"/>
              <a:t>The MVC pattern results in separating the different aspects of the application (input logic, business logic, and UI logic), while providing a loose coupling between these elements.</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24</a:t>
            </a:fld>
            <a:endParaRPr lang="tr-TR" dirty="0"/>
          </a:p>
        </p:txBody>
      </p:sp>
      <p:pic>
        <p:nvPicPr>
          <p:cNvPr id="1028" name="Picture 4" descr="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818" y="1825625"/>
            <a:ext cx="5350136" cy="343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78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MVC</a:t>
            </a:r>
            <a:br>
              <a:rPr lang="tr-TR" dirty="0"/>
            </a:br>
            <a:r>
              <a:rPr lang="tr-TR" sz="3000" dirty="0"/>
              <a:t>MVC Bean Scopes</a:t>
            </a:r>
            <a:endParaRPr lang="tr-TR" dirty="0"/>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25</a:t>
            </a:fld>
            <a:endParaRPr lang="tr-TR" dirty="0"/>
          </a:p>
        </p:txBody>
      </p:sp>
      <p:graphicFrame>
        <p:nvGraphicFramePr>
          <p:cNvPr id="5" name="Content Placeholder 5"/>
          <p:cNvGraphicFramePr>
            <a:graphicFrameLocks/>
          </p:cNvGraphicFramePr>
          <p:nvPr>
            <p:extLst>
              <p:ext uri="{D42A27DB-BD31-4B8C-83A1-F6EECF244321}">
                <p14:modId xmlns:p14="http://schemas.microsoft.com/office/powerpoint/2010/main" val="625816149"/>
              </p:ext>
            </p:extLst>
          </p:nvPr>
        </p:nvGraphicFramePr>
        <p:xfrm>
          <a:off x="1257748" y="1825625"/>
          <a:ext cx="9680986" cy="3467137"/>
        </p:xfrm>
        <a:graphic>
          <a:graphicData uri="http://schemas.openxmlformats.org/drawingml/2006/table">
            <a:tbl>
              <a:tblPr/>
              <a:tblGrid>
                <a:gridCol w="1935481">
                  <a:extLst>
                    <a:ext uri="{9D8B030D-6E8A-4147-A177-3AD203B41FA5}">
                      <a16:colId xmlns:a16="http://schemas.microsoft.com/office/drawing/2014/main" val="20000"/>
                    </a:ext>
                  </a:extLst>
                </a:gridCol>
                <a:gridCol w="7745505">
                  <a:extLst>
                    <a:ext uri="{9D8B030D-6E8A-4147-A177-3AD203B41FA5}">
                      <a16:colId xmlns:a16="http://schemas.microsoft.com/office/drawing/2014/main" val="20001"/>
                    </a:ext>
                  </a:extLst>
                </a:gridCol>
              </a:tblGrid>
              <a:tr h="494851">
                <a:tc>
                  <a:txBody>
                    <a:bodyPr/>
                    <a:lstStyle/>
                    <a:p>
                      <a:pPr algn="l"/>
                      <a:r>
                        <a:rPr lang="tr-TR" sz="1800" b="1" dirty="0">
                          <a:effectLst/>
                        </a:rPr>
                        <a:t>  Scope</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tr-TR" sz="1800" b="1" dirty="0">
                          <a:effectLst/>
                        </a:rPr>
                        <a:t>Description</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46251">
                <a:tc>
                  <a:txBody>
                    <a:bodyPr/>
                    <a:lstStyle/>
                    <a:p>
                      <a:pPr algn="l"/>
                      <a:r>
                        <a:rPr lang="tr-TR" sz="1600" b="0" u="none" dirty="0"/>
                        <a:t>  </a:t>
                      </a:r>
                      <a:r>
                        <a:rPr lang="tr-TR" sz="1600" b="0" u="sng" dirty="0"/>
                        <a:t>Request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dirty="0">
                          <a:effectLst/>
                        </a:rPr>
                        <a:t>Scopes a single bean definition to the lifecycle of a single HTTP request; that is, each HTTP request has its own instance of a bean created off the back of a single bean definition.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8154">
                <a:tc>
                  <a:txBody>
                    <a:bodyPr/>
                    <a:lstStyle/>
                    <a:p>
                      <a:pPr algn="l"/>
                      <a:r>
                        <a:rPr lang="tr-TR" sz="1600" b="0" u="none" dirty="0"/>
                        <a:t>  </a:t>
                      </a:r>
                      <a:r>
                        <a:rPr lang="tr-TR" sz="1600" b="0" u="sng" dirty="0"/>
                        <a:t>Session</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the lifecycle of an HTTP Session.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720891">
                <a:tc>
                  <a:txBody>
                    <a:bodyPr/>
                    <a:lstStyle/>
                    <a:p>
                      <a:pPr algn="l"/>
                      <a:r>
                        <a:rPr lang="tr-TR" sz="1600" b="0" u="none" dirty="0"/>
                        <a:t>  </a:t>
                      </a:r>
                      <a:r>
                        <a:rPr lang="tr-TR" sz="1600" b="0" u="sng" dirty="0"/>
                        <a:t>Global Session</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dirty="0">
                          <a:effectLst/>
                        </a:rPr>
                        <a:t>Scopes a single bean definition to the lifecycle of a global HTTP Session. Typically only valid when used in a </a:t>
                      </a:r>
                      <a:r>
                        <a:rPr lang="en-US" sz="1400" dirty="0" err="1">
                          <a:effectLst/>
                        </a:rPr>
                        <a:t>portlet</a:t>
                      </a:r>
                      <a:r>
                        <a:rPr lang="en-US" sz="1400" dirty="0">
                          <a:effectLst/>
                        </a:rPr>
                        <a:t> context. Only valid in the context of a web-aware </a:t>
                      </a:r>
                      <a:r>
                        <a:rPr lang="en-US" sz="1400" dirty="0" err="1">
                          <a:effectLst/>
                        </a:rPr>
                        <a:t>SpringApplicationContext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6990">
                <a:tc>
                  <a:txBody>
                    <a:bodyPr/>
                    <a:lstStyle/>
                    <a:p>
                      <a:pPr algn="l"/>
                      <a:r>
                        <a:rPr lang="tr-TR" sz="1600" b="0" u="none" dirty="0"/>
                        <a:t>  </a:t>
                      </a:r>
                      <a:r>
                        <a:rPr lang="tr-TR" sz="1600" b="0" u="sng" dirty="0"/>
                        <a:t>Application</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the lifecycle of a </a:t>
                      </a:r>
                      <a:r>
                        <a:rPr lang="en-US" sz="1400" dirty="0" err="1">
                          <a:effectLst/>
                        </a:rPr>
                        <a:t>ServletContext</a:t>
                      </a:r>
                      <a:r>
                        <a:rPr lang="en-US" sz="1400" dirty="0">
                          <a:effectLst/>
                        </a:rPr>
                        <a:t>.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2254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MVC</a:t>
            </a:r>
            <a:br>
              <a:rPr lang="tr-TR" dirty="0"/>
            </a:br>
            <a:r>
              <a:rPr lang="tr-TR" sz="3000" dirty="0"/>
              <a:t>The DispatcherServlet</a:t>
            </a:r>
          </a:p>
        </p:txBody>
      </p:sp>
      <p:sp>
        <p:nvSpPr>
          <p:cNvPr id="3" name="Content Placeholder 2"/>
          <p:cNvSpPr>
            <a:spLocks noGrp="1"/>
          </p:cNvSpPr>
          <p:nvPr>
            <p:ph idx="1"/>
          </p:nvPr>
        </p:nvSpPr>
        <p:spPr/>
        <p:txBody>
          <a:bodyPr/>
          <a:lstStyle/>
          <a:p>
            <a:r>
              <a:rPr lang="en-US" dirty="0"/>
              <a:t>The Spring Web model-view-controller (MVC) framework is designed around a </a:t>
            </a:r>
            <a:r>
              <a:rPr lang="en-US" i="1" dirty="0" err="1"/>
              <a:t>DispatcherServlet</a:t>
            </a:r>
            <a:r>
              <a:rPr lang="en-US" dirty="0"/>
              <a:t> that handles all the HTTP requests and responses.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26</a:t>
            </a:fld>
            <a:endParaRPr lang="tr-TR" dirty="0"/>
          </a:p>
        </p:txBody>
      </p:sp>
      <p:pic>
        <p:nvPicPr>
          <p:cNvPr id="1026" name="Picture 2" descr="Spring Dispatche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566" y="3053509"/>
            <a:ext cx="4933357" cy="29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62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MVC</a:t>
            </a:r>
            <a:br>
              <a:rPr lang="tr-TR" dirty="0"/>
            </a:br>
            <a:r>
              <a:rPr lang="tr-TR" sz="3000" dirty="0"/>
              <a:t>Web.xml</a:t>
            </a:r>
          </a:p>
        </p:txBody>
      </p:sp>
      <p:sp>
        <p:nvSpPr>
          <p:cNvPr id="3" name="Content Placeholder 2"/>
          <p:cNvSpPr>
            <a:spLocks noGrp="1"/>
          </p:cNvSpPr>
          <p:nvPr>
            <p:ph idx="1"/>
          </p:nvPr>
        </p:nvSpPr>
        <p:spPr/>
        <p:txBody>
          <a:bodyPr>
            <a:normAutofit/>
          </a:bodyPr>
          <a:lstStyle/>
          <a:p>
            <a:r>
              <a:rPr lang="en-US" sz="2000" dirty="0"/>
              <a:t>You need to map requests that you want the </a:t>
            </a:r>
            <a:r>
              <a:rPr lang="en-US" sz="2000" i="1" dirty="0" err="1"/>
              <a:t>DispatcherServlet</a:t>
            </a:r>
            <a:r>
              <a:rPr lang="en-US" sz="2000" dirty="0"/>
              <a:t> to handle, by using a URL mapping in the </a:t>
            </a:r>
            <a:r>
              <a:rPr lang="en-US" sz="2000" b="1" dirty="0"/>
              <a:t>web.xml</a:t>
            </a:r>
            <a:r>
              <a:rPr lang="en-US" sz="2000" dirty="0"/>
              <a:t> file.</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27</a:t>
            </a:fld>
            <a:endParaRPr lang="tr-TR" dirty="0"/>
          </a:p>
        </p:txBody>
      </p:sp>
      <p:sp>
        <p:nvSpPr>
          <p:cNvPr id="5" name="Rectangle 4"/>
          <p:cNvSpPr/>
          <p:nvPr/>
        </p:nvSpPr>
        <p:spPr>
          <a:xfrm>
            <a:off x="838200" y="2710914"/>
            <a:ext cx="5201322" cy="3785652"/>
          </a:xfrm>
          <a:prstGeom prst="rect">
            <a:avLst/>
          </a:prstGeom>
        </p:spPr>
        <p:txBody>
          <a:bodyPr wrap="square">
            <a:spAutoFit/>
          </a:bodyPr>
          <a:lstStyle/>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xml </a:t>
            </a:r>
            <a:r>
              <a:rPr lang="tr-TR" sz="1200" dirty="0">
                <a:solidFill>
                  <a:srgbClr val="7F007F"/>
                </a:solidFill>
                <a:latin typeface="Consolas" panose="020B0609020204030204" pitchFamily="49" charset="0"/>
              </a:rPr>
              <a:t>version</a:t>
            </a:r>
            <a:r>
              <a:rPr lang="tr-TR" sz="1200"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"1.0" </a:t>
            </a:r>
            <a:r>
              <a:rPr lang="tr-TR" sz="1200" i="1" dirty="0">
                <a:solidFill>
                  <a:srgbClr val="7F007F"/>
                </a:solidFill>
                <a:latin typeface="Consolas" panose="020B0609020204030204" pitchFamily="49" charset="0"/>
              </a:rPr>
              <a:t>encoding</a:t>
            </a:r>
            <a:r>
              <a:rPr lang="tr-TR" sz="1200" i="1"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"UTF-8"</a:t>
            </a:r>
            <a:r>
              <a:rPr lang="tr-TR" sz="1200" i="1"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web-app&gt;</a:t>
            </a:r>
            <a:endParaRPr lang="tr-TR" sz="1200" dirty="0">
              <a:latin typeface="Consolas" panose="020B0609020204030204" pitchFamily="49" charset="0"/>
            </a:endParaRP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display-name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Example</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display-name</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context:component-scan </a:t>
            </a:r>
            <a:r>
              <a:rPr lang="tr-TR" sz="1200" dirty="0">
                <a:solidFill>
                  <a:srgbClr val="7F007F"/>
                </a:solidFill>
                <a:latin typeface="Consolas" panose="020B0609020204030204" pitchFamily="49" charset="0"/>
              </a:rPr>
              <a:t>base-package</a:t>
            </a:r>
            <a:r>
              <a:rPr lang="tr-TR" sz="1200"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"com.proj.web" </a:t>
            </a:r>
            <a:r>
              <a:rPr lang="tr-TR" sz="1200" i="1"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context-param</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contextConfigLocation</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p>
          <a:p>
            <a:r>
              <a:rPr lang="tr-TR" sz="1200" dirty="0">
                <a:solidFill>
                  <a:srgbClr val="000000"/>
                </a:solidFill>
                <a:latin typeface="Consolas" panose="020B0609020204030204" pitchFamily="49" charset="0"/>
              </a:rPr>
              <a:t>	/WEB-INF/context/example-general-context.xml</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context-param</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listener</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listener-class</a:t>
            </a:r>
            <a:r>
              <a:rPr lang="tr-TR" sz="1200" dirty="0">
                <a:solidFill>
                  <a:srgbClr val="008080"/>
                </a:solidFill>
                <a:latin typeface="Consolas" panose="020B0609020204030204" pitchFamily="49" charset="0"/>
              </a:rPr>
              <a:t>&gt;            	</a:t>
            </a:r>
            <a:r>
              <a:rPr lang="tr-TR" sz="1200" dirty="0">
                <a:solidFill>
                  <a:srgbClr val="000000"/>
                </a:solidFill>
                <a:latin typeface="Consolas" panose="020B0609020204030204" pitchFamily="49" charset="0"/>
              </a:rPr>
              <a:t>org.springframework.web.context.	ContextLoaderListener</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listener-class</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listener</a:t>
            </a:r>
            <a:r>
              <a:rPr lang="tr-TR" sz="1200" dirty="0">
                <a:solidFill>
                  <a:srgbClr val="008080"/>
                </a:solidFill>
                <a:latin typeface="Consolas" panose="020B0609020204030204" pitchFamily="49" charset="0"/>
              </a:rPr>
              <a:t>&gt;</a:t>
            </a:r>
          </a:p>
        </p:txBody>
      </p:sp>
      <p:sp>
        <p:nvSpPr>
          <p:cNvPr id="6" name="Rectangle 5"/>
          <p:cNvSpPr/>
          <p:nvPr/>
        </p:nvSpPr>
        <p:spPr>
          <a:xfrm>
            <a:off x="6039522" y="2710914"/>
            <a:ext cx="6096000" cy="3416320"/>
          </a:xfrm>
          <a:prstGeom prst="rect">
            <a:avLst/>
          </a:prstGeom>
        </p:spPr>
        <p:txBody>
          <a:bodyPr>
            <a:spAutoFit/>
          </a:bodyPr>
          <a:lstStyle/>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spring</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servlet-class</a:t>
            </a:r>
            <a:r>
              <a:rPr lang="tr-TR" sz="1200" dirty="0">
                <a:solidFill>
                  <a:srgbClr val="008080"/>
                </a:solidFill>
                <a:latin typeface="Consolas" panose="020B0609020204030204" pitchFamily="49" charset="0"/>
              </a:rPr>
              <a:t>&gt;</a:t>
            </a:r>
          </a:p>
          <a:p>
            <a:pPr lvl="1"/>
            <a:r>
              <a:rPr lang="tr-TR" sz="1200" dirty="0">
                <a:solidFill>
                  <a:srgbClr val="000000"/>
                </a:solidFill>
                <a:latin typeface="Consolas" panose="020B0609020204030204" pitchFamily="49" charset="0"/>
              </a:rPr>
              <a:t>org.springframework.web.servlet.DispatcherServlet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servlet-class</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init-param</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contextConfigLocation</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/WEB-INF/example-servlet.xml</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init-param</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load-on-startup</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1</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load-on-startup</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servlet-mapping</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spring</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url-pattern</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url-pattern</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servlet-mapping</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web-app</a:t>
            </a:r>
            <a:r>
              <a:rPr lang="tr-TR" sz="1200" dirty="0">
                <a:solidFill>
                  <a:srgbClr val="008080"/>
                </a:solidFill>
                <a:latin typeface="Consolas" panose="020B0609020204030204" pitchFamily="49" charset="0"/>
              </a:rPr>
              <a:t>&gt;</a:t>
            </a:r>
            <a:endParaRPr lang="tr-TR" sz="1200" dirty="0"/>
          </a:p>
        </p:txBody>
      </p:sp>
      <p:cxnSp>
        <p:nvCxnSpPr>
          <p:cNvPr id="8" name="Straight Connector 7"/>
          <p:cNvCxnSpPr/>
          <p:nvPr/>
        </p:nvCxnSpPr>
        <p:spPr>
          <a:xfrm>
            <a:off x="5898776" y="2710914"/>
            <a:ext cx="0" cy="34660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0613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MVC</a:t>
            </a:r>
            <a:br>
              <a:rPr lang="tr-TR" dirty="0"/>
            </a:br>
            <a:r>
              <a:rPr lang="tr-TR" sz="3000" dirty="0"/>
              <a:t>Servlet.xml</a:t>
            </a:r>
          </a:p>
        </p:txBody>
      </p:sp>
      <p:sp>
        <p:nvSpPr>
          <p:cNvPr id="3" name="Content Placeholder 2"/>
          <p:cNvSpPr>
            <a:spLocks noGrp="1"/>
          </p:cNvSpPr>
          <p:nvPr>
            <p:ph idx="1"/>
          </p:nvPr>
        </p:nvSpPr>
        <p:spPr/>
        <p:txBody>
          <a:bodyPr>
            <a:normAutofit/>
          </a:bodyPr>
          <a:lstStyle/>
          <a:p>
            <a:r>
              <a:rPr lang="en-US" sz="2000" dirty="0"/>
              <a:t>Now, let us check the required configuration for </a:t>
            </a:r>
            <a:r>
              <a:rPr lang="tr-TR" sz="2000" b="1" dirty="0"/>
              <a:t>example</a:t>
            </a:r>
            <a:r>
              <a:rPr lang="en-US" sz="2000" b="1" dirty="0"/>
              <a:t>-servlet.xml</a:t>
            </a:r>
            <a:r>
              <a:rPr lang="en-US" sz="2000" dirty="0"/>
              <a:t> file, placed in your web application's </a:t>
            </a:r>
            <a:r>
              <a:rPr lang="en-US" sz="2000" i="1" dirty="0" err="1"/>
              <a:t>WebContent</a:t>
            </a:r>
            <a:r>
              <a:rPr lang="en-US" sz="2000" i="1" dirty="0"/>
              <a:t>/WEB-INF</a:t>
            </a:r>
            <a:r>
              <a:rPr lang="en-US" sz="2000" dirty="0"/>
              <a:t> directory:</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28</a:t>
            </a:fld>
            <a:endParaRPr lang="tr-TR" dirty="0"/>
          </a:p>
        </p:txBody>
      </p:sp>
      <p:sp>
        <p:nvSpPr>
          <p:cNvPr id="9" name="Rectangle 8"/>
          <p:cNvSpPr/>
          <p:nvPr/>
        </p:nvSpPr>
        <p:spPr>
          <a:xfrm>
            <a:off x="1171687" y="2799543"/>
            <a:ext cx="9349292" cy="2893100"/>
          </a:xfrm>
          <a:prstGeom prst="rect">
            <a:avLst/>
          </a:prstGeom>
        </p:spPr>
        <p:txBody>
          <a:bodyPr wrap="square">
            <a:spAutoFit/>
          </a:bodyPr>
          <a:lstStyle/>
          <a:p>
            <a:endParaRPr lang="tr-TR" sz="1400" dirty="0">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context:component-scan </a:t>
            </a:r>
            <a:r>
              <a:rPr lang="tr-TR" sz="1400" dirty="0">
                <a:solidFill>
                  <a:srgbClr val="7F007F"/>
                </a:solidFill>
                <a:latin typeface="Consolas" panose="020B0609020204030204" pitchFamily="49" charset="0"/>
                <a:cs typeface="Consolas" panose="020B0609020204030204" pitchFamily="49" charset="0"/>
              </a:rPr>
              <a:t>base-package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"com.proj.web.controller" </a:t>
            </a:r>
            <a:r>
              <a:rPr lang="tr-TR" sz="1400" dirty="0">
                <a:solidFill>
                  <a:srgbClr val="008080"/>
                </a:solidFill>
                <a:latin typeface="Consolas" panose="020B0609020204030204" pitchFamily="49" charset="0"/>
                <a:cs typeface="Consolas" panose="020B0609020204030204" pitchFamily="49" charset="0"/>
              </a:rPr>
              <a:t>/&gt;</a:t>
            </a:r>
          </a:p>
          <a:p>
            <a:endParaRPr lang="tr-TR" sz="1400" dirty="0">
              <a:latin typeface="Consolas" panose="020B0609020204030204" pitchFamily="49" charset="0"/>
              <a:cs typeface="Consolas" panose="020B0609020204030204" pitchFamily="49" charset="0"/>
            </a:endParaRPr>
          </a:p>
          <a:p>
            <a:r>
              <a:rPr lang="tr-TR" sz="1400" dirty="0">
                <a:solidFill>
                  <a:srgbClr val="3F7F7F"/>
                </a:solidFill>
                <a:latin typeface="Consolas" panose="020B0609020204030204" pitchFamily="49" charset="0"/>
                <a:cs typeface="Consolas" panose="020B0609020204030204" pitchFamily="49" charset="0"/>
              </a:rPr>
              <a:t>&lt;bean </a:t>
            </a:r>
            <a:r>
              <a:rPr lang="tr-TR" sz="1400" dirty="0">
                <a:solidFill>
                  <a:srgbClr val="7F007F"/>
                </a:solidFill>
                <a:latin typeface="Consolas" panose="020B0609020204030204" pitchFamily="49" charset="0"/>
                <a:cs typeface="Consolas" panose="020B0609020204030204" pitchFamily="49" charset="0"/>
              </a:rPr>
              <a:t>id</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"viewResolver" </a:t>
            </a:r>
            <a:r>
              <a:rPr lang="tr-TR" sz="1400" dirty="0">
                <a:solidFill>
                  <a:srgbClr val="7F007F"/>
                </a:solidFill>
                <a:latin typeface="Consolas" panose="020B0609020204030204" pitchFamily="49" charset="0"/>
                <a:cs typeface="Consolas" panose="020B0609020204030204" pitchFamily="49" charset="0"/>
              </a:rPr>
              <a:t>class</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"org.springframework.web.servlet.view.UrlBasedViewResolver"</a:t>
            </a:r>
            <a:r>
              <a:rPr lang="tr-TR" sz="1400" dirty="0">
                <a:solidFill>
                  <a:srgbClr val="008080"/>
                </a:solidFill>
                <a:latin typeface="Consolas" panose="020B0609020204030204" pitchFamily="49" charset="0"/>
                <a:cs typeface="Consolas" panose="020B0609020204030204" pitchFamily="49" charset="0"/>
              </a:rPr>
              <a:t>&gt;</a:t>
            </a:r>
            <a:r>
              <a:rPr lang="tr-TR" sz="1400" dirty="0">
                <a:solidFill>
                  <a:srgbClr val="000000"/>
                </a:solidFill>
                <a:latin typeface="Consolas" panose="020B0609020204030204" pitchFamily="49" charset="0"/>
                <a:cs typeface="Consolas" panose="020B0609020204030204" pitchFamily="49" charset="0"/>
              </a:rPr>
              <a:t> </a:t>
            </a:r>
          </a:p>
          <a:p>
            <a:pPr lvl="1"/>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property </a:t>
            </a:r>
            <a:r>
              <a:rPr lang="tr-TR" sz="1400" dirty="0">
                <a:solidFill>
                  <a:srgbClr val="7F007F"/>
                </a:solidFill>
                <a:latin typeface="Consolas" panose="020B0609020204030204" pitchFamily="49" charset="0"/>
                <a:cs typeface="Consolas" panose="020B0609020204030204" pitchFamily="49" charset="0"/>
              </a:rPr>
              <a:t>name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"viewClass" </a:t>
            </a:r>
            <a:r>
              <a:rPr lang="tr-TR" sz="1400" dirty="0">
                <a:solidFill>
                  <a:srgbClr val="7F007F"/>
                </a:solidFill>
                <a:latin typeface="Consolas" panose="020B0609020204030204" pitchFamily="49" charset="0"/>
                <a:cs typeface="Consolas" panose="020B0609020204030204" pitchFamily="49" charset="0"/>
              </a:rPr>
              <a:t>value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"org.springframework.web.servlet.view.JstlView" </a:t>
            </a:r>
            <a:r>
              <a:rPr lang="en-US" sz="1400" dirty="0">
                <a:solidFill>
                  <a:srgbClr val="008080"/>
                </a:solidFill>
                <a:latin typeface="Consolas" panose="020B0609020204030204" pitchFamily="49" charset="0"/>
                <a:cs typeface="Consolas" panose="020B0609020204030204" pitchFamily="49" charset="0"/>
              </a:rPr>
              <a:t>/&gt;</a:t>
            </a:r>
            <a:endParaRPr lang="tr-TR" sz="1400" dirty="0">
              <a:solidFill>
                <a:srgbClr val="000000"/>
              </a:solidFill>
              <a:latin typeface="Consolas" panose="020B0609020204030204" pitchFamily="49" charset="0"/>
              <a:cs typeface="Consolas" panose="020B0609020204030204" pitchFamily="49" charset="0"/>
            </a:endParaRPr>
          </a:p>
          <a:p>
            <a:pPr lvl="1"/>
            <a:r>
              <a:rPr lang="en-US" sz="1400" dirty="0">
                <a:solidFill>
                  <a:srgbClr val="008080"/>
                </a:solidFill>
                <a:latin typeface="Consolas" panose="020B0609020204030204" pitchFamily="49" charset="0"/>
                <a:cs typeface="Consolas" panose="020B0609020204030204" pitchFamily="49" charset="0"/>
              </a:rPr>
              <a:t>&lt;</a:t>
            </a:r>
            <a:r>
              <a:rPr lang="en-US" sz="1400" dirty="0">
                <a:solidFill>
                  <a:srgbClr val="3F7F7F"/>
                </a:solidFill>
                <a:latin typeface="Consolas" panose="020B0609020204030204" pitchFamily="49" charset="0"/>
                <a:cs typeface="Consolas" panose="020B0609020204030204" pitchFamily="49" charset="0"/>
              </a:rPr>
              <a:t>property </a:t>
            </a:r>
            <a:r>
              <a:rPr lang="en-US" sz="1400" dirty="0">
                <a:solidFill>
                  <a:srgbClr val="7F007F"/>
                </a:solidFill>
                <a:latin typeface="Consolas" panose="020B0609020204030204" pitchFamily="49" charset="0"/>
                <a:cs typeface="Consolas" panose="020B0609020204030204" pitchFamily="49" charset="0"/>
              </a:rPr>
              <a:t>name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"prefix" </a:t>
            </a:r>
            <a:r>
              <a:rPr lang="en-US" sz="1400" dirty="0">
                <a:solidFill>
                  <a:srgbClr val="7F007F"/>
                </a:solidFill>
                <a:latin typeface="Consolas" panose="020B0609020204030204" pitchFamily="49" charset="0"/>
                <a:cs typeface="Consolas" panose="020B0609020204030204" pitchFamily="49" charset="0"/>
              </a:rPr>
              <a:t>value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"/WEB-INF/view/" </a:t>
            </a:r>
            <a:r>
              <a:rPr lang="en-US" sz="1400" dirty="0">
                <a:solidFill>
                  <a:srgbClr val="008080"/>
                </a:solidFill>
                <a:latin typeface="Consolas" panose="020B0609020204030204" pitchFamily="49" charset="0"/>
                <a:cs typeface="Consolas" panose="020B0609020204030204" pitchFamily="49" charset="0"/>
              </a:rPr>
              <a:t>/&gt;</a:t>
            </a:r>
            <a:endParaRPr lang="tr-TR" sz="1400" dirty="0">
              <a:solidFill>
                <a:srgbClr val="000000"/>
              </a:solidFill>
              <a:latin typeface="Consolas" panose="020B0609020204030204" pitchFamily="49" charset="0"/>
              <a:cs typeface="Consolas" panose="020B0609020204030204" pitchFamily="49" charset="0"/>
            </a:endParaRPr>
          </a:p>
          <a:p>
            <a:pPr lvl="1"/>
            <a:r>
              <a:rPr lang="en-US" sz="1400" dirty="0">
                <a:solidFill>
                  <a:srgbClr val="008080"/>
                </a:solidFill>
                <a:latin typeface="Consolas" panose="020B0609020204030204" pitchFamily="49" charset="0"/>
                <a:cs typeface="Consolas" panose="020B0609020204030204" pitchFamily="49" charset="0"/>
              </a:rPr>
              <a:t>&lt;</a:t>
            </a:r>
            <a:r>
              <a:rPr lang="en-US" sz="1400" dirty="0">
                <a:solidFill>
                  <a:srgbClr val="3F7F7F"/>
                </a:solidFill>
                <a:latin typeface="Consolas" panose="020B0609020204030204" pitchFamily="49" charset="0"/>
                <a:cs typeface="Consolas" panose="020B0609020204030204" pitchFamily="49" charset="0"/>
              </a:rPr>
              <a:t>property </a:t>
            </a:r>
            <a:r>
              <a:rPr lang="en-US" sz="1400" dirty="0">
                <a:solidFill>
                  <a:srgbClr val="7F007F"/>
                </a:solidFill>
                <a:latin typeface="Consolas" panose="020B0609020204030204" pitchFamily="49" charset="0"/>
                <a:cs typeface="Consolas" panose="020B0609020204030204" pitchFamily="49" charset="0"/>
              </a:rPr>
              <a:t>name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"suffix" </a:t>
            </a:r>
            <a:r>
              <a:rPr lang="tr-TR" sz="1400" dirty="0">
                <a:solidFill>
                  <a:srgbClr val="7F007F"/>
                </a:solidFill>
                <a:latin typeface="Consolas" panose="020B0609020204030204" pitchFamily="49" charset="0"/>
                <a:cs typeface="Consolas" panose="020B0609020204030204" pitchFamily="49" charset="0"/>
              </a:rPr>
              <a:t>value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".jsp" </a:t>
            </a:r>
            <a:r>
              <a:rPr lang="tr-TR" sz="1400" dirty="0">
                <a:solidFill>
                  <a:srgbClr val="008080"/>
                </a:solidFill>
                <a:latin typeface="Consolas" panose="020B0609020204030204" pitchFamily="49" charset="0"/>
                <a:cs typeface="Consolas" panose="020B0609020204030204" pitchFamily="49" charset="0"/>
              </a:rPr>
              <a:t>/&gt;</a:t>
            </a:r>
            <a:endParaRPr lang="tr-TR" sz="1400" dirty="0">
              <a:solidFill>
                <a:srgbClr val="000000"/>
              </a:solidFill>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bean</a:t>
            </a:r>
            <a:r>
              <a:rPr lang="tr-TR" sz="1400" dirty="0">
                <a:solidFill>
                  <a:srgbClr val="008080"/>
                </a:solidFill>
                <a:latin typeface="Consolas" panose="020B0609020204030204" pitchFamily="49" charset="0"/>
                <a:cs typeface="Consolas" panose="020B0609020204030204" pitchFamily="49" charset="0"/>
              </a:rPr>
              <a:t>&gt;</a:t>
            </a:r>
            <a:r>
              <a:rPr lang="tr-TR" sz="1400" dirty="0">
                <a:solidFill>
                  <a:srgbClr val="000000"/>
                </a:solidFill>
                <a:latin typeface="Consolas" panose="020B0609020204030204" pitchFamily="49" charset="0"/>
                <a:cs typeface="Consolas" panose="020B0609020204030204" pitchFamily="49" charset="0"/>
              </a:rPr>
              <a:t> </a:t>
            </a:r>
          </a:p>
          <a:p>
            <a:endParaRPr lang="tr-TR" sz="1400" dirty="0">
              <a:solidFill>
                <a:srgbClr val="000000"/>
              </a:solidFill>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mvc:annotation-driven </a:t>
            </a:r>
            <a:r>
              <a:rPr lang="tr-TR" sz="1400" dirty="0">
                <a:solidFill>
                  <a:srgbClr val="008080"/>
                </a:solidFill>
                <a:latin typeface="Consolas" panose="020B0609020204030204" pitchFamily="49" charset="0"/>
                <a:cs typeface="Consolas" panose="020B0609020204030204" pitchFamily="49" charset="0"/>
              </a:rPr>
              <a:t>/&gt;</a:t>
            </a:r>
          </a:p>
          <a:p>
            <a:endParaRPr lang="tr-TR" sz="1400" dirty="0">
              <a:solidFill>
                <a:srgbClr val="008080"/>
              </a:solidFill>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beans</a:t>
            </a:r>
            <a:r>
              <a:rPr lang="tr-TR" sz="1400" dirty="0">
                <a:solidFill>
                  <a:srgbClr val="008080"/>
                </a:solidFill>
                <a:latin typeface="Consolas" panose="020B0609020204030204" pitchFamily="49" charset="0"/>
                <a:cs typeface="Consolas" panose="020B0609020204030204" pitchFamily="49" charset="0"/>
              </a:rPr>
              <a:t>&gt;</a:t>
            </a:r>
            <a:endParaRPr lang="tr-TR" sz="1400" dirty="0">
              <a:latin typeface="Consolas" panose="020B0609020204030204" pitchFamily="49" charset="0"/>
              <a:cs typeface="Consolas" panose="020B0609020204030204" pitchFamily="49" charset="0"/>
            </a:endParaRPr>
          </a:p>
          <a:p>
            <a:endParaRPr lang="tr-TR"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657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MVC</a:t>
            </a:r>
            <a:br>
              <a:rPr lang="tr-TR" dirty="0"/>
            </a:br>
            <a:r>
              <a:rPr lang="tr-TR" sz="3000" dirty="0"/>
              <a:t>Controller &amp; View</a:t>
            </a:r>
          </a:p>
        </p:txBody>
      </p:sp>
      <p:sp>
        <p:nvSpPr>
          <p:cNvPr id="3" name="Content Placeholder 2"/>
          <p:cNvSpPr>
            <a:spLocks noGrp="1"/>
          </p:cNvSpPr>
          <p:nvPr>
            <p:ph idx="1"/>
          </p:nvPr>
        </p:nvSpPr>
        <p:spPr>
          <a:xfrm>
            <a:off x="838200" y="2030020"/>
            <a:ext cx="2744096" cy="411966"/>
          </a:xfrm>
        </p:spPr>
        <p:txBody>
          <a:bodyPr>
            <a:normAutofit/>
          </a:bodyPr>
          <a:lstStyle/>
          <a:p>
            <a:r>
              <a:rPr lang="tr-TR" sz="2000" dirty="0"/>
              <a:t>HomeController.java</a:t>
            </a:r>
            <a:r>
              <a:rPr lang="en-US" sz="2000" dirty="0"/>
              <a:t>:</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29</a:t>
            </a:fld>
            <a:endParaRPr lang="tr-TR" dirty="0"/>
          </a:p>
        </p:txBody>
      </p:sp>
      <p:sp>
        <p:nvSpPr>
          <p:cNvPr id="9" name="Rectangle 8"/>
          <p:cNvSpPr/>
          <p:nvPr/>
        </p:nvSpPr>
        <p:spPr>
          <a:xfrm>
            <a:off x="988807" y="2620279"/>
            <a:ext cx="4766534" cy="3354765"/>
          </a:xfrm>
          <a:prstGeom prst="rect">
            <a:avLst/>
          </a:prstGeom>
        </p:spPr>
        <p:txBody>
          <a:bodyPr wrap="square">
            <a:spAutoFit/>
          </a:bodyPr>
          <a:lstStyle/>
          <a:p>
            <a:r>
              <a:rPr lang="tr-TR" sz="1400" dirty="0">
                <a:solidFill>
                  <a:srgbClr val="646464"/>
                </a:solidFill>
                <a:latin typeface="Consolas" panose="020B0609020204030204" pitchFamily="49" charset="0"/>
              </a:rPr>
              <a:t>@Controller</a:t>
            </a:r>
          </a:p>
          <a:p>
            <a:r>
              <a:rPr lang="tr-TR" sz="1400" b="1" dirty="0">
                <a:solidFill>
                  <a:srgbClr val="7F0055"/>
                </a:solidFill>
                <a:latin typeface="Consolas" panose="020B0609020204030204" pitchFamily="49" charset="0"/>
              </a:rPr>
              <a:t>public</a:t>
            </a:r>
            <a:r>
              <a:rPr lang="tr-TR" sz="1400" b="1" dirty="0">
                <a:solidFill>
                  <a:srgbClr val="000000"/>
                </a:solidFill>
                <a:latin typeface="Consolas" panose="020B0609020204030204" pitchFamily="49" charset="0"/>
              </a:rPr>
              <a:t> </a:t>
            </a:r>
            <a:r>
              <a:rPr lang="tr-TR" sz="1400" b="1" dirty="0">
                <a:solidFill>
                  <a:srgbClr val="7F0055"/>
                </a:solidFill>
                <a:latin typeface="Consolas" panose="020B0609020204030204" pitchFamily="49" charset="0"/>
              </a:rPr>
              <a:t>class</a:t>
            </a:r>
            <a:r>
              <a:rPr lang="tr-TR" sz="1400" b="1" dirty="0">
                <a:solidFill>
                  <a:srgbClr val="000000"/>
                </a:solidFill>
                <a:latin typeface="Consolas" panose="020B0609020204030204" pitchFamily="49" charset="0"/>
              </a:rPr>
              <a:t> HomeController {</a:t>
            </a:r>
          </a:p>
          <a:p>
            <a:endParaRPr lang="tr-TR" sz="1400" dirty="0">
              <a:latin typeface="Consolas" panose="020B0609020204030204" pitchFamily="49" charset="0"/>
            </a:endParaRPr>
          </a:p>
          <a:p>
            <a:r>
              <a:rPr lang="tr-TR" sz="1400" dirty="0">
                <a:solidFill>
                  <a:srgbClr val="646464"/>
                </a:solidFill>
                <a:latin typeface="Consolas" panose="020B0609020204030204" pitchFamily="49" charset="0"/>
              </a:rPr>
              <a:t>@RequestMapping</a:t>
            </a:r>
            <a:r>
              <a:rPr lang="tr-TR" sz="1400" dirty="0">
                <a:solidFill>
                  <a:srgbClr val="000000"/>
                </a:solidFill>
                <a:latin typeface="Consolas" panose="020B0609020204030204" pitchFamily="49" charset="0"/>
              </a:rPr>
              <a:t>(value = { </a:t>
            </a:r>
            <a:r>
              <a:rPr lang="tr-TR" sz="1400" dirty="0">
                <a:solidFill>
                  <a:srgbClr val="2A00FF"/>
                </a:solidFill>
                <a:latin typeface="Consolas" panose="020B0609020204030204" pitchFamily="49" charset="0"/>
              </a:rPr>
              <a:t>"/"</a:t>
            </a:r>
            <a:r>
              <a:rPr lang="tr-TR" sz="1400" dirty="0">
                <a:solidFill>
                  <a:srgbClr val="000000"/>
                </a:solidFill>
                <a:latin typeface="Consolas" panose="020B0609020204030204" pitchFamily="49" charset="0"/>
              </a:rPr>
              <a:t>, </a:t>
            </a:r>
            <a:r>
              <a:rPr lang="tr-TR" sz="1400" dirty="0">
                <a:solidFill>
                  <a:srgbClr val="2A00FF"/>
                </a:solidFill>
                <a:latin typeface="Consolas" panose="020B0609020204030204" pitchFamily="49" charset="0"/>
              </a:rPr>
              <a:t>"/home"</a:t>
            </a:r>
            <a:r>
              <a:rPr lang="tr-TR" sz="1400" dirty="0">
                <a:solidFill>
                  <a:srgbClr val="000000"/>
                </a:solidFill>
                <a:latin typeface="Consolas" panose="020B0609020204030204" pitchFamily="49" charset="0"/>
              </a:rPr>
              <a:t> }, method = RequestMethod.</a:t>
            </a:r>
            <a:r>
              <a:rPr lang="tr-TR" sz="1400" b="1" i="1" dirty="0">
                <a:solidFill>
                  <a:srgbClr val="0000C0"/>
                </a:solidFill>
                <a:latin typeface="Consolas" panose="020B0609020204030204" pitchFamily="49" charset="0"/>
              </a:rPr>
              <a:t>GET</a:t>
            </a:r>
            <a:r>
              <a:rPr lang="tr-TR" sz="1400" b="1" i="1" dirty="0">
                <a:solidFill>
                  <a:srgbClr val="000000"/>
                </a:solidFill>
                <a:latin typeface="Consolas" panose="020B0609020204030204" pitchFamily="49" charset="0"/>
              </a:rPr>
              <a:t>)</a:t>
            </a:r>
          </a:p>
          <a:p>
            <a:endParaRPr lang="tr-TR" sz="1400" b="1" i="1" dirty="0">
              <a:solidFill>
                <a:srgbClr val="000000"/>
              </a:solidFill>
              <a:latin typeface="Consolas" panose="020B0609020204030204" pitchFamily="49" charset="0"/>
            </a:endParaRPr>
          </a:p>
          <a:p>
            <a:pPr lvl="0"/>
            <a:r>
              <a:rPr lang="tr-TR" sz="1400" b="1" dirty="0">
                <a:solidFill>
                  <a:srgbClr val="7F0055"/>
                </a:solidFill>
                <a:latin typeface="Consolas" panose="020B0609020204030204" pitchFamily="49" charset="0"/>
              </a:rPr>
              <a:t>public</a:t>
            </a:r>
            <a:r>
              <a:rPr lang="tr-TR" sz="1400" b="1" dirty="0">
                <a:solidFill>
                  <a:srgbClr val="000000"/>
                </a:solidFill>
                <a:latin typeface="Consolas" panose="020B0609020204030204" pitchFamily="49" charset="0"/>
              </a:rPr>
              <a:t> String </a:t>
            </a:r>
            <a:r>
              <a:rPr lang="tr-TR" sz="1400" b="1" dirty="0">
                <a:solidFill>
                  <a:srgbClr val="000000"/>
                </a:solidFill>
                <a:latin typeface="Consolas" panose="020B0609020204030204" pitchFamily="49" charset="0"/>
                <a:cs typeface="Consolas" panose="020B0609020204030204" pitchFamily="49" charset="0"/>
              </a:rPr>
              <a:t>showHomePage(</a:t>
            </a:r>
            <a:r>
              <a:rPr lang="tr-TR" sz="1400" dirty="0">
                <a:solidFill>
                  <a:srgbClr val="7F0055"/>
                </a:solidFill>
                <a:latin typeface="Consolas" panose="020B0609020204030204" pitchFamily="49" charset="0"/>
                <a:cs typeface="Consolas" panose="020B0609020204030204" pitchFamily="49" charset="0"/>
              </a:rPr>
              <a:t>ModelMap</a:t>
            </a:r>
            <a:r>
              <a:rPr lang="tr-TR" sz="1400" dirty="0">
                <a:solidFill>
                  <a:srgbClr val="000000"/>
                </a:solidFill>
                <a:latin typeface="Consolas" panose="020B0609020204030204" pitchFamily="49" charset="0"/>
                <a:cs typeface="Consolas" panose="020B0609020204030204" pitchFamily="49" charset="0"/>
              </a:rPr>
              <a:t> model</a:t>
            </a:r>
            <a:r>
              <a:rPr lang="tr-TR" sz="1400" b="1" dirty="0">
                <a:solidFill>
                  <a:srgbClr val="000000"/>
                </a:solidFill>
                <a:latin typeface="Consolas" panose="020B0609020204030204" pitchFamily="49" charset="0"/>
              </a:rPr>
              <a:t>) {</a:t>
            </a:r>
          </a:p>
          <a:p>
            <a:pPr lvl="0"/>
            <a:endParaRPr lang="tr-TR" sz="1400" b="1" dirty="0">
              <a:solidFill>
                <a:srgbClr val="000000"/>
              </a:solidFill>
              <a:latin typeface="Consolas" panose="020B0609020204030204" pitchFamily="49" charset="0"/>
            </a:endParaRPr>
          </a:p>
          <a:p>
            <a:pPr lvl="1"/>
            <a:r>
              <a:rPr lang="tr-TR" sz="1400" dirty="0">
                <a:solidFill>
                  <a:srgbClr val="000000"/>
                </a:solidFill>
                <a:latin typeface="Consolas" panose="020B0609020204030204" pitchFamily="49" charset="0"/>
                <a:cs typeface="Consolas" panose="020B0609020204030204" pitchFamily="49" charset="0"/>
              </a:rPr>
              <a:t>model</a:t>
            </a:r>
            <a:r>
              <a:rPr lang="tr-TR" sz="1400" dirty="0">
                <a:solidFill>
                  <a:srgbClr val="666600"/>
                </a:solidFill>
                <a:latin typeface="Consolas" panose="020B0609020204030204" pitchFamily="49" charset="0"/>
                <a:cs typeface="Consolas" panose="020B0609020204030204" pitchFamily="49" charset="0"/>
              </a:rPr>
              <a:t>.</a:t>
            </a:r>
            <a:r>
              <a:rPr lang="tr-TR" sz="1400" dirty="0">
                <a:solidFill>
                  <a:srgbClr val="000000"/>
                </a:solidFill>
                <a:latin typeface="Consolas" panose="020B0609020204030204" pitchFamily="49" charset="0"/>
                <a:cs typeface="Consolas" panose="020B0609020204030204" pitchFamily="49" charset="0"/>
              </a:rPr>
              <a:t>addAttribute</a:t>
            </a:r>
            <a:r>
              <a:rPr lang="tr-TR" sz="1400" dirty="0">
                <a:solidFill>
                  <a:srgbClr val="666600"/>
                </a:solidFill>
                <a:latin typeface="Consolas" panose="020B0609020204030204" pitchFamily="49" charset="0"/>
                <a:cs typeface="Consolas" panose="020B0609020204030204" pitchFamily="49" charset="0"/>
              </a:rPr>
              <a:t>(</a:t>
            </a:r>
            <a:r>
              <a:rPr lang="tr-TR" sz="1400" dirty="0">
                <a:solidFill>
                  <a:srgbClr val="008800"/>
                </a:solidFill>
                <a:latin typeface="Consolas" panose="020B0609020204030204" pitchFamily="49" charset="0"/>
                <a:cs typeface="Consolas" panose="020B0609020204030204" pitchFamily="49" charset="0"/>
              </a:rPr>
              <a:t>"message"</a:t>
            </a:r>
            <a:r>
              <a:rPr lang="tr-TR" sz="1400" dirty="0">
                <a:solidFill>
                  <a:srgbClr val="666600"/>
                </a:solidFill>
                <a:latin typeface="Consolas" panose="020B0609020204030204" pitchFamily="49" charset="0"/>
                <a:cs typeface="Consolas" panose="020B0609020204030204" pitchFamily="49" charset="0"/>
              </a:rPr>
              <a:t>,</a:t>
            </a:r>
            <a:r>
              <a:rPr lang="tr-TR" sz="1400" dirty="0">
                <a:solidFill>
                  <a:srgbClr val="000000"/>
                </a:solidFill>
                <a:latin typeface="Consolas" panose="020B0609020204030204" pitchFamily="49" charset="0"/>
                <a:cs typeface="Consolas" panose="020B0609020204030204" pitchFamily="49" charset="0"/>
              </a:rPr>
              <a:t> </a:t>
            </a:r>
            <a:r>
              <a:rPr lang="tr-TR" sz="1400" dirty="0">
                <a:solidFill>
                  <a:srgbClr val="008800"/>
                </a:solidFill>
                <a:latin typeface="Consolas" panose="020B0609020204030204" pitchFamily="49" charset="0"/>
                <a:cs typeface="Consolas" panose="020B0609020204030204" pitchFamily="49" charset="0"/>
              </a:rPr>
              <a:t>"Hello Spring MVC Framework!"</a:t>
            </a:r>
            <a:r>
              <a:rPr lang="tr-TR" sz="1400" dirty="0">
                <a:solidFill>
                  <a:srgbClr val="666600"/>
                </a:solidFill>
                <a:latin typeface="Consolas" panose="020B0609020204030204" pitchFamily="49" charset="0"/>
                <a:cs typeface="Consolas" panose="020B0609020204030204" pitchFamily="49" charset="0"/>
              </a:rPr>
              <a:t>);</a:t>
            </a:r>
            <a:r>
              <a:rPr lang="tr-TR" sz="1600" dirty="0">
                <a:latin typeface="Consolas" panose="020B0609020204030204" pitchFamily="49" charset="0"/>
                <a:cs typeface="Consolas" panose="020B0609020204030204" pitchFamily="49" charset="0"/>
              </a:rPr>
              <a:t> </a:t>
            </a:r>
            <a:endParaRPr lang="tr-TR" sz="3600" dirty="0">
              <a:latin typeface="Consolas" panose="020B0609020204030204" pitchFamily="49" charset="0"/>
              <a:cs typeface="Consolas" panose="020B0609020204030204" pitchFamily="49" charset="0"/>
            </a:endParaRPr>
          </a:p>
          <a:p>
            <a:pPr lvl="1"/>
            <a:endParaRPr lang="tr-TR" sz="1400" b="1" dirty="0">
              <a:solidFill>
                <a:srgbClr val="000000"/>
              </a:solidFill>
              <a:latin typeface="Consolas" panose="020B0609020204030204" pitchFamily="49" charset="0"/>
            </a:endParaRPr>
          </a:p>
          <a:p>
            <a:pPr lvl="1"/>
            <a:r>
              <a:rPr lang="tr-TR" sz="1400" b="1" dirty="0">
                <a:solidFill>
                  <a:srgbClr val="7F0055"/>
                </a:solidFill>
                <a:latin typeface="Consolas" panose="020B0609020204030204" pitchFamily="49" charset="0"/>
              </a:rPr>
              <a:t>return</a:t>
            </a:r>
            <a:r>
              <a:rPr lang="tr-TR" sz="1400" b="1" dirty="0">
                <a:solidFill>
                  <a:srgbClr val="000000"/>
                </a:solidFill>
                <a:latin typeface="Consolas" panose="020B0609020204030204" pitchFamily="49" charset="0"/>
              </a:rPr>
              <a:t> </a:t>
            </a:r>
            <a:r>
              <a:rPr lang="tr-TR" sz="1400" b="1" dirty="0">
                <a:solidFill>
                  <a:srgbClr val="2A00FF"/>
                </a:solidFill>
                <a:latin typeface="Consolas" panose="020B0609020204030204" pitchFamily="49" charset="0"/>
              </a:rPr>
              <a:t>"home"</a:t>
            </a:r>
            <a:r>
              <a:rPr lang="tr-TR" sz="1400" b="1"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a:p>
            <a:endParaRPr lang="tr-TR" sz="1400" b="1" dirty="0">
              <a:solidFill>
                <a:srgbClr val="000000"/>
              </a:solidFill>
              <a:latin typeface="Consolas" panose="020B0609020204030204" pitchFamily="49" charset="0"/>
            </a:endParaRPr>
          </a:p>
        </p:txBody>
      </p:sp>
      <p:sp>
        <p:nvSpPr>
          <p:cNvPr id="7" name="Rectangle 6"/>
          <p:cNvSpPr/>
          <p:nvPr/>
        </p:nvSpPr>
        <p:spPr>
          <a:xfrm>
            <a:off x="6574716" y="3074087"/>
            <a:ext cx="3487719" cy="1846659"/>
          </a:xfrm>
          <a:prstGeom prst="rect">
            <a:avLst/>
          </a:prstGeom>
        </p:spPr>
        <p:txBody>
          <a:bodyPr wrap="square">
            <a:spAutoFit/>
          </a:bodyPr>
          <a:lstStyle/>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html</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head</a:t>
            </a:r>
            <a:r>
              <a:rPr lang="tr-TR" sz="1400" dirty="0">
                <a:solidFill>
                  <a:srgbClr val="008080"/>
                </a:solidFill>
                <a:latin typeface="Consolas" panose="020B0609020204030204" pitchFamily="49" charset="0"/>
              </a:rPr>
              <a:t>&gt;</a:t>
            </a:r>
          </a:p>
          <a:p>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Here is home page</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head</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body</a:t>
            </a:r>
            <a:r>
              <a:rPr lang="tr-TR" sz="1400" dirty="0">
                <a:solidFill>
                  <a:srgbClr val="008080"/>
                </a:solidFill>
                <a:latin typeface="Consolas" panose="020B0609020204030204" pitchFamily="49" charset="0"/>
              </a:rPr>
              <a:t>&gt;</a:t>
            </a:r>
          </a:p>
          <a:p>
            <a:pPr lvl="0"/>
            <a:r>
              <a:rPr lang="tr-TR" sz="1400" dirty="0">
                <a:solidFill>
                  <a:srgbClr val="000088"/>
                </a:solidFill>
                <a:latin typeface="Consolas" panose="020B0609020204030204" pitchFamily="49" charset="0"/>
                <a:cs typeface="Consolas" panose="020B0609020204030204" pitchFamily="49" charset="0"/>
              </a:rPr>
              <a:t>&lt;h2&gt;</a:t>
            </a:r>
            <a:r>
              <a:rPr lang="tr-TR" sz="1400" dirty="0">
                <a:solidFill>
                  <a:srgbClr val="000000"/>
                </a:solidFill>
                <a:latin typeface="Consolas" panose="020B0609020204030204" pitchFamily="49" charset="0"/>
                <a:cs typeface="Consolas" panose="020B0609020204030204" pitchFamily="49" charset="0"/>
              </a:rPr>
              <a:t>${message}</a:t>
            </a:r>
            <a:r>
              <a:rPr lang="tr-TR" sz="1400" dirty="0">
                <a:solidFill>
                  <a:srgbClr val="000088"/>
                </a:solidFill>
                <a:latin typeface="Consolas" panose="020B0609020204030204" pitchFamily="49" charset="0"/>
                <a:cs typeface="Consolas" panose="020B0609020204030204" pitchFamily="49" charset="0"/>
              </a:rPr>
              <a:t>&lt;/h2&gt;</a:t>
            </a:r>
            <a:r>
              <a:rPr lang="tr-TR" sz="1600" dirty="0">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endParaRP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body</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html</a:t>
            </a:r>
            <a:r>
              <a:rPr lang="tr-TR" sz="1400" dirty="0">
                <a:solidFill>
                  <a:srgbClr val="008080"/>
                </a:solidFill>
                <a:latin typeface="Consolas" panose="020B0609020204030204" pitchFamily="49" charset="0"/>
              </a:rPr>
              <a:t>&gt;</a:t>
            </a:r>
            <a:endParaRPr lang="tr-TR" sz="1400" dirty="0"/>
          </a:p>
        </p:txBody>
      </p:sp>
      <p:sp>
        <p:nvSpPr>
          <p:cNvPr id="10" name="Content Placeholder 2"/>
          <p:cNvSpPr txBox="1">
            <a:spLocks/>
          </p:cNvSpPr>
          <p:nvPr/>
        </p:nvSpPr>
        <p:spPr>
          <a:xfrm>
            <a:off x="6420073" y="2025596"/>
            <a:ext cx="2744096" cy="41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Home.jsp</a:t>
            </a:r>
          </a:p>
        </p:txBody>
      </p:sp>
      <p:cxnSp>
        <p:nvCxnSpPr>
          <p:cNvPr id="8" name="Straight Connector 7"/>
          <p:cNvCxnSpPr/>
          <p:nvPr/>
        </p:nvCxnSpPr>
        <p:spPr>
          <a:xfrm>
            <a:off x="6165028" y="2025596"/>
            <a:ext cx="0" cy="34660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2654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What is Spring Framework?</a:t>
            </a:r>
          </a:p>
        </p:txBody>
      </p:sp>
      <p:sp>
        <p:nvSpPr>
          <p:cNvPr id="3" name="Content Placeholder 2"/>
          <p:cNvSpPr>
            <a:spLocks noGrp="1"/>
          </p:cNvSpPr>
          <p:nvPr>
            <p:ph idx="1"/>
          </p:nvPr>
        </p:nvSpPr>
        <p:spPr/>
        <p:txBody>
          <a:bodyPr/>
          <a:lstStyle/>
          <a:p>
            <a:r>
              <a:rPr lang="tr-TR" dirty="0"/>
              <a:t>Spring is </a:t>
            </a:r>
            <a:r>
              <a:rPr lang="tr-TR" b="1" dirty="0"/>
              <a:t>the most popular application development framework </a:t>
            </a:r>
            <a:r>
              <a:rPr lang="tr-TR" dirty="0"/>
              <a:t>for </a:t>
            </a:r>
            <a:r>
              <a:rPr lang="tr-TR" b="1" dirty="0"/>
              <a:t>enterprise</a:t>
            </a:r>
            <a:r>
              <a:rPr lang="tr-TR" dirty="0"/>
              <a:t> Java.</a:t>
            </a:r>
          </a:p>
          <a:p>
            <a:r>
              <a:rPr lang="tr-TR" dirty="0"/>
              <a:t>Open source Java platform since 2003.</a:t>
            </a:r>
          </a:p>
          <a:p>
            <a:r>
              <a:rPr lang="tr-TR" dirty="0"/>
              <a:t>Spring supports all major application servers and JEE standards.</a:t>
            </a:r>
          </a:p>
          <a:p>
            <a:r>
              <a:rPr lang="en-US" dirty="0"/>
              <a:t>Spring handles the infrastructure so you can focus on your application.</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a:t>
            </a:fld>
            <a:endParaRPr lang="tr-TR" dirty="0"/>
          </a:p>
        </p:txBody>
      </p:sp>
    </p:spTree>
    <p:extLst>
      <p:ext uri="{BB962C8B-B14F-4D97-AF65-F5344CB8AC3E}">
        <p14:creationId xmlns:p14="http://schemas.microsoft.com/office/powerpoint/2010/main" val="4223987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RESTful Services</a:t>
            </a:r>
          </a:p>
        </p:txBody>
      </p:sp>
      <p:sp>
        <p:nvSpPr>
          <p:cNvPr id="4" name="Slide Number Placeholder 3"/>
          <p:cNvSpPr>
            <a:spLocks noGrp="1"/>
          </p:cNvSpPr>
          <p:nvPr>
            <p:ph type="sldNum" sz="quarter" idx="12"/>
          </p:nvPr>
        </p:nvSpPr>
        <p:spPr/>
        <p:txBody>
          <a:bodyPr/>
          <a:lstStyle/>
          <a:p>
            <a:fld id="{974C77FB-47CE-486E-823A-42AC13E2D61E}" type="slidenum">
              <a:rPr lang="tr-TR" smtClean="0"/>
              <a:t>30</a:t>
            </a:fld>
            <a:endParaRPr lang="tr-TR" dirty="0"/>
          </a:p>
        </p:txBody>
      </p:sp>
      <p:sp>
        <p:nvSpPr>
          <p:cNvPr id="8" name="Content Placeholder 2"/>
          <p:cNvSpPr>
            <a:spLocks noGrp="1"/>
          </p:cNvSpPr>
          <p:nvPr>
            <p:ph idx="1"/>
          </p:nvPr>
        </p:nvSpPr>
        <p:spPr>
          <a:xfrm>
            <a:off x="838200" y="1825625"/>
            <a:ext cx="10515600" cy="4351338"/>
          </a:xfrm>
        </p:spPr>
        <p:txBody>
          <a:bodyPr>
            <a:normAutofit/>
          </a:bodyPr>
          <a:lstStyle/>
          <a:p>
            <a:r>
              <a:rPr lang="en-US" sz="2400" i="1" dirty="0"/>
              <a:t>REST</a:t>
            </a:r>
            <a:r>
              <a:rPr lang="en-US" sz="2400" dirty="0"/>
              <a:t> does not require the client to know anything about the structure of the API. Rather, the server needs to provide whatever information the client needs to interact with the service</a:t>
            </a:r>
            <a:r>
              <a:rPr lang="tr-TR" sz="2400"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0" y="3138488"/>
            <a:ext cx="4876800" cy="3038475"/>
          </a:xfrm>
          <a:prstGeom prst="rect">
            <a:avLst/>
          </a:prstGeom>
        </p:spPr>
      </p:pic>
    </p:spTree>
    <p:extLst>
      <p:ext uri="{BB962C8B-B14F-4D97-AF65-F5344CB8AC3E}">
        <p14:creationId xmlns:p14="http://schemas.microsoft.com/office/powerpoint/2010/main" val="209696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RESTful Services</a:t>
            </a:r>
          </a:p>
        </p:txBody>
      </p:sp>
      <p:sp>
        <p:nvSpPr>
          <p:cNvPr id="3" name="Content Placeholder 2"/>
          <p:cNvSpPr>
            <a:spLocks noGrp="1"/>
          </p:cNvSpPr>
          <p:nvPr>
            <p:ph idx="1"/>
          </p:nvPr>
        </p:nvSpPr>
        <p:spPr/>
        <p:txBody>
          <a:bodyPr>
            <a:normAutofit/>
          </a:bodyPr>
          <a:lstStyle/>
          <a:p>
            <a:r>
              <a:rPr lang="en-US" sz="2400" dirty="0"/>
              <a:t>Spring's annotation-based MVC framework serves as the basis for creating </a:t>
            </a:r>
            <a:r>
              <a:rPr lang="en-US" sz="2400" dirty="0" err="1"/>
              <a:t>RESTful</a:t>
            </a:r>
            <a:r>
              <a:rPr lang="en-US" sz="2400" dirty="0"/>
              <a:t> Web Services. </a:t>
            </a:r>
            <a:endParaRPr lang="tr-TR" sz="2400" dirty="0"/>
          </a:p>
          <a:p>
            <a:r>
              <a:rPr lang="en-US" sz="2400" dirty="0" err="1"/>
              <a:t>RESTful</a:t>
            </a:r>
            <a:r>
              <a:rPr lang="en-US" sz="2400" dirty="0"/>
              <a:t> services use URIs to name resources. To facilitate accessing the information contained in a URI, its structure follows conventions so that it can easily be described in a parameterized form.</a:t>
            </a:r>
            <a:endParaRPr lang="tr-TR" sz="2400" dirty="0"/>
          </a:p>
          <a:p>
            <a:endParaRPr lang="en-US" sz="2400" dirty="0"/>
          </a:p>
        </p:txBody>
      </p:sp>
      <p:sp>
        <p:nvSpPr>
          <p:cNvPr id="4" name="Slide Number Placeholder 3"/>
          <p:cNvSpPr>
            <a:spLocks noGrp="1"/>
          </p:cNvSpPr>
          <p:nvPr>
            <p:ph type="sldNum" sz="quarter" idx="12"/>
          </p:nvPr>
        </p:nvSpPr>
        <p:spPr/>
        <p:txBody>
          <a:bodyPr/>
          <a:lstStyle/>
          <a:p>
            <a:fld id="{974C77FB-47CE-486E-823A-42AC13E2D61E}" type="slidenum">
              <a:rPr lang="tr-TR" smtClean="0"/>
              <a:t>31</a:t>
            </a:fld>
            <a:endParaRPr lang="tr-TR" dirty="0"/>
          </a:p>
        </p:txBody>
      </p:sp>
      <p:pic>
        <p:nvPicPr>
          <p:cNvPr id="5" name="Picture 4"/>
          <p:cNvPicPr>
            <a:picLocks noChangeAspect="1"/>
          </p:cNvPicPr>
          <p:nvPr/>
        </p:nvPicPr>
        <p:blipFill>
          <a:blip r:embed="rId2"/>
          <a:stretch>
            <a:fillRect/>
          </a:stretch>
        </p:blipFill>
        <p:spPr>
          <a:xfrm>
            <a:off x="2056334" y="4068391"/>
            <a:ext cx="7067020" cy="1716124"/>
          </a:xfrm>
          <a:prstGeom prst="rect">
            <a:avLst/>
          </a:prstGeom>
        </p:spPr>
      </p:pic>
    </p:spTree>
    <p:extLst>
      <p:ext uri="{BB962C8B-B14F-4D97-AF65-F5344CB8AC3E}">
        <p14:creationId xmlns:p14="http://schemas.microsoft.com/office/powerpoint/2010/main" val="292077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RESTful Services</a:t>
            </a:r>
          </a:p>
        </p:txBody>
      </p:sp>
      <p:sp>
        <p:nvSpPr>
          <p:cNvPr id="3" name="Content Placeholder 2"/>
          <p:cNvSpPr>
            <a:spLocks noGrp="1"/>
          </p:cNvSpPr>
          <p:nvPr>
            <p:ph idx="1"/>
          </p:nvPr>
        </p:nvSpPr>
        <p:spPr/>
        <p:txBody>
          <a:bodyPr>
            <a:normAutofit/>
          </a:bodyPr>
          <a:lstStyle/>
          <a:p>
            <a:pPr algn="just" eaLnBrk="0" fontAlgn="base" hangingPunct="0">
              <a:lnSpc>
                <a:spcPct val="100000"/>
              </a:lnSpc>
              <a:spcBef>
                <a:spcPct val="0"/>
              </a:spcBef>
              <a:spcAft>
                <a:spcPct val="0"/>
              </a:spcAft>
            </a:pPr>
            <a:r>
              <a:rPr lang="tr-TR" sz="2000" dirty="0">
                <a:solidFill>
                  <a:srgbClr val="000000"/>
                </a:solidFill>
                <a:latin typeface="Arial" panose="020B0604020202020204" pitchFamily="34" charset="0"/>
                <a:cs typeface="Arial" panose="020B0604020202020204" pitchFamily="34" charset="0"/>
              </a:rPr>
              <a:t>Spring uses the </a:t>
            </a:r>
            <a:r>
              <a:rPr lang="tr-TR" sz="1400" dirty="0">
                <a:solidFill>
                  <a:srgbClr val="000000"/>
                </a:solidFill>
                <a:latin typeface="Arial Unicode MS" panose="020B0604020202020204" pitchFamily="34" charset="-128"/>
              </a:rPr>
              <a:t>@RequestMapping</a:t>
            </a:r>
            <a:r>
              <a:rPr lang="tr-TR" sz="1050" dirty="0">
                <a:solidFill>
                  <a:srgbClr val="000000"/>
                </a:solidFill>
                <a:latin typeface="Arial" panose="020B0604020202020204" pitchFamily="34" charset="0"/>
                <a:cs typeface="Arial" panose="020B0604020202020204" pitchFamily="34" charset="0"/>
              </a:rPr>
              <a:t> </a:t>
            </a:r>
            <a:r>
              <a:rPr lang="tr-TR" sz="2000" dirty="0">
                <a:solidFill>
                  <a:srgbClr val="000000"/>
                </a:solidFill>
                <a:latin typeface="Arial" panose="020B0604020202020204" pitchFamily="34" charset="0"/>
                <a:cs typeface="Arial" panose="020B0604020202020204" pitchFamily="34" charset="0"/>
              </a:rPr>
              <a:t>method annotation to define the URI Template for the request. The </a:t>
            </a:r>
            <a:r>
              <a:rPr lang="tr-TR" sz="1400" dirty="0">
                <a:solidFill>
                  <a:srgbClr val="000000"/>
                </a:solidFill>
                <a:latin typeface="Arial Unicode MS" panose="020B0604020202020204" pitchFamily="34" charset="-128"/>
              </a:rPr>
              <a:t>@PathVariable</a:t>
            </a:r>
            <a:r>
              <a:rPr lang="tr-TR" sz="1050" dirty="0">
                <a:solidFill>
                  <a:srgbClr val="000000"/>
                </a:solidFill>
                <a:latin typeface="Arial" panose="020B0604020202020204" pitchFamily="34" charset="0"/>
                <a:cs typeface="Arial" panose="020B0604020202020204" pitchFamily="34" charset="0"/>
              </a:rPr>
              <a:t> </a:t>
            </a:r>
            <a:r>
              <a:rPr lang="tr-TR" sz="2000" dirty="0">
                <a:solidFill>
                  <a:srgbClr val="000000"/>
                </a:solidFill>
                <a:latin typeface="Arial" panose="020B0604020202020204" pitchFamily="34" charset="0"/>
                <a:cs typeface="Arial" panose="020B0604020202020204" pitchFamily="34" charset="0"/>
              </a:rPr>
              <a:t>annotation is used to extract the value of the template variables and assign their value to a method variable.</a:t>
            </a:r>
            <a:r>
              <a:rPr lang="tr-TR" sz="2000" dirty="0"/>
              <a:t> </a:t>
            </a:r>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a:p>
          <a:p>
            <a:pPr marL="0" indent="0" algn="just" eaLnBrk="0" fontAlgn="base" hangingPunct="0">
              <a:lnSpc>
                <a:spcPct val="100000"/>
              </a:lnSpc>
              <a:spcBef>
                <a:spcPct val="0"/>
              </a:spcBef>
              <a:spcAft>
                <a:spcPct val="0"/>
              </a:spcAft>
              <a:buNone/>
            </a:pPr>
            <a:br>
              <a:rPr lang="tr-TR" sz="2000" dirty="0"/>
            </a:br>
            <a:endParaRPr lang="tr-TR" sz="2000" dirty="0"/>
          </a:p>
          <a:p>
            <a:pPr algn="just" eaLnBrk="0" fontAlgn="base" hangingPunct="0">
              <a:lnSpc>
                <a:spcPct val="100000"/>
              </a:lnSpc>
              <a:spcBef>
                <a:spcPct val="0"/>
              </a:spcBef>
              <a:spcAft>
                <a:spcPct val="0"/>
              </a:spcAft>
            </a:pPr>
            <a:r>
              <a:rPr lang="tr-TR" sz="2000" dirty="0"/>
              <a:t>W</a:t>
            </a:r>
            <a:r>
              <a:rPr lang="en-US" sz="2000" dirty="0"/>
              <a:t>hen a request comes in for </a:t>
            </a:r>
            <a:r>
              <a:rPr lang="en-US" sz="2000" i="1" dirty="0"/>
              <a:t>/</a:t>
            </a:r>
            <a:r>
              <a:rPr lang="tr-TR" sz="2000" i="1" dirty="0"/>
              <a:t>user</a:t>
            </a:r>
            <a:r>
              <a:rPr lang="en-US" sz="2000" i="1" dirty="0"/>
              <a:t>s/</a:t>
            </a:r>
            <a:r>
              <a:rPr lang="tr-TR" sz="2000" i="1" dirty="0"/>
              <a:t>serhat</a:t>
            </a:r>
            <a:r>
              <a:rPr lang="en-US" sz="2000" dirty="0"/>
              <a:t>, the value </a:t>
            </a:r>
            <a:r>
              <a:rPr lang="tr-TR" sz="2000" i="1" dirty="0"/>
              <a:t>‘serhat</a:t>
            </a:r>
            <a:r>
              <a:rPr lang="en-US" sz="2000" i="1" dirty="0"/>
              <a:t>'</a:t>
            </a:r>
            <a:r>
              <a:rPr lang="en-US" sz="2000" dirty="0"/>
              <a:t> is bound to the method parameter String </a:t>
            </a:r>
            <a:r>
              <a:rPr lang="tr-TR" sz="2000" i="1" dirty="0"/>
              <a:t>user</a:t>
            </a:r>
            <a:r>
              <a:rPr lang="en-US" sz="2000" i="1" dirty="0"/>
              <a:t>Id</a:t>
            </a:r>
            <a:r>
              <a:rPr lang="en-US" sz="2000" dirty="0"/>
              <a:t>. </a:t>
            </a:r>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32</a:t>
            </a:fld>
            <a:endParaRPr lang="tr-TR" dirty="0"/>
          </a:p>
        </p:txBody>
      </p:sp>
      <p:pic>
        <p:nvPicPr>
          <p:cNvPr id="6" name="Picture 5"/>
          <p:cNvPicPr>
            <a:picLocks noChangeAspect="1"/>
          </p:cNvPicPr>
          <p:nvPr/>
        </p:nvPicPr>
        <p:blipFill>
          <a:blip r:embed="rId2"/>
          <a:stretch>
            <a:fillRect/>
          </a:stretch>
        </p:blipFill>
        <p:spPr>
          <a:xfrm>
            <a:off x="2081211" y="3219450"/>
            <a:ext cx="8029575" cy="1162050"/>
          </a:xfrm>
          <a:prstGeom prst="rect">
            <a:avLst/>
          </a:prstGeom>
        </p:spPr>
      </p:pic>
    </p:spTree>
    <p:extLst>
      <p:ext uri="{BB962C8B-B14F-4D97-AF65-F5344CB8AC3E}">
        <p14:creationId xmlns:p14="http://schemas.microsoft.com/office/powerpoint/2010/main" val="2085985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RESTful Services</a:t>
            </a:r>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sz="2000" dirty="0"/>
              <a:t>A </a:t>
            </a:r>
            <a:r>
              <a:rPr lang="en-US" sz="2000" dirty="0" err="1"/>
              <a:t>RESTful</a:t>
            </a:r>
            <a:r>
              <a:rPr lang="en-US" sz="2000" dirty="0"/>
              <a:t> architecture may expose multiple representations of a resource. There are two strategies for a client to inform the server of the representation it is interested in receiving.</a:t>
            </a:r>
            <a:br>
              <a:rPr lang="tr-TR" sz="2000" dirty="0"/>
            </a:br>
            <a:endParaRPr lang="tr-TR" sz="2000" dirty="0"/>
          </a:p>
          <a:p>
            <a:r>
              <a:rPr lang="en-US" sz="2000" dirty="0"/>
              <a:t>The first strategy is to use a distinct URI for each resource. This is typically done by using a different file extension in the URI. </a:t>
            </a:r>
            <a:endParaRPr lang="tr-TR" sz="2000" dirty="0"/>
          </a:p>
          <a:p>
            <a:pPr lvl="1"/>
            <a:r>
              <a:rPr lang="en-US" sz="1600" dirty="0"/>
              <a:t>For example the URI</a:t>
            </a:r>
            <a:r>
              <a:rPr lang="tr-TR" sz="1600" dirty="0"/>
              <a:t> </a:t>
            </a:r>
            <a:r>
              <a:rPr lang="en-US" sz="1600" dirty="0"/>
              <a:t>http://www.example.com/users/</a:t>
            </a:r>
            <a:r>
              <a:rPr lang="tr-TR" sz="1600" dirty="0"/>
              <a:t>serhat</a:t>
            </a:r>
            <a:r>
              <a:rPr lang="en-US" sz="1600" dirty="0"/>
              <a:t>.pdf requests a PDF representation of the user </a:t>
            </a:r>
            <a:r>
              <a:rPr lang="tr-TR" sz="1600" dirty="0"/>
              <a:t>serhat </a:t>
            </a:r>
            <a:r>
              <a:rPr lang="en-US" sz="1600" dirty="0"/>
              <a:t>while http://www.example.com/users/</a:t>
            </a:r>
            <a:r>
              <a:rPr lang="tr-TR" sz="1600" dirty="0"/>
              <a:t>serhat</a:t>
            </a:r>
            <a:r>
              <a:rPr lang="en-US" sz="1600" dirty="0"/>
              <a:t>.xml requests an XML representation.</a:t>
            </a:r>
          </a:p>
          <a:p>
            <a:r>
              <a:rPr lang="en-US" sz="2000" dirty="0"/>
              <a:t>The second strategy is for the client to use the same URI to locate the resource but set the Accept HTTP request header to list the media types that it understands. </a:t>
            </a:r>
            <a:endParaRPr lang="tr-TR" sz="2000" dirty="0"/>
          </a:p>
          <a:p>
            <a:pPr lvl="1"/>
            <a:r>
              <a:rPr lang="en-US" sz="1600" dirty="0"/>
              <a:t>For example, a HTTP request for http://www.example.com/users/</a:t>
            </a:r>
            <a:r>
              <a:rPr lang="tr-TR" sz="1600" dirty="0"/>
              <a:t>serhat </a:t>
            </a:r>
            <a:r>
              <a:rPr lang="en-US" sz="1600" dirty="0"/>
              <a:t> with an Accept header set to </a:t>
            </a:r>
            <a:r>
              <a:rPr lang="en-US" sz="1600" i="1" dirty="0"/>
              <a:t>application/pdf </a:t>
            </a:r>
            <a:r>
              <a:rPr lang="en-US" sz="1600" dirty="0"/>
              <a:t>requests a PDF representation of the user </a:t>
            </a:r>
            <a:r>
              <a:rPr lang="tr-TR" sz="1600" dirty="0"/>
              <a:t>serhat </a:t>
            </a:r>
            <a:r>
              <a:rPr lang="en-US" sz="1600" dirty="0"/>
              <a:t>while http://www.example.com/users/</a:t>
            </a:r>
            <a:r>
              <a:rPr lang="tr-TR" sz="1600" dirty="0"/>
              <a:t>serhat </a:t>
            </a:r>
            <a:r>
              <a:rPr lang="en-US" sz="1600" dirty="0"/>
              <a:t> with an Accept header set to</a:t>
            </a:r>
            <a:r>
              <a:rPr lang="en-US" sz="1600" i="1" dirty="0"/>
              <a:t> text/xml </a:t>
            </a:r>
            <a:r>
              <a:rPr lang="en-US" sz="1600" dirty="0"/>
              <a:t>requests an XML representation. This strategy is known as </a:t>
            </a:r>
            <a:r>
              <a:rPr lang="en-US" sz="1600" dirty="0">
                <a:effectLst>
                  <a:outerShdw blurRad="38100" dist="38100" dir="2700000" algn="tl">
                    <a:srgbClr val="000000">
                      <a:alpha val="43137"/>
                    </a:srgbClr>
                  </a:outerShdw>
                </a:effectLst>
              </a:rPr>
              <a:t>content negotiation</a:t>
            </a:r>
            <a:r>
              <a:rPr lang="en-US" sz="1600" dirty="0"/>
              <a:t>.</a:t>
            </a:r>
          </a:p>
          <a:p>
            <a:pPr algn="just" eaLnBrk="0" fontAlgn="base" hangingPunct="0">
              <a:lnSpc>
                <a:spcPct val="100000"/>
              </a:lnSpc>
              <a:spcBef>
                <a:spcPct val="0"/>
              </a:spcBef>
              <a:spcAft>
                <a:spcPct val="0"/>
              </a:spcAft>
            </a:pPr>
            <a:endParaRPr lang="tr-TR"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33</a:t>
            </a:fld>
            <a:endParaRPr lang="tr-TR" dirty="0"/>
          </a:p>
        </p:txBody>
      </p:sp>
    </p:spTree>
    <p:extLst>
      <p:ext uri="{BB962C8B-B14F-4D97-AF65-F5344CB8AC3E}">
        <p14:creationId xmlns:p14="http://schemas.microsoft.com/office/powerpoint/2010/main" val="2173764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15708" y="2415190"/>
            <a:ext cx="3382850" cy="3412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tr-TR" dirty="0"/>
              <a:t>Spring RESTful Services</a:t>
            </a:r>
          </a:p>
        </p:txBody>
      </p:sp>
      <p:sp>
        <p:nvSpPr>
          <p:cNvPr id="4" name="Slide Number Placeholder 3"/>
          <p:cNvSpPr>
            <a:spLocks noGrp="1"/>
          </p:cNvSpPr>
          <p:nvPr>
            <p:ph type="sldNum" sz="quarter" idx="12"/>
          </p:nvPr>
        </p:nvSpPr>
        <p:spPr/>
        <p:txBody>
          <a:bodyPr/>
          <a:lstStyle/>
          <a:p>
            <a:fld id="{974C77FB-47CE-486E-823A-42AC13E2D61E}" type="slidenum">
              <a:rPr lang="tr-TR" smtClean="0"/>
              <a:t>34</a:t>
            </a:fld>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512" y="1770920"/>
            <a:ext cx="10007706" cy="88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
          </p:nvPr>
        </p:nvSpPr>
        <p:spPr>
          <a:xfrm>
            <a:off x="1380184" y="4619389"/>
            <a:ext cx="4623450" cy="450760"/>
          </a:xfrm>
        </p:spPr>
        <p:txBody>
          <a:bodyPr>
            <a:normAutofit/>
          </a:bodyPr>
          <a:lstStyle/>
          <a:p>
            <a:pPr marL="0" indent="0">
              <a:buNone/>
            </a:pPr>
            <a:r>
              <a:rPr lang="tr-TR" sz="1600" dirty="0"/>
              <a:t>Do not forget to implement serializable in your entity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956" y="3517641"/>
            <a:ext cx="4385190" cy="94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265" y="2740380"/>
            <a:ext cx="31051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flipV="1">
            <a:off x="1244956" y="2936383"/>
            <a:ext cx="5696757" cy="3863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59133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RESTful Services</a:t>
            </a:r>
          </a:p>
        </p:txBody>
      </p:sp>
      <p:sp>
        <p:nvSpPr>
          <p:cNvPr id="3" name="Content Placeholder 2"/>
          <p:cNvSpPr>
            <a:spLocks noGrp="1"/>
          </p:cNvSpPr>
          <p:nvPr>
            <p:ph idx="1"/>
          </p:nvPr>
        </p:nvSpPr>
        <p:spPr/>
        <p:txBody>
          <a:bodyPr>
            <a:normAutofit/>
          </a:bodyPr>
          <a:lstStyle/>
          <a:p>
            <a:r>
              <a:rPr lang="en-US" sz="1700" dirty="0"/>
              <a:t>This code uses Spring 4’s new </a:t>
            </a:r>
            <a:r>
              <a:rPr lang="en-US" sz="1700" dirty="0">
                <a:hlinkClick r:id="rId2"/>
              </a:rPr>
              <a:t>@</a:t>
            </a:r>
            <a:r>
              <a:rPr lang="en-US" sz="1700" dirty="0" err="1">
                <a:hlinkClick r:id="rId2"/>
              </a:rPr>
              <a:t>RestController</a:t>
            </a:r>
            <a:r>
              <a:rPr lang="en-US" sz="1700" dirty="0"/>
              <a:t> annotation, which marks the class as a controller where every method returns a domain object instead of a view. It’s shorthand for</a:t>
            </a:r>
            <a:r>
              <a:rPr lang="tr-TR" sz="1700" dirty="0"/>
              <a:t> </a:t>
            </a:r>
            <a:r>
              <a:rPr lang="en-US" sz="1700" dirty="0"/>
              <a:t>@Controller and @</a:t>
            </a:r>
            <a:r>
              <a:rPr lang="en-US" sz="1700" dirty="0" err="1"/>
              <a:t>ResponseBody</a:t>
            </a:r>
            <a:r>
              <a:rPr lang="en-US" sz="1700" dirty="0"/>
              <a:t> rolled together.</a:t>
            </a:r>
          </a:p>
          <a:p>
            <a:r>
              <a:rPr lang="en-US" sz="1700" dirty="0"/>
              <a:t>The Greeting object must be converted to JSON. Thanks to Spring’s HTTP message converter support, you don’t need to do this conversion manually. </a:t>
            </a:r>
            <a:endParaRPr lang="tr-TR" sz="17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35</a:t>
            </a:fld>
            <a:endParaRPr lang="tr-TR" dirty="0"/>
          </a:p>
        </p:txBody>
      </p:sp>
      <p:pic>
        <p:nvPicPr>
          <p:cNvPr id="7" name="Picture 6"/>
          <p:cNvPicPr>
            <a:picLocks noChangeAspect="1"/>
          </p:cNvPicPr>
          <p:nvPr/>
        </p:nvPicPr>
        <p:blipFill>
          <a:blip r:embed="rId3"/>
          <a:stretch>
            <a:fillRect/>
          </a:stretch>
        </p:blipFill>
        <p:spPr>
          <a:xfrm>
            <a:off x="838200" y="3703485"/>
            <a:ext cx="6713726" cy="2473478"/>
          </a:xfrm>
          <a:prstGeom prst="rect">
            <a:avLst/>
          </a:prstGeom>
        </p:spPr>
      </p:pic>
      <p:pic>
        <p:nvPicPr>
          <p:cNvPr id="8" name="Picture 7"/>
          <p:cNvPicPr>
            <a:picLocks noChangeAspect="1"/>
          </p:cNvPicPr>
          <p:nvPr/>
        </p:nvPicPr>
        <p:blipFill>
          <a:blip r:embed="rId4"/>
          <a:stretch>
            <a:fillRect/>
          </a:stretch>
        </p:blipFill>
        <p:spPr>
          <a:xfrm>
            <a:off x="8211333" y="4035322"/>
            <a:ext cx="2772223" cy="1770495"/>
          </a:xfrm>
          <a:prstGeom prst="rect">
            <a:avLst/>
          </a:prstGeom>
        </p:spPr>
      </p:pic>
    </p:spTree>
    <p:extLst>
      <p:ext uri="{BB962C8B-B14F-4D97-AF65-F5344CB8AC3E}">
        <p14:creationId xmlns:p14="http://schemas.microsoft.com/office/powerpoint/2010/main" val="2632597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p>
        </p:txBody>
      </p:sp>
      <p:sp>
        <p:nvSpPr>
          <p:cNvPr id="3" name="Content Placeholder 2"/>
          <p:cNvSpPr>
            <a:spLocks noGrp="1"/>
          </p:cNvSpPr>
          <p:nvPr>
            <p:ph idx="1"/>
          </p:nvPr>
        </p:nvSpPr>
        <p:spPr/>
        <p:txBody>
          <a:bodyPr>
            <a:normAutofit/>
          </a:bodyPr>
          <a:lstStyle/>
          <a:p>
            <a:pPr marL="0" indent="0">
              <a:buNone/>
            </a:pPr>
            <a:r>
              <a:rPr lang="en-US" dirty="0"/>
              <a:t>Spring Security is a framework that focuses on providing both authentication and authorization to Java applications.</a:t>
            </a:r>
            <a:endParaRPr lang="tr-TR" dirty="0"/>
          </a:p>
          <a:p>
            <a:pPr marL="0" indent="0">
              <a:buNone/>
            </a:pPr>
            <a:endParaRPr lang="tr-TR" dirty="0"/>
          </a:p>
          <a:p>
            <a:pPr marL="0" indent="0">
              <a:buNone/>
            </a:pPr>
            <a:r>
              <a:rPr lang="tr-TR" dirty="0"/>
              <a:t>Features:</a:t>
            </a:r>
          </a:p>
          <a:p>
            <a:r>
              <a:rPr lang="en-US" sz="2000" dirty="0"/>
              <a:t>Comprehensive and extensible support for both Authentication and Authorization</a:t>
            </a:r>
          </a:p>
          <a:p>
            <a:r>
              <a:rPr lang="en-US" sz="2000" dirty="0"/>
              <a:t>Protection against attacks like session fixation, </a:t>
            </a:r>
            <a:r>
              <a:rPr lang="en-US" sz="2000" dirty="0" err="1"/>
              <a:t>clickjacking</a:t>
            </a:r>
            <a:r>
              <a:rPr lang="en-US" sz="2000" dirty="0"/>
              <a:t>, cross site request forgery, </a:t>
            </a:r>
            <a:r>
              <a:rPr lang="en-US" sz="2000" dirty="0" err="1"/>
              <a:t>etc</a:t>
            </a:r>
            <a:endParaRPr lang="en-US" sz="2000" dirty="0"/>
          </a:p>
          <a:p>
            <a:r>
              <a:rPr lang="en-US" sz="2000" dirty="0"/>
              <a:t>Servlet API integration</a:t>
            </a:r>
          </a:p>
          <a:p>
            <a:r>
              <a:rPr lang="en-US" sz="2000" dirty="0"/>
              <a:t>Optional integration with Spring Web MVC</a:t>
            </a:r>
          </a:p>
          <a:p>
            <a:r>
              <a:rPr lang="en-US" sz="2000" dirty="0"/>
              <a:t>Much more...</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36</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19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Security</a:t>
            </a:r>
            <a:br>
              <a:rPr lang="tr-TR" dirty="0"/>
            </a:br>
            <a:r>
              <a:rPr lang="en-US" sz="3000" dirty="0"/>
              <a:t>Authentication</a:t>
            </a:r>
            <a:r>
              <a:rPr lang="tr-TR" sz="3000" dirty="0"/>
              <a:t> &amp; </a:t>
            </a:r>
            <a:r>
              <a:rPr lang="en-US" sz="3200" dirty="0"/>
              <a:t>Authorization</a:t>
            </a:r>
            <a:endParaRPr lang="tr-TR" sz="3000" dirty="0"/>
          </a:p>
        </p:txBody>
      </p:sp>
      <p:sp>
        <p:nvSpPr>
          <p:cNvPr id="3" name="Content Placeholder 2"/>
          <p:cNvSpPr>
            <a:spLocks noGrp="1"/>
          </p:cNvSpPr>
          <p:nvPr>
            <p:ph idx="1"/>
          </p:nvPr>
        </p:nvSpPr>
        <p:spPr/>
        <p:txBody>
          <a:bodyPr>
            <a:normAutofit/>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37</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53353" y="1825625"/>
            <a:ext cx="7317690" cy="4351338"/>
          </a:xfrm>
          <a:prstGeom prst="rect">
            <a:avLst/>
          </a:prstGeom>
        </p:spPr>
      </p:pic>
      <p:pic>
        <p:nvPicPr>
          <p:cNvPr id="8" name="Picture 7"/>
          <p:cNvPicPr>
            <a:picLocks noChangeAspect="1"/>
          </p:cNvPicPr>
          <p:nvPr/>
        </p:nvPicPr>
        <p:blipFill>
          <a:blip r:embed="rId4"/>
          <a:stretch>
            <a:fillRect/>
          </a:stretch>
        </p:blipFill>
        <p:spPr>
          <a:xfrm>
            <a:off x="7450446" y="2920206"/>
            <a:ext cx="3200400" cy="2162175"/>
          </a:xfrm>
          <a:prstGeom prst="rect">
            <a:avLst/>
          </a:prstGeom>
        </p:spPr>
      </p:pic>
    </p:spTree>
    <p:extLst>
      <p:ext uri="{BB962C8B-B14F-4D97-AF65-F5344CB8AC3E}">
        <p14:creationId xmlns:p14="http://schemas.microsoft.com/office/powerpoint/2010/main" val="2624500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sz="3000" dirty="0"/>
          </a:p>
        </p:txBody>
      </p:sp>
      <p:pic>
        <p:nvPicPr>
          <p:cNvPr id="8" name="Content Placeholder 7"/>
          <p:cNvPicPr>
            <a:picLocks noGrp="1" noChangeAspect="1"/>
          </p:cNvPicPr>
          <p:nvPr>
            <p:ph idx="1"/>
          </p:nvPr>
        </p:nvPicPr>
        <p:blipFill>
          <a:blip r:embed="rId2"/>
          <a:stretch>
            <a:fillRect/>
          </a:stretch>
        </p:blipFill>
        <p:spPr>
          <a:xfrm>
            <a:off x="5713967" y="1690687"/>
            <a:ext cx="5359754" cy="4535805"/>
          </a:xfrm>
          <a:prstGeom prst="rect">
            <a:avLst/>
          </a:prstGeom>
        </p:spPr>
      </p:pic>
      <p:sp>
        <p:nvSpPr>
          <p:cNvPr id="4" name="Slide Number Placeholder 3"/>
          <p:cNvSpPr>
            <a:spLocks noGrp="1"/>
          </p:cNvSpPr>
          <p:nvPr>
            <p:ph type="sldNum" sz="quarter" idx="12"/>
          </p:nvPr>
        </p:nvSpPr>
        <p:spPr/>
        <p:txBody>
          <a:bodyPr/>
          <a:lstStyle/>
          <a:p>
            <a:fld id="{974C77FB-47CE-486E-823A-42AC13E2D61E}" type="slidenum">
              <a:rPr lang="tr-TR" smtClean="0"/>
              <a:t>38</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73976" y="1690688"/>
            <a:ext cx="4875767" cy="4535805"/>
          </a:xfrm>
          <a:prstGeom prst="rect">
            <a:avLst/>
          </a:prstGeom>
        </p:spPr>
      </p:pic>
    </p:spTree>
    <p:extLst>
      <p:ext uri="{BB962C8B-B14F-4D97-AF65-F5344CB8AC3E}">
        <p14:creationId xmlns:p14="http://schemas.microsoft.com/office/powerpoint/2010/main" val="731866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000" dirty="0"/>
              <a:t>Authorization</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39</a:t>
            </a:fld>
            <a:endParaRPr lang="tr-TR" dirty="0"/>
          </a:p>
        </p:txBody>
      </p:sp>
      <p:sp>
        <p:nvSpPr>
          <p:cNvPr id="5" name="Content Placeholder 2"/>
          <p:cNvSpPr txBox="1">
            <a:spLocks/>
          </p:cNvSpPr>
          <p:nvPr/>
        </p:nvSpPr>
        <p:spPr>
          <a:xfrm>
            <a:off x="7370762" y="3045105"/>
            <a:ext cx="3983038" cy="887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500" dirty="0"/>
              <a:t>Lastly, forcing application to use secure channel (https) is easy to implement in Spring Security.</a:t>
            </a:r>
          </a:p>
        </p:txBody>
      </p:sp>
      <p:pic>
        <p:nvPicPr>
          <p:cNvPr id="6" name="Picture 5"/>
          <p:cNvPicPr>
            <a:picLocks noChangeAspect="1"/>
          </p:cNvPicPr>
          <p:nvPr/>
        </p:nvPicPr>
        <p:blipFill>
          <a:blip r:embed="rId2"/>
          <a:stretch>
            <a:fillRect/>
          </a:stretch>
        </p:blipFill>
        <p:spPr>
          <a:xfrm>
            <a:off x="1110269" y="2417295"/>
            <a:ext cx="6010275" cy="2143125"/>
          </a:xfrm>
          <a:prstGeom prst="rect">
            <a:avLst/>
          </a:prstGeom>
          <a:ln>
            <a:noFill/>
          </a:ln>
        </p:spPr>
      </p:pic>
      <p:sp>
        <p:nvSpPr>
          <p:cNvPr id="8" name="Rectangle 7"/>
          <p:cNvSpPr/>
          <p:nvPr/>
        </p:nvSpPr>
        <p:spPr>
          <a:xfrm>
            <a:off x="1326318" y="3689872"/>
            <a:ext cx="4475654" cy="333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1326318" y="2977290"/>
            <a:ext cx="4572000" cy="6019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Straight Arrow Connector 10"/>
          <p:cNvCxnSpPr>
            <a:stCxn id="9" idx="3"/>
          </p:cNvCxnSpPr>
          <p:nvPr/>
        </p:nvCxnSpPr>
        <p:spPr>
          <a:xfrm>
            <a:off x="5898318" y="3278275"/>
            <a:ext cx="12222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1110269" y="5158294"/>
            <a:ext cx="3983038" cy="887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500" dirty="0"/>
              <a:t>Lastly, forcing application to use secure channel (https) is easy to implement in Spring Security.</a:t>
            </a:r>
          </a:p>
        </p:txBody>
      </p:sp>
      <p:cxnSp>
        <p:nvCxnSpPr>
          <p:cNvPr id="15" name="Straight Arrow Connector 14"/>
          <p:cNvCxnSpPr/>
          <p:nvPr/>
        </p:nvCxnSpPr>
        <p:spPr>
          <a:xfrm>
            <a:off x="1788897" y="4023359"/>
            <a:ext cx="0" cy="113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9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tr-TR" dirty="0"/>
          </a:p>
          <a:p>
            <a:r>
              <a:rPr lang="tr-TR" dirty="0"/>
              <a:t>The technology that actually defines Spring (Heart of Spring).</a:t>
            </a:r>
          </a:p>
          <a:p>
            <a:r>
              <a:rPr lang="tr-TR" dirty="0"/>
              <a:t>Dependency Injection helps us to keep our classes as indepedent as possible.</a:t>
            </a:r>
          </a:p>
          <a:p>
            <a:pPr lvl="1"/>
            <a:r>
              <a:rPr lang="tr-TR" dirty="0"/>
              <a:t>Increase reuse by applying low coupling</a:t>
            </a:r>
          </a:p>
          <a:p>
            <a:pPr lvl="1"/>
            <a:r>
              <a:rPr lang="tr-TR" dirty="0"/>
              <a:t>Easy testing</a:t>
            </a:r>
          </a:p>
          <a:p>
            <a:pPr lvl="1"/>
            <a:r>
              <a:rPr lang="tr-TR" dirty="0"/>
              <a:t>More understandable</a:t>
            </a:r>
          </a:p>
          <a:p>
            <a:pPr marL="0" indent="0">
              <a:buNone/>
            </a:pPr>
            <a:endParaRPr lang="tr-TR" i="1" dirty="0"/>
          </a:p>
        </p:txBody>
      </p:sp>
      <p:sp>
        <p:nvSpPr>
          <p:cNvPr id="4" name="Title 3"/>
          <p:cNvSpPr>
            <a:spLocks noGrp="1"/>
          </p:cNvSpPr>
          <p:nvPr>
            <p:ph type="title"/>
          </p:nvPr>
        </p:nvSpPr>
        <p:spPr/>
        <p:txBody>
          <a:bodyPr/>
          <a:lstStyle/>
          <a:p>
            <a:r>
              <a:rPr lang="tr-TR" dirty="0"/>
              <a:t>Dependency Injection</a:t>
            </a:r>
            <a:br>
              <a:rPr lang="tr-TR" dirty="0"/>
            </a:br>
            <a:r>
              <a:rPr lang="tr-TR" sz="3000" dirty="0"/>
              <a:t>Introduction to Concept</a:t>
            </a:r>
            <a:endParaRPr lang="tr-TR" dirty="0"/>
          </a:p>
        </p:txBody>
      </p:sp>
      <p:sp>
        <p:nvSpPr>
          <p:cNvPr id="6" name="Slide Number Placeholder 5"/>
          <p:cNvSpPr>
            <a:spLocks noGrp="1"/>
          </p:cNvSpPr>
          <p:nvPr>
            <p:ph type="sldNum" sz="quarter" idx="12"/>
          </p:nvPr>
        </p:nvSpPr>
        <p:spPr/>
        <p:txBody>
          <a:bodyPr/>
          <a:lstStyle/>
          <a:p>
            <a:fld id="{974C77FB-47CE-486E-823A-42AC13E2D61E}" type="slidenum">
              <a:rPr lang="tr-TR" smtClean="0"/>
              <a:t>4</a:t>
            </a:fld>
            <a:endParaRPr lang="tr-TR" dirty="0"/>
          </a:p>
        </p:txBody>
      </p:sp>
    </p:spTree>
    <p:extLst>
      <p:ext uri="{BB962C8B-B14F-4D97-AF65-F5344CB8AC3E}">
        <p14:creationId xmlns:p14="http://schemas.microsoft.com/office/powerpoint/2010/main" val="3876534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sz="3000" dirty="0"/>
          </a:p>
        </p:txBody>
      </p:sp>
      <p:sp>
        <p:nvSpPr>
          <p:cNvPr id="3" name="Content Placeholder 2"/>
          <p:cNvSpPr>
            <a:spLocks noGrp="1"/>
          </p:cNvSpPr>
          <p:nvPr>
            <p:ph idx="1"/>
          </p:nvPr>
        </p:nvSpPr>
        <p:spPr/>
        <p:txBody>
          <a:bodyPr>
            <a:normAutofit/>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40</a:t>
            </a:fld>
            <a:endParaRPr lang="tr-TR" dirty="0"/>
          </a:p>
        </p:txBody>
      </p:sp>
      <p:pic>
        <p:nvPicPr>
          <p:cNvPr id="5" name="Picture 4"/>
          <p:cNvPicPr>
            <a:picLocks noChangeAspect="1"/>
          </p:cNvPicPr>
          <p:nvPr/>
        </p:nvPicPr>
        <p:blipFill>
          <a:blip r:embed="rId2"/>
          <a:stretch>
            <a:fillRect/>
          </a:stretch>
        </p:blipFill>
        <p:spPr>
          <a:xfrm>
            <a:off x="838200" y="1775964"/>
            <a:ext cx="6052913" cy="4762948"/>
          </a:xfrm>
          <a:prstGeom prst="rect">
            <a:avLst/>
          </a:prstGeom>
        </p:spPr>
      </p:pic>
      <p:sp>
        <p:nvSpPr>
          <p:cNvPr id="10" name="Content Placeholder 2"/>
          <p:cNvSpPr txBox="1">
            <a:spLocks/>
          </p:cNvSpPr>
          <p:nvPr/>
        </p:nvSpPr>
        <p:spPr>
          <a:xfrm>
            <a:off x="8145207" y="3594443"/>
            <a:ext cx="2994447" cy="1285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dirty="0"/>
              <a:t>Spring special naming for</a:t>
            </a:r>
          </a:p>
          <a:p>
            <a:pPr marL="0" indent="0">
              <a:buFont typeface="Arial" panose="020B0604020202020204" pitchFamily="34" charset="0"/>
              <a:buNone/>
            </a:pPr>
            <a:r>
              <a:rPr lang="tr-TR" sz="1600" dirty="0"/>
              <a:t>Spring supported Authentication</a:t>
            </a:r>
          </a:p>
        </p:txBody>
      </p:sp>
      <p:sp>
        <p:nvSpPr>
          <p:cNvPr id="11" name="Rectangle 10"/>
          <p:cNvSpPr/>
          <p:nvPr/>
        </p:nvSpPr>
        <p:spPr>
          <a:xfrm>
            <a:off x="3388659" y="2453435"/>
            <a:ext cx="2893806" cy="300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3776829" y="3252501"/>
            <a:ext cx="1279265" cy="211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784402" y="4017899"/>
            <a:ext cx="1196390" cy="156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2398458" y="4880304"/>
            <a:ext cx="2367180" cy="18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p:nvPr/>
        </p:nvCxnSpPr>
        <p:spPr>
          <a:xfrm>
            <a:off x="5056094" y="3367285"/>
            <a:ext cx="2775473" cy="146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980792" y="3743960"/>
            <a:ext cx="2850775" cy="33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765638" y="4308906"/>
            <a:ext cx="3065929" cy="6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98602" y="2603696"/>
            <a:ext cx="1737360" cy="75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8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3" name="Content Placeholder 2"/>
          <p:cNvSpPr>
            <a:spLocks noGrp="1"/>
          </p:cNvSpPr>
          <p:nvPr>
            <p:ph idx="1"/>
          </p:nvPr>
        </p:nvSpPr>
        <p:spPr/>
        <p:txBody>
          <a:bodyPr>
            <a:normAutofit/>
          </a:bodyPr>
          <a:lstStyle/>
          <a:p>
            <a:r>
              <a:rPr lang="tr-TR" dirty="0"/>
              <a:t>The authorize &amp; authentication tag</a:t>
            </a:r>
          </a:p>
        </p:txBody>
      </p:sp>
      <p:sp>
        <p:nvSpPr>
          <p:cNvPr id="4" name="Slide Number Placeholder 3"/>
          <p:cNvSpPr>
            <a:spLocks noGrp="1"/>
          </p:cNvSpPr>
          <p:nvPr>
            <p:ph type="sldNum" sz="quarter" idx="12"/>
          </p:nvPr>
        </p:nvSpPr>
        <p:spPr/>
        <p:txBody>
          <a:bodyPr/>
          <a:lstStyle/>
          <a:p>
            <a:fld id="{974C77FB-47CE-486E-823A-42AC13E2D61E}" type="slidenum">
              <a:rPr lang="tr-TR" smtClean="0"/>
              <a:t>41</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496135" y="2462081"/>
            <a:ext cx="8696325" cy="1114425"/>
          </a:xfrm>
          <a:prstGeom prst="rect">
            <a:avLst/>
          </a:prstGeom>
        </p:spPr>
      </p:pic>
      <p:pic>
        <p:nvPicPr>
          <p:cNvPr id="8" name="Picture 7"/>
          <p:cNvPicPr>
            <a:picLocks noChangeAspect="1"/>
          </p:cNvPicPr>
          <p:nvPr/>
        </p:nvPicPr>
        <p:blipFill>
          <a:blip r:embed="rId4"/>
          <a:stretch>
            <a:fillRect/>
          </a:stretch>
        </p:blipFill>
        <p:spPr>
          <a:xfrm>
            <a:off x="2312004" y="3930208"/>
            <a:ext cx="6206272" cy="1994073"/>
          </a:xfrm>
          <a:prstGeom prst="rect">
            <a:avLst/>
          </a:prstGeom>
        </p:spPr>
      </p:pic>
      <p:sp>
        <p:nvSpPr>
          <p:cNvPr id="9" name="Rectangle 8"/>
          <p:cNvSpPr/>
          <p:nvPr/>
        </p:nvSpPr>
        <p:spPr>
          <a:xfrm>
            <a:off x="2591230" y="4924075"/>
            <a:ext cx="3539114" cy="819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Rectangle 9"/>
          <p:cNvSpPr/>
          <p:nvPr/>
        </p:nvSpPr>
        <p:spPr>
          <a:xfrm>
            <a:off x="3129996" y="4243693"/>
            <a:ext cx="4069293" cy="173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44850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3" name="Content Placeholder 2"/>
          <p:cNvSpPr>
            <a:spLocks noGrp="1"/>
          </p:cNvSpPr>
          <p:nvPr>
            <p:ph idx="1"/>
          </p:nvPr>
        </p:nvSpPr>
        <p:spPr/>
        <p:txBody>
          <a:bodyPr>
            <a:normAutofit/>
          </a:bodyPr>
          <a:lstStyle/>
          <a:p>
            <a:r>
              <a:rPr lang="en-US" sz="2200" dirty="0"/>
              <a:t>You can access the Authentication object in your MVC controller (by calling</a:t>
            </a:r>
            <a:r>
              <a:rPr lang="tr-TR" sz="2200" dirty="0"/>
              <a:t> </a:t>
            </a:r>
            <a:r>
              <a:rPr lang="en-US" sz="2200" dirty="0" err="1"/>
              <a:t>SecurityContextHolder.getContext</a:t>
            </a:r>
            <a:r>
              <a:rPr lang="en-US" sz="2200" dirty="0"/>
              <a:t>().</a:t>
            </a:r>
            <a:r>
              <a:rPr lang="en-US" sz="2200" dirty="0" err="1"/>
              <a:t>getAuthentication</a:t>
            </a:r>
            <a:r>
              <a:rPr lang="en-US" sz="2200" dirty="0"/>
              <a:t>()) and add the data directly to your model for rendering by the view.</a:t>
            </a:r>
          </a:p>
          <a:p>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42</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33724" y="3241337"/>
            <a:ext cx="7383115" cy="410807"/>
          </a:xfrm>
          <a:prstGeom prst="rect">
            <a:avLst/>
          </a:prstGeom>
        </p:spPr>
      </p:pic>
      <p:pic>
        <p:nvPicPr>
          <p:cNvPr id="6" name="Picture 5"/>
          <p:cNvPicPr>
            <a:picLocks noChangeAspect="1"/>
          </p:cNvPicPr>
          <p:nvPr/>
        </p:nvPicPr>
        <p:blipFill>
          <a:blip r:embed="rId4"/>
          <a:stretch>
            <a:fillRect/>
          </a:stretch>
        </p:blipFill>
        <p:spPr>
          <a:xfrm>
            <a:off x="2971008" y="4249186"/>
            <a:ext cx="5110576" cy="1285547"/>
          </a:xfrm>
          <a:prstGeom prst="rect">
            <a:avLst/>
          </a:prstGeom>
        </p:spPr>
      </p:pic>
    </p:spTree>
    <p:extLst>
      <p:ext uri="{BB962C8B-B14F-4D97-AF65-F5344CB8AC3E}">
        <p14:creationId xmlns:p14="http://schemas.microsoft.com/office/powerpoint/2010/main" val="292792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43</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183138" y="2745876"/>
            <a:ext cx="8396237" cy="1027634"/>
          </a:xfrm>
          <a:prstGeom prst="rect">
            <a:avLst/>
          </a:prstGeom>
        </p:spPr>
      </p:pic>
      <p:pic>
        <p:nvPicPr>
          <p:cNvPr id="12" name="Picture 11"/>
          <p:cNvPicPr>
            <a:picLocks noChangeAspect="1"/>
          </p:cNvPicPr>
          <p:nvPr/>
        </p:nvPicPr>
        <p:blipFill>
          <a:blip r:embed="rId5"/>
          <a:stretch>
            <a:fillRect/>
          </a:stretch>
        </p:blipFill>
        <p:spPr>
          <a:xfrm>
            <a:off x="1183138" y="4164390"/>
            <a:ext cx="8553911" cy="1450799"/>
          </a:xfrm>
          <a:prstGeom prst="rect">
            <a:avLst/>
          </a:prstGeom>
        </p:spPr>
      </p:pic>
      <p:sp>
        <p:nvSpPr>
          <p:cNvPr id="8" name="Content Placeholder 2"/>
          <p:cNvSpPr>
            <a:spLocks noGrp="1"/>
          </p:cNvSpPr>
          <p:nvPr>
            <p:ph idx="1"/>
          </p:nvPr>
        </p:nvSpPr>
        <p:spPr>
          <a:xfrm>
            <a:off x="838200" y="1825625"/>
            <a:ext cx="10515600" cy="1316820"/>
          </a:xfrm>
        </p:spPr>
        <p:txBody>
          <a:bodyPr>
            <a:normAutofit/>
          </a:bodyPr>
          <a:lstStyle/>
          <a:p>
            <a:r>
              <a:rPr lang="tr-TR" sz="2200" dirty="0"/>
              <a:t>Authorization  with annotations in RESTful Web Service</a:t>
            </a:r>
          </a:p>
        </p:txBody>
      </p:sp>
    </p:spTree>
    <p:extLst>
      <p:ext uri="{BB962C8B-B14F-4D97-AF65-F5344CB8AC3E}">
        <p14:creationId xmlns:p14="http://schemas.microsoft.com/office/powerpoint/2010/main" val="4013216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p>
        </p:txBody>
      </p:sp>
      <p:sp>
        <p:nvSpPr>
          <p:cNvPr id="3" name="Content Placeholder 2"/>
          <p:cNvSpPr>
            <a:spLocks noGrp="1"/>
          </p:cNvSpPr>
          <p:nvPr>
            <p:ph idx="1"/>
          </p:nvPr>
        </p:nvSpPr>
        <p:spPr/>
        <p:txBody>
          <a:bodyPr>
            <a:normAutofit/>
          </a:bodyPr>
          <a:lstStyle/>
          <a:p>
            <a:pPr marL="0" indent="0" algn="just" eaLnBrk="0" fontAlgn="base" hangingPunct="0">
              <a:lnSpc>
                <a:spcPct val="150000"/>
              </a:lnSpc>
              <a:spcBef>
                <a:spcPct val="0"/>
              </a:spcBef>
              <a:spcAft>
                <a:spcPct val="0"/>
              </a:spcAft>
              <a:buNone/>
            </a:pPr>
            <a:r>
              <a:rPr lang="tr-TR" sz="2000" dirty="0">
                <a:latin typeface="Arial" panose="020B0604020202020204" pitchFamily="34" charset="0"/>
              </a:rPr>
              <a:t>Spring Test Framework supports;</a:t>
            </a:r>
          </a:p>
          <a:p>
            <a:pPr marL="0" indent="0" algn="just" eaLnBrk="0" fontAlgn="base" hangingPunct="0">
              <a:lnSpc>
                <a:spcPct val="150000"/>
              </a:lnSpc>
              <a:spcBef>
                <a:spcPct val="0"/>
              </a:spcBef>
              <a:spcAft>
                <a:spcPct val="0"/>
              </a:spcAft>
              <a:buNone/>
            </a:pPr>
            <a:endParaRPr lang="tr-TR" sz="2000" dirty="0">
              <a:latin typeface="Arial" panose="020B0604020202020204" pitchFamily="34" charset="0"/>
            </a:endParaRPr>
          </a:p>
          <a:p>
            <a:pPr algn="just" eaLnBrk="0" fontAlgn="base" hangingPunct="0">
              <a:lnSpc>
                <a:spcPct val="150000"/>
              </a:lnSpc>
              <a:spcBef>
                <a:spcPct val="0"/>
              </a:spcBef>
              <a:spcAft>
                <a:spcPct val="0"/>
              </a:spcAft>
            </a:pPr>
            <a:r>
              <a:rPr lang="tr-TR" sz="2000" dirty="0">
                <a:latin typeface="Arial" panose="020B0604020202020204" pitchFamily="34" charset="0"/>
              </a:rPr>
              <a:t>Unit testing with mock objects</a:t>
            </a:r>
          </a:p>
          <a:p>
            <a:pPr algn="just" eaLnBrk="0" fontAlgn="base" hangingPunct="0">
              <a:lnSpc>
                <a:spcPct val="150000"/>
              </a:lnSpc>
              <a:spcBef>
                <a:spcPct val="0"/>
              </a:spcBef>
              <a:spcAft>
                <a:spcPct val="0"/>
              </a:spcAft>
            </a:pPr>
            <a:r>
              <a:rPr lang="tr-TR" sz="2000" dirty="0">
                <a:latin typeface="Arial" panose="020B0604020202020204" pitchFamily="34" charset="0"/>
              </a:rPr>
              <a:t>Easy unit testing for Controllers</a:t>
            </a:r>
          </a:p>
          <a:p>
            <a:pPr algn="just" eaLnBrk="0" fontAlgn="base" hangingPunct="0">
              <a:lnSpc>
                <a:spcPct val="150000"/>
              </a:lnSpc>
              <a:spcBef>
                <a:spcPct val="0"/>
              </a:spcBef>
              <a:spcAft>
                <a:spcPct val="0"/>
              </a:spcAft>
            </a:pPr>
            <a:r>
              <a:rPr lang="tr-TR" sz="2000" dirty="0">
                <a:latin typeface="Arial" panose="020B0604020202020204" pitchFamily="34" charset="0"/>
              </a:rPr>
              <a:t>IoC container to create dependencies for Integration Testing</a:t>
            </a:r>
          </a:p>
          <a:p>
            <a:pPr algn="just" eaLnBrk="0" fontAlgn="base" hangingPunct="0">
              <a:lnSpc>
                <a:spcPct val="150000"/>
              </a:lnSpc>
              <a:spcBef>
                <a:spcPct val="0"/>
              </a:spcBef>
              <a:spcAft>
                <a:spcPct val="0"/>
              </a:spcAft>
            </a:pPr>
            <a:r>
              <a:rPr lang="tr-TR" sz="2000" dirty="0">
                <a:latin typeface="Arial" panose="020B0604020202020204" pitchFamily="34" charset="0"/>
              </a:rPr>
              <a:t>Transaction management for Integration Testing</a:t>
            </a:r>
          </a:p>
          <a:p>
            <a:pPr algn="just" eaLnBrk="0" fontAlgn="base" hangingPunct="0">
              <a:lnSpc>
                <a:spcPct val="150000"/>
              </a:lnSpc>
              <a:spcBef>
                <a:spcPct val="0"/>
              </a:spcBef>
              <a:spcAft>
                <a:spcPct val="0"/>
              </a:spcAft>
            </a:pPr>
            <a:r>
              <a:rPr lang="tr-TR" sz="2000" dirty="0">
                <a:latin typeface="Arial" panose="020B0604020202020204" pitchFamily="34" charset="0"/>
              </a:rPr>
              <a:t>Third party frameworks like JUnit, TestNG, Mockito</a:t>
            </a:r>
          </a:p>
        </p:txBody>
      </p:sp>
      <p:sp>
        <p:nvSpPr>
          <p:cNvPr id="4" name="Slide Number Placeholder 3"/>
          <p:cNvSpPr>
            <a:spLocks noGrp="1"/>
          </p:cNvSpPr>
          <p:nvPr>
            <p:ph type="sldNum" sz="quarter" idx="12"/>
          </p:nvPr>
        </p:nvSpPr>
        <p:spPr/>
        <p:txBody>
          <a:bodyPr/>
          <a:lstStyle/>
          <a:p>
            <a:fld id="{974C77FB-47CE-486E-823A-42AC13E2D61E}" type="slidenum">
              <a:rPr lang="tr-TR" smtClean="0"/>
              <a:t>44</a:t>
            </a:fld>
            <a:endParaRPr lang="tr-TR" dirty="0"/>
          </a:p>
        </p:txBody>
      </p:sp>
      <p:pic>
        <p:nvPicPr>
          <p:cNvPr id="1026" name="Picture 2" descr="http://a3ab771892fd198a96736e50.javacodegeeks.netdna-cdn.com/wp-content/uploads/2013/04/Spring-test-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085" y="686594"/>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8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Unit Testing</a:t>
            </a:r>
          </a:p>
        </p:txBody>
      </p:sp>
      <p:pic>
        <p:nvPicPr>
          <p:cNvPr id="5" name="Content Placeholder 4"/>
          <p:cNvPicPr>
            <a:picLocks noGrp="1" noChangeAspect="1"/>
          </p:cNvPicPr>
          <p:nvPr>
            <p:ph idx="1"/>
          </p:nvPr>
        </p:nvPicPr>
        <p:blipFill>
          <a:blip r:embed="rId2"/>
          <a:stretch>
            <a:fillRect/>
          </a:stretch>
        </p:blipFill>
        <p:spPr>
          <a:xfrm>
            <a:off x="838200" y="2059452"/>
            <a:ext cx="5991225" cy="3676650"/>
          </a:xfrm>
          <a:prstGeom prst="rect">
            <a:avLst/>
          </a:prstGeom>
        </p:spPr>
      </p:pic>
      <p:sp>
        <p:nvSpPr>
          <p:cNvPr id="4" name="Slide Number Placeholder 3"/>
          <p:cNvSpPr>
            <a:spLocks noGrp="1"/>
          </p:cNvSpPr>
          <p:nvPr>
            <p:ph type="sldNum" sz="quarter" idx="12"/>
          </p:nvPr>
        </p:nvSpPr>
        <p:spPr/>
        <p:txBody>
          <a:bodyPr/>
          <a:lstStyle/>
          <a:p>
            <a:fld id="{974C77FB-47CE-486E-823A-42AC13E2D61E}" type="slidenum">
              <a:rPr lang="tr-TR" smtClean="0"/>
              <a:t>45</a:t>
            </a:fld>
            <a:endParaRPr lang="tr-TR" dirty="0"/>
          </a:p>
        </p:txBody>
      </p:sp>
    </p:spTree>
    <p:extLst>
      <p:ext uri="{BB962C8B-B14F-4D97-AF65-F5344CB8AC3E}">
        <p14:creationId xmlns:p14="http://schemas.microsoft.com/office/powerpoint/2010/main" val="1346270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Unit Testing</a:t>
            </a:r>
          </a:p>
        </p:txBody>
      </p:sp>
      <p:sp>
        <p:nvSpPr>
          <p:cNvPr id="3" name="Content Placeholder 2"/>
          <p:cNvSpPr>
            <a:spLocks noGrp="1"/>
          </p:cNvSpPr>
          <p:nvPr>
            <p:ph idx="1"/>
          </p:nvPr>
        </p:nvSpPr>
        <p:spPr/>
        <p:txBody>
          <a:bodyPr>
            <a:normAutofit/>
          </a:bodyPr>
          <a:lstStyle/>
          <a:p>
            <a:pPr marL="0" indent="0" algn="just" eaLnBrk="0" fontAlgn="base" hangingPunct="0">
              <a:lnSpc>
                <a:spcPct val="150000"/>
              </a:lnSpc>
              <a:spcBef>
                <a:spcPct val="0"/>
              </a:spcBef>
              <a:spcAft>
                <a:spcPct val="0"/>
              </a:spcAft>
              <a:buNone/>
            </a:pPr>
            <a:endParaRPr lang="tr-TR"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46</a:t>
            </a:fld>
            <a:endParaRPr lang="tr-TR" dirty="0"/>
          </a:p>
        </p:txBody>
      </p:sp>
      <p:pic>
        <p:nvPicPr>
          <p:cNvPr id="5" name="Picture 4"/>
          <p:cNvPicPr>
            <a:picLocks noChangeAspect="1"/>
          </p:cNvPicPr>
          <p:nvPr/>
        </p:nvPicPr>
        <p:blipFill>
          <a:blip r:embed="rId2"/>
          <a:stretch>
            <a:fillRect/>
          </a:stretch>
        </p:blipFill>
        <p:spPr>
          <a:xfrm>
            <a:off x="838200" y="1825625"/>
            <a:ext cx="7543800" cy="4114800"/>
          </a:xfrm>
          <a:prstGeom prst="rect">
            <a:avLst/>
          </a:prstGeom>
        </p:spPr>
      </p:pic>
    </p:spTree>
    <p:extLst>
      <p:ext uri="{BB962C8B-B14F-4D97-AF65-F5344CB8AC3E}">
        <p14:creationId xmlns:p14="http://schemas.microsoft.com/office/powerpoint/2010/main" val="4229689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Unit Testing</a:t>
            </a:r>
          </a:p>
        </p:txBody>
      </p:sp>
      <p:sp>
        <p:nvSpPr>
          <p:cNvPr id="4" name="Slide Number Placeholder 3"/>
          <p:cNvSpPr>
            <a:spLocks noGrp="1"/>
          </p:cNvSpPr>
          <p:nvPr>
            <p:ph type="sldNum" sz="quarter" idx="12"/>
          </p:nvPr>
        </p:nvSpPr>
        <p:spPr/>
        <p:txBody>
          <a:bodyPr/>
          <a:lstStyle/>
          <a:p>
            <a:fld id="{974C77FB-47CE-486E-823A-42AC13E2D61E}" type="slidenum">
              <a:rPr lang="tr-TR" smtClean="0"/>
              <a:t>47</a:t>
            </a:fld>
            <a:endParaRPr lang="tr-TR" dirty="0"/>
          </a:p>
        </p:txBody>
      </p:sp>
      <p:sp>
        <p:nvSpPr>
          <p:cNvPr id="8" name="Content Placeholder 7"/>
          <p:cNvSpPr>
            <a:spLocks noGrp="1"/>
          </p:cNvSpPr>
          <p:nvPr>
            <p:ph idx="1"/>
          </p:nvPr>
        </p:nvSpPr>
        <p:spPr/>
        <p:txBody>
          <a:bodyPr/>
          <a:lstStyle/>
          <a:p>
            <a:endParaRPr lang="tr-TR" dirty="0"/>
          </a:p>
        </p:txBody>
      </p:sp>
      <p:pic>
        <p:nvPicPr>
          <p:cNvPr id="11" name="Picture 10"/>
          <p:cNvPicPr>
            <a:picLocks noChangeAspect="1"/>
          </p:cNvPicPr>
          <p:nvPr/>
        </p:nvPicPr>
        <p:blipFill>
          <a:blip r:embed="rId2"/>
          <a:stretch>
            <a:fillRect/>
          </a:stretch>
        </p:blipFill>
        <p:spPr>
          <a:xfrm>
            <a:off x="243332" y="2412222"/>
            <a:ext cx="5559294" cy="3074179"/>
          </a:xfrm>
          <a:prstGeom prst="rect">
            <a:avLst/>
          </a:prstGeom>
        </p:spPr>
      </p:pic>
      <p:pic>
        <p:nvPicPr>
          <p:cNvPr id="12" name="Picture 11"/>
          <p:cNvPicPr>
            <a:picLocks noChangeAspect="1"/>
          </p:cNvPicPr>
          <p:nvPr/>
        </p:nvPicPr>
        <p:blipFill>
          <a:blip r:embed="rId3"/>
          <a:stretch>
            <a:fillRect/>
          </a:stretch>
        </p:blipFill>
        <p:spPr>
          <a:xfrm>
            <a:off x="5884294" y="2421971"/>
            <a:ext cx="5856257" cy="3110261"/>
          </a:xfrm>
          <a:prstGeom prst="rect">
            <a:avLst/>
          </a:prstGeom>
        </p:spPr>
      </p:pic>
    </p:spTree>
    <p:extLst>
      <p:ext uri="{BB962C8B-B14F-4D97-AF65-F5344CB8AC3E}">
        <p14:creationId xmlns:p14="http://schemas.microsoft.com/office/powerpoint/2010/main" val="906161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Integration Testing</a:t>
            </a:r>
          </a:p>
        </p:txBody>
      </p:sp>
      <p:sp>
        <p:nvSpPr>
          <p:cNvPr id="4" name="Slide Number Placeholder 3"/>
          <p:cNvSpPr>
            <a:spLocks noGrp="1"/>
          </p:cNvSpPr>
          <p:nvPr>
            <p:ph type="sldNum" sz="quarter" idx="12"/>
          </p:nvPr>
        </p:nvSpPr>
        <p:spPr/>
        <p:txBody>
          <a:bodyPr/>
          <a:lstStyle/>
          <a:p>
            <a:fld id="{974C77FB-47CE-486E-823A-42AC13E2D61E}" type="slidenum">
              <a:rPr lang="tr-TR" smtClean="0"/>
              <a:t>48</a:t>
            </a:fld>
            <a:endParaRPr lang="tr-TR" dirty="0"/>
          </a:p>
        </p:txBody>
      </p:sp>
      <p:pic>
        <p:nvPicPr>
          <p:cNvPr id="7" name="Picture 6"/>
          <p:cNvPicPr>
            <a:picLocks noChangeAspect="1"/>
          </p:cNvPicPr>
          <p:nvPr/>
        </p:nvPicPr>
        <p:blipFill>
          <a:blip r:embed="rId2"/>
          <a:stretch>
            <a:fillRect/>
          </a:stretch>
        </p:blipFill>
        <p:spPr>
          <a:xfrm>
            <a:off x="838200" y="1690688"/>
            <a:ext cx="5973892" cy="4071757"/>
          </a:xfrm>
          <a:prstGeom prst="rect">
            <a:avLst/>
          </a:prstGeom>
        </p:spPr>
      </p:pic>
    </p:spTree>
    <p:extLst>
      <p:ext uri="{BB962C8B-B14F-4D97-AF65-F5344CB8AC3E}">
        <p14:creationId xmlns:p14="http://schemas.microsoft.com/office/powerpoint/2010/main" val="625077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Integration Testing</a:t>
            </a:r>
          </a:p>
        </p:txBody>
      </p:sp>
      <p:sp>
        <p:nvSpPr>
          <p:cNvPr id="4" name="Slide Number Placeholder 3"/>
          <p:cNvSpPr>
            <a:spLocks noGrp="1"/>
          </p:cNvSpPr>
          <p:nvPr>
            <p:ph type="sldNum" sz="quarter" idx="12"/>
          </p:nvPr>
        </p:nvSpPr>
        <p:spPr/>
        <p:txBody>
          <a:bodyPr/>
          <a:lstStyle/>
          <a:p>
            <a:fld id="{974C77FB-47CE-486E-823A-42AC13E2D61E}" type="slidenum">
              <a:rPr lang="tr-TR" smtClean="0"/>
              <a:t>49</a:t>
            </a:fld>
            <a:endParaRPr lang="tr-TR" dirty="0"/>
          </a:p>
        </p:txBody>
      </p:sp>
      <p:pic>
        <p:nvPicPr>
          <p:cNvPr id="8" name="Picture 7"/>
          <p:cNvPicPr>
            <a:picLocks noChangeAspect="1"/>
          </p:cNvPicPr>
          <p:nvPr/>
        </p:nvPicPr>
        <p:blipFill>
          <a:blip r:embed="rId2"/>
          <a:stretch>
            <a:fillRect/>
          </a:stretch>
        </p:blipFill>
        <p:spPr>
          <a:xfrm>
            <a:off x="838200" y="1690688"/>
            <a:ext cx="8107392" cy="4083503"/>
          </a:xfrm>
          <a:prstGeom prst="rect">
            <a:avLst/>
          </a:prstGeom>
        </p:spPr>
      </p:pic>
    </p:spTree>
    <p:extLst>
      <p:ext uri="{BB962C8B-B14F-4D97-AF65-F5344CB8AC3E}">
        <p14:creationId xmlns:p14="http://schemas.microsoft.com/office/powerpoint/2010/main" val="58286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n-US" dirty="0"/>
              <a:t>Dependency Injection</a:t>
            </a:r>
            <a:br>
              <a:rPr lang="en-US" dirty="0"/>
            </a:br>
            <a:r>
              <a:rPr lang="en-US" sz="3000" dirty="0"/>
              <a:t>Introduction to Concept</a:t>
            </a:r>
            <a:endParaRPr lang="tr-TR" sz="3000" dirty="0"/>
          </a:p>
        </p:txBody>
      </p:sp>
      <p:sp>
        <p:nvSpPr>
          <p:cNvPr id="3" name="Content Placeholder 2"/>
          <p:cNvSpPr>
            <a:spLocks noGrp="1"/>
          </p:cNvSpPr>
          <p:nvPr>
            <p:ph idx="1"/>
          </p:nvPr>
        </p:nvSpPr>
        <p:spPr>
          <a:xfrm>
            <a:off x="838200" y="4398001"/>
            <a:ext cx="10515600" cy="949848"/>
          </a:xfrm>
        </p:spPr>
        <p:txBody>
          <a:bodyPr/>
          <a:lstStyle/>
          <a:p>
            <a:pPr marL="0" indent="0" algn="ctr">
              <a:buNone/>
            </a:pPr>
            <a:r>
              <a:rPr lang="en-US" sz="2400" i="1" dirty="0"/>
              <a:t>“Dependency injection is a pattern where the container passes objects by name to other objects, via either constructors, properties, or factory methods.”</a:t>
            </a:r>
            <a:endParaRPr lang="tr-TR" sz="2400" i="1" dirty="0"/>
          </a:p>
          <a:p>
            <a:pPr algn="ct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5</a:t>
            </a:fld>
            <a:endParaRPr lang="tr-TR" dirty="0"/>
          </a:p>
        </p:txBody>
      </p:sp>
      <p:sp>
        <p:nvSpPr>
          <p:cNvPr id="6" name="Rectangle 5"/>
          <p:cNvSpPr/>
          <p:nvPr/>
        </p:nvSpPr>
        <p:spPr>
          <a:xfrm>
            <a:off x="838200" y="2374274"/>
            <a:ext cx="10515600" cy="1107996"/>
          </a:xfrm>
          <a:prstGeom prst="rect">
            <a:avLst/>
          </a:prstGeom>
        </p:spPr>
        <p:txBody>
          <a:bodyPr wrap="square">
            <a:spAutoFit/>
          </a:bodyPr>
          <a:lstStyle/>
          <a:p>
            <a:pPr algn="ctr"/>
            <a:r>
              <a:rPr lang="en-US" sz="2200" i="1" dirty="0">
                <a:solidFill>
                  <a:schemeClr val="bg1"/>
                </a:solidFill>
              </a:rPr>
              <a:t>An injection is the passing of a dependency (a service) to a dependent object (a client). Passing the service to the client, rather than allowing a client to build or find the service, is the fundamental requirement of the pattern.</a:t>
            </a:r>
            <a:endParaRPr lang="tr-TR" sz="2200" dirty="0">
              <a:solidFill>
                <a:schemeClr val="bg1"/>
              </a:solidFill>
            </a:endParaRPr>
          </a:p>
        </p:txBody>
      </p:sp>
    </p:spTree>
    <p:extLst>
      <p:ext uri="{BB962C8B-B14F-4D97-AF65-F5344CB8AC3E}">
        <p14:creationId xmlns:p14="http://schemas.microsoft.com/office/powerpoint/2010/main" val="1397517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Test</a:t>
            </a:r>
            <a:br>
              <a:rPr lang="tr-TR" dirty="0"/>
            </a:br>
            <a:r>
              <a:rPr lang="tr-TR" sz="3000" dirty="0"/>
              <a:t>Integration Testing</a:t>
            </a:r>
          </a:p>
        </p:txBody>
      </p:sp>
      <p:sp>
        <p:nvSpPr>
          <p:cNvPr id="4" name="Slide Number Placeholder 3"/>
          <p:cNvSpPr>
            <a:spLocks noGrp="1"/>
          </p:cNvSpPr>
          <p:nvPr>
            <p:ph type="sldNum" sz="quarter" idx="12"/>
          </p:nvPr>
        </p:nvSpPr>
        <p:spPr/>
        <p:txBody>
          <a:bodyPr/>
          <a:lstStyle/>
          <a:p>
            <a:fld id="{974C77FB-47CE-486E-823A-42AC13E2D61E}" type="slidenum">
              <a:rPr lang="tr-TR" smtClean="0"/>
              <a:t>50</a:t>
            </a:fld>
            <a:endParaRPr lang="tr-TR" dirty="0"/>
          </a:p>
        </p:txBody>
      </p:sp>
      <p:pic>
        <p:nvPicPr>
          <p:cNvPr id="3" name="Picture 2"/>
          <p:cNvPicPr>
            <a:picLocks noChangeAspect="1"/>
          </p:cNvPicPr>
          <p:nvPr/>
        </p:nvPicPr>
        <p:blipFill>
          <a:blip r:embed="rId2"/>
          <a:stretch>
            <a:fillRect/>
          </a:stretch>
        </p:blipFill>
        <p:spPr>
          <a:xfrm>
            <a:off x="838200" y="1690688"/>
            <a:ext cx="8462364" cy="3355765"/>
          </a:xfrm>
          <a:prstGeom prst="rect">
            <a:avLst/>
          </a:prstGeom>
        </p:spPr>
      </p:pic>
    </p:spTree>
    <p:extLst>
      <p:ext uri="{BB962C8B-B14F-4D97-AF65-F5344CB8AC3E}">
        <p14:creationId xmlns:p14="http://schemas.microsoft.com/office/powerpoint/2010/main" val="1766276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p:txBody>
          <a:bodyPr>
            <a:normAutofit/>
          </a:bodyPr>
          <a:lstStyle/>
          <a:p>
            <a:r>
              <a:rPr lang="tr-TR" sz="2400" dirty="0"/>
              <a:t>http://docs.spring.io/spring/docs/current/spring-framework-reference/html/</a:t>
            </a:r>
          </a:p>
          <a:p>
            <a:r>
              <a:rPr lang="tr-TR" sz="2400" dirty="0"/>
              <a:t>http://projects.spring.io/spring-security/</a:t>
            </a:r>
          </a:p>
          <a:p>
            <a:r>
              <a:rPr lang="tr-TR" sz="2400" dirty="0"/>
              <a:t>http://www.mkyong.com/tutorials/spring-mvc-tutorials/</a:t>
            </a:r>
          </a:p>
          <a:p>
            <a:r>
              <a:rPr lang="tr-TR" sz="2400" dirty="0"/>
              <a:t>http://www.mkyong.com/tutorials/spring-security-tutorials/</a:t>
            </a:r>
          </a:p>
          <a:p>
            <a:r>
              <a:rPr lang="tr-TR" sz="2400" dirty="0"/>
              <a:t>http://www.tutorialspoint.com/spring/</a:t>
            </a:r>
          </a:p>
          <a:p>
            <a:r>
              <a:rPr lang="tr-TR" sz="2400" dirty="0"/>
              <a:t>http://www.mkyong.com/tutorials/spring-tutorials/</a:t>
            </a:r>
          </a:p>
          <a:p>
            <a:r>
              <a:rPr lang="tr-TR" sz="2400" dirty="0"/>
              <a:t>http://www.slideshare.net/rstoya05/testing-web-apps-with-spring-framework-32</a:t>
            </a:r>
          </a:p>
          <a:p>
            <a:r>
              <a:rPr lang="tr-TR" sz="2400" dirty="0"/>
              <a:t>http://www.petrikainulainen.net/programming/spring-framework/integration-testing-of-spring-mvc-applications-security/</a:t>
            </a:r>
          </a:p>
        </p:txBody>
      </p:sp>
      <p:sp>
        <p:nvSpPr>
          <p:cNvPr id="4" name="Slide Number Placeholder 3"/>
          <p:cNvSpPr>
            <a:spLocks noGrp="1"/>
          </p:cNvSpPr>
          <p:nvPr>
            <p:ph type="sldNum" sz="quarter" idx="12"/>
          </p:nvPr>
        </p:nvSpPr>
        <p:spPr/>
        <p:txBody>
          <a:bodyPr/>
          <a:lstStyle/>
          <a:p>
            <a:fld id="{974C77FB-47CE-486E-823A-42AC13E2D61E}" type="slidenum">
              <a:rPr lang="tr-TR" smtClean="0"/>
              <a:t>51</a:t>
            </a:fld>
            <a:endParaRPr lang="tr-TR" dirty="0"/>
          </a:p>
        </p:txBody>
      </p:sp>
    </p:spTree>
    <p:extLst>
      <p:ext uri="{BB962C8B-B14F-4D97-AF65-F5344CB8AC3E}">
        <p14:creationId xmlns:p14="http://schemas.microsoft.com/office/powerpoint/2010/main" val="873795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IN" dirty="0"/>
              <a:t>END</a:t>
            </a:r>
            <a:endParaRPr lang="tr-TR" dirty="0"/>
          </a:p>
        </p:txBody>
      </p:sp>
      <p:sp>
        <p:nvSpPr>
          <p:cNvPr id="3" name="Content Placeholder 2"/>
          <p:cNvSpPr>
            <a:spLocks noGrp="1"/>
          </p:cNvSpPr>
          <p:nvPr>
            <p:ph type="subTitle" idx="1"/>
          </p:nvPr>
        </p:nvSpPr>
        <p:spPr/>
        <p:txBody>
          <a:bodyPr>
            <a:normAutofit/>
          </a:bodyPr>
          <a:lstStyle/>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23316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tr-TR" dirty="0"/>
              <a:t>Dependency Injection</a:t>
            </a:r>
            <a:br>
              <a:rPr lang="tr-TR" dirty="0"/>
            </a:br>
            <a:r>
              <a:rPr lang="tr-TR" sz="3000" dirty="0"/>
              <a:t>Relationship Between DI and Inversion of Control </a:t>
            </a:r>
            <a:endParaRPr lang="tr-TR" dirty="0"/>
          </a:p>
        </p:txBody>
      </p:sp>
      <p:sp>
        <p:nvSpPr>
          <p:cNvPr id="3" name="Content Placeholder 2"/>
          <p:cNvSpPr>
            <a:spLocks noGrp="1"/>
          </p:cNvSpPr>
          <p:nvPr>
            <p:ph idx="1"/>
          </p:nvPr>
        </p:nvSpPr>
        <p:spPr>
          <a:xfrm>
            <a:off x="838200" y="4199000"/>
            <a:ext cx="10515600" cy="1319674"/>
          </a:xfrm>
        </p:spPr>
        <p:txBody>
          <a:bodyPr>
            <a:normAutofit/>
          </a:bodyPr>
          <a:lstStyle/>
          <a:p>
            <a:pPr marL="0" indent="0" algn="ctr">
              <a:buNone/>
            </a:pPr>
            <a:r>
              <a:rPr lang="en-US" sz="2400" dirty="0"/>
              <a:t>The Inversion</a:t>
            </a:r>
            <a:r>
              <a:rPr lang="tr-TR" sz="2400" dirty="0"/>
              <a:t> </a:t>
            </a:r>
            <a:r>
              <a:rPr lang="en-US" sz="2400" dirty="0"/>
              <a:t>of Control</a:t>
            </a:r>
            <a:r>
              <a:rPr lang="tr-TR" sz="2400" dirty="0"/>
              <a:t> </a:t>
            </a:r>
            <a:r>
              <a:rPr lang="en-US" sz="2400" dirty="0"/>
              <a:t>(IoC) is a general concept, and it can</a:t>
            </a:r>
            <a:r>
              <a:rPr lang="tr-TR" sz="2400" dirty="0"/>
              <a:t> </a:t>
            </a:r>
            <a:r>
              <a:rPr lang="en-US" sz="2400" dirty="0"/>
              <a:t>be expressed in</a:t>
            </a:r>
            <a:r>
              <a:rPr lang="tr-TR" sz="2400" dirty="0"/>
              <a:t> </a:t>
            </a:r>
            <a:r>
              <a:rPr lang="en-US" sz="2400" dirty="0"/>
              <a:t>many different ways and</a:t>
            </a:r>
            <a:r>
              <a:rPr lang="tr-TR" sz="2400" dirty="0"/>
              <a:t> </a:t>
            </a:r>
            <a:r>
              <a:rPr lang="en-US" sz="2400" dirty="0"/>
              <a:t>dependency Injection</a:t>
            </a:r>
            <a:r>
              <a:rPr lang="tr-TR" sz="2400" dirty="0"/>
              <a:t> </a:t>
            </a:r>
            <a:r>
              <a:rPr lang="en-US" sz="2400" dirty="0"/>
              <a:t>is merely one concrete example of</a:t>
            </a:r>
            <a:r>
              <a:rPr lang="tr-TR" sz="2400" dirty="0"/>
              <a:t> </a:t>
            </a:r>
            <a:r>
              <a:rPr lang="en-US" sz="2400" dirty="0"/>
              <a:t>Inversion</a:t>
            </a:r>
            <a:r>
              <a:rPr lang="tr-TR" sz="2400" dirty="0"/>
              <a:t> </a:t>
            </a:r>
            <a:r>
              <a:rPr lang="en-US" sz="2400" dirty="0"/>
              <a:t>of Control.</a:t>
            </a:r>
            <a:endParaRPr lang="tr-TR" sz="2400" dirty="0"/>
          </a:p>
        </p:txBody>
      </p:sp>
      <p:sp>
        <p:nvSpPr>
          <p:cNvPr id="4" name="Slide Number Placeholder 3"/>
          <p:cNvSpPr>
            <a:spLocks noGrp="1"/>
          </p:cNvSpPr>
          <p:nvPr>
            <p:ph type="sldNum" sz="quarter" idx="12"/>
          </p:nvPr>
        </p:nvSpPr>
        <p:spPr/>
        <p:txBody>
          <a:bodyPr/>
          <a:lstStyle/>
          <a:p>
            <a:fld id="{974C77FB-47CE-486E-823A-42AC13E2D61E}" type="slidenum">
              <a:rPr lang="tr-TR" smtClean="0"/>
              <a:t>6</a:t>
            </a:fld>
            <a:endParaRPr lang="tr-TR" dirty="0"/>
          </a:p>
        </p:txBody>
      </p:sp>
      <p:sp>
        <p:nvSpPr>
          <p:cNvPr id="8" name="Rectangle 7"/>
          <p:cNvSpPr/>
          <p:nvPr/>
        </p:nvSpPr>
        <p:spPr>
          <a:xfrm>
            <a:off x="1075765" y="2398531"/>
            <a:ext cx="10079916" cy="1107996"/>
          </a:xfrm>
          <a:prstGeom prst="rect">
            <a:avLst/>
          </a:prstGeom>
        </p:spPr>
        <p:txBody>
          <a:bodyPr wrap="square">
            <a:spAutoFit/>
          </a:bodyPr>
          <a:lstStyle/>
          <a:p>
            <a:pPr algn="ctr"/>
            <a:r>
              <a:rPr lang="en-US" sz="2200" i="1" dirty="0">
                <a:solidFill>
                  <a:schemeClr val="bg1"/>
                </a:solidFill>
              </a:rPr>
              <a:t>In software engineering, inversion of control (IoC) describes a design in which custom-written portions of a computer program receive the flow of control from a generic, reusable library.</a:t>
            </a:r>
            <a:endParaRPr lang="tr-TR" sz="2200" i="1" dirty="0">
              <a:solidFill>
                <a:schemeClr val="bg1"/>
              </a:solidFill>
            </a:endParaRPr>
          </a:p>
        </p:txBody>
      </p:sp>
    </p:spTree>
    <p:extLst>
      <p:ext uri="{BB962C8B-B14F-4D97-AF65-F5344CB8AC3E}">
        <p14:creationId xmlns:p14="http://schemas.microsoft.com/office/powerpoint/2010/main" val="18835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IoC Container</a:t>
            </a:r>
          </a:p>
        </p:txBody>
      </p:sp>
      <p:sp>
        <p:nvSpPr>
          <p:cNvPr id="3" name="Content Placeholder 2"/>
          <p:cNvSpPr>
            <a:spLocks noGrp="1"/>
          </p:cNvSpPr>
          <p:nvPr>
            <p:ph idx="1"/>
          </p:nvPr>
        </p:nvSpPr>
        <p:spPr/>
        <p:txBody>
          <a:bodyPr/>
          <a:lstStyle/>
          <a:p>
            <a:r>
              <a:rPr lang="en-US" dirty="0"/>
              <a:t>The Spring container</a:t>
            </a:r>
            <a:r>
              <a:rPr lang="tr-TR" dirty="0"/>
              <a:t> (IoC Container)</a:t>
            </a:r>
            <a:r>
              <a:rPr lang="en-US" dirty="0"/>
              <a:t> is at</a:t>
            </a:r>
            <a:r>
              <a:rPr lang="tr-TR" dirty="0"/>
              <a:t> </a:t>
            </a:r>
            <a:r>
              <a:rPr lang="en-US" dirty="0"/>
              <a:t>the core of the Spring Framework</a:t>
            </a:r>
            <a:r>
              <a:rPr lang="tr-TR" dirty="0"/>
              <a:t>.</a:t>
            </a:r>
          </a:p>
          <a:p>
            <a:r>
              <a:rPr lang="en-US" dirty="0"/>
              <a:t>The container will create the objects, wire them</a:t>
            </a:r>
            <a:r>
              <a:rPr lang="tr-TR" dirty="0"/>
              <a:t> </a:t>
            </a:r>
            <a:r>
              <a:rPr lang="en-US" dirty="0"/>
              <a:t>together, configure them, and manage their complete lifecycle from</a:t>
            </a:r>
            <a:r>
              <a:rPr lang="tr-TR" dirty="0"/>
              <a:t> </a:t>
            </a:r>
            <a:r>
              <a:rPr lang="en-US" dirty="0"/>
              <a:t>creation</a:t>
            </a:r>
            <a:r>
              <a:rPr lang="tr-TR" dirty="0"/>
              <a:t> </a:t>
            </a:r>
            <a:r>
              <a:rPr lang="en-US" dirty="0"/>
              <a:t>till destruction.</a:t>
            </a:r>
            <a:endParaRPr lang="tr-TR" dirty="0"/>
          </a:p>
        </p:txBody>
      </p:sp>
      <p:pic>
        <p:nvPicPr>
          <p:cNvPr id="3074" name="Picture 2" descr="http://dev.anyframejava.org/docs.en/anyframe/plugin/essential/core/1.0.1/reference/image/core/spring/ioc-bas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55" y="4424082"/>
            <a:ext cx="5286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74C77FB-47CE-486E-823A-42AC13E2D61E}" type="slidenum">
              <a:rPr lang="tr-TR" smtClean="0"/>
              <a:t>7</a:t>
            </a:fld>
            <a:endParaRPr lang="tr-TR" dirty="0"/>
          </a:p>
        </p:txBody>
      </p:sp>
    </p:spTree>
    <p:extLst>
      <p:ext uri="{BB962C8B-B14F-4D97-AF65-F5344CB8AC3E}">
        <p14:creationId xmlns:p14="http://schemas.microsoft.com/office/powerpoint/2010/main" val="333726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container gets its instructions on</a:t>
            </a:r>
            <a:r>
              <a:rPr lang="tr-TR" dirty="0"/>
              <a:t> </a:t>
            </a:r>
            <a:br>
              <a:rPr lang="tr-TR" dirty="0"/>
            </a:br>
            <a:r>
              <a:rPr lang="en-US" dirty="0"/>
              <a:t>what objects to instantiate, configure,</a:t>
            </a:r>
            <a:br>
              <a:rPr lang="tr-TR" dirty="0"/>
            </a:br>
            <a:r>
              <a:rPr lang="en-US" dirty="0"/>
              <a:t>and assemble by reading</a:t>
            </a:r>
            <a:r>
              <a:rPr lang="tr-TR" dirty="0"/>
              <a:t> </a:t>
            </a:r>
            <a:r>
              <a:rPr lang="en-US" dirty="0"/>
              <a:t>configuration</a:t>
            </a:r>
            <a:br>
              <a:rPr lang="tr-TR" dirty="0"/>
            </a:br>
            <a:r>
              <a:rPr lang="en-US" dirty="0"/>
              <a:t>metadata provided</a:t>
            </a:r>
            <a:r>
              <a:rPr lang="tr-TR" dirty="0"/>
              <a:t>.</a:t>
            </a:r>
          </a:p>
          <a:p>
            <a:r>
              <a:rPr lang="en-US" dirty="0"/>
              <a:t>The configuration</a:t>
            </a:r>
            <a:r>
              <a:rPr lang="tr-TR" dirty="0"/>
              <a:t> </a:t>
            </a:r>
            <a:r>
              <a:rPr lang="en-US" dirty="0"/>
              <a:t>metadata can</a:t>
            </a:r>
            <a:r>
              <a:rPr lang="tr-TR" dirty="0"/>
              <a:t> </a:t>
            </a:r>
            <a:r>
              <a:rPr lang="en-US" dirty="0"/>
              <a:t>be</a:t>
            </a:r>
            <a:br>
              <a:rPr lang="tr-TR" dirty="0"/>
            </a:br>
            <a:r>
              <a:rPr lang="en-US" dirty="0"/>
              <a:t>represented either by</a:t>
            </a:r>
            <a:r>
              <a:rPr lang="tr-TR" dirty="0"/>
              <a:t>;</a:t>
            </a:r>
          </a:p>
          <a:p>
            <a:pPr lvl="1"/>
            <a:r>
              <a:rPr lang="en-US" dirty="0"/>
              <a:t>XML,</a:t>
            </a:r>
            <a:endParaRPr lang="tr-TR" dirty="0"/>
          </a:p>
          <a:p>
            <a:pPr lvl="1"/>
            <a:r>
              <a:rPr lang="en-US" dirty="0"/>
              <a:t>Java</a:t>
            </a:r>
            <a:r>
              <a:rPr lang="tr-TR" dirty="0"/>
              <a:t> </a:t>
            </a:r>
            <a:r>
              <a:rPr lang="en-US" dirty="0"/>
              <a:t>annotations</a:t>
            </a:r>
            <a:r>
              <a:rPr lang="tr-TR" dirty="0"/>
              <a:t>,</a:t>
            </a:r>
          </a:p>
          <a:p>
            <a:pPr lvl="1"/>
            <a:r>
              <a:rPr lang="en-US" dirty="0"/>
              <a:t>Java code</a:t>
            </a:r>
            <a:r>
              <a:rPr lang="tr-TR" dirty="0"/>
              <a:t>.</a:t>
            </a:r>
          </a:p>
          <a:p>
            <a:endParaRPr lang="tr-TR" b="1" dirty="0"/>
          </a:p>
        </p:txBody>
      </p:sp>
      <p:sp>
        <p:nvSpPr>
          <p:cNvPr id="4" name="Title 1"/>
          <p:cNvSpPr>
            <a:spLocks noGrp="1"/>
          </p:cNvSpPr>
          <p:nvPr>
            <p:ph type="title"/>
          </p:nvPr>
        </p:nvSpPr>
        <p:spPr>
          <a:xfrm>
            <a:off x="838200" y="365125"/>
            <a:ext cx="10515600" cy="1325563"/>
          </a:xfrm>
        </p:spPr>
        <p:txBody>
          <a:bodyPr/>
          <a:lstStyle/>
          <a:p>
            <a:r>
              <a:rPr lang="tr-TR" dirty="0"/>
              <a:t>Dependency Injection</a:t>
            </a:r>
            <a:br>
              <a:rPr lang="tr-TR" dirty="0"/>
            </a:br>
            <a:r>
              <a:rPr lang="tr-TR" sz="3000" dirty="0"/>
              <a:t>IoC Container</a:t>
            </a:r>
          </a:p>
        </p:txBody>
      </p:sp>
      <p:pic>
        <p:nvPicPr>
          <p:cNvPr id="2050" name="Picture 2" descr="The Spring IoC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224" y="2591593"/>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74C77FB-47CE-486E-823A-42AC13E2D61E}" type="slidenum">
              <a:rPr lang="tr-TR" smtClean="0"/>
              <a:t>8</a:t>
            </a:fld>
            <a:endParaRPr lang="tr-TR" dirty="0"/>
          </a:p>
        </p:txBody>
      </p:sp>
    </p:spTree>
    <p:extLst>
      <p:ext uri="{BB962C8B-B14F-4D97-AF65-F5344CB8AC3E}">
        <p14:creationId xmlns:p14="http://schemas.microsoft.com/office/powerpoint/2010/main" val="15944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Injection</a:t>
            </a:r>
            <a:br>
              <a:rPr lang="tr-TR" dirty="0"/>
            </a:br>
            <a:r>
              <a:rPr lang="tr-TR" sz="3000" dirty="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9</a:t>
            </a:fld>
            <a:endParaRPr lang="tr-TR" dirty="0"/>
          </a:p>
        </p:txBody>
      </p:sp>
      <p:pic>
        <p:nvPicPr>
          <p:cNvPr id="6" name="Content Placeholder 5"/>
          <p:cNvPicPr>
            <a:picLocks noGrp="1" noChangeAspect="1"/>
          </p:cNvPicPr>
          <p:nvPr>
            <p:ph idx="1"/>
          </p:nvPr>
        </p:nvPicPr>
        <p:blipFill>
          <a:blip r:embed="rId2"/>
          <a:stretch>
            <a:fillRect/>
          </a:stretch>
        </p:blipFill>
        <p:spPr>
          <a:xfrm>
            <a:off x="5430818" y="1344471"/>
            <a:ext cx="5531224" cy="4260263"/>
          </a:xfrm>
          <a:prstGeom prst="rect">
            <a:avLst/>
          </a:prstGeom>
        </p:spPr>
      </p:pic>
      <p:sp>
        <p:nvSpPr>
          <p:cNvPr id="11" name="Rectangle 1"/>
          <p:cNvSpPr>
            <a:spLocks noChangeArrowheads="1"/>
          </p:cNvSpPr>
          <p:nvPr/>
        </p:nvSpPr>
        <p:spPr bwMode="auto">
          <a:xfrm rot="10800000" flipV="1">
            <a:off x="1444662" y="5907970"/>
            <a:ext cx="8639287" cy="523220"/>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rgbClr val="333333"/>
                </a:solidFill>
                <a:effectLst/>
                <a:latin typeface="+mn-lt"/>
              </a:rPr>
              <a:t>To instantiate the above classes, one way is to do the usual new operator like </a:t>
            </a:r>
            <a:r>
              <a:rPr kumimoji="0" lang="tr-TR" sz="1400" b="0" i="0" u="none" strike="noStrike" cap="none" normalizeH="0" baseline="0" dirty="0">
                <a:ln>
                  <a:noFill/>
                </a:ln>
                <a:solidFill>
                  <a:srgbClr val="DD1144"/>
                </a:solidFill>
                <a:effectLst/>
                <a:latin typeface="+mn-lt"/>
              </a:rPr>
              <a:t>new Foo()</a:t>
            </a:r>
            <a:r>
              <a:rPr kumimoji="0" lang="tr-TR" sz="1400" b="0" i="0" u="none" strike="noStrike" cap="none" normalizeH="0" baseline="0" dirty="0">
                <a:ln>
                  <a:noFill/>
                </a:ln>
                <a:solidFill>
                  <a:srgbClr val="333333"/>
                </a:solidFill>
                <a:effectLst/>
                <a:latin typeface="+mn-lt"/>
              </a:rPr>
              <a:t> or </a:t>
            </a:r>
            <a:r>
              <a:rPr kumimoji="0" lang="tr-TR" sz="1400" b="0" i="0" u="none" strike="noStrike" cap="none" normalizeH="0" baseline="0" dirty="0">
                <a:ln>
                  <a:noFill/>
                </a:ln>
                <a:solidFill>
                  <a:srgbClr val="DD1144"/>
                </a:solidFill>
                <a:effectLst/>
                <a:latin typeface="+mn-lt"/>
              </a:rPr>
              <a:t>new Bar()</a:t>
            </a:r>
            <a:r>
              <a:rPr kumimoji="0" lang="tr-TR" sz="1400" b="0" i="0" u="none" strike="noStrike" cap="none" normalizeH="0" baseline="0" dirty="0">
                <a:ln>
                  <a:noFill/>
                </a:ln>
                <a:solidFill>
                  <a:srgbClr val="333333"/>
                </a:solidFill>
                <a:effectLst/>
                <a:latin typeface="+mn-lt"/>
              </a:rPr>
              <a:t> OR we can use the Spring dependency injection to instantiate these classes and set the properties accordingly.</a:t>
            </a:r>
            <a:endParaRPr kumimoji="0" lang="tr-TR" sz="3600" b="0" i="0" u="none" strike="noStrike" cap="none" normalizeH="0" baseline="0" dirty="0">
              <a:ln>
                <a:noFill/>
              </a:ln>
              <a:solidFill>
                <a:schemeClr val="tx1"/>
              </a:solidFill>
              <a:effectLst/>
              <a:latin typeface="+mn-lt"/>
            </a:endParaRPr>
          </a:p>
        </p:txBody>
      </p:sp>
      <p:pic>
        <p:nvPicPr>
          <p:cNvPr id="5" name="Picture 4"/>
          <p:cNvPicPr>
            <a:picLocks noChangeAspect="1"/>
          </p:cNvPicPr>
          <p:nvPr/>
        </p:nvPicPr>
        <p:blipFill>
          <a:blip r:embed="rId3"/>
          <a:stretch>
            <a:fillRect/>
          </a:stretch>
        </p:blipFill>
        <p:spPr>
          <a:xfrm>
            <a:off x="1112632" y="1825625"/>
            <a:ext cx="3539348" cy="3779109"/>
          </a:xfrm>
          <a:prstGeom prst="rect">
            <a:avLst/>
          </a:prstGeom>
        </p:spPr>
      </p:pic>
    </p:spTree>
    <p:extLst>
      <p:ext uri="{BB962C8B-B14F-4D97-AF65-F5344CB8AC3E}">
        <p14:creationId xmlns:p14="http://schemas.microsoft.com/office/powerpoint/2010/main" val="385088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2482</Words>
  <Application>Microsoft Office PowerPoint</Application>
  <PresentationFormat>Widescreen</PresentationFormat>
  <Paragraphs>336</Paragraphs>
  <Slides>52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Unicode MS</vt:lpstr>
      <vt:lpstr>Calibri</vt:lpstr>
      <vt:lpstr>Calibri (Body)</vt:lpstr>
      <vt:lpstr>Calibri Light</vt:lpstr>
      <vt:lpstr>Consolas</vt:lpstr>
      <vt:lpstr>Office Theme</vt:lpstr>
      <vt:lpstr>Introduction to  Spring Framework </vt:lpstr>
      <vt:lpstr>Content</vt:lpstr>
      <vt:lpstr>What is Spring Framework?</vt:lpstr>
      <vt:lpstr>Dependency Injection Introduction to Concept</vt:lpstr>
      <vt:lpstr>Dependency Injection Introduction to Concept</vt:lpstr>
      <vt:lpstr>Dependency Injection Relationship Between DI and Inversion of Control </vt:lpstr>
      <vt:lpstr>Dependency Injection IoC Container</vt:lpstr>
      <vt:lpstr>Dependency Injection IoC Container</vt:lpstr>
      <vt:lpstr>Dependency Injection Code Example</vt:lpstr>
      <vt:lpstr>Dependency Injection Code Example</vt:lpstr>
      <vt:lpstr>Dependency Injection Code Example</vt:lpstr>
      <vt:lpstr>Dependency Injection Bean Scopes</vt:lpstr>
      <vt:lpstr>Aspect Oriented Programming (AOP) Introduction to Concept</vt:lpstr>
      <vt:lpstr>Aspect Oriented Programming (AOP) Spring AOP</vt:lpstr>
      <vt:lpstr>Aspect Oriented Programming (AOP) Code Example</vt:lpstr>
      <vt:lpstr>Aspect Oriented Programming (AOP) Code Example</vt:lpstr>
      <vt:lpstr>Aspect Oriented Programming (AOP) Code Example</vt:lpstr>
      <vt:lpstr>Spring Modules</vt:lpstr>
      <vt:lpstr>Spring Modules</vt:lpstr>
      <vt:lpstr>Spring Modules Spring Projects</vt:lpstr>
      <vt:lpstr>Advantages of Using Spring Framework</vt:lpstr>
      <vt:lpstr>Introduction to  Spring Framework - Part 2</vt:lpstr>
      <vt:lpstr>Content</vt:lpstr>
      <vt:lpstr>Spring MVC</vt:lpstr>
      <vt:lpstr>Spring MVC MVC Bean Scopes</vt:lpstr>
      <vt:lpstr>Spring MVC The DispatcherServlet</vt:lpstr>
      <vt:lpstr>Spring MVC Web.xml</vt:lpstr>
      <vt:lpstr>Spring MVC Servlet.xml</vt:lpstr>
      <vt:lpstr>Spring MVC Controller &amp; View</vt:lpstr>
      <vt:lpstr>Spring RESTful Services</vt:lpstr>
      <vt:lpstr>Spring RESTful Services</vt:lpstr>
      <vt:lpstr>Spring RESTful Services</vt:lpstr>
      <vt:lpstr>Spring RESTful Services</vt:lpstr>
      <vt:lpstr>Spring RESTful Services</vt:lpstr>
      <vt:lpstr>Spring RESTful Services</vt:lpstr>
      <vt:lpstr>Spring Security</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Test</vt:lpstr>
      <vt:lpstr>Spring Test Unit Testing</vt:lpstr>
      <vt:lpstr>Spring Test Unit Testing</vt:lpstr>
      <vt:lpstr>Spring Test Unit Testing</vt:lpstr>
      <vt:lpstr>Spring Test Integration Testing</vt:lpstr>
      <vt:lpstr>Spring Test Integration Testing</vt:lpstr>
      <vt:lpstr>Spring Test Integration Testing</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Can</dc:creator>
  <cp:lastModifiedBy>POONKUZHALI ANAND</cp:lastModifiedBy>
  <cp:revision>278</cp:revision>
  <dcterms:created xsi:type="dcterms:W3CDTF">2014-07-24T07:58:30Z</dcterms:created>
  <dcterms:modified xsi:type="dcterms:W3CDTF">2024-09-02T10:51:08Z</dcterms:modified>
</cp:coreProperties>
</file>