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4846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99761"/>
            <a:ext cx="72948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992" y="1427971"/>
            <a:ext cx="3699510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448" y="1006028"/>
            <a:ext cx="32909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295" dirty="0">
                <a:solidFill>
                  <a:srgbClr val="FFFFFF"/>
                </a:solidFill>
              </a:rPr>
              <a:t>MVC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423" y="2695994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4724" y="499761"/>
            <a:ext cx="66750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MVC</a:t>
            </a:r>
            <a:r>
              <a:rPr spc="-25" dirty="0"/>
              <a:t> </a:t>
            </a:r>
            <a:r>
              <a:rPr spc="-90" dirty="0"/>
              <a:t>(Model-</a:t>
            </a:r>
            <a:r>
              <a:rPr spc="-100" dirty="0"/>
              <a:t>View-</a:t>
            </a:r>
            <a:r>
              <a:rPr spc="-80" dirty="0"/>
              <a:t>Controller)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607" y="1457207"/>
            <a:ext cx="609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Introduced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by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695D46"/>
                </a:solidFill>
                <a:latin typeface="Arial Black"/>
                <a:cs typeface="Arial Black"/>
              </a:rPr>
              <a:t>Trygve</a:t>
            </a:r>
            <a:r>
              <a:rPr sz="1800" spc="-10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695D46"/>
                </a:solidFill>
                <a:latin typeface="Arial Black"/>
                <a:cs typeface="Arial Black"/>
              </a:rPr>
              <a:t>Reenskaug</a:t>
            </a:r>
            <a:r>
              <a:rPr sz="1800" spc="-8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695D46"/>
                </a:solidFill>
                <a:latin typeface="Arial Black"/>
                <a:cs typeface="Arial Black"/>
              </a:rPr>
              <a:t>Xerox</a:t>
            </a:r>
            <a:r>
              <a:rPr sz="1800" spc="-10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-145" dirty="0">
                <a:solidFill>
                  <a:srgbClr val="695D46"/>
                </a:solidFill>
                <a:latin typeface="Arial Black"/>
                <a:cs typeface="Arial Black"/>
              </a:rPr>
              <a:t>Parc</a:t>
            </a:r>
            <a:r>
              <a:rPr sz="1800" spc="-10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Arial Black"/>
                <a:cs typeface="Arial Black"/>
              </a:rPr>
              <a:t>1979</a:t>
            </a:r>
            <a:r>
              <a:rPr sz="1800" spc="-65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4245" y="2059095"/>
            <a:ext cx="4975489" cy="2262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MVC</a:t>
            </a:r>
            <a:r>
              <a:rPr spc="-25" dirty="0"/>
              <a:t> </a:t>
            </a:r>
            <a:r>
              <a:rPr spc="-90" dirty="0"/>
              <a:t>(Model-</a:t>
            </a:r>
            <a:r>
              <a:rPr spc="-100" dirty="0"/>
              <a:t>View-</a:t>
            </a:r>
            <a:r>
              <a:rPr spc="-80" dirty="0"/>
              <a:t>Controller)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599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pc="20" dirty="0"/>
              <a:t>An</a:t>
            </a:r>
            <a:r>
              <a:rPr spc="50" dirty="0"/>
              <a:t> </a:t>
            </a:r>
            <a:r>
              <a:rPr spc="20" dirty="0"/>
              <a:t>architectural</a:t>
            </a:r>
            <a:r>
              <a:rPr spc="50" dirty="0"/>
              <a:t> </a:t>
            </a:r>
            <a:r>
              <a:rPr spc="60" dirty="0"/>
              <a:t>pattern</a:t>
            </a:r>
            <a:r>
              <a:rPr spc="50" dirty="0"/>
              <a:t> </a:t>
            </a:r>
            <a:r>
              <a:rPr spc="55" dirty="0"/>
              <a:t>commonly</a:t>
            </a:r>
            <a:r>
              <a:rPr spc="50" dirty="0"/>
              <a:t> </a:t>
            </a:r>
            <a:r>
              <a:rPr spc="-20" dirty="0"/>
              <a:t>used </a:t>
            </a:r>
            <a:r>
              <a:rPr spc="80" dirty="0"/>
              <a:t>for</a:t>
            </a:r>
            <a:r>
              <a:rPr spc="95" dirty="0"/>
              <a:t> </a:t>
            </a:r>
            <a:r>
              <a:rPr spc="10" dirty="0"/>
              <a:t>developing</a:t>
            </a:r>
            <a:r>
              <a:rPr spc="95" dirty="0"/>
              <a:t> </a:t>
            </a:r>
            <a:r>
              <a:rPr spc="10" dirty="0"/>
              <a:t>user</a:t>
            </a:r>
            <a:r>
              <a:rPr spc="95" dirty="0"/>
              <a:t> </a:t>
            </a:r>
            <a:r>
              <a:rPr spc="-10" dirty="0"/>
              <a:t>interfaces.</a:t>
            </a:r>
          </a:p>
          <a:p>
            <a:pPr marL="348615" marR="817244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pc="10" dirty="0"/>
              <a:t>An</a:t>
            </a:r>
            <a:r>
              <a:rPr spc="65" dirty="0"/>
              <a:t> </a:t>
            </a:r>
            <a:r>
              <a:rPr spc="10" dirty="0"/>
              <a:t>application</a:t>
            </a:r>
            <a:r>
              <a:rPr spc="70" dirty="0"/>
              <a:t> </a:t>
            </a:r>
            <a:r>
              <a:rPr spc="10" dirty="0"/>
              <a:t>is</a:t>
            </a:r>
            <a:r>
              <a:rPr spc="70" dirty="0"/>
              <a:t> </a:t>
            </a:r>
            <a:r>
              <a:rPr spc="10" dirty="0"/>
              <a:t>divided</a:t>
            </a:r>
            <a:r>
              <a:rPr spc="70" dirty="0"/>
              <a:t> into </a:t>
            </a:r>
            <a:r>
              <a:rPr spc="-50" dirty="0"/>
              <a:t>3 </a:t>
            </a:r>
            <a:r>
              <a:rPr spc="45" dirty="0"/>
              <a:t>interconnected</a:t>
            </a:r>
            <a:r>
              <a:rPr spc="5" dirty="0"/>
              <a:t> </a:t>
            </a:r>
            <a:r>
              <a:rPr spc="-10" dirty="0"/>
              <a:t>parts:</a:t>
            </a:r>
          </a:p>
          <a:p>
            <a:pPr marL="805815" marR="82550" lvl="1" indent="-320675">
              <a:lnSpc>
                <a:spcPct val="114599"/>
              </a:lnSpc>
              <a:spcBef>
                <a:spcPts val="1040"/>
              </a:spcBef>
              <a:buClr>
                <a:srgbClr val="38751C"/>
              </a:buClr>
              <a:buFont typeface="Arial"/>
              <a:buChar char="○"/>
              <a:tabLst>
                <a:tab pos="805815" algn="l"/>
              </a:tabLst>
            </a:pPr>
            <a:r>
              <a:rPr sz="1200" spc="-55" dirty="0">
                <a:solidFill>
                  <a:srgbClr val="695D46"/>
                </a:solidFill>
                <a:latin typeface="Arial Black"/>
                <a:cs typeface="Arial Black"/>
              </a:rPr>
              <a:t>Model</a:t>
            </a:r>
            <a:r>
              <a:rPr sz="1200" spc="-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-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Responsible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managing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data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application.</a:t>
            </a:r>
            <a:endParaRPr sz="1200">
              <a:latin typeface="Arial"/>
              <a:cs typeface="Arial"/>
            </a:endParaRPr>
          </a:p>
          <a:p>
            <a:pPr marL="805815" marR="261620" lvl="1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○"/>
              <a:tabLst>
                <a:tab pos="805815" algn="l"/>
              </a:tabLst>
            </a:pP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-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Responsible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displaying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the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model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user.</a:t>
            </a:r>
            <a:endParaRPr sz="1200">
              <a:latin typeface="Arial"/>
              <a:cs typeface="Arial"/>
            </a:endParaRPr>
          </a:p>
          <a:p>
            <a:pPr marL="805815" marR="73660" lvl="1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○"/>
              <a:tabLst>
                <a:tab pos="805815" algn="l"/>
              </a:tabLst>
            </a:pP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Controller</a:t>
            </a:r>
            <a:r>
              <a:rPr sz="1200" spc="-2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-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Responsible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processing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user</a:t>
            </a:r>
            <a:r>
              <a:rPr sz="1200" spc="1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requests</a:t>
            </a:r>
            <a:r>
              <a:rPr sz="12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building</a:t>
            </a:r>
            <a:r>
              <a:rPr sz="12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an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appropriate</a:t>
            </a:r>
            <a:r>
              <a:rPr sz="12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model</a:t>
            </a:r>
            <a:r>
              <a:rPr sz="12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passes</a:t>
            </a:r>
            <a:r>
              <a:rPr sz="12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rendering.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822852" y="1748358"/>
            <a:ext cx="4019550" cy="2338705"/>
            <a:chOff x="4822852" y="1748358"/>
            <a:chExt cx="4019550" cy="23387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557" y="1757883"/>
              <a:ext cx="3979724" cy="23192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27615" y="1753121"/>
              <a:ext cx="4010025" cy="2329180"/>
            </a:xfrm>
            <a:custGeom>
              <a:avLst/>
              <a:gdLst/>
              <a:ahLst/>
              <a:cxnLst/>
              <a:rect l="l" t="t" r="r" b="b"/>
              <a:pathLst>
                <a:path w="4010025" h="2329179">
                  <a:moveTo>
                    <a:pt x="0" y="0"/>
                  </a:moveTo>
                  <a:lnTo>
                    <a:pt x="4009416" y="0"/>
                  </a:lnTo>
                  <a:lnTo>
                    <a:pt x="4009416" y="2328795"/>
                  </a:lnTo>
                  <a:lnTo>
                    <a:pt x="0" y="23287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47750"/>
            <a:ext cx="589385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210" dirty="0">
                <a:solidFill>
                  <a:srgbClr val="FFFFFF"/>
                </a:solidFill>
              </a:rPr>
              <a:t>Request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254" dirty="0">
                <a:solidFill>
                  <a:srgbClr val="FFFFFF"/>
                </a:solidFill>
              </a:rPr>
              <a:t>Processing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135" dirty="0">
                <a:solidFill>
                  <a:srgbClr val="FFFFFF"/>
                </a:solidFill>
              </a:rPr>
              <a:t>Workflow </a:t>
            </a:r>
            <a:r>
              <a:rPr sz="4000" spc="-100" dirty="0">
                <a:solidFill>
                  <a:srgbClr val="FFFFFF"/>
                </a:solidFill>
              </a:rPr>
              <a:t>in</a:t>
            </a:r>
            <a:r>
              <a:rPr sz="4000" spc="-90" dirty="0">
                <a:solidFill>
                  <a:srgbClr val="FFFFFF"/>
                </a:solidFill>
              </a:rPr>
              <a:t> </a:t>
            </a: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90" dirty="0">
                <a:solidFill>
                  <a:srgbClr val="FFFFFF"/>
                </a:solidFill>
              </a:rPr>
              <a:t> </a:t>
            </a:r>
            <a:r>
              <a:rPr sz="4000" spc="-295" dirty="0">
                <a:solidFill>
                  <a:srgbClr val="FFFFFF"/>
                </a:solidFill>
              </a:rPr>
              <a:t>MVC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9972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Request</a:t>
            </a:r>
            <a:r>
              <a:rPr spc="-35" dirty="0"/>
              <a:t> </a:t>
            </a:r>
            <a:r>
              <a:rPr spc="-229" dirty="0"/>
              <a:t>Processing</a:t>
            </a:r>
            <a:r>
              <a:rPr spc="-35" dirty="0"/>
              <a:t> </a:t>
            </a:r>
            <a:r>
              <a:rPr spc="-140" dirty="0"/>
              <a:t>Workflow</a:t>
            </a:r>
            <a:r>
              <a:rPr spc="-35" dirty="0"/>
              <a:t> </a:t>
            </a:r>
            <a:r>
              <a:rPr spc="-125" dirty="0"/>
              <a:t>(High</a:t>
            </a:r>
            <a:r>
              <a:rPr spc="-35" dirty="0"/>
              <a:t> </a:t>
            </a:r>
            <a:r>
              <a:rPr spc="-70" dirty="0"/>
              <a:t>Level)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384" y="4334114"/>
            <a:ext cx="31394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-4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The</a:t>
            </a:r>
            <a:r>
              <a:rPr sz="1100" i="1" spc="-1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2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request</a:t>
            </a:r>
            <a:r>
              <a:rPr sz="1100" i="1" spc="-1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4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processing</a:t>
            </a:r>
            <a:r>
              <a:rPr sz="1100" i="1" spc="-1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dirty="0">
                <a:solidFill>
                  <a:srgbClr val="38751C"/>
                </a:solidFill>
                <a:latin typeface="Liberation Sans Narrow"/>
                <a:cs typeface="Liberation Sans Narrow"/>
              </a:rPr>
              <a:t>workflow</a:t>
            </a:r>
            <a:r>
              <a:rPr sz="1100" i="1" spc="-1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dirty="0">
                <a:solidFill>
                  <a:srgbClr val="38751C"/>
                </a:solidFill>
                <a:latin typeface="Liberation Sans Narrow"/>
                <a:cs typeface="Liberation Sans Narrow"/>
              </a:rPr>
              <a:t>in</a:t>
            </a:r>
            <a:r>
              <a:rPr sz="1100" i="1" spc="-1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2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Spring</a:t>
            </a:r>
            <a:r>
              <a:rPr sz="1100" i="1" spc="-1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7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Web</a:t>
            </a:r>
            <a:r>
              <a:rPr sz="1100" i="1" spc="-1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10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MVC</a:t>
            </a:r>
            <a:r>
              <a:rPr sz="1100" i="1" spc="-1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(high</a:t>
            </a:r>
            <a:r>
              <a:rPr sz="1100" i="1" spc="-15" dirty="0">
                <a:solidFill>
                  <a:srgbClr val="38751C"/>
                </a:solidFill>
                <a:latin typeface="Liberation Sans Narrow"/>
                <a:cs typeface="Liberation Sans Narrow"/>
              </a:rPr>
              <a:t> </a:t>
            </a:r>
            <a:r>
              <a:rPr sz="1100" i="1" spc="-10" dirty="0">
                <a:solidFill>
                  <a:srgbClr val="38751C"/>
                </a:solidFill>
                <a:latin typeface="Liberation Sans Narrow"/>
                <a:cs typeface="Liberation Sans Narrow"/>
              </a:rPr>
              <a:t>level)</a:t>
            </a:r>
            <a:endParaRPr sz="1100">
              <a:latin typeface="Liberation Sans Narrow"/>
              <a:cs typeface="Liberation Sans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592" y="1369720"/>
            <a:ext cx="4622815" cy="29643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DispatcherServlet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599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dirty="0"/>
              <a:t>Spring</a:t>
            </a:r>
            <a:r>
              <a:rPr spc="15" dirty="0"/>
              <a:t> </a:t>
            </a:r>
            <a:r>
              <a:rPr spc="-50" dirty="0"/>
              <a:t>MVC</a:t>
            </a:r>
            <a:r>
              <a:rPr spc="2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designed</a:t>
            </a:r>
            <a:r>
              <a:rPr spc="20" dirty="0"/>
              <a:t> </a:t>
            </a:r>
            <a:r>
              <a:rPr spc="65" dirty="0"/>
              <a:t>around</a:t>
            </a:r>
            <a:r>
              <a:rPr spc="1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10" dirty="0"/>
              <a:t>central </a:t>
            </a:r>
            <a:r>
              <a:rPr dirty="0"/>
              <a:t>servlet</a:t>
            </a:r>
            <a:r>
              <a:rPr spc="90" dirty="0"/>
              <a:t> </a:t>
            </a:r>
            <a:r>
              <a:rPr spc="55" dirty="0"/>
              <a:t>named</a:t>
            </a:r>
            <a:r>
              <a:rPr spc="105" dirty="0"/>
              <a:t> </a:t>
            </a:r>
            <a:r>
              <a:rPr spc="-30" dirty="0">
                <a:latin typeface="Arial Black"/>
                <a:cs typeface="Arial Black"/>
              </a:rPr>
              <a:t>DispatcherServlet</a:t>
            </a:r>
            <a:r>
              <a:rPr spc="-30" dirty="0"/>
              <a:t>.</a:t>
            </a:r>
          </a:p>
          <a:p>
            <a:pPr marL="348615" marR="36195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pc="10" dirty="0"/>
              <a:t>DispatcherServlet</a:t>
            </a:r>
            <a:r>
              <a:rPr spc="40" dirty="0"/>
              <a:t> </a:t>
            </a:r>
            <a:r>
              <a:rPr spc="10" dirty="0"/>
              <a:t>acts</a:t>
            </a:r>
            <a:r>
              <a:rPr spc="45" dirty="0"/>
              <a:t> </a:t>
            </a:r>
            <a:r>
              <a:rPr spc="10" dirty="0"/>
              <a:t>as</a:t>
            </a:r>
            <a:r>
              <a:rPr spc="45" dirty="0"/>
              <a:t> </a:t>
            </a:r>
            <a:r>
              <a:rPr spc="10" dirty="0"/>
              <a:t>a</a:t>
            </a:r>
            <a:r>
              <a:rPr spc="45" dirty="0"/>
              <a:t> </a:t>
            </a:r>
            <a:r>
              <a:rPr spc="10" dirty="0"/>
              <a:t>central</a:t>
            </a:r>
            <a:r>
              <a:rPr spc="45" dirty="0"/>
              <a:t> entry </a:t>
            </a:r>
            <a:r>
              <a:rPr spc="70" dirty="0"/>
              <a:t>point</a:t>
            </a:r>
            <a:r>
              <a:rPr spc="-10" dirty="0"/>
              <a:t> </a:t>
            </a:r>
            <a:r>
              <a:rPr spc="85" dirty="0"/>
              <a:t>to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dirty="0"/>
              <a:t>Spring</a:t>
            </a:r>
            <a:r>
              <a:rPr spc="-10" dirty="0"/>
              <a:t> </a:t>
            </a:r>
            <a:r>
              <a:rPr spc="-50" dirty="0"/>
              <a:t>MVC</a:t>
            </a:r>
            <a:r>
              <a:rPr spc="-5" dirty="0"/>
              <a:t> </a:t>
            </a:r>
            <a:r>
              <a:rPr spc="-10" dirty="0"/>
              <a:t>application.</a:t>
            </a:r>
          </a:p>
          <a:p>
            <a:pPr marL="348615" marR="1069340" indent="-336550">
              <a:lnSpc>
                <a:spcPct val="116100"/>
              </a:lnSpc>
              <a:spcBef>
                <a:spcPts val="969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dirty="0"/>
              <a:t>Every</a:t>
            </a:r>
            <a:r>
              <a:rPr spc="35" dirty="0"/>
              <a:t> </a:t>
            </a:r>
            <a:r>
              <a:rPr dirty="0"/>
              <a:t>request</a:t>
            </a:r>
            <a:r>
              <a:rPr spc="35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spc="45" dirty="0"/>
              <a:t>handled</a:t>
            </a:r>
            <a:r>
              <a:rPr spc="35" dirty="0"/>
              <a:t> </a:t>
            </a:r>
            <a:r>
              <a:rPr spc="-25" dirty="0"/>
              <a:t>by </a:t>
            </a:r>
            <a:r>
              <a:rPr spc="-10" dirty="0"/>
              <a:t>DispatcherServlet.</a:t>
            </a:r>
          </a:p>
          <a:p>
            <a:pPr marL="348615" marR="291465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pc="10" dirty="0"/>
              <a:t>DispatcherServlet</a:t>
            </a:r>
            <a:r>
              <a:rPr spc="90" dirty="0"/>
              <a:t> </a:t>
            </a:r>
            <a:r>
              <a:rPr spc="10" dirty="0"/>
              <a:t>is</a:t>
            </a:r>
            <a:r>
              <a:rPr spc="95" dirty="0"/>
              <a:t> </a:t>
            </a:r>
            <a:r>
              <a:rPr spc="10" dirty="0"/>
              <a:t>an</a:t>
            </a:r>
            <a:r>
              <a:rPr spc="90" dirty="0"/>
              <a:t> </a:t>
            </a:r>
            <a:r>
              <a:rPr spc="10" dirty="0"/>
              <a:t>expression</a:t>
            </a:r>
            <a:r>
              <a:rPr spc="95" dirty="0"/>
              <a:t> </a:t>
            </a:r>
            <a:r>
              <a:rPr spc="45" dirty="0"/>
              <a:t>of </a:t>
            </a:r>
            <a:r>
              <a:rPr spc="60" dirty="0"/>
              <a:t>the</a:t>
            </a:r>
            <a:r>
              <a:rPr spc="5" dirty="0"/>
              <a:t> </a:t>
            </a:r>
            <a:r>
              <a:rPr spc="-65" dirty="0">
                <a:latin typeface="Arial Black"/>
                <a:cs typeface="Arial Black"/>
              </a:rPr>
              <a:t>Front</a:t>
            </a:r>
            <a:r>
              <a:rPr spc="-70" dirty="0">
                <a:latin typeface="Arial Black"/>
                <a:cs typeface="Arial Black"/>
              </a:rPr>
              <a:t> </a:t>
            </a:r>
            <a:r>
              <a:rPr spc="-65" dirty="0">
                <a:latin typeface="Arial Black"/>
                <a:cs typeface="Arial Black"/>
              </a:rPr>
              <a:t>Controller</a:t>
            </a:r>
            <a:r>
              <a:rPr spc="-80" dirty="0">
                <a:latin typeface="Arial Black"/>
                <a:cs typeface="Arial Black"/>
              </a:rPr>
              <a:t> </a:t>
            </a:r>
            <a:r>
              <a:rPr spc="40" dirty="0"/>
              <a:t>pattern.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2906" y="3933026"/>
            <a:ext cx="3556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0" dirty="0">
                <a:solidFill>
                  <a:srgbClr val="38751C"/>
                </a:solidFill>
                <a:latin typeface="Trebuchet MS"/>
                <a:cs typeface="Trebuchet MS"/>
              </a:rPr>
              <a:t>The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request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processing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workflow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in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Spring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Web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dirty="0">
                <a:solidFill>
                  <a:srgbClr val="38751C"/>
                </a:solidFill>
                <a:latin typeface="Trebuchet MS"/>
                <a:cs typeface="Trebuchet MS"/>
              </a:rPr>
              <a:t>MVC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(high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level)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2390" y="1266172"/>
              <a:ext cx="3999891" cy="25649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70938" y="1610021"/>
              <a:ext cx="1090295" cy="676910"/>
            </a:xfrm>
            <a:custGeom>
              <a:avLst/>
              <a:gdLst/>
              <a:ahLst/>
              <a:cxnLst/>
              <a:rect l="l" t="t" r="r" b="b"/>
              <a:pathLst>
                <a:path w="1090295" h="676910">
                  <a:moveTo>
                    <a:pt x="0" y="0"/>
                  </a:moveTo>
                  <a:lnTo>
                    <a:pt x="1089897" y="0"/>
                  </a:lnTo>
                  <a:lnTo>
                    <a:pt x="1089897" y="676798"/>
                  </a:lnTo>
                  <a:lnTo>
                    <a:pt x="0" y="6767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Controllers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713479" cy="2867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508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Front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Controller’s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job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400" spc="5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determine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suitable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695D46"/>
                </a:solidFill>
                <a:latin typeface="Arial Black"/>
                <a:cs typeface="Arial Black"/>
              </a:rPr>
              <a:t>handler</a:t>
            </a:r>
            <a:r>
              <a:rPr sz="140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capable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of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performing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actual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processing.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124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</a:tabLst>
            </a:pP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Handlers</a:t>
            </a:r>
            <a:r>
              <a:rPr sz="1400" spc="-5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 Black"/>
                <a:cs typeface="Arial Black"/>
              </a:rPr>
              <a:t>Controllers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19050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selected</a:t>
            </a:r>
            <a:r>
              <a:rPr sz="14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14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interacts</a:t>
            </a:r>
            <a:r>
              <a:rPr sz="14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with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service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layer;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relevant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data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collected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 Black"/>
                <a:cs typeface="Arial Black"/>
              </a:rPr>
              <a:t>model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54610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When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has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finished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processing,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Front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determines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1400" spc="-3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render.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2906" y="3933026"/>
            <a:ext cx="3556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0" dirty="0">
                <a:solidFill>
                  <a:srgbClr val="38751C"/>
                </a:solidFill>
                <a:latin typeface="Trebuchet MS"/>
                <a:cs typeface="Trebuchet MS"/>
              </a:rPr>
              <a:t>The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request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processing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workflow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in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Spring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Web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dirty="0">
                <a:solidFill>
                  <a:srgbClr val="38751C"/>
                </a:solidFill>
                <a:latin typeface="Trebuchet MS"/>
                <a:cs typeface="Trebuchet MS"/>
              </a:rPr>
              <a:t>MVC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(high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level)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2390" y="1266172"/>
              <a:ext cx="3999891" cy="25649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80935" y="1581521"/>
              <a:ext cx="798195" cy="676910"/>
            </a:xfrm>
            <a:custGeom>
              <a:avLst/>
              <a:gdLst/>
              <a:ahLst/>
              <a:cxnLst/>
              <a:rect l="l" t="t" r="r" b="b"/>
              <a:pathLst>
                <a:path w="798195" h="676910">
                  <a:moveTo>
                    <a:pt x="0" y="0"/>
                  </a:moveTo>
                  <a:lnTo>
                    <a:pt x="797998" y="0"/>
                  </a:lnTo>
                  <a:lnTo>
                    <a:pt x="797998" y="676798"/>
                  </a:lnTo>
                  <a:lnTo>
                    <a:pt x="0" y="6767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15964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535045" cy="1628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36830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When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has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finished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processing,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Front</a:t>
            </a:r>
            <a:r>
              <a:rPr sz="14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determines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1400" spc="-3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render.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Front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passes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model 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finally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is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finally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rendered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browser.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2906" y="3933026"/>
            <a:ext cx="3556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0" dirty="0">
                <a:solidFill>
                  <a:srgbClr val="38751C"/>
                </a:solidFill>
                <a:latin typeface="Trebuchet MS"/>
                <a:cs typeface="Trebuchet MS"/>
              </a:rPr>
              <a:t>The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request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processing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workflow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in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Spring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Web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dirty="0">
                <a:solidFill>
                  <a:srgbClr val="38751C"/>
                </a:solidFill>
                <a:latin typeface="Trebuchet MS"/>
                <a:cs typeface="Trebuchet MS"/>
              </a:rPr>
              <a:t>MVC</a:t>
            </a:r>
            <a:r>
              <a:rPr sz="1000" i="1" spc="-40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Trebuchet MS"/>
                <a:cs typeface="Trebuchet MS"/>
              </a:rPr>
              <a:t>(high</a:t>
            </a:r>
            <a:r>
              <a:rPr sz="1000" i="1" spc="-35" dirty="0">
                <a:solidFill>
                  <a:srgbClr val="38751C"/>
                </a:solidFill>
                <a:latin typeface="Trebuchet MS"/>
                <a:cs typeface="Trebuchet MS"/>
              </a:rPr>
              <a:t> </a:t>
            </a:r>
            <a:r>
              <a:rPr sz="1000" i="1" spc="-10" dirty="0">
                <a:solidFill>
                  <a:srgbClr val="38751C"/>
                </a:solidFill>
                <a:latin typeface="Trebuchet MS"/>
                <a:cs typeface="Trebuchet MS"/>
              </a:rPr>
              <a:t>level)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2390" y="1266172"/>
              <a:ext cx="3999891" cy="25649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99163" y="2963569"/>
              <a:ext cx="798195" cy="520700"/>
            </a:xfrm>
            <a:custGeom>
              <a:avLst/>
              <a:gdLst/>
              <a:ahLst/>
              <a:cxnLst/>
              <a:rect l="l" t="t" r="r" b="b"/>
              <a:pathLst>
                <a:path w="798195" h="520700">
                  <a:moveTo>
                    <a:pt x="0" y="0"/>
                  </a:moveTo>
                  <a:lnTo>
                    <a:pt x="797998" y="0"/>
                  </a:lnTo>
                  <a:lnTo>
                    <a:pt x="797998" y="520198"/>
                  </a:lnTo>
                  <a:lnTo>
                    <a:pt x="0" y="5201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12" y="154308"/>
            <a:ext cx="86218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Request</a:t>
            </a:r>
            <a:r>
              <a:rPr spc="-40" dirty="0"/>
              <a:t> </a:t>
            </a:r>
            <a:r>
              <a:rPr spc="-229" dirty="0"/>
              <a:t>Processing</a:t>
            </a:r>
            <a:r>
              <a:rPr spc="-35" dirty="0"/>
              <a:t> </a:t>
            </a:r>
            <a:r>
              <a:rPr spc="-140" dirty="0"/>
              <a:t>Workflow</a:t>
            </a:r>
            <a:r>
              <a:rPr spc="-35" dirty="0"/>
              <a:t> </a:t>
            </a:r>
            <a:r>
              <a:rPr spc="-95" dirty="0"/>
              <a:t>(Details</a:t>
            </a:r>
            <a:r>
              <a:rPr spc="-35" dirty="0"/>
              <a:t> </a:t>
            </a:r>
            <a:r>
              <a:rPr spc="-65" dirty="0"/>
              <a:t>Level)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703" y="1334627"/>
            <a:ext cx="3736340" cy="32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900" spc="4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receives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request.</a:t>
            </a:r>
            <a:endParaRPr sz="900">
              <a:latin typeface="Arial"/>
              <a:cs typeface="Arial"/>
            </a:endParaRPr>
          </a:p>
          <a:p>
            <a:pPr marL="336550" marR="30480" indent="-324485">
              <a:lnSpc>
                <a:spcPct val="111100"/>
              </a:lnSpc>
              <a:spcBef>
                <a:spcPts val="52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900" spc="3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dispatches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task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selecting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95D46"/>
                </a:solidFill>
                <a:latin typeface="Arial"/>
                <a:cs typeface="Arial"/>
              </a:rPr>
              <a:t>an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appropriate</a:t>
            </a:r>
            <a:r>
              <a:rPr sz="900" spc="1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900" spc="1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900" spc="1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HandlerMapping</a:t>
            </a:r>
            <a:r>
              <a:rPr sz="900" spc="-45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r>
              <a:rPr sz="900" spc="1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HandlerMapping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selects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mapped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incoming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request </a:t>
            </a:r>
            <a:r>
              <a:rPr sz="900" spc="-45" dirty="0">
                <a:solidFill>
                  <a:srgbClr val="695D46"/>
                </a:solidFill>
                <a:latin typeface="Arial"/>
                <a:cs typeface="Arial"/>
              </a:rPr>
              <a:t>URL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returns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(selected</a:t>
            </a:r>
            <a:r>
              <a:rPr sz="9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Handler</a:t>
            </a:r>
            <a:r>
              <a:rPr sz="900" spc="-45" dirty="0">
                <a:solidFill>
                  <a:srgbClr val="695D46"/>
                </a:solidFill>
                <a:latin typeface="Arial"/>
                <a:cs typeface="Arial"/>
              </a:rPr>
              <a:t>)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9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Controller</a:t>
            </a:r>
            <a:r>
              <a:rPr sz="900" spc="1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spc="25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DispatcherServlet.</a:t>
            </a:r>
            <a:endParaRPr sz="900">
              <a:latin typeface="Arial"/>
              <a:cs typeface="Arial"/>
            </a:endParaRPr>
          </a:p>
          <a:p>
            <a:pPr marL="336550" marR="5080" indent="-324485">
              <a:lnSpc>
                <a:spcPct val="111100"/>
              </a:lnSpc>
              <a:spcBef>
                <a:spcPts val="52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9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dispatches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task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executing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business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logic</a:t>
            </a:r>
            <a:r>
              <a:rPr sz="9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Controller</a:t>
            </a:r>
            <a:r>
              <a:rPr sz="900" spc="-2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9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HandlerAdapter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64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50" dirty="0">
                <a:solidFill>
                  <a:srgbClr val="695D46"/>
                </a:solidFill>
                <a:latin typeface="Arial Black"/>
                <a:cs typeface="Arial Black"/>
              </a:rPr>
              <a:t>HandlerAdapter</a:t>
            </a:r>
            <a:r>
              <a:rPr sz="9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calls</a:t>
            </a:r>
            <a:r>
              <a:rPr sz="9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business</a:t>
            </a:r>
            <a:r>
              <a:rPr sz="9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logic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process</a:t>
            </a:r>
            <a:r>
              <a:rPr sz="9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Controller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36550" marR="256540" indent="-324485">
              <a:lnSpc>
                <a:spcPct val="111100"/>
              </a:lnSpc>
              <a:spcBef>
                <a:spcPts val="52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Controller</a:t>
            </a:r>
            <a:r>
              <a:rPr sz="9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executes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business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logic,</a:t>
            </a:r>
            <a:r>
              <a:rPr sz="9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sets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processing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result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Model</a:t>
            </a:r>
            <a:r>
              <a:rPr sz="9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returns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logical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name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9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HandlerAdapter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36550" marR="161290" indent="-324485">
              <a:lnSpc>
                <a:spcPct val="111100"/>
              </a:lnSpc>
              <a:spcBef>
                <a:spcPts val="52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9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dispatches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task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resolving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95D46"/>
                </a:solidFill>
                <a:latin typeface="Arial Black"/>
                <a:cs typeface="Arial Black"/>
              </a:rPr>
              <a:t>View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corresponding</a:t>
            </a:r>
            <a:r>
              <a:rPr sz="9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9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9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695D46"/>
                </a:solidFill>
                <a:latin typeface="Arial"/>
                <a:cs typeface="Arial"/>
              </a:rPr>
              <a:t>name</a:t>
            </a:r>
            <a:r>
              <a:rPr sz="9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ViewResolver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.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ViewResolver</a:t>
            </a:r>
            <a:r>
              <a:rPr sz="900" spc="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returns</a:t>
            </a:r>
            <a:r>
              <a:rPr sz="9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900" spc="4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mapped</a:t>
            </a:r>
            <a:r>
              <a:rPr sz="9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9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9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name.</a:t>
            </a:r>
            <a:endParaRPr sz="900">
              <a:latin typeface="Arial"/>
              <a:cs typeface="Arial"/>
            </a:endParaRPr>
          </a:p>
          <a:p>
            <a:pPr marL="336550" marR="432434" indent="-324485">
              <a:lnSpc>
                <a:spcPct val="111100"/>
              </a:lnSpc>
              <a:spcBef>
                <a:spcPts val="52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900" spc="8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dispatches</a:t>
            </a:r>
            <a:r>
              <a:rPr sz="900" spc="1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1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rendering</a:t>
            </a:r>
            <a:r>
              <a:rPr sz="900" spc="1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process</a:t>
            </a:r>
            <a:r>
              <a:rPr sz="900" spc="1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25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900" spc="20" dirty="0">
                <a:solidFill>
                  <a:srgbClr val="695D46"/>
                </a:solidFill>
                <a:latin typeface="Arial"/>
                <a:cs typeface="Arial"/>
              </a:rPr>
              <a:t>returned</a:t>
            </a:r>
            <a:r>
              <a:rPr sz="9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645"/>
              </a:spcBef>
              <a:buFont typeface="Arial"/>
              <a:buAutoNum type="arabicPeriod"/>
              <a:tabLst>
                <a:tab pos="336550" algn="l"/>
              </a:tabLst>
            </a:pP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900" spc="5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renders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95D46"/>
                </a:solidFill>
                <a:latin typeface="Arial Black"/>
                <a:cs typeface="Arial Black"/>
              </a:rPr>
              <a:t>Model</a:t>
            </a:r>
            <a:r>
              <a:rPr sz="900" spc="5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data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returns</a:t>
            </a:r>
            <a:r>
              <a:rPr sz="9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9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95D46"/>
                </a:solidFill>
                <a:latin typeface="Arial"/>
                <a:cs typeface="Arial"/>
              </a:rPr>
              <a:t>response.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0966" y="1266172"/>
            <a:ext cx="4635539" cy="29883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5135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Web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170" dirty="0">
                <a:solidFill>
                  <a:srgbClr val="FFFFFF"/>
                </a:solidFill>
              </a:rPr>
              <a:t>Application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120" dirty="0">
                <a:solidFill>
                  <a:srgbClr val="FFFFFF"/>
                </a:solidFill>
              </a:rPr>
              <a:t>Context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Web</a:t>
            </a:r>
            <a:r>
              <a:rPr spc="-25" dirty="0"/>
              <a:t> </a:t>
            </a:r>
            <a:r>
              <a:rPr spc="-155" dirty="0"/>
              <a:t>Application</a:t>
            </a:r>
            <a:r>
              <a:rPr spc="-25" dirty="0"/>
              <a:t> </a:t>
            </a:r>
            <a:r>
              <a:rPr spc="-110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3" y="1436607"/>
            <a:ext cx="4295775" cy="2695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740" marR="5080" indent="-320675" algn="just">
              <a:lnSpc>
                <a:spcPct val="113700"/>
              </a:lnSpc>
              <a:spcBef>
                <a:spcPts val="85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solidFill>
                  <a:srgbClr val="38751C"/>
                </a:solidFill>
                <a:latin typeface="Arial Black"/>
                <a:cs typeface="Arial Black"/>
              </a:rPr>
              <a:t>	</a:t>
            </a:r>
            <a:r>
              <a:rPr sz="1200" spc="-80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1200" spc="-2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expects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695D46"/>
                </a:solidFill>
                <a:latin typeface="Arial Black"/>
                <a:cs typeface="Arial Black"/>
              </a:rPr>
              <a:t>WebApplicationContext</a:t>
            </a:r>
            <a:r>
              <a:rPr sz="1200" spc="-60" dirty="0">
                <a:solidFill>
                  <a:srgbClr val="695D46"/>
                </a:solidFill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extension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plain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ApplicationContext</a:t>
            </a:r>
            <a:r>
              <a:rPr sz="1200" spc="-70" dirty="0">
                <a:solidFill>
                  <a:srgbClr val="695D46"/>
                </a:solidFill>
                <a:latin typeface="Arial"/>
                <a:cs typeface="Arial"/>
              </a:rPr>
              <a:t>,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for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its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own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configuration.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185"/>
              </a:spcBef>
              <a:buClr>
                <a:srgbClr val="38751C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80" dirty="0">
                <a:solidFill>
                  <a:srgbClr val="695D46"/>
                </a:solidFill>
                <a:latin typeface="Arial Black"/>
                <a:cs typeface="Arial Black"/>
              </a:rPr>
              <a:t>WebApplicationContext</a:t>
            </a:r>
            <a:r>
              <a:rPr sz="1200" spc="-1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has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link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210"/>
              </a:spcBef>
            </a:pPr>
            <a:r>
              <a:rPr sz="1200" spc="-80" dirty="0">
                <a:solidFill>
                  <a:srgbClr val="695D46"/>
                </a:solidFill>
                <a:latin typeface="Arial Black"/>
                <a:cs typeface="Arial Black"/>
              </a:rPr>
              <a:t>ServletContext</a:t>
            </a:r>
            <a:r>
              <a:rPr sz="1200" spc="-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1200" spc="-2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associated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with.</a:t>
            </a:r>
            <a:endParaRPr sz="1200">
              <a:latin typeface="Arial"/>
              <a:cs typeface="Arial"/>
            </a:endParaRPr>
          </a:p>
          <a:p>
            <a:pPr marL="332740" marR="230504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695D46"/>
                </a:solidFill>
                <a:latin typeface="Arial Black"/>
                <a:cs typeface="Arial Black"/>
              </a:rPr>
              <a:t>root</a:t>
            </a:r>
            <a:r>
              <a:rPr sz="1200" spc="1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80" dirty="0">
                <a:solidFill>
                  <a:srgbClr val="695D46"/>
                </a:solidFill>
                <a:latin typeface="Arial Black"/>
                <a:cs typeface="Arial Black"/>
              </a:rPr>
              <a:t>WebApplicationContext</a:t>
            </a:r>
            <a:r>
              <a:rPr sz="1200" spc="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typically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infrastructure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beans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such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as</a:t>
            </a:r>
            <a:r>
              <a:rPr sz="12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data</a:t>
            </a:r>
            <a:r>
              <a:rPr sz="1200" spc="1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repositories</a:t>
            </a:r>
            <a:r>
              <a:rPr sz="1200" spc="8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business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services</a:t>
            </a:r>
            <a:r>
              <a:rPr sz="1200" spc="8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2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2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inherited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could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overridden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2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1200" spc="4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695D46"/>
                </a:solidFill>
                <a:latin typeface="Arial Black"/>
                <a:cs typeface="Arial Black"/>
              </a:rPr>
              <a:t>WebApplicationContext</a:t>
            </a:r>
            <a:r>
              <a:rPr sz="1200" spc="-50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2740" marR="229870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32740" algn="l"/>
              </a:tabLst>
            </a:pP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WebApplicationContext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contains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web-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related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beans: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such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as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controllers,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handler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mappings,...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6139" y="1152422"/>
            <a:ext cx="3586142" cy="33026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0905"/>
            <a:ext cx="2206076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0" dirty="0"/>
              <a:t>Content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400583" y="1281566"/>
            <a:ext cx="5674995" cy="2844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53390" algn="l"/>
              </a:tabLst>
            </a:pPr>
            <a:r>
              <a:rPr sz="2000" spc="-95" dirty="0">
                <a:solidFill>
                  <a:srgbClr val="695D46"/>
                </a:solidFill>
                <a:latin typeface="Arial"/>
                <a:cs typeface="Arial"/>
              </a:rPr>
              <a:t>HTTP</a:t>
            </a:r>
            <a:r>
              <a:rPr sz="20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20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695D46"/>
                </a:solidFill>
                <a:latin typeface="Arial"/>
                <a:cs typeface="Arial"/>
              </a:rPr>
              <a:t>(Review)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50" dirty="0">
                <a:solidFill>
                  <a:srgbClr val="695D46"/>
                </a:solidFill>
                <a:latin typeface="Arial"/>
                <a:cs typeface="Arial"/>
              </a:rPr>
              <a:t>What</a:t>
            </a: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20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20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95D46"/>
                </a:solidFill>
                <a:latin typeface="Arial"/>
                <a:cs typeface="Arial"/>
              </a:rPr>
              <a:t>MVC?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-70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r>
              <a:rPr sz="2000" spc="-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695D46"/>
                </a:solidFill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Request</a:t>
            </a: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Processing</a:t>
            </a:r>
            <a:r>
              <a:rPr sz="20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695D46"/>
                </a:solidFill>
                <a:latin typeface="Arial"/>
                <a:cs typeface="Arial"/>
              </a:rPr>
              <a:t>Workflow</a:t>
            </a:r>
            <a:r>
              <a:rPr sz="20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20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20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20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r>
              <a:rPr sz="20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695D46"/>
                </a:solidFill>
                <a:latin typeface="Arial"/>
                <a:cs typeface="Arial"/>
              </a:rPr>
              <a:t>Context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20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r>
              <a:rPr sz="20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95" dirty="0">
                <a:solidFill>
                  <a:srgbClr val="695D46"/>
                </a:solidFill>
                <a:latin typeface="Arial"/>
                <a:cs typeface="Arial"/>
              </a:rPr>
              <a:t>Important</a:t>
            </a:r>
            <a:r>
              <a:rPr sz="20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695D46"/>
                </a:solidFill>
                <a:latin typeface="Arial"/>
                <a:cs typeface="Arial"/>
              </a:rPr>
              <a:t>Annotations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45" dirty="0">
                <a:solidFill>
                  <a:srgbClr val="695D46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3184" y="4525640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8660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70" dirty="0">
                <a:solidFill>
                  <a:srgbClr val="FFFFFF"/>
                </a:solidFill>
              </a:rPr>
              <a:t>MVC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175" dirty="0">
                <a:solidFill>
                  <a:srgbClr val="FFFFFF"/>
                </a:solidFill>
              </a:rPr>
              <a:t>Configurations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Spring</a:t>
            </a:r>
            <a:r>
              <a:rPr spc="-50" dirty="0"/>
              <a:t> </a:t>
            </a:r>
            <a:r>
              <a:rPr spc="-250" dirty="0"/>
              <a:t>MVC</a:t>
            </a:r>
            <a:r>
              <a:rPr spc="-45" dirty="0"/>
              <a:t> </a:t>
            </a:r>
            <a:r>
              <a:rPr spc="-160" dirty="0"/>
              <a:t>Configurations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457207"/>
            <a:ext cx="490347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supports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type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configurations: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340"/>
              </a:spcBef>
              <a:buClr>
                <a:srgbClr val="38751C"/>
              </a:buClr>
              <a:buFont typeface="Arial"/>
              <a:buChar char="●"/>
              <a:tabLst>
                <a:tab pos="469265" algn="l"/>
              </a:tabLst>
            </a:pPr>
            <a:r>
              <a:rPr sz="1800" i="1" dirty="0">
                <a:solidFill>
                  <a:srgbClr val="695D46"/>
                </a:solidFill>
                <a:latin typeface="Trebuchet MS"/>
                <a:cs typeface="Trebuchet MS"/>
              </a:rPr>
              <a:t>XML</a:t>
            </a:r>
            <a:r>
              <a:rPr sz="1800" i="1" spc="-90" dirty="0">
                <a:solidFill>
                  <a:srgbClr val="695D46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Configuration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Clr>
                <a:srgbClr val="38751C"/>
              </a:buClr>
              <a:buFont typeface="Arial"/>
              <a:buChar char="●"/>
              <a:tabLst>
                <a:tab pos="469265" algn="l"/>
              </a:tabLst>
            </a:pPr>
            <a:r>
              <a:rPr sz="1800" i="1" spc="-45" dirty="0">
                <a:solidFill>
                  <a:srgbClr val="695D46"/>
                </a:solidFill>
                <a:latin typeface="Trebuchet MS"/>
                <a:cs typeface="Trebuchet MS"/>
              </a:rPr>
              <a:t>Java-</a:t>
            </a:r>
            <a:r>
              <a:rPr sz="1800" i="1" spc="-40" dirty="0">
                <a:solidFill>
                  <a:srgbClr val="695D46"/>
                </a:solidFill>
                <a:latin typeface="Trebuchet MS"/>
                <a:cs typeface="Trebuchet MS"/>
              </a:rPr>
              <a:t>based</a:t>
            </a:r>
            <a:r>
              <a:rPr sz="1800" i="1" spc="-60" dirty="0">
                <a:solidFill>
                  <a:srgbClr val="695D46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Configuration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0665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20" dirty="0">
                <a:solidFill>
                  <a:srgbClr val="FFFFFF"/>
                </a:solidFill>
              </a:rPr>
              <a:t>Important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150" dirty="0">
                <a:solidFill>
                  <a:srgbClr val="FFFFFF"/>
                </a:solidFill>
              </a:rPr>
              <a:t>annotations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Important</a:t>
            </a:r>
            <a:r>
              <a:rPr spc="-50" dirty="0"/>
              <a:t> </a:t>
            </a:r>
            <a:r>
              <a:rPr spc="-135" dirty="0"/>
              <a:t>annotations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457207"/>
            <a:ext cx="7790815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Some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important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annotations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used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Arial"/>
                <a:cs typeface="Arial"/>
              </a:rPr>
              <a:t>MVC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340"/>
              </a:spcBef>
              <a:buFont typeface="Arial"/>
              <a:buChar char="●"/>
              <a:tabLst>
                <a:tab pos="469265" algn="l"/>
              </a:tabLst>
            </a:pPr>
            <a:r>
              <a:rPr sz="1800" i="1" spc="-30" dirty="0">
                <a:solidFill>
                  <a:srgbClr val="695D46"/>
                </a:solidFill>
                <a:latin typeface="Trebuchet MS"/>
                <a:cs typeface="Trebuchet MS"/>
              </a:rPr>
              <a:t>@Controller</a:t>
            </a:r>
            <a:r>
              <a:rPr sz="1800" i="1" spc="-65" dirty="0">
                <a:solidFill>
                  <a:srgbClr val="695D4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@RestController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"/>
              <a:buChar char="●"/>
              <a:tabLst>
                <a:tab pos="469265" algn="l"/>
              </a:tabLst>
            </a:pP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@RequestMapping</a:t>
            </a:r>
            <a:endParaRPr sz="1800">
              <a:latin typeface="Trebuchet MS"/>
              <a:cs typeface="Trebuchet MS"/>
            </a:endParaRPr>
          </a:p>
          <a:p>
            <a:pPr marL="926465" lvl="1" indent="-335915">
              <a:lnSpc>
                <a:spcPct val="100000"/>
              </a:lnSpc>
              <a:spcBef>
                <a:spcPts val="1305"/>
              </a:spcBef>
              <a:buChar char="○"/>
              <a:tabLst>
                <a:tab pos="92646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@GetMapping,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@PostMapping,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@PutMapping</a:t>
            </a:r>
            <a:r>
              <a:rPr sz="14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4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@DeleteMapping</a:t>
            </a:r>
            <a:endParaRPr sz="14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230"/>
              </a:spcBef>
              <a:buChar char="●"/>
              <a:tabLst>
                <a:tab pos="469265" algn="l"/>
              </a:tabLst>
            </a:pPr>
            <a:r>
              <a:rPr sz="1800" spc="-35" dirty="0">
                <a:solidFill>
                  <a:srgbClr val="695D46"/>
                </a:solidFill>
                <a:latin typeface="Arial"/>
                <a:cs typeface="Arial"/>
              </a:rPr>
              <a:t>@</a:t>
            </a:r>
            <a:r>
              <a:rPr sz="1800" i="1" spc="-35" dirty="0">
                <a:solidFill>
                  <a:srgbClr val="695D46"/>
                </a:solidFill>
                <a:latin typeface="Trebuchet MS"/>
                <a:cs typeface="Trebuchet MS"/>
              </a:rPr>
              <a:t>RequestParam</a:t>
            </a:r>
            <a:r>
              <a:rPr sz="1800" spc="-35" dirty="0">
                <a:solidFill>
                  <a:srgbClr val="695D46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@PathVariable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"/>
              <a:buChar char="●"/>
              <a:tabLst>
                <a:tab pos="469265" algn="l"/>
              </a:tabLst>
            </a:pP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@RequestBody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"/>
              <a:buChar char="●"/>
              <a:tabLst>
                <a:tab pos="469265" algn="l"/>
              </a:tabLst>
            </a:pPr>
            <a:r>
              <a:rPr sz="1800" i="1" spc="-10" dirty="0">
                <a:solidFill>
                  <a:srgbClr val="695D46"/>
                </a:solidFill>
                <a:latin typeface="Trebuchet MS"/>
                <a:cs typeface="Trebuchet MS"/>
              </a:rPr>
              <a:t>@ResponseBody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4"/>
            <a:ext cx="23124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0" dirty="0">
                <a:solidFill>
                  <a:srgbClr val="FFFFFF"/>
                </a:solidFill>
              </a:rPr>
              <a:t>Summary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102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>
                <a:solidFill>
                  <a:srgbClr val="FFFFFF"/>
                </a:solidFill>
              </a:rPr>
              <a:t>HTTP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130" dirty="0">
                <a:solidFill>
                  <a:srgbClr val="FFFFFF"/>
                </a:solidFill>
              </a:rPr>
              <a:t>Servlet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spc="-110" dirty="0">
                <a:solidFill>
                  <a:srgbClr val="FFFFFF"/>
                </a:solidFill>
              </a:rPr>
              <a:t>(Review)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HTTP</a:t>
            </a:r>
            <a:r>
              <a:rPr spc="-60" dirty="0"/>
              <a:t> </a:t>
            </a:r>
            <a:r>
              <a:rPr spc="-140" dirty="0"/>
              <a:t>Servlets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519170" cy="2000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8615" marR="135255" indent="-336550">
              <a:lnSpc>
                <a:spcPct val="115599"/>
              </a:lnSpc>
              <a:spcBef>
                <a:spcPts val="80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classes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that</a:t>
            </a:r>
            <a:r>
              <a:rPr sz="14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run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Web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Servers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dynamically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process</a:t>
            </a:r>
            <a:r>
              <a:rPr sz="14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HTTP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requests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construct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HTTP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responses.</a:t>
            </a:r>
            <a:endParaRPr sz="1400">
              <a:latin typeface="Arial"/>
              <a:cs typeface="Arial"/>
            </a:endParaRPr>
          </a:p>
          <a:p>
            <a:pPr marL="348615" marR="21590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Deployed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inside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4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Container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run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1245"/>
              </a:spcBef>
              <a:buClr>
                <a:srgbClr val="38751C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Tomcat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popular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Container.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7278" y="1266179"/>
            <a:ext cx="4389483" cy="2910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Servlets</a:t>
            </a:r>
            <a:r>
              <a:rPr spc="-30" dirty="0"/>
              <a:t> </a:t>
            </a:r>
            <a:r>
              <a:rPr spc="-14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677920" cy="1381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2413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Servlets act as a</a:t>
            </a:r>
            <a:r>
              <a:rPr sz="14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middle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 layer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between</a:t>
            </a:r>
            <a:r>
              <a:rPr sz="14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695D46"/>
                </a:solidFill>
                <a:latin typeface="Arial"/>
                <a:cs typeface="Arial"/>
              </a:rPr>
              <a:t>a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browser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databases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or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applications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following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diagram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shows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the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position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Servlets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390" y="1266172"/>
            <a:ext cx="3352793" cy="2190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00150"/>
            <a:ext cx="48270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>
                <a:solidFill>
                  <a:srgbClr val="FFFFFF"/>
                </a:solidFill>
              </a:rPr>
              <a:t>What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25" dirty="0">
                <a:solidFill>
                  <a:srgbClr val="FFFFFF"/>
                </a:solidFill>
              </a:rPr>
              <a:t>is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70" dirty="0">
                <a:solidFill>
                  <a:srgbClr val="FFFFFF"/>
                </a:solidFill>
              </a:rPr>
              <a:t>MVC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530" dirty="0">
                <a:solidFill>
                  <a:srgbClr val="FFFFFF"/>
                </a:solidFill>
              </a:rPr>
              <a:t>?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What</a:t>
            </a:r>
            <a:r>
              <a:rPr spc="-55" dirty="0"/>
              <a:t> </a:t>
            </a:r>
            <a:r>
              <a:rPr spc="-204" dirty="0"/>
              <a:t>is</a:t>
            </a:r>
            <a:r>
              <a:rPr spc="-50" dirty="0"/>
              <a:t> </a:t>
            </a:r>
            <a:r>
              <a:rPr spc="-195" dirty="0"/>
              <a:t>Spring</a:t>
            </a:r>
            <a:r>
              <a:rPr spc="-55" dirty="0"/>
              <a:t> </a:t>
            </a:r>
            <a:r>
              <a:rPr spc="-315" dirty="0"/>
              <a:t>MVC?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333256"/>
            <a:ext cx="4262755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Modules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layer: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200" spc="7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basic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web-oriented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integration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features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initialization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IoC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container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using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listeners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context.</a:t>
            </a:r>
            <a:endParaRPr sz="1200">
              <a:latin typeface="Arial"/>
              <a:cs typeface="Arial"/>
            </a:endParaRPr>
          </a:p>
          <a:p>
            <a:pPr marL="469265" marR="1133475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85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contains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MVC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implementation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applications.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20690" y="1252035"/>
            <a:ext cx="4042410" cy="2820035"/>
            <a:chOff x="4820690" y="1252035"/>
            <a:chExt cx="4042410" cy="28200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690" y="1266322"/>
              <a:ext cx="4027566" cy="28055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74611" y="1266322"/>
              <a:ext cx="1974214" cy="1213485"/>
            </a:xfrm>
            <a:custGeom>
              <a:avLst/>
              <a:gdLst/>
              <a:ahLst/>
              <a:cxnLst/>
              <a:rect l="l" t="t" r="r" b="b"/>
              <a:pathLst>
                <a:path w="1974215" h="1213485">
                  <a:moveTo>
                    <a:pt x="0" y="0"/>
                  </a:moveTo>
                  <a:lnTo>
                    <a:pt x="1973696" y="0"/>
                  </a:lnTo>
                  <a:lnTo>
                    <a:pt x="1973696" y="1212897"/>
                  </a:lnTo>
                  <a:lnTo>
                    <a:pt x="0" y="121289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F6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2835" y="1520196"/>
              <a:ext cx="1717039" cy="859790"/>
            </a:xfrm>
            <a:custGeom>
              <a:avLst/>
              <a:gdLst/>
              <a:ahLst/>
              <a:cxnLst/>
              <a:rect l="l" t="t" r="r" b="b"/>
              <a:pathLst>
                <a:path w="1717040" h="859789">
                  <a:moveTo>
                    <a:pt x="0" y="453149"/>
                  </a:moveTo>
                  <a:lnTo>
                    <a:pt x="876298" y="453149"/>
                  </a:lnTo>
                  <a:lnTo>
                    <a:pt x="876298" y="859348"/>
                  </a:lnTo>
                  <a:lnTo>
                    <a:pt x="0" y="859348"/>
                  </a:lnTo>
                  <a:lnTo>
                    <a:pt x="0" y="453149"/>
                  </a:lnTo>
                  <a:close/>
                </a:path>
                <a:path w="1717040" h="859789">
                  <a:moveTo>
                    <a:pt x="876298" y="0"/>
                  </a:moveTo>
                  <a:lnTo>
                    <a:pt x="1716896" y="0"/>
                  </a:lnTo>
                  <a:lnTo>
                    <a:pt x="1716896" y="406199"/>
                  </a:lnTo>
                  <a:lnTo>
                    <a:pt x="876298" y="406199"/>
                  </a:lnTo>
                  <a:lnTo>
                    <a:pt x="876298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6016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What</a:t>
            </a:r>
            <a:r>
              <a:rPr spc="-60" dirty="0"/>
              <a:t> </a:t>
            </a:r>
            <a:r>
              <a:rPr spc="-204" dirty="0"/>
              <a:t>is</a:t>
            </a:r>
            <a:r>
              <a:rPr spc="-60" dirty="0"/>
              <a:t> </a:t>
            </a:r>
            <a:r>
              <a:rPr spc="-195" dirty="0"/>
              <a:t>Spring</a:t>
            </a:r>
            <a:r>
              <a:rPr spc="-60" dirty="0"/>
              <a:t> </a:t>
            </a:r>
            <a:r>
              <a:rPr spc="-250" dirty="0"/>
              <a:t>MVC</a:t>
            </a:r>
            <a:r>
              <a:rPr spc="-60" dirty="0"/>
              <a:t> </a:t>
            </a:r>
            <a:r>
              <a:rPr spc="-434" dirty="0"/>
              <a:t>?</a:t>
            </a:r>
            <a:r>
              <a:rPr spc="-55" dirty="0"/>
              <a:t> </a:t>
            </a:r>
            <a:r>
              <a:rPr spc="-9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8" y="1457207"/>
            <a:ext cx="8249284" cy="212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built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API.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1025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8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Model-View-Controller</a:t>
            </a:r>
            <a:r>
              <a:rPr sz="1800" spc="1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Arial"/>
                <a:cs typeface="Arial"/>
              </a:rPr>
              <a:t>(MVC)</a:t>
            </a:r>
            <a:r>
              <a:rPr sz="18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architecture</a:t>
            </a:r>
            <a:r>
              <a:rPr sz="18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ready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  components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that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be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used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develop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flexible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loosely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coupled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web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applications.</a:t>
            </a:r>
            <a:endParaRPr sz="1800">
              <a:latin typeface="Arial"/>
              <a:cs typeface="Arial"/>
            </a:endParaRPr>
          </a:p>
          <a:p>
            <a:pPr marL="379095" marR="869315" indent="-367030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Request-driven,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designed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around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central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that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dispatches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requests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controllers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-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695D46"/>
                </a:solidFill>
                <a:latin typeface="Arial Black"/>
                <a:cs typeface="Arial Black"/>
              </a:rPr>
              <a:t>DispatcherServlet</a:t>
            </a:r>
            <a:r>
              <a:rPr sz="1800" spc="-45" dirty="0">
                <a:solidFill>
                  <a:srgbClr val="695D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123950"/>
            <a:ext cx="15504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MVC</a:t>
            </a:r>
            <a:endParaRPr sz="4000" dirty="0">
              <a:latin typeface="Liberation Sans Narrow"/>
              <a:cs typeface="Liberation Sans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4184" y="4540541"/>
            <a:ext cx="1575321" cy="458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768</Words>
  <Application>Microsoft Office PowerPoint</Application>
  <PresentationFormat>On-screen Show (16:9)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Liberation Sans Narrow</vt:lpstr>
      <vt:lpstr>Trebuchet MS</vt:lpstr>
      <vt:lpstr>Office Theme</vt:lpstr>
      <vt:lpstr>Spring MVC</vt:lpstr>
      <vt:lpstr>Content</vt:lpstr>
      <vt:lpstr>HTTP Servlet (Review)</vt:lpstr>
      <vt:lpstr>HTTP Servlets</vt:lpstr>
      <vt:lpstr>Servlets Architecture</vt:lpstr>
      <vt:lpstr>What is Spring MVC ?</vt:lpstr>
      <vt:lpstr>What is Spring MVC?</vt:lpstr>
      <vt:lpstr>What is Spring MVC ? (cont.)</vt:lpstr>
      <vt:lpstr>PowerPoint Presentation</vt:lpstr>
      <vt:lpstr>MVC (Model-View-Controller)</vt:lpstr>
      <vt:lpstr>MVC (Model-View-Controller)</vt:lpstr>
      <vt:lpstr>Request Processing Workflow in Spring MVC</vt:lpstr>
      <vt:lpstr>Request Processing Workflow (High Level)</vt:lpstr>
      <vt:lpstr>DispatcherServlet</vt:lpstr>
      <vt:lpstr>Controllers</vt:lpstr>
      <vt:lpstr>View</vt:lpstr>
      <vt:lpstr>Request Processing Workflow (Details Level)</vt:lpstr>
      <vt:lpstr>Web Application Context</vt:lpstr>
      <vt:lpstr>Web Application Context</vt:lpstr>
      <vt:lpstr>Spring MVC Configurations</vt:lpstr>
      <vt:lpstr>Spring MVC Configurations</vt:lpstr>
      <vt:lpstr>Important annotations</vt:lpstr>
      <vt:lpstr>Important annotations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Poongs</dc:creator>
  <cp:lastModifiedBy>POONKUZHALI ANAND</cp:lastModifiedBy>
  <cp:revision>1</cp:revision>
  <dcterms:created xsi:type="dcterms:W3CDTF">2024-09-02T11:26:02Z</dcterms:created>
  <dcterms:modified xsi:type="dcterms:W3CDTF">2024-09-02T11:31:14Z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2024-09-02T00:00:00Z</vt:filetime>
  </property>
  <property fmtid="{D5CDD505-2E9C-101B-9397-08002B2CF9AE}" pid="4" name="Producer">
    <vt:lpwstr>3-Heights(TM) PDF Security Shell 4.8.25.2 (http://www.pdf-tools.com)</vt:lpwstr>
  </property>
</Properties>
</file>