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T Sans Narrow" panose="020B0506020203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BC40E-8A6F-475C-88A2-D277898D085B}">
  <a:tblStyle styleId="{483BC40E-8A6F-475C-88A2-D277898D08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Introduction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REST API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774174"/>
            <a:ext cx="4870500" cy="112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REST Request: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600"/>
              <a:t>HTTP REST API Request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05150" y="1266325"/>
            <a:ext cx="7439100" cy="5157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  https://www.myhost.com/api/v1/user/1/cities</a:t>
            </a:r>
          </a:p>
        </p:txBody>
      </p:sp>
      <p:cxnSp>
        <p:nvCxnSpPr>
          <p:cNvPr id="139" name="Shape 139"/>
          <p:cNvCxnSpPr/>
          <p:nvPr/>
        </p:nvCxnSpPr>
        <p:spPr>
          <a:xfrm flipH="1">
            <a:off x="1018825" y="1644212"/>
            <a:ext cx="24600" cy="4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705150" y="2024750"/>
            <a:ext cx="7733700" cy="3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Read,  All the cities for user whose id is 1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4161425" y="1631912"/>
            <a:ext cx="306900" cy="46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" name="Shape 142"/>
          <p:cNvSpPr/>
          <p:nvPr/>
        </p:nvSpPr>
        <p:spPr>
          <a:xfrm>
            <a:off x="724275" y="2627000"/>
            <a:ext cx="7439100" cy="1657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GET /user/1/cities http/1.1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host: https://www.myhost.com/api/v1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Content-Type: application/json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Accept-Language: us-en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state_id: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REST Response: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sz="1600"/>
              <a:t>HTTP REST API Response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64675" y="1411700"/>
            <a:ext cx="8003700" cy="293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HTTP/1.1 200 OK (285ms)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Date: Fri, 21 Apr 2017 10:27:20 GMT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Server: Apache/2.4.6 (CentOS) OpenSSL/1.0.1e-fips PHP/7.0.16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X-Powered-By: PHP/7.0.16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Content-Length: 109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Keep-Alive: timeout=5, max=100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Connection: Keep-Alive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Content-Type: application/json; charset=UTF-8</a:t>
            </a:r>
          </a:p>
          <a:p>
            <a:pPr lvl="0" algn="just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{"status":"success","message":"City List","data":[{"city_name":"Visakhapatnam"},{"city_name":"Vijayawada"}]}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883850" y="3596675"/>
            <a:ext cx="7132200" cy="49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Response Status Code: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02000" y="1208025"/>
          <a:ext cx="8030750" cy="3021875"/>
        </p:xfrm>
        <a:graphic>
          <a:graphicData uri="http://schemas.openxmlformats.org/drawingml/2006/table">
            <a:tbl>
              <a:tblPr>
                <a:noFill/>
                <a:tableStyleId>{483BC40E-8A6F-475C-88A2-D277898D085B}</a:tableStyleId>
              </a:tblPr>
              <a:tblGrid>
                <a:gridCol w="1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97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1xx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Inform­ational Codes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97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Successful Codes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97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3xx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Redire­ction Codes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4xx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 Error Code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5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5xx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Error Codes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02050" y="4615650"/>
            <a:ext cx="8030700" cy="2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List at here: </a:t>
            </a:r>
            <a:r>
              <a:rPr lang="en" u="sng">
                <a:solidFill>
                  <a:schemeClr val="dk2"/>
                </a:solidFill>
                <a:hlinkClick r:id="rId3"/>
              </a:rPr>
              <a:t>https://en.wikipedia.org/wiki/List_of_HTTP_status_codes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Points to be noted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REST APIs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Nouns but no verbs in path/URI: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384762" y="1299725"/>
          <a:ext cx="8374475" cy="2752075"/>
        </p:xfrm>
        <a:graphic>
          <a:graphicData uri="http://schemas.openxmlformats.org/drawingml/2006/table">
            <a:tbl>
              <a:tblPr>
                <a:noFill/>
                <a:tableStyleId>{483BC40E-8A6F-475C-88A2-D277898D085B}</a:tableStyleId>
              </a:tblPr>
              <a:tblGrid>
                <a:gridCol w="305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Incorrect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Correct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Retrieves a list of users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/getAllCars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/users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a new 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/createUser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/users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 a 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/deleteUser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/users/10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1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balance of user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/getUserBalance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/users/11/balance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plural nouns: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Do not mix up singular and plural nouns. Keep it simple and use only plural nouns for all resources.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/cars instead of /car</a:t>
            </a:r>
            <a:br>
              <a:rPr lang="en"/>
            </a:br>
            <a:r>
              <a:rPr lang="en"/>
              <a:t>	/users instead of /user</a:t>
            </a:r>
            <a:br>
              <a:rPr lang="en"/>
            </a:br>
            <a:r>
              <a:rPr lang="en"/>
              <a:t>	/products instead of /product</a:t>
            </a:r>
            <a:br>
              <a:rPr lang="en"/>
            </a:br>
            <a:r>
              <a:rPr lang="en"/>
              <a:t>	/settings instead of /setting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method should not alter the state: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Use </a:t>
            </a:r>
            <a:r>
              <a:rPr lang="en" b="1"/>
              <a:t>PUT, POST</a:t>
            </a:r>
            <a:r>
              <a:rPr lang="en"/>
              <a:t> and </a:t>
            </a:r>
            <a:r>
              <a:rPr lang="en" b="1"/>
              <a:t>DELETE</a:t>
            </a:r>
            <a:r>
              <a:rPr lang="en"/>
              <a:t> methods  instead of the</a:t>
            </a:r>
            <a:r>
              <a:rPr lang="en" b="1"/>
              <a:t> GET</a:t>
            </a:r>
            <a:r>
              <a:rPr lang="en"/>
              <a:t> method to alter the state.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Do not use </a:t>
            </a:r>
            <a:r>
              <a:rPr lang="en" b="1"/>
              <a:t>GET</a:t>
            </a:r>
            <a:r>
              <a:rPr lang="en"/>
              <a:t> method or Query parameters for state changes: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GET /users/711?activate or</a:t>
            </a:r>
            <a:br>
              <a:rPr lang="en"/>
            </a:br>
            <a:r>
              <a:rPr lang="en"/>
              <a:t>	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GET /users/711/activate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sub-resources for relation: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If a resource is related to another resource use subresources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GET /cars/711/drivers/  (Returns a list of drivers for car 711)</a:t>
            </a:r>
            <a:br>
              <a:rPr lang="en"/>
            </a:br>
            <a:endParaRPr lang="en"/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GET /cars/711/drivers/4  (Returns driver #4 for car 711)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HTTP headers for serialization formats: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Both, client and server need to know which format is used for the communication. The format has to be specified in the HTTP-Header.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i="1"/>
              <a:t>Content-Type</a:t>
            </a:r>
            <a:r>
              <a:rPr lang="en"/>
              <a:t> defines the request format.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i="1"/>
              <a:t>Accept</a:t>
            </a:r>
            <a:r>
              <a:rPr lang="en"/>
              <a:t> defines a list of acceptable response formats.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Versioning is important: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Make the API Version mandatory and do not release an unversioned API.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a simple ordinal number and avoid dot notation such as 2.5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are using the url for the API versioning starting with the letter “v”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/blog/api/v1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 ?</a:t>
            </a:r>
          </a:p>
        </p:txBody>
      </p:sp>
      <p:pic>
        <p:nvPicPr>
          <p:cNvPr id="73" name="Shape 73" descr="3D-Women-Think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25" y="3011275"/>
            <a:ext cx="2052850" cy="2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728775" y="3011275"/>
            <a:ext cx="9111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75" name="Shape 75"/>
          <p:cNvSpPr/>
          <p:nvPr/>
        </p:nvSpPr>
        <p:spPr>
          <a:xfrm>
            <a:off x="2222800" y="1920475"/>
            <a:ext cx="9111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</a:p>
        </p:txBody>
      </p:sp>
      <p:sp>
        <p:nvSpPr>
          <p:cNvPr id="76" name="Shape 76"/>
          <p:cNvSpPr/>
          <p:nvPr/>
        </p:nvSpPr>
        <p:spPr>
          <a:xfrm>
            <a:off x="1140375" y="2196675"/>
            <a:ext cx="10065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URL</a:t>
            </a:r>
          </a:p>
        </p:txBody>
      </p:sp>
      <p:sp>
        <p:nvSpPr>
          <p:cNvPr id="77" name="Shape 77"/>
          <p:cNvSpPr/>
          <p:nvPr/>
        </p:nvSpPr>
        <p:spPr>
          <a:xfrm>
            <a:off x="2282625" y="3577850"/>
            <a:ext cx="11778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78" name="Shape 78"/>
          <p:cNvSpPr/>
          <p:nvPr/>
        </p:nvSpPr>
        <p:spPr>
          <a:xfrm>
            <a:off x="2918375" y="1259237"/>
            <a:ext cx="9111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</a:t>
            </a:r>
          </a:p>
        </p:txBody>
      </p:sp>
      <p:sp>
        <p:nvSpPr>
          <p:cNvPr id="79" name="Shape 79"/>
          <p:cNvSpPr/>
          <p:nvPr/>
        </p:nvSpPr>
        <p:spPr>
          <a:xfrm>
            <a:off x="2989085" y="2474575"/>
            <a:ext cx="16626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80" name="Shape 80"/>
          <p:cNvSpPr/>
          <p:nvPr/>
        </p:nvSpPr>
        <p:spPr>
          <a:xfrm>
            <a:off x="1371525" y="1320850"/>
            <a:ext cx="11070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81" name="Shape 81"/>
          <p:cNvSpPr/>
          <p:nvPr/>
        </p:nvSpPr>
        <p:spPr>
          <a:xfrm>
            <a:off x="3555225" y="3362275"/>
            <a:ext cx="1798500" cy="864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82" name="Shape 82"/>
          <p:cNvSpPr/>
          <p:nvPr/>
        </p:nvSpPr>
        <p:spPr>
          <a:xfrm>
            <a:off x="4779500" y="2284175"/>
            <a:ext cx="1523400" cy="990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HEADER</a:t>
            </a:r>
          </a:p>
        </p:txBody>
      </p:sp>
      <p:sp>
        <p:nvSpPr>
          <p:cNvPr id="83" name="Shape 83"/>
          <p:cNvSpPr/>
          <p:nvPr/>
        </p:nvSpPr>
        <p:spPr>
          <a:xfrm>
            <a:off x="3900175" y="1489275"/>
            <a:ext cx="1045500" cy="707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</a:t>
            </a:r>
          </a:p>
        </p:txBody>
      </p:sp>
      <p:sp>
        <p:nvSpPr>
          <p:cNvPr id="84" name="Shape 84"/>
          <p:cNvSpPr/>
          <p:nvPr/>
        </p:nvSpPr>
        <p:spPr>
          <a:xfrm>
            <a:off x="4945675" y="1242550"/>
            <a:ext cx="1798500" cy="864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  <p:sp>
        <p:nvSpPr>
          <p:cNvPr id="85" name="Shape 85"/>
          <p:cNvSpPr/>
          <p:nvPr/>
        </p:nvSpPr>
        <p:spPr>
          <a:xfrm>
            <a:off x="5572025" y="3181975"/>
            <a:ext cx="1523400" cy="607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86" name="Shape 86"/>
          <p:cNvSpPr/>
          <p:nvPr/>
        </p:nvSpPr>
        <p:spPr>
          <a:xfrm>
            <a:off x="6236850" y="1920475"/>
            <a:ext cx="1798500" cy="864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 Errors with HTTP Status code: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440050" y="1214625"/>
          <a:ext cx="8165800" cy="3474570"/>
        </p:xfrm>
        <a:graphic>
          <a:graphicData uri="http://schemas.openxmlformats.org/drawingml/2006/table">
            <a:tbl>
              <a:tblPr>
                <a:noFill/>
                <a:tableStyleId>{483BC40E-8A6F-475C-88A2-D277898D085B}</a:tableStyleId>
              </a:tblPr>
              <a:tblGrid>
                <a:gridCol w="5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00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OK (Everything is working)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403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Forbidden (The server understood the request, but is refusing it or the access is not allowed)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00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OK (New resource has been created)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found (There is no resource behind the URI)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00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OK (Resource successfully deleted)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 not allowed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275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Bad Request  (The request was invalid or cannot be served. The exact error should be explained in the error payload. E.g. „The JSON is not valid“)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Request timeout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00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Unauthorized (The request requires an user authentication)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Internal server error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Filtering: 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a unique query parameter for all fields or a query language for filtering.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GET /cars?color=red  (Returns a list of red cars)</a:t>
            </a:r>
            <a:br>
              <a:rPr lang="en"/>
            </a:br>
            <a:endParaRPr lang="en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GET /users?name=tom  (Returns a list of users whose name matches tom)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Sorting: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Allow ascending and descending sorting over multiple fields.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GET  /cars?sort=-manufacturer,+model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returns a list of cars sorted by descending manufacturers and ascending models)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Paging: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limit and offset. It is flexible for the user and common in leading databases.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default should be limit=20 and offset=0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GET /cars?offset=10&amp;limit=5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Aliases for common queries: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To make the API experience more pleasant for the average consumer, consider packaging up sets of conditions into easily accessible RESTful paths.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example consider following use case: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POST /users (User Register: Creates a new user)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/>
              <a:t>POST /users/login (User Login: Creates auth token for user authentication)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1141950"/>
            <a:ext cx="8571300" cy="100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4800" dirty="0"/>
          </a:p>
          <a:p>
            <a:pPr lvl="0">
              <a:spcBef>
                <a:spcPts val="0"/>
              </a:spcBef>
              <a:buNone/>
            </a:pPr>
            <a:r>
              <a:rPr lang="en" sz="4800"/>
              <a:t>END</a:t>
            </a:r>
            <a:endParaRPr lang="en" sz="4800" dirty="0"/>
          </a:p>
        </p:txBody>
      </p:sp>
      <p:sp>
        <p:nvSpPr>
          <p:cNvPr id="241" name="Shape 241"/>
          <p:cNvSpPr txBox="1"/>
          <p:nvPr/>
        </p:nvSpPr>
        <p:spPr>
          <a:xfrm>
            <a:off x="1035975" y="2831150"/>
            <a:ext cx="7164900" cy="9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 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457200">
              <a:spcBef>
                <a:spcPts val="0"/>
              </a:spcBef>
              <a:buNone/>
            </a:pPr>
            <a:r>
              <a:rPr lang="en" sz="3600"/>
              <a:t>REST means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" sz="3600" b="1" u="sng"/>
              <a:t>RE</a:t>
            </a:r>
            <a:r>
              <a:rPr lang="en" sz="3600"/>
              <a:t>presentational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" sz="3600" b="1" u="sng"/>
              <a:t>S</a:t>
            </a:r>
            <a:r>
              <a:rPr lang="en" sz="3600"/>
              <a:t>tate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" sz="3600" b="1" u="sng"/>
              <a:t>T</a:t>
            </a:r>
            <a:r>
              <a:rPr lang="en" sz="3600"/>
              <a:t>ransfer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REpresentational ? State ? Transfer 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REST is an architectural style which is based on web-standards and the </a:t>
            </a:r>
            <a:r>
              <a:rPr lang="en" b="1" dirty="0"/>
              <a:t>HTTP</a:t>
            </a:r>
            <a:r>
              <a:rPr lang="en" dirty="0"/>
              <a:t> protocol.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 a REST based architecture everything is a </a:t>
            </a:r>
            <a:r>
              <a:rPr lang="en" b="1" dirty="0"/>
              <a:t>Resource</a:t>
            </a:r>
            <a:r>
              <a:rPr lang="en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 resource is accessed via a common interface based on the HTTP standard methods.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You typically have a REST server which provides access to the resources and a REST client which accesses and modifies the REST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REpresentational ? State ? Transfer 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Every resource should support the HTTP common operations.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Resources are identified by global IDs (which are typically </a:t>
            </a:r>
            <a:r>
              <a:rPr lang="en" b="1"/>
              <a:t>URIs</a:t>
            </a:r>
            <a:r>
              <a:rPr lang="en"/>
              <a:t> or </a:t>
            </a:r>
            <a:r>
              <a:rPr lang="en" b="1"/>
              <a:t>URLs</a:t>
            </a:r>
            <a:r>
              <a:rPr lang="en"/>
              <a:t>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REST allows that resources have different representations, e.g., text, XML, JSON etc.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Stateless </a:t>
            </a:r>
            <a:r>
              <a:rPr lang="en"/>
              <a:t>in nature.</a:t>
            </a:r>
            <a:r>
              <a:rPr lang="en" b="1"/>
              <a:t> Excellent</a:t>
            </a:r>
            <a:r>
              <a:rPr lang="en"/>
              <a:t> for </a:t>
            </a:r>
            <a:r>
              <a:rPr lang="en" b="1"/>
              <a:t>distributed system.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Stateless components can be freely redeployed if something fails, and they can </a:t>
            </a:r>
            <a:r>
              <a:rPr lang="en" b="1"/>
              <a:t>scale</a:t>
            </a:r>
            <a:r>
              <a:rPr lang="en"/>
              <a:t> to accommodate load changes.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This is because any request can be directed to any instance of a component.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Methods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6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i="1"/>
              <a:t>PUT</a:t>
            </a:r>
            <a:r>
              <a:rPr lang="en"/>
              <a:t>, </a:t>
            </a:r>
            <a:r>
              <a:rPr lang="en" i="1"/>
              <a:t>GET</a:t>
            </a:r>
            <a:r>
              <a:rPr lang="en"/>
              <a:t>, </a:t>
            </a:r>
            <a:r>
              <a:rPr lang="en" i="1"/>
              <a:t>POST</a:t>
            </a:r>
            <a:r>
              <a:rPr lang="en"/>
              <a:t> and </a:t>
            </a:r>
            <a:r>
              <a:rPr lang="en" i="1"/>
              <a:t>DELETE</a:t>
            </a:r>
            <a:r>
              <a:rPr lang="en"/>
              <a:t> methods are typically used in REST based architectures. The following table gives an explanation of these operations:</a:t>
            </a:r>
          </a:p>
          <a:p>
            <a:pPr lvl="0" algn="just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455325" y="2159375"/>
          <a:ext cx="8307025" cy="2663625"/>
        </p:xfrm>
        <a:graphic>
          <a:graphicData uri="http://schemas.openxmlformats.org/drawingml/2006/table">
            <a:tbl>
              <a:tblPr>
                <a:noFill/>
                <a:tableStyleId>{483BC40E-8A6F-475C-88A2-D277898D085B}</a:tableStyleId>
              </a:tblPr>
              <a:tblGrid>
                <a:gridCol w="17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 Method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CRUD Operation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INSERT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Addes to an existing resource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Overrides existing resource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Fetches a resource. The resource is never changed via a GET request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Deletes a resource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Architecture:</a:t>
            </a:r>
          </a:p>
        </p:txBody>
      </p:sp>
      <p:pic>
        <p:nvPicPr>
          <p:cNvPr id="117" name="Shape 117" descr="REST-API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057275"/>
            <a:ext cx="3407025" cy="38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Request Example: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 descr="HTTP_RequestMessage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25" y="1266325"/>
            <a:ext cx="8439474" cy="33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Response Example: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 descr="HTTP_ResponseMessage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0175"/>
            <a:ext cx="852060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1134</Words>
  <Application>Microsoft Office PowerPoint</Application>
  <PresentationFormat>On-screen Show (16:9)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PT Sans Narrow</vt:lpstr>
      <vt:lpstr>Arial</vt:lpstr>
      <vt:lpstr>Open Sans</vt:lpstr>
      <vt:lpstr>tropic</vt:lpstr>
      <vt:lpstr>An Introduction to REST API</vt:lpstr>
      <vt:lpstr>What is it ?</vt:lpstr>
      <vt:lpstr>What is it ? </vt:lpstr>
      <vt:lpstr>REpresentational ? State ? Transfer ?  </vt:lpstr>
      <vt:lpstr>REpresentational ? State ? Transfer ? </vt:lpstr>
      <vt:lpstr>HTTP Methods</vt:lpstr>
      <vt:lpstr>Architecture:</vt:lpstr>
      <vt:lpstr>HTTP Request Example:</vt:lpstr>
      <vt:lpstr>HTTP Response Example:</vt:lpstr>
      <vt:lpstr>HTTP REST Request:</vt:lpstr>
      <vt:lpstr>HTTP REST Response:</vt:lpstr>
      <vt:lpstr>HTTP Response Status Code:</vt:lpstr>
      <vt:lpstr>Points to be noted</vt:lpstr>
      <vt:lpstr>Use Nouns but no verbs in path/URI:</vt:lpstr>
      <vt:lpstr>Use plural nouns:</vt:lpstr>
      <vt:lpstr>GET method should not alter the state:</vt:lpstr>
      <vt:lpstr>Use sub-resources for relation:</vt:lpstr>
      <vt:lpstr>Use HTTP headers for serialization formats:</vt:lpstr>
      <vt:lpstr>Versioning is important:</vt:lpstr>
      <vt:lpstr>Handle Errors with HTTP Status code:</vt:lpstr>
      <vt:lpstr>Filtering: </vt:lpstr>
      <vt:lpstr>Sorting:</vt:lpstr>
      <vt:lpstr>Paging:</vt:lpstr>
      <vt:lpstr>Aliases for common queries:</vt:lpstr>
      <vt:lpstr>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Poongs</dc:creator>
  <cp:lastModifiedBy>POONKUZHALI ANAND</cp:lastModifiedBy>
  <cp:revision>2</cp:revision>
  <dcterms:modified xsi:type="dcterms:W3CDTF">2024-09-05T03:52:16Z</dcterms:modified>
</cp:coreProperties>
</file>