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FB78E0-84BB-854A-B15A-DD60BCDECADD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1BD663C7-82D2-C140-B7A2-E09A48859166}">
      <dgm:prSet phldrT="[文本]" custT="1"/>
      <dgm:spPr/>
      <dgm:t>
        <a:bodyPr/>
        <a:lstStyle/>
        <a:p>
          <a:r>
            <a:rPr lang="zh-CN" altLang="en-US" sz="3600" dirty="0" smtClean="0"/>
            <a:t>基础概念</a:t>
          </a:r>
          <a:endParaRPr lang="zh-CN" altLang="en-US" sz="3600" dirty="0"/>
        </a:p>
      </dgm:t>
    </dgm:pt>
    <dgm:pt modelId="{859CD757-3DC1-6C4F-B122-0187C9878E63}" type="parTrans" cxnId="{0ADF9345-65D8-274E-A229-0D62438A4917}">
      <dgm:prSet/>
      <dgm:spPr/>
      <dgm:t>
        <a:bodyPr/>
        <a:lstStyle/>
        <a:p>
          <a:endParaRPr lang="zh-CN" altLang="en-US"/>
        </a:p>
      </dgm:t>
    </dgm:pt>
    <dgm:pt modelId="{30F262EE-C04F-D448-87FF-A47BD7CEB5CE}" type="sibTrans" cxnId="{0ADF9345-65D8-274E-A229-0D62438A4917}">
      <dgm:prSet/>
      <dgm:spPr/>
      <dgm:t>
        <a:bodyPr/>
        <a:lstStyle/>
        <a:p>
          <a:endParaRPr lang="zh-CN" altLang="en-US"/>
        </a:p>
      </dgm:t>
    </dgm:pt>
    <dgm:pt modelId="{C7B127A1-071F-EC44-ABEC-57CE696FC57E}">
      <dgm:prSet phldrT="[文本]" custT="1"/>
      <dgm:spPr/>
      <dgm:t>
        <a:bodyPr/>
        <a:lstStyle/>
        <a:p>
          <a:r>
            <a:rPr lang="zh-CN" altLang="en-US" sz="3600" dirty="0" smtClean="0"/>
            <a:t>基础算法</a:t>
          </a:r>
          <a:endParaRPr lang="zh-CN" altLang="en-US" sz="3600" dirty="0"/>
        </a:p>
      </dgm:t>
    </dgm:pt>
    <dgm:pt modelId="{2A191CA1-A630-9442-9BEF-2CBEC39240CF}" type="parTrans" cxnId="{5EAFC280-86F2-AF48-9ABD-7FF1630A4B49}">
      <dgm:prSet/>
      <dgm:spPr/>
      <dgm:t>
        <a:bodyPr/>
        <a:lstStyle/>
        <a:p>
          <a:endParaRPr lang="zh-CN" altLang="en-US"/>
        </a:p>
      </dgm:t>
    </dgm:pt>
    <dgm:pt modelId="{86480749-6E80-E344-86D5-843C1BD92161}" type="sibTrans" cxnId="{5EAFC280-86F2-AF48-9ABD-7FF1630A4B49}">
      <dgm:prSet/>
      <dgm:spPr/>
      <dgm:t>
        <a:bodyPr/>
        <a:lstStyle/>
        <a:p>
          <a:endParaRPr lang="zh-CN" altLang="en-US"/>
        </a:p>
      </dgm:t>
    </dgm:pt>
    <dgm:pt modelId="{D8A40C34-26FC-4144-8106-7F5FEB32C47D}">
      <dgm:prSet phldrT="[文本]" custT="1"/>
      <dgm:spPr/>
      <dgm:t>
        <a:bodyPr/>
        <a:lstStyle/>
        <a:p>
          <a:r>
            <a:rPr lang="zh-CN" altLang="en-US" sz="3600" dirty="0" smtClean="0"/>
            <a:t>笔试题</a:t>
          </a:r>
          <a:endParaRPr lang="zh-CN" altLang="en-US" sz="3600" dirty="0"/>
        </a:p>
      </dgm:t>
    </dgm:pt>
    <dgm:pt modelId="{052E7A9F-E426-BC45-B44F-AD064D431595}" type="parTrans" cxnId="{B2D9BC0D-F0B7-0745-8713-D9FE2E2CA918}">
      <dgm:prSet/>
      <dgm:spPr/>
      <dgm:t>
        <a:bodyPr/>
        <a:lstStyle/>
        <a:p>
          <a:endParaRPr lang="zh-CN" altLang="en-US"/>
        </a:p>
      </dgm:t>
    </dgm:pt>
    <dgm:pt modelId="{9EA690F9-46BB-CD4A-B652-D8105ADDAFA8}" type="sibTrans" cxnId="{B2D9BC0D-F0B7-0745-8713-D9FE2E2CA918}">
      <dgm:prSet/>
      <dgm:spPr/>
      <dgm:t>
        <a:bodyPr/>
        <a:lstStyle/>
        <a:p>
          <a:endParaRPr lang="zh-CN" altLang="en-US"/>
        </a:p>
      </dgm:t>
    </dgm:pt>
    <dgm:pt modelId="{8FDFEB8C-CD6C-0F46-BD68-3CC244468162}" type="pres">
      <dgm:prSet presAssocID="{C3FB78E0-84BB-854A-B15A-DD60BCDECADD}" presName="Name0" presStyleCnt="0">
        <dgm:presLayoutVars>
          <dgm:dir/>
          <dgm:animLvl val="lvl"/>
          <dgm:resizeHandles val="exact"/>
        </dgm:presLayoutVars>
      </dgm:prSet>
      <dgm:spPr/>
    </dgm:pt>
    <dgm:pt modelId="{D41BA18D-BD16-444A-B0C3-A14DFD3652C3}" type="pres">
      <dgm:prSet presAssocID="{1BD663C7-82D2-C140-B7A2-E09A4885916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2224CD-FAE9-A44C-97DD-78C7897A12D9}" type="pres">
      <dgm:prSet presAssocID="{30F262EE-C04F-D448-87FF-A47BD7CEB5CE}" presName="parTxOnlySpace" presStyleCnt="0"/>
      <dgm:spPr/>
    </dgm:pt>
    <dgm:pt modelId="{238578A4-259A-CA4A-9845-9A6B82BF96A9}" type="pres">
      <dgm:prSet presAssocID="{C7B127A1-071F-EC44-ABEC-57CE696FC57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E21753-8816-104D-B2DB-9EBEFCEE2AD4}" type="pres">
      <dgm:prSet presAssocID="{86480749-6E80-E344-86D5-843C1BD92161}" presName="parTxOnlySpace" presStyleCnt="0"/>
      <dgm:spPr/>
    </dgm:pt>
    <dgm:pt modelId="{FF7D162D-F291-B34E-94A6-15CAE2C656B5}" type="pres">
      <dgm:prSet presAssocID="{D8A40C34-26FC-4144-8106-7F5FEB32C47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DF9345-65D8-274E-A229-0D62438A4917}" srcId="{C3FB78E0-84BB-854A-B15A-DD60BCDECADD}" destId="{1BD663C7-82D2-C140-B7A2-E09A48859166}" srcOrd="0" destOrd="0" parTransId="{859CD757-3DC1-6C4F-B122-0187C9878E63}" sibTransId="{30F262EE-C04F-D448-87FF-A47BD7CEB5CE}"/>
    <dgm:cxn modelId="{FD886931-F698-5E42-A808-D40ADD289670}" type="presOf" srcId="{D8A40C34-26FC-4144-8106-7F5FEB32C47D}" destId="{FF7D162D-F291-B34E-94A6-15CAE2C656B5}" srcOrd="0" destOrd="0" presId="urn:microsoft.com/office/officeart/2005/8/layout/chevron1"/>
    <dgm:cxn modelId="{D9224715-32B4-3E40-8839-A0774EB62E43}" type="presOf" srcId="{C7B127A1-071F-EC44-ABEC-57CE696FC57E}" destId="{238578A4-259A-CA4A-9845-9A6B82BF96A9}" srcOrd="0" destOrd="0" presId="urn:microsoft.com/office/officeart/2005/8/layout/chevron1"/>
    <dgm:cxn modelId="{B82C2097-B6F3-C04A-83EF-F468744437A1}" type="presOf" srcId="{1BD663C7-82D2-C140-B7A2-E09A48859166}" destId="{D41BA18D-BD16-444A-B0C3-A14DFD3652C3}" srcOrd="0" destOrd="0" presId="urn:microsoft.com/office/officeart/2005/8/layout/chevron1"/>
    <dgm:cxn modelId="{5EAFC280-86F2-AF48-9ABD-7FF1630A4B49}" srcId="{C3FB78E0-84BB-854A-B15A-DD60BCDECADD}" destId="{C7B127A1-071F-EC44-ABEC-57CE696FC57E}" srcOrd="1" destOrd="0" parTransId="{2A191CA1-A630-9442-9BEF-2CBEC39240CF}" sibTransId="{86480749-6E80-E344-86D5-843C1BD92161}"/>
    <dgm:cxn modelId="{C6390849-1203-8F43-B6B3-A486DCA63754}" type="presOf" srcId="{C3FB78E0-84BB-854A-B15A-DD60BCDECADD}" destId="{8FDFEB8C-CD6C-0F46-BD68-3CC244468162}" srcOrd="0" destOrd="0" presId="urn:microsoft.com/office/officeart/2005/8/layout/chevron1"/>
    <dgm:cxn modelId="{B2D9BC0D-F0B7-0745-8713-D9FE2E2CA918}" srcId="{C3FB78E0-84BB-854A-B15A-DD60BCDECADD}" destId="{D8A40C34-26FC-4144-8106-7F5FEB32C47D}" srcOrd="2" destOrd="0" parTransId="{052E7A9F-E426-BC45-B44F-AD064D431595}" sibTransId="{9EA690F9-46BB-CD4A-B652-D8105ADDAFA8}"/>
    <dgm:cxn modelId="{B384C5B2-B05D-A445-83EE-CCE0747D8B0A}" type="presParOf" srcId="{8FDFEB8C-CD6C-0F46-BD68-3CC244468162}" destId="{D41BA18D-BD16-444A-B0C3-A14DFD3652C3}" srcOrd="0" destOrd="0" presId="urn:microsoft.com/office/officeart/2005/8/layout/chevron1"/>
    <dgm:cxn modelId="{E30E3699-0D00-5245-AB91-AC8D940BEE3C}" type="presParOf" srcId="{8FDFEB8C-CD6C-0F46-BD68-3CC244468162}" destId="{892224CD-FAE9-A44C-97DD-78C7897A12D9}" srcOrd="1" destOrd="0" presId="urn:microsoft.com/office/officeart/2005/8/layout/chevron1"/>
    <dgm:cxn modelId="{07168C81-CE7A-1E47-A14F-A666CD9F0725}" type="presParOf" srcId="{8FDFEB8C-CD6C-0F46-BD68-3CC244468162}" destId="{238578A4-259A-CA4A-9845-9A6B82BF96A9}" srcOrd="2" destOrd="0" presId="urn:microsoft.com/office/officeart/2005/8/layout/chevron1"/>
    <dgm:cxn modelId="{72F545EA-7403-D348-BF23-A4BEE3C3531A}" type="presParOf" srcId="{8FDFEB8C-CD6C-0F46-BD68-3CC244468162}" destId="{BBE21753-8816-104D-B2DB-9EBEFCEE2AD4}" srcOrd="3" destOrd="0" presId="urn:microsoft.com/office/officeart/2005/8/layout/chevron1"/>
    <dgm:cxn modelId="{E09C7E3D-5D97-9F41-B0E0-2034AEEECD5D}" type="presParOf" srcId="{8FDFEB8C-CD6C-0F46-BD68-3CC244468162}" destId="{FF7D162D-F291-B34E-94A6-15CAE2C656B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BA18D-BD16-444A-B0C3-A14DFD3652C3}">
      <dsp:nvSpPr>
        <dsp:cNvPr id="0" name=""/>
        <dsp:cNvSpPr/>
      </dsp:nvSpPr>
      <dsp:spPr>
        <a:xfrm>
          <a:off x="2902" y="1063699"/>
          <a:ext cx="3535784" cy="141431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基础概念</a:t>
          </a:r>
          <a:endParaRPr lang="zh-CN" altLang="en-US" sz="3600" kern="1200" dirty="0"/>
        </a:p>
      </dsp:txBody>
      <dsp:txXfrm>
        <a:off x="710059" y="1063699"/>
        <a:ext cx="2121471" cy="1414313"/>
      </dsp:txXfrm>
    </dsp:sp>
    <dsp:sp modelId="{238578A4-259A-CA4A-9845-9A6B82BF96A9}">
      <dsp:nvSpPr>
        <dsp:cNvPr id="0" name=""/>
        <dsp:cNvSpPr/>
      </dsp:nvSpPr>
      <dsp:spPr>
        <a:xfrm>
          <a:off x="3185107" y="1063699"/>
          <a:ext cx="3535784" cy="141431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基础算法</a:t>
          </a:r>
          <a:endParaRPr lang="zh-CN" altLang="en-US" sz="3600" kern="1200" dirty="0"/>
        </a:p>
      </dsp:txBody>
      <dsp:txXfrm>
        <a:off x="3892264" y="1063699"/>
        <a:ext cx="2121471" cy="1414313"/>
      </dsp:txXfrm>
    </dsp:sp>
    <dsp:sp modelId="{FF7D162D-F291-B34E-94A6-15CAE2C656B5}">
      <dsp:nvSpPr>
        <dsp:cNvPr id="0" name=""/>
        <dsp:cNvSpPr/>
      </dsp:nvSpPr>
      <dsp:spPr>
        <a:xfrm>
          <a:off x="6367313" y="1063699"/>
          <a:ext cx="3535784" cy="141431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笔试题</a:t>
          </a:r>
          <a:endParaRPr lang="zh-CN" altLang="en-US" sz="3600" kern="1200" dirty="0"/>
        </a:p>
      </dsp:txBody>
      <dsp:txXfrm>
        <a:off x="7074470" y="1063699"/>
        <a:ext cx="2121471" cy="1414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8E675-44C8-A943-B850-E82591838C8A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9331E-FE21-1449-B451-8CA0795517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049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BAT</a:t>
            </a:r>
            <a:r>
              <a:rPr kumimoji="1" lang="zh-CN" altLang="en-US" dirty="0" smtClean="0"/>
              <a:t>大厂面试题集锦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初级篇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4400" dirty="0" smtClean="0"/>
              <a:t>作者：无双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156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47093"/>
            <a:ext cx="9905998" cy="1478570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中的堆和栈的</a:t>
            </a:r>
            <a:r>
              <a:rPr lang="zh-CN" altLang="en-US" dirty="0"/>
              <a:t>区别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Person per = new Person</a:t>
            </a:r>
            <a:r>
              <a:rPr lang="en-US" altLang="zh-CN" dirty="0" smtClean="0"/>
              <a:t>();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这其实是包含了两个步骤，声明和实例化</a:t>
            </a:r>
            <a:endParaRPr lang="en-US" altLang="zh-CN" dirty="0" smtClean="0"/>
          </a:p>
          <a:p>
            <a:r>
              <a:rPr lang="en-US" altLang="zh-CN" dirty="0"/>
              <a:t>Person per = null; //</a:t>
            </a:r>
            <a:r>
              <a:rPr lang="zh-CN" altLang="en-US" dirty="0"/>
              <a:t>声明一个名为</a:t>
            </a:r>
            <a:r>
              <a:rPr lang="en-US" altLang="zh-CN" dirty="0"/>
              <a:t>Person</a:t>
            </a:r>
            <a:r>
              <a:rPr lang="zh-CN" altLang="en-US" dirty="0"/>
              <a:t>类的对象</a:t>
            </a:r>
            <a:r>
              <a:rPr lang="en-US" altLang="zh-CN" dirty="0" smtClean="0"/>
              <a:t>per</a:t>
            </a:r>
          </a:p>
          <a:p>
            <a:r>
              <a:rPr lang="en-US" altLang="zh-CN" dirty="0"/>
              <a:t>per = new Person(); // </a:t>
            </a:r>
            <a:r>
              <a:rPr lang="zh-CN" altLang="en-US" dirty="0"/>
              <a:t>实例化这个</a:t>
            </a:r>
            <a:r>
              <a:rPr lang="en-US" altLang="zh-CN" dirty="0"/>
              <a:t>per</a:t>
            </a:r>
            <a:r>
              <a:rPr lang="zh-CN" altLang="en-US" dirty="0" smtClean="0"/>
              <a:t>对象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611" y="4224881"/>
            <a:ext cx="45974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7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感谢您的观看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4400" dirty="0" smtClean="0"/>
              <a:t>作者：无双</a:t>
            </a:r>
            <a:endParaRPr kumimoji="1" lang="zh-CN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559" y="5349875"/>
            <a:ext cx="1358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3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作者简介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上海交大软件工程硕士</a:t>
            </a:r>
            <a:endParaRPr kumimoji="1" lang="en-US" altLang="zh-CN" dirty="0" smtClean="0"/>
          </a:p>
          <a:p>
            <a:r>
              <a:rPr lang="en-US" altLang="zh-CN" dirty="0"/>
              <a:t>10</a:t>
            </a:r>
            <a:r>
              <a:rPr lang="zh-CN" altLang="en-US" dirty="0"/>
              <a:t>年以上开发经验，具备多个大规模互联网项目实战经验</a:t>
            </a:r>
            <a:endParaRPr lang="en-US" altLang="zh-CN" dirty="0"/>
          </a:p>
          <a:p>
            <a:r>
              <a:rPr lang="zh-CN" altLang="en-US" dirty="0"/>
              <a:t>精通</a:t>
            </a:r>
            <a:r>
              <a:rPr lang="en-US" altLang="zh-CN" dirty="0"/>
              <a:t>Java</a:t>
            </a:r>
            <a:r>
              <a:rPr lang="zh-CN" altLang="en-US" dirty="0"/>
              <a:t>，熟悉高并发，分布式技术，对</a:t>
            </a:r>
            <a:r>
              <a:rPr lang="en-US" altLang="zh-CN" dirty="0"/>
              <a:t>MySQL/Oracle</a:t>
            </a:r>
            <a:r>
              <a:rPr lang="zh-CN" altLang="en-US" dirty="0"/>
              <a:t>等主流数据库的优化有丰富的</a:t>
            </a:r>
            <a:r>
              <a:rPr lang="zh-CN" altLang="en-US" dirty="0" smtClean="0"/>
              <a:t>经验</a:t>
            </a:r>
            <a:endParaRPr lang="en-US" altLang="zh-CN" dirty="0" smtClean="0"/>
          </a:p>
          <a:p>
            <a:r>
              <a:rPr lang="zh-CN" altLang="en-US" dirty="0"/>
              <a:t>曾任职过的有名的</a:t>
            </a:r>
            <a:r>
              <a:rPr lang="zh-CN" altLang="en-US" dirty="0" smtClean="0"/>
              <a:t>公司：</a:t>
            </a:r>
            <a:r>
              <a:rPr lang="zh-CN" altLang="en-US" dirty="0"/>
              <a:t>万达、</a:t>
            </a:r>
            <a:r>
              <a:rPr lang="zh-CN" altLang="en-US" dirty="0" smtClean="0"/>
              <a:t>美团点评、</a:t>
            </a:r>
            <a:r>
              <a:rPr lang="en-US" altLang="zh-CN" dirty="0"/>
              <a:t> 2345</a:t>
            </a:r>
            <a:r>
              <a:rPr lang="zh-CN" altLang="en-US" dirty="0"/>
              <a:t>网址</a:t>
            </a:r>
            <a:r>
              <a:rPr lang="zh-CN" altLang="en-US" dirty="0" smtClean="0"/>
              <a:t>导航、飞</a:t>
            </a:r>
            <a:r>
              <a:rPr lang="zh-CN" altLang="en-US" dirty="0"/>
              <a:t>牛网、</a:t>
            </a:r>
            <a:r>
              <a:rPr lang="zh-CN" altLang="en-US" dirty="0" smtClean="0"/>
              <a:t>中软</a:t>
            </a:r>
            <a:r>
              <a:rPr lang="zh-CN" altLang="en-US" dirty="0"/>
              <a:t>、文思、德</a:t>
            </a:r>
            <a:r>
              <a:rPr lang="zh-CN" altLang="en-US" dirty="0" smtClean="0"/>
              <a:t>邦等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4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面试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基础篇（一）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94202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41413" y="2097088"/>
            <a:ext cx="4611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/>
              <a:t>课程安排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3168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3" y="24219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5400" b="1" dirty="0"/>
              <a:t>Java</a:t>
            </a:r>
            <a:r>
              <a:rPr kumimoji="1" lang="zh-CN" altLang="en-US" sz="5400" b="1" dirty="0"/>
              <a:t>中的一些基本概念</a:t>
            </a:r>
          </a:p>
        </p:txBody>
      </p:sp>
    </p:spTree>
    <p:extLst>
      <p:ext uri="{BB962C8B-B14F-4D97-AF65-F5344CB8AC3E}">
        <p14:creationId xmlns:p14="http://schemas.microsoft.com/office/powerpoint/2010/main" val="214504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</a:t>
            </a:r>
            <a:r>
              <a:rPr lang="zh-CN" altLang="en-US" dirty="0" smtClean="0"/>
              <a:t>中堆（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）和栈（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）的</a:t>
            </a:r>
            <a:r>
              <a:rPr lang="zh-CN" altLang="en-US" dirty="0"/>
              <a:t>区别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堆和</a:t>
            </a:r>
            <a:r>
              <a:rPr lang="zh-CN" altLang="en-US" b="1" dirty="0" smtClean="0"/>
              <a:t>栈存在的位置</a:t>
            </a:r>
            <a:endParaRPr lang="zh-CN" altLang="en-US" b="1" dirty="0"/>
          </a:p>
          <a:p>
            <a:r>
              <a:rPr lang="zh-CN" altLang="en-US" dirty="0"/>
              <a:t>堆和</a:t>
            </a:r>
            <a:r>
              <a:rPr lang="zh-CN" altLang="en-US" dirty="0" smtClean="0"/>
              <a:t>栈是两种不同的数据结构</a:t>
            </a:r>
            <a:endParaRPr lang="en-US" altLang="zh-CN" dirty="0" smtClean="0"/>
          </a:p>
          <a:p>
            <a:r>
              <a:rPr lang="zh-CN" altLang="en-US" dirty="0"/>
              <a:t>堆和栈</a:t>
            </a:r>
            <a:r>
              <a:rPr lang="zh-CN" altLang="en-US" dirty="0" smtClean="0"/>
              <a:t>都</a:t>
            </a:r>
            <a:r>
              <a:rPr lang="zh-CN" altLang="en-US" dirty="0"/>
              <a:t>存在计算机的</a:t>
            </a:r>
            <a:r>
              <a:rPr lang="en-US" altLang="zh-CN" dirty="0"/>
              <a:t>RAM</a:t>
            </a:r>
            <a:r>
              <a:rPr lang="zh-CN" altLang="en-US" dirty="0"/>
              <a:t>中（随机存取存储器（</a:t>
            </a:r>
            <a:r>
              <a:rPr lang="en-US" altLang="zh-CN" dirty="0"/>
              <a:t>random access memory</a:t>
            </a:r>
            <a:r>
              <a:rPr lang="zh-CN" altLang="en-US" dirty="0"/>
              <a:t>，</a:t>
            </a:r>
            <a:r>
              <a:rPr lang="en-US" altLang="zh-CN" dirty="0"/>
              <a:t>RAM</a:t>
            </a:r>
            <a:r>
              <a:rPr lang="zh-CN" altLang="en-US" dirty="0"/>
              <a:t>）又称作“随机存储器”，是与</a:t>
            </a:r>
            <a:r>
              <a:rPr lang="en-US" altLang="zh-CN" dirty="0"/>
              <a:t>CPU</a:t>
            </a:r>
            <a:r>
              <a:rPr lang="zh-CN" altLang="en-US" dirty="0"/>
              <a:t>直接交换数据的内部存储器，也叫主存</a:t>
            </a:r>
            <a:r>
              <a:rPr lang="en-US" altLang="zh-CN" dirty="0"/>
              <a:t>(</a:t>
            </a:r>
            <a:r>
              <a:rPr lang="zh-CN" altLang="en-US" dirty="0"/>
              <a:t>内存</a:t>
            </a:r>
            <a:r>
              <a:rPr lang="en-US" altLang="zh-CN" dirty="0"/>
              <a:t>)</a:t>
            </a:r>
            <a:r>
              <a:rPr lang="zh-CN" altLang="en-US" dirty="0"/>
              <a:t>。它可以随时读写，而且速度很快，通常作为操作系统或其他正在运行中的程序的临时数据存储媒介）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74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47093"/>
            <a:ext cx="9905998" cy="1478570"/>
          </a:xfrm>
        </p:spPr>
        <p:txBody>
          <a:bodyPr/>
          <a:lstStyle/>
          <a:p>
            <a:r>
              <a:rPr lang="zh-CN" altLang="en-US" dirty="0"/>
              <a:t>操作系统</a:t>
            </a:r>
            <a:r>
              <a:rPr lang="zh-CN" altLang="en-US" dirty="0" smtClean="0"/>
              <a:t>中堆（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）和栈（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）的</a:t>
            </a:r>
            <a:r>
              <a:rPr lang="zh-CN" altLang="en-US" dirty="0"/>
              <a:t>区别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操作系统栈：</a:t>
            </a:r>
            <a:r>
              <a:rPr lang="zh-CN" altLang="en-US" dirty="0" smtClean="0"/>
              <a:t>由</a:t>
            </a:r>
            <a:r>
              <a:rPr lang="zh-CN" altLang="en-US" dirty="0"/>
              <a:t>操作系统自动分配释放 ，存放函数的参数值，局部变量的值等。其操作方式类似于数据结构中的</a:t>
            </a:r>
            <a:r>
              <a:rPr lang="zh-CN" altLang="en-US" dirty="0" smtClean="0"/>
              <a:t>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kumimoji="1" lang="zh-CN" altLang="en-US" dirty="0" smtClean="0"/>
              <a:t>操作系统</a:t>
            </a:r>
            <a:r>
              <a:rPr lang="zh-CN" altLang="en-US" dirty="0" smtClean="0"/>
              <a:t>堆：一般</a:t>
            </a:r>
            <a:r>
              <a:rPr lang="zh-CN" altLang="en-US" dirty="0"/>
              <a:t>由程序员分配释放， 若程序员不释放，程序结束时可能由</a:t>
            </a:r>
            <a:r>
              <a:rPr lang="en-US" altLang="zh-CN" dirty="0"/>
              <a:t>OS</a:t>
            </a:r>
            <a:r>
              <a:rPr lang="zh-CN" altLang="en-US" dirty="0"/>
              <a:t>回收，分配方式倒是类似于链表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86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47093"/>
            <a:ext cx="9905998" cy="1478570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内存模型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624" y="1796315"/>
            <a:ext cx="7807575" cy="488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1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47093"/>
            <a:ext cx="9905998" cy="1478570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中的堆和栈的</a:t>
            </a:r>
            <a:r>
              <a:rPr lang="zh-CN" altLang="en-US" dirty="0"/>
              <a:t>区别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栈：</a:t>
            </a:r>
            <a:r>
              <a:rPr lang="zh-CN" altLang="en-US" dirty="0" smtClean="0"/>
              <a:t>在方法中</a:t>
            </a:r>
            <a:r>
              <a:rPr lang="zh-CN" altLang="en-US" dirty="0"/>
              <a:t>定义的一些基本类型的变量和对象的引用变量都</a:t>
            </a:r>
            <a:r>
              <a:rPr lang="zh-CN" altLang="en-US" dirty="0" smtClean="0"/>
              <a:t>在方法的</a:t>
            </a:r>
            <a:r>
              <a:rPr lang="zh-CN" altLang="en-US" dirty="0"/>
              <a:t>栈内存中分配。当在一段代码块中定义一个变量时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就</a:t>
            </a:r>
            <a:r>
              <a:rPr lang="zh-CN" altLang="en-US" dirty="0"/>
              <a:t>在栈中为这个变量分配内存空间，当超过变量的作用域后，</a:t>
            </a:r>
            <a:r>
              <a:rPr lang="en-US" altLang="zh-CN" dirty="0"/>
              <a:t>Java</a:t>
            </a:r>
            <a:r>
              <a:rPr lang="zh-CN" altLang="en-US" dirty="0"/>
              <a:t>会自动释放掉为该变量所分配的内存空间，该内存空间可以立即被用作他用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堆</a:t>
            </a:r>
            <a:r>
              <a:rPr lang="zh-CN" altLang="en-US" dirty="0" smtClean="0"/>
              <a:t>：堆内存</a:t>
            </a:r>
            <a:r>
              <a:rPr lang="zh-CN" altLang="en-US" dirty="0"/>
              <a:t>用来存放由</a:t>
            </a:r>
            <a:r>
              <a:rPr lang="en-US" altLang="zh-CN" dirty="0"/>
              <a:t>new</a:t>
            </a:r>
            <a:r>
              <a:rPr lang="zh-CN" altLang="en-US" dirty="0"/>
              <a:t>创建的对象和数</a:t>
            </a:r>
            <a:r>
              <a:rPr lang="zh-CN" altLang="en-US" dirty="0" smtClean="0"/>
              <a:t>组对象，</a:t>
            </a:r>
            <a:r>
              <a:rPr lang="zh-CN" altLang="en-US" dirty="0"/>
              <a:t>在堆中分配的内存，</a:t>
            </a:r>
            <a:r>
              <a:rPr lang="zh-CN" altLang="en-US" dirty="0" smtClean="0"/>
              <a:t>由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虚</a:t>
            </a:r>
            <a:r>
              <a:rPr lang="zh-CN" altLang="en-US" dirty="0"/>
              <a:t>拟机</a:t>
            </a:r>
            <a:r>
              <a:rPr lang="zh-CN" altLang="en-US" dirty="0" smtClean="0"/>
              <a:t>的垃圾</a:t>
            </a:r>
            <a:r>
              <a:rPr lang="zh-CN" altLang="en-US" dirty="0"/>
              <a:t>回收器来管理。在堆中产生一个数组或对象后，还可以在栈中定义一个特殊的变量，让栈中的这个变量的取值等于数组或对象在堆内存中的首地址，栈中的这个变量就成了数组或对象的引用变量。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82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47093"/>
            <a:ext cx="9905998" cy="1478570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中变量的分布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类变量（</a:t>
            </a:r>
            <a:r>
              <a:rPr lang="en-US" altLang="zh-CN" dirty="0"/>
              <a:t>static</a:t>
            </a:r>
            <a:r>
              <a:rPr lang="zh-CN" altLang="en-US" dirty="0"/>
              <a:t>修饰的变量，静态变量）</a:t>
            </a:r>
            <a:r>
              <a:rPr lang="zh-CN" altLang="en-US" dirty="0" smtClean="0"/>
              <a:t>：</a:t>
            </a:r>
            <a:r>
              <a:rPr lang="zh-CN" altLang="en-US" dirty="0"/>
              <a:t>在程序加载时系统就为它在堆中开辟了内存</a:t>
            </a:r>
            <a:r>
              <a:rPr lang="zh-CN" altLang="en-US" dirty="0" smtClean="0"/>
              <a:t>，</a:t>
            </a:r>
            <a:r>
              <a:rPr lang="zh-CN" altLang="en-US" dirty="0"/>
              <a:t>堆中的内存地址存放于栈以便于高速访问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实例变量：</a:t>
            </a:r>
            <a:r>
              <a:rPr lang="zh-CN" altLang="en-US" dirty="0" smtClean="0"/>
              <a:t>当创建对象或数组时，</a:t>
            </a:r>
            <a:r>
              <a:rPr lang="zh-CN" altLang="en-US" dirty="0"/>
              <a:t>系统在堆中</a:t>
            </a:r>
            <a:r>
              <a:rPr lang="zh-CN" altLang="en-US" dirty="0" smtClean="0"/>
              <a:t>开辟空间</a:t>
            </a:r>
            <a:r>
              <a:rPr lang="zh-CN" altLang="en-US" dirty="0"/>
              <a:t>分配给变量（比如说类实例），然后根据零散的堆内存地址，通过哈希算法换算为</a:t>
            </a:r>
            <a:r>
              <a:rPr lang="zh-CN" altLang="en-US" dirty="0" smtClean="0"/>
              <a:t>一串</a:t>
            </a:r>
            <a:r>
              <a:rPr lang="zh-CN" altLang="en-US" dirty="0"/>
              <a:t>数字以表征这个变量在堆中的</a:t>
            </a:r>
            <a:r>
              <a:rPr lang="en-US" altLang="zh-CN" dirty="0" smtClean="0"/>
              <a:t>"</a:t>
            </a:r>
            <a:r>
              <a:rPr lang="zh-CN" altLang="en-US" dirty="0" smtClean="0"/>
              <a:t>位置</a:t>
            </a:r>
            <a:r>
              <a:rPr lang="en-US" altLang="zh-CN" dirty="0"/>
              <a:t>"</a:t>
            </a:r>
            <a:r>
              <a:rPr lang="zh-CN" altLang="en-US" dirty="0"/>
              <a:t>。 </a:t>
            </a:r>
            <a:endParaRPr lang="en-US" altLang="zh-CN" dirty="0" smtClean="0"/>
          </a:p>
          <a:p>
            <a:r>
              <a:rPr lang="zh-CN" altLang="en-US" dirty="0"/>
              <a:t>局部变量：局部变量，由声明在某方法，或某代码段里（比如</a:t>
            </a:r>
            <a:r>
              <a:rPr lang="en-US" altLang="zh-CN" dirty="0"/>
              <a:t>for</a:t>
            </a:r>
            <a:r>
              <a:rPr lang="zh-CN" altLang="en-US" dirty="0"/>
              <a:t>循环），执行到它的时候在栈中开辟内存，当局部变量一但脱离作用域，内存立即释放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23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94</TotalTime>
  <Words>627</Words>
  <Application>Microsoft Macintosh PowerPoint</Application>
  <PresentationFormat>宽屏</PresentationFormat>
  <Paragraphs>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DengXian</vt:lpstr>
      <vt:lpstr>Trebuchet MS</vt:lpstr>
      <vt:lpstr>Tw Cen MT</vt:lpstr>
      <vt:lpstr>宋体</vt:lpstr>
      <vt:lpstr>Arial</vt:lpstr>
      <vt:lpstr>电路</vt:lpstr>
      <vt:lpstr>BAT大厂面试题集锦——初级篇</vt:lpstr>
      <vt:lpstr>作者简介</vt:lpstr>
      <vt:lpstr>Java面试——基础篇（一）</vt:lpstr>
      <vt:lpstr>Java中的一些基本概念</vt:lpstr>
      <vt:lpstr>操作系统中堆（HEAP）和栈（stack）的区别</vt:lpstr>
      <vt:lpstr>操作系统中堆（HEAP）和栈（stack）的区别</vt:lpstr>
      <vt:lpstr>Java内存模型</vt:lpstr>
      <vt:lpstr>Java中的堆和栈的区别</vt:lpstr>
      <vt:lpstr>Java中变量的分布</vt:lpstr>
      <vt:lpstr>Java中的堆和栈的区别</vt:lpstr>
      <vt:lpstr>感谢您的观看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BAT大厂面试题集锦——初级篇</dc:title>
  <dc:creator>Microsoft Office 用户</dc:creator>
  <cp:lastModifiedBy>Microsoft Office 用户</cp:lastModifiedBy>
  <cp:revision>53</cp:revision>
  <dcterms:created xsi:type="dcterms:W3CDTF">2018-10-13T11:12:55Z</dcterms:created>
  <dcterms:modified xsi:type="dcterms:W3CDTF">2018-10-27T08:34:41Z</dcterms:modified>
</cp:coreProperties>
</file>