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71" r:id="rId3"/>
    <p:sldId id="272" r:id="rId4"/>
    <p:sldId id="273" r:id="rId5"/>
    <p:sldId id="262" r:id="rId6"/>
    <p:sldId id="264" r:id="rId7"/>
    <p:sldId id="270" r:id="rId8"/>
    <p:sldId id="266" r:id="rId9"/>
    <p:sldId id="267" r:id="rId10"/>
    <p:sldId id="274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300"/>
    <a:srgbClr val="F16300"/>
    <a:srgbClr val="0040B8"/>
    <a:srgbClr val="E55E00"/>
    <a:srgbClr val="FF6900"/>
    <a:srgbClr val="F86600"/>
    <a:srgbClr val="FA3500"/>
    <a:srgbClr val="FA5200"/>
    <a:srgbClr val="003699"/>
    <a:srgbClr val="F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C537-E8F7-8F4C-A245-5B9895297299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8248-A79E-CB41-980E-64F6CEA3C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短冊型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短冊型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6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選択肢なし。四角い選択肢。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45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短冊型。背景画像。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90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短冊配置例。背景画像。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8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選択肢なし。四角い選択肢。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8248-A79E-CB41-980E-64F6CEA3CD6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7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F0275-5D47-3C49-9CD9-804AA189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75C8D-BD95-6E47-BDE5-58F56F06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170CA-C217-7346-956A-A3325028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4D7E-ABCB-CA4F-9ECD-420C0498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AB93-4BE3-A340-A320-E56D5B1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E41B9-95B0-204E-9D6D-518CCFF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46D5-AF9E-A942-A808-5A82E913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0983A-252C-CF41-9C48-BC327F0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0A3EE-92E1-8546-81B8-EB80974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01073-6410-A547-A10A-ED02B1C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7F596-2864-1E46-8D4C-42BB5156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D4485-BAEF-BD45-87B1-750AF40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98FCE-D0F7-CF4A-8753-F65E5F8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06A8-2DD7-C344-A4AD-1F14EE6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9E40-3DA5-4547-8263-84DC552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7F75C-5641-AF4F-8FFC-7FD45DA3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5D292-8B21-6D41-A082-6A80694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8D1E-604E-B849-A005-ABBDD19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E6A2E-C575-2D49-A1CA-4913383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AE64-7057-F04D-A0E4-F4A87331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0187-1355-C14C-9305-E38709A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136B6-F68A-0041-96E8-0B7BB4C1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E1D37-6986-7F4D-8879-B9FB7769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78B6-F0AC-4F42-914F-340E8C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63672-0BDA-B14D-993A-8BB43C4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05C1-0AC3-F341-B51F-E4F9266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01EBD-583B-444F-BD3C-F1DEAB98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96733-8889-BD44-8CC7-C525BBD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2245A-51F9-524C-BC30-429F4AB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FDA70-02E8-6740-BDCA-DE4980B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C3F47-4099-B442-9009-8BB7C0B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9FA4-30BC-DF4F-853C-9C1B78C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227A-EA08-8643-B0F6-D249E6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CD51D-C6A3-4B4C-A1BA-5A65F05D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62984-46E1-CD48-81D6-251F4664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5120-9A0D-5C44-9EF8-393EFA5B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00638-64C4-F446-8DCF-3F1379A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362B7-6133-C948-84DB-678D676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78CE4-95BE-434D-9F2E-F97D5D3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C099-ADC6-9244-8A30-488BA72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20C92-47E4-AD49-87EF-9A67E3B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C9159-53B1-B14C-A750-FB180F4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9FBAB2-9FCB-8843-8D06-20BD07C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919C4-4A8F-C64C-B778-0917DCB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08418-F393-054B-A64D-16CF69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86327-DD50-D446-8B8B-7866CDA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6642-DB7D-544B-8B28-EBF2863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1B4E0-568B-654C-9BE0-08D39CAE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80A-CAFB-B64B-BAD0-78F80D8D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A8D2D-B4AD-EF48-90BB-D1A2F6B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B87E1-1290-AB40-B44B-F5D9302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794F8-4713-6945-93AD-694799A1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6C3-F9C5-5D4A-A7B6-C3AC473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C4525A-3BCA-194E-ACFE-03316E6A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61EA0F-E918-EA46-977D-0229514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AE02E-6F9F-4247-AB5A-471704A6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B2F485-2F88-004D-9A6A-8B2F7FA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6C90E-FA7F-AD45-B6C8-8825532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055C5-5AE5-784A-BA66-52A5302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A976F-10EC-A84A-91EF-5FB6DA91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8B944-C3B2-FC42-8073-CD3BD115E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590D-5180-5347-91FE-77F2CCC350E5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55CA0-54B9-1048-937B-F7539712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B3FA-3AFD-C54D-900E-6EA5EBFB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A63CA18-B58B-1148-A842-B04EB2AB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solidFill>
                  <a:schemeClr val="tx2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オンライン受講環境調査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7780DC2-7E14-1349-A43D-FD20648F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みなさんが基礎情報処理のオンライン授業を受講する際に、授業資料、アプリをどの機器、あるいは机上に配置しているかを調べています。</a:t>
            </a:r>
            <a:endParaRPr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次ページ下部中央の枠内にある黄色い</a:t>
            </a:r>
            <a:r>
              <a:rPr lang="en-US" altLang="ja-JP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つの選択肢に書かれた資料、アプリを、実際に使用している機器、机上に、ドラッグ</a:t>
            </a:r>
            <a:r>
              <a:rPr lang="en-US" altLang="ja-JP" dirty="0">
                <a:solidFill>
                  <a:schemeClr val="tx2">
                    <a:lumMod val="75000"/>
                  </a:schemeClr>
                </a:solidFill>
              </a:rPr>
              <a:t>&amp;</a:t>
            </a:r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ドロップしてください。</a:t>
            </a:r>
            <a:endParaRPr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例は、</a:t>
            </a:r>
            <a:r>
              <a:rPr lang="en-US" altLang="ja-JP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ページ目にあります。この例のように黄色い選択肢をドラッグして、あなたが利用している機器、机上に移動してください。</a:t>
            </a:r>
            <a:endParaRPr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tx2">
                    <a:lumMod val="75000"/>
                  </a:schemeClr>
                </a:solidFill>
              </a:rPr>
              <a:t>配置し終わったら、上書き保存を忘れないようにしてください。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56224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D1186D-433B-3D40-B80E-E7B48DDC889C}"/>
              </a:ext>
            </a:extLst>
          </p:cNvPr>
          <p:cNvGrpSpPr/>
          <p:nvPr/>
        </p:nvGrpSpPr>
        <p:grpSpPr>
          <a:xfrm>
            <a:off x="4466841" y="3692228"/>
            <a:ext cx="5234172" cy="2856506"/>
            <a:chOff x="4466841" y="3692228"/>
            <a:chExt cx="5234172" cy="2856506"/>
          </a:xfrm>
          <a:solidFill>
            <a:srgbClr val="0040B8"/>
          </a:solidFill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709EF9-8A1C-104C-BFA4-A7A335ED5EB1}"/>
                </a:ext>
              </a:extLst>
            </p:cNvPr>
            <p:cNvSpPr txBox="1"/>
            <p:nvPr/>
          </p:nvSpPr>
          <p:spPr>
            <a:xfrm>
              <a:off x="4466841" y="3692228"/>
              <a:ext cx="5234172" cy="2856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CF47022-D4BE-FA43-950F-0489945FD549}"/>
                </a:ext>
              </a:extLst>
            </p:cNvPr>
            <p:cNvSpPr txBox="1"/>
            <p:nvPr/>
          </p:nvSpPr>
          <p:spPr>
            <a:xfrm>
              <a:off x="7824149" y="3777469"/>
              <a:ext cx="1845444" cy="2641062"/>
            </a:xfrm>
            <a:prstGeom prst="rect">
              <a:avLst/>
            </a:prstGeom>
            <a:grpFill/>
            <a:ln w="28575">
              <a:noFill/>
              <a:prstDash val="dash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r>
                <a:rPr lang="ja-JP" altLang="en-US" sz="1600">
                  <a:solidFill>
                    <a:schemeClr val="bg1">
                      <a:lumMod val="95000"/>
                    </a:schemeClr>
                  </a:solidFill>
                </a:rPr>
                <a:t>左</a:t>
              </a:r>
              <a:r>
                <a:rPr kumimoji="1" lang="ja-JP" altLang="en-US" sz="1600">
                  <a:solidFill>
                    <a:schemeClr val="bg1">
                      <a:lumMod val="95000"/>
                    </a:schemeClr>
                  </a:solidFill>
                </a:rPr>
                <a:t>の</a:t>
              </a:r>
              <a:r>
                <a:rPr kumimoji="1" lang="en-US" altLang="ja-JP" sz="16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r>
                <a:rPr kumimoji="1" lang="ja-JP" altLang="en-US" sz="1600">
                  <a:solidFill>
                    <a:schemeClr val="bg1">
                      <a:lumMod val="95000"/>
                    </a:schemeClr>
                  </a:solidFill>
                </a:rPr>
                <a:t>つの選択肢をドラッグ</a:t>
              </a:r>
              <a:r>
                <a:rPr kumimoji="1" lang="en-US" altLang="ja-JP" sz="1600" dirty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kumimoji="1" lang="ja-JP" altLang="en-US" sz="1600">
                  <a:solidFill>
                    <a:schemeClr val="bg1">
                      <a:lumMod val="95000"/>
                    </a:schemeClr>
                  </a:solidFill>
                </a:rPr>
                <a:t>ドロップして利用している機器（または机上）へ移動して</a:t>
              </a:r>
              <a:r>
                <a:rPr lang="ja-JP" altLang="en-US" sz="1600">
                  <a:solidFill>
                    <a:schemeClr val="bg1">
                      <a:lumMod val="95000"/>
                    </a:schemeClr>
                  </a:solidFill>
                </a:rPr>
                <a:t>ください。</a:t>
              </a:r>
              <a:endParaRPr lang="en-US" altLang="ja-JP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ja-JP" altLang="en-US" sz="1600">
                  <a:solidFill>
                    <a:schemeClr val="tx2"/>
                  </a:solidFill>
                </a:rPr>
                <a:t>配置</a:t>
              </a:r>
              <a:r>
                <a:rPr kumimoji="1" lang="ja-JP" altLang="en-US" sz="1600">
                  <a:solidFill>
                    <a:schemeClr val="tx2"/>
                  </a:solidFill>
                </a:rPr>
                <a:t>例は、次ページ参照。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986AED-0F9F-7742-82EA-F54EAD21CDA0}"/>
                </a:ext>
              </a:extLst>
            </p:cNvPr>
            <p:cNvSpPr/>
            <p:nvPr/>
          </p:nvSpPr>
          <p:spPr>
            <a:xfrm>
              <a:off x="4532985" y="3811325"/>
              <a:ext cx="3122290" cy="5806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bg1">
                      <a:lumMod val="95000"/>
                    </a:schemeClr>
                  </a:solidFill>
                </a:rPr>
                <a:t>選択肢</a:t>
              </a:r>
            </a:p>
          </p:txBody>
        </p:sp>
      </p:grpSp>
      <p:pic>
        <p:nvPicPr>
          <p:cNvPr id="32" name="グラフィックス 31" descr="テレビ 単色塗りつぶし">
            <a:extLst>
              <a:ext uri="{FF2B5EF4-FFF2-40B4-BE49-F238E27FC236}">
                <a16:creationId xmlns:a16="http://schemas.microsoft.com/office/drawing/2014/main" id="{32D39443-3568-7946-95F1-BB4903E8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370" y="2326712"/>
            <a:ext cx="1074072" cy="107407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A189F6-BAE9-9B42-86F8-2E1B8E5FC630}"/>
              </a:ext>
            </a:extLst>
          </p:cNvPr>
          <p:cNvSpPr/>
          <p:nvPr/>
        </p:nvSpPr>
        <p:spPr>
          <a:xfrm>
            <a:off x="182819" y="3936089"/>
            <a:ext cx="3893261" cy="2279339"/>
          </a:xfrm>
          <a:prstGeom prst="rect">
            <a:avLst/>
          </a:prstGeom>
          <a:solidFill>
            <a:srgbClr val="F16300"/>
          </a:solidFill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133B1A-42C6-9A4D-BC4D-DBFD0E64A84E}"/>
              </a:ext>
            </a:extLst>
          </p:cNvPr>
          <p:cNvSpPr txBox="1"/>
          <p:nvPr/>
        </p:nvSpPr>
        <p:spPr>
          <a:xfrm>
            <a:off x="1757211" y="6247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机上（本、印刷物）</a:t>
            </a:r>
          </a:p>
        </p:txBody>
      </p:sp>
      <p:pic>
        <p:nvPicPr>
          <p:cNvPr id="12" name="グラフィックス 11" descr="タブレット 単色塗りつぶし">
            <a:extLst>
              <a:ext uri="{FF2B5EF4-FFF2-40B4-BE49-F238E27FC236}">
                <a16:creationId xmlns:a16="http://schemas.microsoft.com/office/drawing/2014/main" id="{57401D04-443D-D74F-8E2F-5395B4032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4130" y="1532665"/>
            <a:ext cx="1634862" cy="1634862"/>
          </a:xfrm>
          <a:prstGeom prst="rect">
            <a:avLst/>
          </a:prstGeom>
        </p:spPr>
      </p:pic>
      <p:pic>
        <p:nvPicPr>
          <p:cNvPr id="14" name="グラフィックス 13" descr="スマート フォン 単色塗りつぶし">
            <a:extLst>
              <a:ext uri="{FF2B5EF4-FFF2-40B4-BE49-F238E27FC236}">
                <a16:creationId xmlns:a16="http://schemas.microsoft.com/office/drawing/2014/main" id="{44513847-7291-3040-B2C6-92EE2099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9632" y="1601691"/>
            <a:ext cx="1280586" cy="1280586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B9BFE988-AFA9-E84B-817B-B63C2D01A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4311" y="625893"/>
            <a:ext cx="2797344" cy="2797344"/>
          </a:xfrm>
          <a:prstGeom prst="rect">
            <a:avLst/>
          </a:prstGeom>
        </p:spPr>
      </p:pic>
      <p:pic>
        <p:nvPicPr>
          <p:cNvPr id="18" name="グラフィックス 17" descr="コンピューター 単色塗りつぶし">
            <a:extLst>
              <a:ext uri="{FF2B5EF4-FFF2-40B4-BE49-F238E27FC236}">
                <a16:creationId xmlns:a16="http://schemas.microsoft.com/office/drawing/2014/main" id="{1AF4761D-3A60-FE49-8657-4DAC83EA9A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4735" y="160201"/>
            <a:ext cx="1779351" cy="1779351"/>
          </a:xfrm>
          <a:prstGeom prst="rect">
            <a:avLst/>
          </a:prstGeom>
        </p:spPr>
      </p:pic>
      <p:pic>
        <p:nvPicPr>
          <p:cNvPr id="20" name="グラフィックス 19" descr="モニター 単色塗りつぶし">
            <a:extLst>
              <a:ext uri="{FF2B5EF4-FFF2-40B4-BE49-F238E27FC236}">
                <a16:creationId xmlns:a16="http://schemas.microsoft.com/office/drawing/2014/main" id="{BC859204-8897-7247-A64B-8CA20170A6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04" y="423205"/>
            <a:ext cx="2801881" cy="2801881"/>
          </a:xfrm>
          <a:prstGeom prst="rect">
            <a:avLst/>
          </a:prstGeom>
        </p:spPr>
      </p:pic>
      <p:pic>
        <p:nvPicPr>
          <p:cNvPr id="21" name="グラフィックス 20" descr="ノート PC 単色塗りつぶし">
            <a:extLst>
              <a:ext uri="{FF2B5EF4-FFF2-40B4-BE49-F238E27FC236}">
                <a16:creationId xmlns:a16="http://schemas.microsoft.com/office/drawing/2014/main" id="{FDD83563-61DB-0A47-B2B1-06D9C12CB0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97787" y="3694138"/>
            <a:ext cx="1413243" cy="1413243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C4F35C-4961-1C47-8CDC-C339FB96D9AF}"/>
              </a:ext>
            </a:extLst>
          </p:cNvPr>
          <p:cNvSpPr txBox="1"/>
          <p:nvPr/>
        </p:nvSpPr>
        <p:spPr>
          <a:xfrm>
            <a:off x="340053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DE8399-5A8D-9245-8B59-A1637EFEF131}"/>
              </a:ext>
            </a:extLst>
          </p:cNvPr>
          <p:cNvSpPr txBox="1"/>
          <p:nvPr/>
        </p:nvSpPr>
        <p:spPr>
          <a:xfrm>
            <a:off x="10076768" y="4882865"/>
            <a:ext cx="185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（サブ）</a:t>
            </a:r>
          </a:p>
        </p:txBody>
      </p:sp>
      <p:pic>
        <p:nvPicPr>
          <p:cNvPr id="29" name="グラフィックス 28" descr="机 単色塗りつぶし">
            <a:extLst>
              <a:ext uri="{FF2B5EF4-FFF2-40B4-BE49-F238E27FC236}">
                <a16:creationId xmlns:a16="http://schemas.microsoft.com/office/drawing/2014/main" id="{C255F11D-8C68-0D45-BC99-A0BCA824F7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102" y="5497026"/>
            <a:ext cx="1411750" cy="141175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365184-2A73-3D43-BA7A-60272E3D9901}"/>
              </a:ext>
            </a:extLst>
          </p:cNvPr>
          <p:cNvSpPr txBox="1"/>
          <p:nvPr/>
        </p:nvSpPr>
        <p:spPr>
          <a:xfrm>
            <a:off x="36619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外付けモニタ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D4E731-02C8-054A-8FD0-670DC6C590D3}"/>
              </a:ext>
            </a:extLst>
          </p:cNvPr>
          <p:cNvSpPr txBox="1"/>
          <p:nvPr/>
        </p:nvSpPr>
        <p:spPr>
          <a:xfrm>
            <a:off x="10331262" y="3322896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テレビ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C6882A2-FD86-A54F-BE75-8938C8635415}"/>
              </a:ext>
            </a:extLst>
          </p:cNvPr>
          <p:cNvSpPr txBox="1"/>
          <p:nvPr/>
        </p:nvSpPr>
        <p:spPr>
          <a:xfrm>
            <a:off x="9743406" y="1679516"/>
            <a:ext cx="25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デスクトップパソコン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AB4510-A4A5-514B-BF67-27E7D908DBF7}"/>
              </a:ext>
            </a:extLst>
          </p:cNvPr>
          <p:cNvSpPr txBox="1"/>
          <p:nvPr/>
        </p:nvSpPr>
        <p:spPr>
          <a:xfrm>
            <a:off x="6238984" y="3007734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タブレット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DA01AE-FDEA-E641-BB59-3B7D61D57AD5}"/>
              </a:ext>
            </a:extLst>
          </p:cNvPr>
          <p:cNvSpPr txBox="1"/>
          <p:nvPr/>
        </p:nvSpPr>
        <p:spPr>
          <a:xfrm>
            <a:off x="7695898" y="3007734"/>
            <a:ext cx="210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</a:p>
        </p:txBody>
      </p:sp>
      <p:pic>
        <p:nvPicPr>
          <p:cNvPr id="34" name="グラフィックス 33" descr="リモート コントロール 単色塗りつぶし">
            <a:extLst>
              <a:ext uri="{FF2B5EF4-FFF2-40B4-BE49-F238E27FC236}">
                <a16:creationId xmlns:a16="http://schemas.microsoft.com/office/drawing/2014/main" id="{6373AEEE-046E-FD4E-9903-7E9516CD32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351906">
            <a:off x="11402366" y="2721677"/>
            <a:ext cx="700890" cy="7008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5C88E-085A-294B-AD3B-A75C33815914}"/>
              </a:ext>
            </a:extLst>
          </p:cNvPr>
          <p:cNvSpPr txBox="1"/>
          <p:nvPr/>
        </p:nvSpPr>
        <p:spPr>
          <a:xfrm>
            <a:off x="92702" y="220113"/>
            <a:ext cx="87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rgbClr val="003699"/>
                </a:solidFill>
              </a:rPr>
              <a:t>オンライン受講スタイル調査シート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F2AF273-6A92-8543-81E2-7173988FFF0C}"/>
              </a:ext>
            </a:extLst>
          </p:cNvPr>
          <p:cNvSpPr txBox="1"/>
          <p:nvPr/>
        </p:nvSpPr>
        <p:spPr>
          <a:xfrm>
            <a:off x="395219" y="4107901"/>
            <a:ext cx="1364562" cy="923330"/>
          </a:xfrm>
          <a:prstGeom prst="rect">
            <a:avLst/>
          </a:prstGeom>
          <a:solidFill>
            <a:srgbClr val="FFDA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教科書、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>
                <a:solidFill>
                  <a:schemeClr val="tx2"/>
                </a:solidFill>
              </a:rPr>
              <a:t>ノート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>
                <a:solidFill>
                  <a:schemeClr val="tx2"/>
                </a:solidFill>
              </a:rPr>
              <a:t>（手書き）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AF839D-1A95-9740-9B3E-4A66F1BB2295}"/>
              </a:ext>
            </a:extLst>
          </p:cNvPr>
          <p:cNvSpPr txBox="1"/>
          <p:nvPr/>
        </p:nvSpPr>
        <p:spPr>
          <a:xfrm>
            <a:off x="4564664" y="5477280"/>
            <a:ext cx="1364563" cy="923330"/>
          </a:xfrm>
          <a:prstGeom prst="rect">
            <a:avLst/>
          </a:prstGeom>
          <a:solidFill>
            <a:srgbClr val="FFDA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dirty="0">
              <a:solidFill>
                <a:schemeClr val="tx2"/>
              </a:solidFill>
            </a:endParaRPr>
          </a:p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35CEFA-9891-5347-B602-85D21B11CA3F}"/>
              </a:ext>
            </a:extLst>
          </p:cNvPr>
          <p:cNvSpPr txBox="1"/>
          <p:nvPr/>
        </p:nvSpPr>
        <p:spPr>
          <a:xfrm>
            <a:off x="4564663" y="4401199"/>
            <a:ext cx="1364563" cy="923330"/>
          </a:xfrm>
          <a:prstGeom prst="rect">
            <a:avLst/>
          </a:prstGeom>
          <a:solidFill>
            <a:srgbClr val="FFDA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1CC8E9-DBD0-514F-8079-BB9CC8D75A39}"/>
              </a:ext>
            </a:extLst>
          </p:cNvPr>
          <p:cNvSpPr txBox="1"/>
          <p:nvPr/>
        </p:nvSpPr>
        <p:spPr>
          <a:xfrm>
            <a:off x="6440125" y="4401199"/>
            <a:ext cx="1364563" cy="923330"/>
          </a:xfrm>
          <a:prstGeom prst="rect">
            <a:avLst/>
          </a:prstGeom>
          <a:solidFill>
            <a:srgbClr val="FFDA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90BEE65-4BF9-4C48-ABFB-9DE467960A2B}"/>
              </a:ext>
            </a:extLst>
          </p:cNvPr>
          <p:cNvSpPr txBox="1"/>
          <p:nvPr/>
        </p:nvSpPr>
        <p:spPr>
          <a:xfrm>
            <a:off x="6440125" y="5477280"/>
            <a:ext cx="1364562" cy="923330"/>
          </a:xfrm>
          <a:prstGeom prst="rect">
            <a:avLst/>
          </a:prstGeom>
          <a:solidFill>
            <a:srgbClr val="FFDA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Word, Excel</a:t>
            </a:r>
            <a:r>
              <a:rPr lang="ja-JP" altLang="en-US">
                <a:solidFill>
                  <a:schemeClr val="tx2"/>
                </a:solidFill>
              </a:rPr>
              <a:t>など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738ED7-C690-054E-B1B5-CDBA4D432F99}"/>
              </a:ext>
            </a:extLst>
          </p:cNvPr>
          <p:cNvSpPr txBox="1"/>
          <p:nvPr/>
        </p:nvSpPr>
        <p:spPr>
          <a:xfrm>
            <a:off x="395219" y="4107901"/>
            <a:ext cx="136456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教科書、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>
                <a:solidFill>
                  <a:schemeClr val="tx2"/>
                </a:solidFill>
              </a:rPr>
              <a:t>ノート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>
                <a:solidFill>
                  <a:schemeClr val="tx2"/>
                </a:solidFill>
              </a:rPr>
              <a:t>（手書き）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C3BB4E-C7DB-4D44-89B7-09FBD34AD712}"/>
              </a:ext>
            </a:extLst>
          </p:cNvPr>
          <p:cNvSpPr txBox="1"/>
          <p:nvPr/>
        </p:nvSpPr>
        <p:spPr>
          <a:xfrm>
            <a:off x="4564664" y="5477280"/>
            <a:ext cx="136456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dirty="0">
              <a:solidFill>
                <a:schemeClr val="tx2"/>
              </a:solidFill>
            </a:endParaRPr>
          </a:p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929927-A33C-D14D-90FC-7ACDCCDD8D76}"/>
              </a:ext>
            </a:extLst>
          </p:cNvPr>
          <p:cNvSpPr txBox="1"/>
          <p:nvPr/>
        </p:nvSpPr>
        <p:spPr>
          <a:xfrm>
            <a:off x="4564663" y="4401199"/>
            <a:ext cx="136456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058BF-5A68-8B42-94F9-FE9D1303314D}"/>
              </a:ext>
            </a:extLst>
          </p:cNvPr>
          <p:cNvSpPr txBox="1"/>
          <p:nvPr/>
        </p:nvSpPr>
        <p:spPr>
          <a:xfrm>
            <a:off x="6440125" y="4401199"/>
            <a:ext cx="136456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B2E7AE-543E-9F46-88DB-DFA0323CA49F}"/>
              </a:ext>
            </a:extLst>
          </p:cNvPr>
          <p:cNvSpPr txBox="1"/>
          <p:nvPr/>
        </p:nvSpPr>
        <p:spPr>
          <a:xfrm>
            <a:off x="6440125" y="5477280"/>
            <a:ext cx="136456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Word, Excel</a:t>
            </a:r>
            <a:r>
              <a:rPr lang="ja-JP" altLang="en-US">
                <a:solidFill>
                  <a:schemeClr val="tx2"/>
                </a:solidFill>
              </a:rPr>
              <a:t>など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2F6A72E2-8C17-C247-BD26-A310C416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1" y="4093985"/>
            <a:ext cx="1358900" cy="914400"/>
          </a:xfrm>
          <a:prstGeom prst="rect">
            <a:avLst/>
          </a:prstGeom>
        </p:spPr>
      </p:pic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B5551D6C-8C06-504E-86DD-8A3007C7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61" y="5418718"/>
            <a:ext cx="1371600" cy="92710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EB599F-046A-F840-93DD-9B2A288F1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0" y="4355326"/>
            <a:ext cx="1371600" cy="965200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9ED8BAF3-E388-8F4D-AB69-6327E6A8F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361" y="4356100"/>
            <a:ext cx="1422400" cy="965200"/>
          </a:xfrm>
          <a:prstGeom prst="rect">
            <a:avLst/>
          </a:prstGeom>
        </p:spPr>
      </p:pic>
      <p:pic>
        <p:nvPicPr>
          <p:cNvPr id="7" name="図 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ACB2BD4-8B52-CC40-AB91-79B853305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350" y="5418718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2F6A72E2-8C17-C247-BD26-A310C416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1" y="4120376"/>
            <a:ext cx="1358900" cy="914400"/>
          </a:xfrm>
          <a:prstGeom prst="rect">
            <a:avLst/>
          </a:prstGeom>
        </p:spPr>
      </p:pic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B5551D6C-8C06-504E-86DD-8A3007C7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841" y="1781949"/>
            <a:ext cx="1371600" cy="92710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EB599F-046A-F840-93DD-9B2A288F1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20" y="1388559"/>
            <a:ext cx="1371600" cy="965200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9ED8BAF3-E388-8F4D-AB69-6327E6A8F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826" y="4069576"/>
            <a:ext cx="1422400" cy="965200"/>
          </a:xfrm>
          <a:prstGeom prst="rect">
            <a:avLst/>
          </a:prstGeom>
        </p:spPr>
      </p:pic>
      <p:pic>
        <p:nvPicPr>
          <p:cNvPr id="7" name="図 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ACB2BD4-8B52-CC40-AB91-79B853305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77" y="1211630"/>
            <a:ext cx="1371600" cy="9271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10D7A2-2700-674A-9BD3-4BD71585D791}"/>
              </a:ext>
            </a:extLst>
          </p:cNvPr>
          <p:cNvSpPr txBox="1"/>
          <p:nvPr/>
        </p:nvSpPr>
        <p:spPr>
          <a:xfrm rot="20009449">
            <a:off x="3128527" y="2101482"/>
            <a:ext cx="66082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配置</a:t>
            </a:r>
            <a:r>
              <a:rPr kumimoji="1"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例</a:t>
            </a:r>
            <a:endParaRPr kumimoji="1" lang="en-US" altLang="ja-JP" sz="13800" dirty="0">
              <a:solidFill>
                <a:srgbClr val="FF0000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pPr algn="ctr"/>
            <a:r>
              <a:rPr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その</a:t>
            </a:r>
            <a:r>
              <a:rPr lang="en-US" altLang="ja-JP" sz="13800" dirty="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endParaRPr kumimoji="1" lang="ja-JP" altLang="en-US" sz="13800">
              <a:solidFill>
                <a:srgbClr val="FF0000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4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2F6A72E2-8C17-C247-BD26-A310C416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1" y="4120376"/>
            <a:ext cx="1358900" cy="914400"/>
          </a:xfrm>
          <a:prstGeom prst="rect">
            <a:avLst/>
          </a:prstGeom>
        </p:spPr>
      </p:pic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B5551D6C-8C06-504E-86DD-8A3007C7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841" y="1781949"/>
            <a:ext cx="1371600" cy="92710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EB599F-046A-F840-93DD-9B2A288F1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123" y="2024179"/>
            <a:ext cx="1371600" cy="965200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9ED8BAF3-E388-8F4D-AB69-6327E6A8F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508" y="2018836"/>
            <a:ext cx="1422400" cy="965200"/>
          </a:xfrm>
          <a:prstGeom prst="rect">
            <a:avLst/>
          </a:prstGeom>
        </p:spPr>
      </p:pic>
      <p:pic>
        <p:nvPicPr>
          <p:cNvPr id="7" name="図 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ACB2BD4-8B52-CC40-AB91-79B853305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229" y="973292"/>
            <a:ext cx="1371600" cy="9271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8AB546-09B2-5F48-ABCB-98F2C8AEC483}"/>
              </a:ext>
            </a:extLst>
          </p:cNvPr>
          <p:cNvSpPr txBox="1"/>
          <p:nvPr/>
        </p:nvSpPr>
        <p:spPr>
          <a:xfrm rot="20009449">
            <a:off x="3128527" y="2101482"/>
            <a:ext cx="66082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配置</a:t>
            </a:r>
            <a:r>
              <a:rPr kumimoji="1"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例</a:t>
            </a:r>
            <a:endParaRPr kumimoji="1" lang="en-US" altLang="ja-JP" sz="13800" dirty="0">
              <a:solidFill>
                <a:srgbClr val="FF0000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pPr algn="ctr"/>
            <a:r>
              <a:rPr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その</a:t>
            </a:r>
            <a:r>
              <a:rPr lang="en-US" altLang="ja-JP" sz="13800" dirty="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2</a:t>
            </a:r>
            <a:endParaRPr kumimoji="1" lang="ja-JP" altLang="en-US" sz="13800">
              <a:solidFill>
                <a:srgbClr val="FF0000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1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グラフィックス 31" descr="テレビ 単色塗りつぶし">
            <a:extLst>
              <a:ext uri="{FF2B5EF4-FFF2-40B4-BE49-F238E27FC236}">
                <a16:creationId xmlns:a16="http://schemas.microsoft.com/office/drawing/2014/main" id="{32D39443-3568-7946-95F1-BB4903E8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370" y="2326712"/>
            <a:ext cx="1074072" cy="107407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A189F6-BAE9-9B42-86F8-2E1B8E5FC630}"/>
              </a:ext>
            </a:extLst>
          </p:cNvPr>
          <p:cNvSpPr/>
          <p:nvPr/>
        </p:nvSpPr>
        <p:spPr>
          <a:xfrm>
            <a:off x="182819" y="3936089"/>
            <a:ext cx="3893261" cy="2279339"/>
          </a:xfrm>
          <a:prstGeom prst="rect">
            <a:avLst/>
          </a:prstGeom>
          <a:solidFill>
            <a:srgbClr val="D6DCE5">
              <a:alpha val="56078"/>
            </a:srgbClr>
          </a:solidFill>
          <a:ln w="381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133B1A-42C6-9A4D-BC4D-DBFD0E64A84E}"/>
              </a:ext>
            </a:extLst>
          </p:cNvPr>
          <p:cNvSpPr txBox="1"/>
          <p:nvPr/>
        </p:nvSpPr>
        <p:spPr>
          <a:xfrm>
            <a:off x="1757211" y="6247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机上（本、印刷物）</a:t>
            </a:r>
          </a:p>
        </p:txBody>
      </p:sp>
      <p:pic>
        <p:nvPicPr>
          <p:cNvPr id="12" name="グラフィックス 11" descr="タブレット 単色塗りつぶし">
            <a:extLst>
              <a:ext uri="{FF2B5EF4-FFF2-40B4-BE49-F238E27FC236}">
                <a16:creationId xmlns:a16="http://schemas.microsoft.com/office/drawing/2014/main" id="{57401D04-443D-D74F-8E2F-5395B4032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4130" y="1532665"/>
            <a:ext cx="1634862" cy="1634862"/>
          </a:xfrm>
          <a:prstGeom prst="rect">
            <a:avLst/>
          </a:prstGeom>
        </p:spPr>
      </p:pic>
      <p:pic>
        <p:nvPicPr>
          <p:cNvPr id="14" name="グラフィックス 13" descr="スマート フォン 単色塗りつぶし">
            <a:extLst>
              <a:ext uri="{FF2B5EF4-FFF2-40B4-BE49-F238E27FC236}">
                <a16:creationId xmlns:a16="http://schemas.microsoft.com/office/drawing/2014/main" id="{44513847-7291-3040-B2C6-92EE2099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9632" y="1601691"/>
            <a:ext cx="1280586" cy="1280586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B9BFE988-AFA9-E84B-817B-B63C2D01A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4311" y="625893"/>
            <a:ext cx="2797344" cy="2797344"/>
          </a:xfrm>
          <a:prstGeom prst="rect">
            <a:avLst/>
          </a:prstGeom>
        </p:spPr>
      </p:pic>
      <p:pic>
        <p:nvPicPr>
          <p:cNvPr id="18" name="グラフィックス 17" descr="コンピューター 単色塗りつぶし">
            <a:extLst>
              <a:ext uri="{FF2B5EF4-FFF2-40B4-BE49-F238E27FC236}">
                <a16:creationId xmlns:a16="http://schemas.microsoft.com/office/drawing/2014/main" id="{1AF4761D-3A60-FE49-8657-4DAC83EA9A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4735" y="160201"/>
            <a:ext cx="1779351" cy="1779351"/>
          </a:xfrm>
          <a:prstGeom prst="rect">
            <a:avLst/>
          </a:prstGeom>
        </p:spPr>
      </p:pic>
      <p:pic>
        <p:nvPicPr>
          <p:cNvPr id="20" name="グラフィックス 19" descr="モニター 単色塗りつぶし">
            <a:extLst>
              <a:ext uri="{FF2B5EF4-FFF2-40B4-BE49-F238E27FC236}">
                <a16:creationId xmlns:a16="http://schemas.microsoft.com/office/drawing/2014/main" id="{BC859204-8897-7247-A64B-8CA20170A6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04" y="423205"/>
            <a:ext cx="2801881" cy="2801881"/>
          </a:xfrm>
          <a:prstGeom prst="rect">
            <a:avLst/>
          </a:prstGeom>
        </p:spPr>
      </p:pic>
      <p:pic>
        <p:nvPicPr>
          <p:cNvPr id="21" name="グラフィックス 20" descr="ノート PC 単色塗りつぶし">
            <a:extLst>
              <a:ext uri="{FF2B5EF4-FFF2-40B4-BE49-F238E27FC236}">
                <a16:creationId xmlns:a16="http://schemas.microsoft.com/office/drawing/2014/main" id="{FDD83563-61DB-0A47-B2B1-06D9C12CB0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97787" y="3694138"/>
            <a:ext cx="1413243" cy="141324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C2E331-6E88-A34B-A0E6-7ED0C29392F9}"/>
              </a:ext>
            </a:extLst>
          </p:cNvPr>
          <p:cNvSpPr txBox="1"/>
          <p:nvPr/>
        </p:nvSpPr>
        <p:spPr>
          <a:xfrm>
            <a:off x="261842" y="4152506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8A7A42-5C0B-F946-8162-D4BBA5AC624B}"/>
              </a:ext>
            </a:extLst>
          </p:cNvPr>
          <p:cNvSpPr txBox="1"/>
          <p:nvPr/>
        </p:nvSpPr>
        <p:spPr>
          <a:xfrm>
            <a:off x="4667131" y="4752038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BB077F-722B-DC44-B695-414D17DFFCEC}"/>
              </a:ext>
            </a:extLst>
          </p:cNvPr>
          <p:cNvSpPr txBox="1"/>
          <p:nvPr/>
        </p:nvSpPr>
        <p:spPr>
          <a:xfrm>
            <a:off x="4667131" y="5216583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73C660D-AEFC-1842-9074-416BC44F1D5B}"/>
              </a:ext>
            </a:extLst>
          </p:cNvPr>
          <p:cNvSpPr txBox="1"/>
          <p:nvPr/>
        </p:nvSpPr>
        <p:spPr>
          <a:xfrm>
            <a:off x="4667131" y="4282398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C4F35C-4961-1C47-8CDC-C339FB96D9AF}"/>
              </a:ext>
            </a:extLst>
          </p:cNvPr>
          <p:cNvSpPr txBox="1"/>
          <p:nvPr/>
        </p:nvSpPr>
        <p:spPr>
          <a:xfrm>
            <a:off x="340053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DE8399-5A8D-9245-8B59-A1637EFEF131}"/>
              </a:ext>
            </a:extLst>
          </p:cNvPr>
          <p:cNvSpPr txBox="1"/>
          <p:nvPr/>
        </p:nvSpPr>
        <p:spPr>
          <a:xfrm>
            <a:off x="10076768" y="4882865"/>
            <a:ext cx="185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（サブ）</a:t>
            </a:r>
          </a:p>
        </p:txBody>
      </p:sp>
      <p:pic>
        <p:nvPicPr>
          <p:cNvPr id="29" name="グラフィックス 28" descr="机 単色塗りつぶし">
            <a:extLst>
              <a:ext uri="{FF2B5EF4-FFF2-40B4-BE49-F238E27FC236}">
                <a16:creationId xmlns:a16="http://schemas.microsoft.com/office/drawing/2014/main" id="{C255F11D-8C68-0D45-BC99-A0BCA824F7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102" y="5497026"/>
            <a:ext cx="1411750" cy="141175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365184-2A73-3D43-BA7A-60272E3D9901}"/>
              </a:ext>
            </a:extLst>
          </p:cNvPr>
          <p:cNvSpPr txBox="1"/>
          <p:nvPr/>
        </p:nvSpPr>
        <p:spPr>
          <a:xfrm>
            <a:off x="36619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外付けモニタ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D4E731-02C8-054A-8FD0-670DC6C590D3}"/>
              </a:ext>
            </a:extLst>
          </p:cNvPr>
          <p:cNvSpPr txBox="1"/>
          <p:nvPr/>
        </p:nvSpPr>
        <p:spPr>
          <a:xfrm>
            <a:off x="10331262" y="3322896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テレビ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B25B734-F6CF-E745-83DB-E3B754809B36}"/>
              </a:ext>
            </a:extLst>
          </p:cNvPr>
          <p:cNvGrpSpPr/>
          <p:nvPr/>
        </p:nvGrpSpPr>
        <p:grpSpPr>
          <a:xfrm>
            <a:off x="4480967" y="3673730"/>
            <a:ext cx="3248025" cy="2797344"/>
            <a:chOff x="6106592" y="3917781"/>
            <a:chExt cx="3248025" cy="2797344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FFFC5CC-C640-6C47-BA45-DB31900546A6}"/>
                </a:ext>
              </a:extLst>
            </p:cNvPr>
            <p:cNvSpPr txBox="1"/>
            <p:nvPr/>
          </p:nvSpPr>
          <p:spPr>
            <a:xfrm>
              <a:off x="6117185" y="3917781"/>
              <a:ext cx="3226840" cy="548406"/>
            </a:xfrm>
            <a:custGeom>
              <a:avLst/>
              <a:gdLst>
                <a:gd name="connsiteX0" fmla="*/ 445048 w 3226840"/>
                <a:gd name="connsiteY0" fmla="*/ 0 h 548406"/>
                <a:gd name="connsiteX1" fmla="*/ 2760607 w 3226840"/>
                <a:gd name="connsiteY1" fmla="*/ 0 h 548406"/>
                <a:gd name="connsiteX2" fmla="*/ 3226840 w 3226840"/>
                <a:gd name="connsiteY2" fmla="*/ 466233 h 548406"/>
                <a:gd name="connsiteX3" fmla="*/ 3226840 w 3226840"/>
                <a:gd name="connsiteY3" fmla="*/ 548406 h 548406"/>
                <a:gd name="connsiteX4" fmla="*/ 0 w 3226840"/>
                <a:gd name="connsiteY4" fmla="*/ 548406 h 548406"/>
                <a:gd name="connsiteX5" fmla="*/ 0 w 3226840"/>
                <a:gd name="connsiteY5" fmla="*/ 334539 h 548406"/>
                <a:gd name="connsiteX6" fmla="*/ 15454 w 3226840"/>
                <a:gd name="connsiteY6" fmla="*/ 284755 h 548406"/>
                <a:gd name="connsiteX7" fmla="*/ 445048 w 3226840"/>
                <a:gd name="connsiteY7" fmla="*/ 0 h 54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840" h="548406">
                  <a:moveTo>
                    <a:pt x="445048" y="0"/>
                  </a:moveTo>
                  <a:lnTo>
                    <a:pt x="2760607" y="0"/>
                  </a:lnTo>
                  <a:cubicBezTo>
                    <a:pt x="3018100" y="0"/>
                    <a:pt x="3226840" y="208740"/>
                    <a:pt x="3226840" y="466233"/>
                  </a:cubicBezTo>
                  <a:lnTo>
                    <a:pt x="3226840" y="548406"/>
                  </a:lnTo>
                  <a:lnTo>
                    <a:pt x="0" y="548406"/>
                  </a:lnTo>
                  <a:lnTo>
                    <a:pt x="0" y="334539"/>
                  </a:lnTo>
                  <a:lnTo>
                    <a:pt x="15454" y="284755"/>
                  </a:lnTo>
                  <a:cubicBezTo>
                    <a:pt x="86232" y="117416"/>
                    <a:pt x="251929" y="0"/>
                    <a:pt x="445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ja-JP" altLang="en-US" sz="3200">
                  <a:solidFill>
                    <a:schemeClr val="bg1">
                      <a:lumMod val="95000"/>
                    </a:schemeClr>
                  </a:solidFill>
                </a:rPr>
                <a:t>選択肢</a:t>
              </a:r>
            </a:p>
          </p:txBody>
        </p:sp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9B50D123-C99E-2342-95FB-63E67C5001A0}"/>
                </a:ext>
              </a:extLst>
            </p:cNvPr>
            <p:cNvSpPr/>
            <p:nvPr/>
          </p:nvSpPr>
          <p:spPr>
            <a:xfrm>
              <a:off x="6106592" y="3917781"/>
              <a:ext cx="3248025" cy="279734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73EB5E4-3348-BF4F-844C-487A474D1117}"/>
              </a:ext>
            </a:extLst>
          </p:cNvPr>
          <p:cNvSpPr txBox="1"/>
          <p:nvPr/>
        </p:nvSpPr>
        <p:spPr>
          <a:xfrm>
            <a:off x="4661490" y="5682663"/>
            <a:ext cx="29565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Office(Word, Excel </a:t>
            </a:r>
            <a:r>
              <a:rPr lang="ja-JP" altLang="en-US">
                <a:solidFill>
                  <a:schemeClr val="tx2"/>
                </a:solidFill>
              </a:rPr>
              <a:t>など）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C6882A2-FD86-A54F-BE75-8938C8635415}"/>
              </a:ext>
            </a:extLst>
          </p:cNvPr>
          <p:cNvSpPr txBox="1"/>
          <p:nvPr/>
        </p:nvSpPr>
        <p:spPr>
          <a:xfrm>
            <a:off x="9743406" y="1679516"/>
            <a:ext cx="25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デスクトップパソコン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AB4510-A4A5-514B-BF67-27E7D908DBF7}"/>
              </a:ext>
            </a:extLst>
          </p:cNvPr>
          <p:cNvSpPr txBox="1"/>
          <p:nvPr/>
        </p:nvSpPr>
        <p:spPr>
          <a:xfrm>
            <a:off x="6238984" y="3007734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タブレット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DA01AE-FDEA-E641-BB59-3B7D61D57AD5}"/>
              </a:ext>
            </a:extLst>
          </p:cNvPr>
          <p:cNvSpPr txBox="1"/>
          <p:nvPr/>
        </p:nvSpPr>
        <p:spPr>
          <a:xfrm>
            <a:off x="7695898" y="3007734"/>
            <a:ext cx="210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</a:p>
        </p:txBody>
      </p:sp>
      <p:pic>
        <p:nvPicPr>
          <p:cNvPr id="34" name="グラフィックス 33" descr="リモート コントロール 単色塗りつぶし">
            <a:extLst>
              <a:ext uri="{FF2B5EF4-FFF2-40B4-BE49-F238E27FC236}">
                <a16:creationId xmlns:a16="http://schemas.microsoft.com/office/drawing/2014/main" id="{6373AEEE-046E-FD4E-9903-7E9516CD32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351906">
            <a:off x="11402366" y="2721677"/>
            <a:ext cx="700890" cy="70089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47022-D4BE-FA43-950F-0489945FD549}"/>
              </a:ext>
            </a:extLst>
          </p:cNvPr>
          <p:cNvSpPr txBox="1"/>
          <p:nvPr/>
        </p:nvSpPr>
        <p:spPr>
          <a:xfrm>
            <a:off x="7855569" y="3673730"/>
            <a:ext cx="1845444" cy="28565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ja-JP" altLang="en-US">
                <a:solidFill>
                  <a:schemeClr val="tx2"/>
                </a:solidFill>
              </a:rPr>
              <a:t>左</a:t>
            </a:r>
            <a:r>
              <a:rPr kumimoji="1" lang="ja-JP" altLang="en-US">
                <a:solidFill>
                  <a:schemeClr val="tx2"/>
                </a:solidFill>
              </a:rPr>
              <a:t>の選択肢の短冊をドラッグ</a:t>
            </a:r>
            <a:r>
              <a:rPr kumimoji="1" lang="en-US" altLang="ja-JP" dirty="0">
                <a:solidFill>
                  <a:schemeClr val="tx2"/>
                </a:solidFill>
              </a:rPr>
              <a:t>&amp;</a:t>
            </a:r>
            <a:r>
              <a:rPr kumimoji="1" lang="ja-JP" altLang="en-US">
                <a:solidFill>
                  <a:schemeClr val="tx2"/>
                </a:solidFill>
              </a:rPr>
              <a:t>ドロップして利用している機器へ移動して</a:t>
            </a:r>
            <a:r>
              <a:rPr lang="ja-JP" altLang="en-US">
                <a:solidFill>
                  <a:schemeClr val="tx2"/>
                </a:solidFill>
              </a:rPr>
              <a:t>ください。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>
                <a:solidFill>
                  <a:schemeClr val="tx2"/>
                </a:solidFill>
              </a:rPr>
              <a:t>配置</a:t>
            </a:r>
            <a:r>
              <a:rPr kumimoji="1" lang="ja-JP" altLang="en-US">
                <a:solidFill>
                  <a:schemeClr val="tx2"/>
                </a:solidFill>
              </a:rPr>
              <a:t>例は、次ページ参照。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5C88E-085A-294B-AD3B-A75C33815914}"/>
              </a:ext>
            </a:extLst>
          </p:cNvPr>
          <p:cNvSpPr txBox="1"/>
          <p:nvPr/>
        </p:nvSpPr>
        <p:spPr>
          <a:xfrm>
            <a:off x="92702" y="220113"/>
            <a:ext cx="87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chemeClr val="accent1"/>
                </a:solidFill>
              </a:rPr>
              <a:t>オンライン受講スタイル調査シート</a:t>
            </a:r>
          </a:p>
        </p:txBody>
      </p:sp>
    </p:spTree>
    <p:extLst>
      <p:ext uri="{BB962C8B-B14F-4D97-AF65-F5344CB8AC3E}">
        <p14:creationId xmlns:p14="http://schemas.microsoft.com/office/powerpoint/2010/main" val="29070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D1186D-433B-3D40-B80E-E7B48DDC889C}"/>
              </a:ext>
            </a:extLst>
          </p:cNvPr>
          <p:cNvGrpSpPr/>
          <p:nvPr/>
        </p:nvGrpSpPr>
        <p:grpSpPr>
          <a:xfrm>
            <a:off x="4462983" y="3673730"/>
            <a:ext cx="5238030" cy="2875004"/>
            <a:chOff x="4462983" y="3673730"/>
            <a:chExt cx="5238030" cy="287500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709EF9-8A1C-104C-BFA4-A7A335ED5EB1}"/>
                </a:ext>
              </a:extLst>
            </p:cNvPr>
            <p:cNvSpPr txBox="1"/>
            <p:nvPr/>
          </p:nvSpPr>
          <p:spPr>
            <a:xfrm>
              <a:off x="4466841" y="3692228"/>
              <a:ext cx="5234172" cy="28565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CF47022-D4BE-FA43-950F-0489945FD549}"/>
                </a:ext>
              </a:extLst>
            </p:cNvPr>
            <p:cNvSpPr txBox="1"/>
            <p:nvPr/>
          </p:nvSpPr>
          <p:spPr>
            <a:xfrm>
              <a:off x="7855569" y="3673730"/>
              <a:ext cx="1845444" cy="2856506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r>
                <a:rPr lang="ja-JP" altLang="en-US">
                  <a:solidFill>
                    <a:schemeClr val="tx2"/>
                  </a:solidFill>
                </a:rPr>
                <a:t>左</a:t>
              </a:r>
              <a:r>
                <a:rPr kumimoji="1" lang="ja-JP" altLang="en-US">
                  <a:solidFill>
                    <a:schemeClr val="tx2"/>
                  </a:solidFill>
                </a:rPr>
                <a:t>の選択肢の短冊をドラッグ</a:t>
              </a:r>
              <a:r>
                <a:rPr kumimoji="1" lang="en-US" altLang="ja-JP" dirty="0">
                  <a:solidFill>
                    <a:schemeClr val="tx2"/>
                  </a:solidFill>
                </a:rPr>
                <a:t>&amp;</a:t>
              </a:r>
              <a:r>
                <a:rPr kumimoji="1" lang="ja-JP" altLang="en-US">
                  <a:solidFill>
                    <a:schemeClr val="tx2"/>
                  </a:solidFill>
                </a:rPr>
                <a:t>ドロップして利用している機器へ移動して</a:t>
              </a:r>
              <a:r>
                <a:rPr lang="ja-JP" altLang="en-US">
                  <a:solidFill>
                    <a:schemeClr val="tx2"/>
                  </a:solidFill>
                </a:rPr>
                <a:t>ください。</a:t>
              </a:r>
              <a:endParaRPr lang="en-US" altLang="ja-JP" dirty="0">
                <a:solidFill>
                  <a:schemeClr val="tx2"/>
                </a:solidFill>
              </a:endParaRPr>
            </a:p>
            <a:p>
              <a:r>
                <a:rPr lang="ja-JP" altLang="en-US">
                  <a:solidFill>
                    <a:schemeClr val="tx2"/>
                  </a:solidFill>
                </a:rPr>
                <a:t>配置</a:t>
              </a:r>
              <a:r>
                <a:rPr kumimoji="1" lang="ja-JP" altLang="en-US">
                  <a:solidFill>
                    <a:schemeClr val="tx2"/>
                  </a:solidFill>
                </a:rPr>
                <a:t>例は、次ページ参照。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986AED-0F9F-7742-82EA-F54EAD21CDA0}"/>
                </a:ext>
              </a:extLst>
            </p:cNvPr>
            <p:cNvSpPr/>
            <p:nvPr/>
          </p:nvSpPr>
          <p:spPr>
            <a:xfrm>
              <a:off x="4462983" y="3692228"/>
              <a:ext cx="3122290" cy="580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bg1">
                      <a:lumMod val="95000"/>
                    </a:schemeClr>
                  </a:solidFill>
                </a:rPr>
                <a:t>選択肢</a:t>
              </a:r>
            </a:p>
          </p:txBody>
        </p:sp>
      </p:grpSp>
      <p:pic>
        <p:nvPicPr>
          <p:cNvPr id="32" name="グラフィックス 31" descr="テレビ 単色塗りつぶし">
            <a:extLst>
              <a:ext uri="{FF2B5EF4-FFF2-40B4-BE49-F238E27FC236}">
                <a16:creationId xmlns:a16="http://schemas.microsoft.com/office/drawing/2014/main" id="{32D39443-3568-7946-95F1-BB4903E8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370" y="2326712"/>
            <a:ext cx="1074072" cy="107407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A189F6-BAE9-9B42-86F8-2E1B8E5FC630}"/>
              </a:ext>
            </a:extLst>
          </p:cNvPr>
          <p:cNvSpPr/>
          <p:nvPr/>
        </p:nvSpPr>
        <p:spPr>
          <a:xfrm>
            <a:off x="182819" y="3936089"/>
            <a:ext cx="3893261" cy="2279339"/>
          </a:xfrm>
          <a:prstGeom prst="rect">
            <a:avLst/>
          </a:prstGeom>
          <a:solidFill>
            <a:srgbClr val="D6DCE5">
              <a:alpha val="56078"/>
            </a:srgbClr>
          </a:solidFill>
          <a:ln w="381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133B1A-42C6-9A4D-BC4D-DBFD0E64A84E}"/>
              </a:ext>
            </a:extLst>
          </p:cNvPr>
          <p:cNvSpPr txBox="1"/>
          <p:nvPr/>
        </p:nvSpPr>
        <p:spPr>
          <a:xfrm>
            <a:off x="1757211" y="6247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机上（本、印刷物）</a:t>
            </a:r>
          </a:p>
        </p:txBody>
      </p:sp>
      <p:pic>
        <p:nvPicPr>
          <p:cNvPr id="12" name="グラフィックス 11" descr="タブレット 単色塗りつぶし">
            <a:extLst>
              <a:ext uri="{FF2B5EF4-FFF2-40B4-BE49-F238E27FC236}">
                <a16:creationId xmlns:a16="http://schemas.microsoft.com/office/drawing/2014/main" id="{57401D04-443D-D74F-8E2F-5395B4032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4130" y="1532665"/>
            <a:ext cx="1634862" cy="1634862"/>
          </a:xfrm>
          <a:prstGeom prst="rect">
            <a:avLst/>
          </a:prstGeom>
        </p:spPr>
      </p:pic>
      <p:pic>
        <p:nvPicPr>
          <p:cNvPr id="14" name="グラフィックス 13" descr="スマート フォン 単色塗りつぶし">
            <a:extLst>
              <a:ext uri="{FF2B5EF4-FFF2-40B4-BE49-F238E27FC236}">
                <a16:creationId xmlns:a16="http://schemas.microsoft.com/office/drawing/2014/main" id="{44513847-7291-3040-B2C6-92EE2099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9632" y="1601691"/>
            <a:ext cx="1280586" cy="1280586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B9BFE988-AFA9-E84B-817B-B63C2D01A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4311" y="625893"/>
            <a:ext cx="2797344" cy="2797344"/>
          </a:xfrm>
          <a:prstGeom prst="rect">
            <a:avLst/>
          </a:prstGeom>
        </p:spPr>
      </p:pic>
      <p:pic>
        <p:nvPicPr>
          <p:cNvPr id="18" name="グラフィックス 17" descr="コンピューター 単色塗りつぶし">
            <a:extLst>
              <a:ext uri="{FF2B5EF4-FFF2-40B4-BE49-F238E27FC236}">
                <a16:creationId xmlns:a16="http://schemas.microsoft.com/office/drawing/2014/main" id="{1AF4761D-3A60-FE49-8657-4DAC83EA9A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4735" y="160201"/>
            <a:ext cx="1779351" cy="1779351"/>
          </a:xfrm>
          <a:prstGeom prst="rect">
            <a:avLst/>
          </a:prstGeom>
        </p:spPr>
      </p:pic>
      <p:pic>
        <p:nvPicPr>
          <p:cNvPr id="20" name="グラフィックス 19" descr="モニター 単色塗りつぶし">
            <a:extLst>
              <a:ext uri="{FF2B5EF4-FFF2-40B4-BE49-F238E27FC236}">
                <a16:creationId xmlns:a16="http://schemas.microsoft.com/office/drawing/2014/main" id="{BC859204-8897-7247-A64B-8CA20170A6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04" y="423205"/>
            <a:ext cx="2801881" cy="2801881"/>
          </a:xfrm>
          <a:prstGeom prst="rect">
            <a:avLst/>
          </a:prstGeom>
        </p:spPr>
      </p:pic>
      <p:pic>
        <p:nvPicPr>
          <p:cNvPr id="21" name="グラフィックス 20" descr="ノート PC 単色塗りつぶし">
            <a:extLst>
              <a:ext uri="{FF2B5EF4-FFF2-40B4-BE49-F238E27FC236}">
                <a16:creationId xmlns:a16="http://schemas.microsoft.com/office/drawing/2014/main" id="{FDD83563-61DB-0A47-B2B1-06D9C12CB0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97787" y="3694138"/>
            <a:ext cx="1413243" cy="141324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C2E331-6E88-A34B-A0E6-7ED0C29392F9}"/>
              </a:ext>
            </a:extLst>
          </p:cNvPr>
          <p:cNvSpPr txBox="1"/>
          <p:nvPr/>
        </p:nvSpPr>
        <p:spPr>
          <a:xfrm>
            <a:off x="261842" y="4152506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8A7A42-5C0B-F946-8162-D4BBA5AC624B}"/>
              </a:ext>
            </a:extLst>
          </p:cNvPr>
          <p:cNvSpPr txBox="1"/>
          <p:nvPr/>
        </p:nvSpPr>
        <p:spPr>
          <a:xfrm>
            <a:off x="4667130" y="4949895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BB077F-722B-DC44-B695-414D17DFFCEC}"/>
              </a:ext>
            </a:extLst>
          </p:cNvPr>
          <p:cNvSpPr txBox="1"/>
          <p:nvPr/>
        </p:nvSpPr>
        <p:spPr>
          <a:xfrm>
            <a:off x="4667130" y="5501319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73C660D-AEFC-1842-9074-416BC44F1D5B}"/>
              </a:ext>
            </a:extLst>
          </p:cNvPr>
          <p:cNvSpPr txBox="1"/>
          <p:nvPr/>
        </p:nvSpPr>
        <p:spPr>
          <a:xfrm>
            <a:off x="4671951" y="4403349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C4F35C-4961-1C47-8CDC-C339FB96D9AF}"/>
              </a:ext>
            </a:extLst>
          </p:cNvPr>
          <p:cNvSpPr txBox="1"/>
          <p:nvPr/>
        </p:nvSpPr>
        <p:spPr>
          <a:xfrm>
            <a:off x="340053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DE8399-5A8D-9245-8B59-A1637EFEF131}"/>
              </a:ext>
            </a:extLst>
          </p:cNvPr>
          <p:cNvSpPr txBox="1"/>
          <p:nvPr/>
        </p:nvSpPr>
        <p:spPr>
          <a:xfrm>
            <a:off x="10076768" y="4882865"/>
            <a:ext cx="185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（サブ）</a:t>
            </a:r>
          </a:p>
        </p:txBody>
      </p:sp>
      <p:pic>
        <p:nvPicPr>
          <p:cNvPr id="29" name="グラフィックス 28" descr="机 単色塗りつぶし">
            <a:extLst>
              <a:ext uri="{FF2B5EF4-FFF2-40B4-BE49-F238E27FC236}">
                <a16:creationId xmlns:a16="http://schemas.microsoft.com/office/drawing/2014/main" id="{C255F11D-8C68-0D45-BC99-A0BCA824F7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102" y="5497026"/>
            <a:ext cx="1411750" cy="141175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365184-2A73-3D43-BA7A-60272E3D9901}"/>
              </a:ext>
            </a:extLst>
          </p:cNvPr>
          <p:cNvSpPr txBox="1"/>
          <p:nvPr/>
        </p:nvSpPr>
        <p:spPr>
          <a:xfrm>
            <a:off x="36619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外付けモニタ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D4E731-02C8-054A-8FD0-670DC6C590D3}"/>
              </a:ext>
            </a:extLst>
          </p:cNvPr>
          <p:cNvSpPr txBox="1"/>
          <p:nvPr/>
        </p:nvSpPr>
        <p:spPr>
          <a:xfrm>
            <a:off x="10331262" y="3322896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テレビ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73EB5E4-3348-BF4F-844C-487A474D1117}"/>
              </a:ext>
            </a:extLst>
          </p:cNvPr>
          <p:cNvSpPr txBox="1"/>
          <p:nvPr/>
        </p:nvSpPr>
        <p:spPr>
          <a:xfrm>
            <a:off x="4667131" y="6047441"/>
            <a:ext cx="29565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Office(Word, Excel </a:t>
            </a:r>
            <a:r>
              <a:rPr lang="ja-JP" altLang="en-US">
                <a:solidFill>
                  <a:schemeClr val="tx2"/>
                </a:solidFill>
              </a:rPr>
              <a:t>など）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C6882A2-FD86-A54F-BE75-8938C8635415}"/>
              </a:ext>
            </a:extLst>
          </p:cNvPr>
          <p:cNvSpPr txBox="1"/>
          <p:nvPr/>
        </p:nvSpPr>
        <p:spPr>
          <a:xfrm>
            <a:off x="9743406" y="1679516"/>
            <a:ext cx="25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デスクトップパソコン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AB4510-A4A5-514B-BF67-27E7D908DBF7}"/>
              </a:ext>
            </a:extLst>
          </p:cNvPr>
          <p:cNvSpPr txBox="1"/>
          <p:nvPr/>
        </p:nvSpPr>
        <p:spPr>
          <a:xfrm>
            <a:off x="6238984" y="3007734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タブレット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DA01AE-FDEA-E641-BB59-3B7D61D57AD5}"/>
              </a:ext>
            </a:extLst>
          </p:cNvPr>
          <p:cNvSpPr txBox="1"/>
          <p:nvPr/>
        </p:nvSpPr>
        <p:spPr>
          <a:xfrm>
            <a:off x="7695898" y="3007734"/>
            <a:ext cx="210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</a:p>
        </p:txBody>
      </p:sp>
      <p:pic>
        <p:nvPicPr>
          <p:cNvPr id="34" name="グラフィックス 33" descr="リモート コントロール 単色塗りつぶし">
            <a:extLst>
              <a:ext uri="{FF2B5EF4-FFF2-40B4-BE49-F238E27FC236}">
                <a16:creationId xmlns:a16="http://schemas.microsoft.com/office/drawing/2014/main" id="{6373AEEE-046E-FD4E-9903-7E9516CD32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351906">
            <a:off x="11402366" y="2721677"/>
            <a:ext cx="700890" cy="7008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5C88E-085A-294B-AD3B-A75C33815914}"/>
              </a:ext>
            </a:extLst>
          </p:cNvPr>
          <p:cNvSpPr txBox="1"/>
          <p:nvPr/>
        </p:nvSpPr>
        <p:spPr>
          <a:xfrm>
            <a:off x="92702" y="220113"/>
            <a:ext cx="87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chemeClr val="accent1"/>
                </a:solidFill>
              </a:rPr>
              <a:t>オンライン受講スタイル調査シート</a:t>
            </a:r>
          </a:p>
        </p:txBody>
      </p:sp>
    </p:spTree>
    <p:extLst>
      <p:ext uri="{BB962C8B-B14F-4D97-AF65-F5344CB8AC3E}">
        <p14:creationId xmlns:p14="http://schemas.microsoft.com/office/powerpoint/2010/main" val="31960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D1186D-433B-3D40-B80E-E7B48DDC889C}"/>
              </a:ext>
            </a:extLst>
          </p:cNvPr>
          <p:cNvGrpSpPr/>
          <p:nvPr/>
        </p:nvGrpSpPr>
        <p:grpSpPr>
          <a:xfrm>
            <a:off x="4462983" y="3673730"/>
            <a:ext cx="5238030" cy="2875004"/>
            <a:chOff x="4462983" y="3673730"/>
            <a:chExt cx="5238030" cy="287500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709EF9-8A1C-104C-BFA4-A7A335ED5EB1}"/>
                </a:ext>
              </a:extLst>
            </p:cNvPr>
            <p:cNvSpPr txBox="1"/>
            <p:nvPr/>
          </p:nvSpPr>
          <p:spPr>
            <a:xfrm>
              <a:off x="4466841" y="3692228"/>
              <a:ext cx="5234172" cy="28565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olid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en-US" altLang="ja-JP" dirty="0">
                <a:solidFill>
                  <a:schemeClr val="tx2"/>
                </a:solidFill>
              </a:endParaRPr>
            </a:p>
            <a:p>
              <a:endParaRPr lang="en-US" altLang="ja-JP" dirty="0">
                <a:solidFill>
                  <a:schemeClr val="tx2"/>
                </a:solidFill>
              </a:endParaRPr>
            </a:p>
            <a:p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CF47022-D4BE-FA43-950F-0489945FD549}"/>
                </a:ext>
              </a:extLst>
            </p:cNvPr>
            <p:cNvSpPr txBox="1"/>
            <p:nvPr/>
          </p:nvSpPr>
          <p:spPr>
            <a:xfrm>
              <a:off x="7855569" y="3673730"/>
              <a:ext cx="1845444" cy="2641062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r>
                <a:rPr lang="ja-JP" altLang="en-US" sz="1600">
                  <a:solidFill>
                    <a:schemeClr val="tx2"/>
                  </a:solidFill>
                </a:rPr>
                <a:t>左</a:t>
              </a:r>
              <a:r>
                <a:rPr kumimoji="1" lang="ja-JP" altLang="en-US" sz="1600">
                  <a:solidFill>
                    <a:schemeClr val="tx2"/>
                  </a:solidFill>
                </a:rPr>
                <a:t>の</a:t>
              </a:r>
              <a:r>
                <a:rPr kumimoji="1" lang="en-US" altLang="ja-JP" sz="1600" dirty="0">
                  <a:solidFill>
                    <a:schemeClr val="tx2"/>
                  </a:solidFill>
                </a:rPr>
                <a:t>4</a:t>
              </a:r>
              <a:r>
                <a:rPr kumimoji="1" lang="ja-JP" altLang="en-US" sz="1600">
                  <a:solidFill>
                    <a:schemeClr val="tx2"/>
                  </a:solidFill>
                </a:rPr>
                <a:t>つの選択肢をドラッグ</a:t>
              </a:r>
              <a:r>
                <a:rPr kumimoji="1" lang="en-US" altLang="ja-JP" sz="1600" dirty="0">
                  <a:solidFill>
                    <a:schemeClr val="tx2"/>
                  </a:solidFill>
                </a:rPr>
                <a:t>&amp;</a:t>
              </a:r>
              <a:r>
                <a:rPr kumimoji="1" lang="ja-JP" altLang="en-US" sz="1600">
                  <a:solidFill>
                    <a:schemeClr val="tx2"/>
                  </a:solidFill>
                </a:rPr>
                <a:t>ドロップして利用している機器（または机上）へ移動して</a:t>
              </a:r>
              <a:r>
                <a:rPr lang="ja-JP" altLang="en-US" sz="1600">
                  <a:solidFill>
                    <a:schemeClr val="tx2"/>
                  </a:solidFill>
                </a:rPr>
                <a:t>ください。</a:t>
              </a:r>
              <a:endParaRPr lang="en-US" altLang="ja-JP" sz="1600" dirty="0">
                <a:solidFill>
                  <a:schemeClr val="tx2"/>
                </a:solidFill>
              </a:endParaRPr>
            </a:p>
            <a:p>
              <a:r>
                <a:rPr lang="ja-JP" altLang="en-US" sz="1600">
                  <a:solidFill>
                    <a:schemeClr val="tx2"/>
                  </a:solidFill>
                </a:rPr>
                <a:t>配置</a:t>
              </a:r>
              <a:r>
                <a:rPr kumimoji="1" lang="ja-JP" altLang="en-US" sz="1600">
                  <a:solidFill>
                    <a:schemeClr val="tx2"/>
                  </a:solidFill>
                </a:rPr>
                <a:t>例は、次ページ参照。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986AED-0F9F-7742-82EA-F54EAD21CDA0}"/>
                </a:ext>
              </a:extLst>
            </p:cNvPr>
            <p:cNvSpPr/>
            <p:nvPr/>
          </p:nvSpPr>
          <p:spPr>
            <a:xfrm>
              <a:off x="4462983" y="3692228"/>
              <a:ext cx="3122290" cy="580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bg1">
                      <a:lumMod val="95000"/>
                    </a:schemeClr>
                  </a:solidFill>
                </a:rPr>
                <a:t>選択肢</a:t>
              </a:r>
            </a:p>
          </p:txBody>
        </p:sp>
      </p:grpSp>
      <p:pic>
        <p:nvPicPr>
          <p:cNvPr id="32" name="グラフィックス 31" descr="テレビ 単色塗りつぶし">
            <a:extLst>
              <a:ext uri="{FF2B5EF4-FFF2-40B4-BE49-F238E27FC236}">
                <a16:creationId xmlns:a16="http://schemas.microsoft.com/office/drawing/2014/main" id="{32D39443-3568-7946-95F1-BB4903E8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370" y="2326712"/>
            <a:ext cx="1074072" cy="107407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A189F6-BAE9-9B42-86F8-2E1B8E5FC630}"/>
              </a:ext>
            </a:extLst>
          </p:cNvPr>
          <p:cNvSpPr/>
          <p:nvPr/>
        </p:nvSpPr>
        <p:spPr>
          <a:xfrm>
            <a:off x="182819" y="3936089"/>
            <a:ext cx="3893261" cy="2279339"/>
          </a:xfrm>
          <a:prstGeom prst="rect">
            <a:avLst/>
          </a:prstGeom>
          <a:solidFill>
            <a:srgbClr val="D6DCE5">
              <a:alpha val="56078"/>
            </a:srgbClr>
          </a:solidFill>
          <a:ln w="381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133B1A-42C6-9A4D-BC4D-DBFD0E64A84E}"/>
              </a:ext>
            </a:extLst>
          </p:cNvPr>
          <p:cNvSpPr txBox="1"/>
          <p:nvPr/>
        </p:nvSpPr>
        <p:spPr>
          <a:xfrm>
            <a:off x="1757211" y="6247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机上（本、印刷物）</a:t>
            </a:r>
          </a:p>
        </p:txBody>
      </p:sp>
      <p:pic>
        <p:nvPicPr>
          <p:cNvPr id="12" name="グラフィックス 11" descr="タブレット 単色塗りつぶし">
            <a:extLst>
              <a:ext uri="{FF2B5EF4-FFF2-40B4-BE49-F238E27FC236}">
                <a16:creationId xmlns:a16="http://schemas.microsoft.com/office/drawing/2014/main" id="{57401D04-443D-D74F-8E2F-5395B4032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4130" y="1532665"/>
            <a:ext cx="1634862" cy="1634862"/>
          </a:xfrm>
          <a:prstGeom prst="rect">
            <a:avLst/>
          </a:prstGeom>
        </p:spPr>
      </p:pic>
      <p:pic>
        <p:nvPicPr>
          <p:cNvPr id="14" name="グラフィックス 13" descr="スマート フォン 単色塗りつぶし">
            <a:extLst>
              <a:ext uri="{FF2B5EF4-FFF2-40B4-BE49-F238E27FC236}">
                <a16:creationId xmlns:a16="http://schemas.microsoft.com/office/drawing/2014/main" id="{44513847-7291-3040-B2C6-92EE2099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9632" y="1601691"/>
            <a:ext cx="1280586" cy="1280586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B9BFE988-AFA9-E84B-817B-B63C2D01A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4311" y="625893"/>
            <a:ext cx="2797344" cy="2797344"/>
          </a:xfrm>
          <a:prstGeom prst="rect">
            <a:avLst/>
          </a:prstGeom>
        </p:spPr>
      </p:pic>
      <p:pic>
        <p:nvPicPr>
          <p:cNvPr id="18" name="グラフィックス 17" descr="コンピューター 単色塗りつぶし">
            <a:extLst>
              <a:ext uri="{FF2B5EF4-FFF2-40B4-BE49-F238E27FC236}">
                <a16:creationId xmlns:a16="http://schemas.microsoft.com/office/drawing/2014/main" id="{1AF4761D-3A60-FE49-8657-4DAC83EA9A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4735" y="160201"/>
            <a:ext cx="1779351" cy="1779351"/>
          </a:xfrm>
          <a:prstGeom prst="rect">
            <a:avLst/>
          </a:prstGeom>
        </p:spPr>
      </p:pic>
      <p:pic>
        <p:nvPicPr>
          <p:cNvPr id="20" name="グラフィックス 19" descr="モニター 単色塗りつぶし">
            <a:extLst>
              <a:ext uri="{FF2B5EF4-FFF2-40B4-BE49-F238E27FC236}">
                <a16:creationId xmlns:a16="http://schemas.microsoft.com/office/drawing/2014/main" id="{BC859204-8897-7247-A64B-8CA20170A6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04" y="423205"/>
            <a:ext cx="2801881" cy="2801881"/>
          </a:xfrm>
          <a:prstGeom prst="rect">
            <a:avLst/>
          </a:prstGeom>
        </p:spPr>
      </p:pic>
      <p:pic>
        <p:nvPicPr>
          <p:cNvPr id="21" name="グラフィックス 20" descr="ノート PC 単色塗りつぶし">
            <a:extLst>
              <a:ext uri="{FF2B5EF4-FFF2-40B4-BE49-F238E27FC236}">
                <a16:creationId xmlns:a16="http://schemas.microsoft.com/office/drawing/2014/main" id="{FDD83563-61DB-0A47-B2B1-06D9C12CB0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97787" y="3694138"/>
            <a:ext cx="1413243" cy="1413243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C4F35C-4961-1C47-8CDC-C339FB96D9AF}"/>
              </a:ext>
            </a:extLst>
          </p:cNvPr>
          <p:cNvSpPr txBox="1"/>
          <p:nvPr/>
        </p:nvSpPr>
        <p:spPr>
          <a:xfrm>
            <a:off x="340053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DE8399-5A8D-9245-8B59-A1637EFEF131}"/>
              </a:ext>
            </a:extLst>
          </p:cNvPr>
          <p:cNvSpPr txBox="1"/>
          <p:nvPr/>
        </p:nvSpPr>
        <p:spPr>
          <a:xfrm>
            <a:off x="10076768" y="4882865"/>
            <a:ext cx="185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ノートパソコン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（サブ）</a:t>
            </a:r>
          </a:p>
        </p:txBody>
      </p:sp>
      <p:pic>
        <p:nvPicPr>
          <p:cNvPr id="29" name="グラフィックス 28" descr="机 単色塗りつぶし">
            <a:extLst>
              <a:ext uri="{FF2B5EF4-FFF2-40B4-BE49-F238E27FC236}">
                <a16:creationId xmlns:a16="http://schemas.microsoft.com/office/drawing/2014/main" id="{C255F11D-8C68-0D45-BC99-A0BCA824F7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102" y="5497026"/>
            <a:ext cx="1411750" cy="141175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365184-2A73-3D43-BA7A-60272E3D9901}"/>
              </a:ext>
            </a:extLst>
          </p:cNvPr>
          <p:cNvSpPr txBox="1"/>
          <p:nvPr/>
        </p:nvSpPr>
        <p:spPr>
          <a:xfrm>
            <a:off x="366193" y="3010100"/>
            <a:ext cx="21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外付けモニタ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D4E731-02C8-054A-8FD0-670DC6C590D3}"/>
              </a:ext>
            </a:extLst>
          </p:cNvPr>
          <p:cNvSpPr txBox="1"/>
          <p:nvPr/>
        </p:nvSpPr>
        <p:spPr>
          <a:xfrm>
            <a:off x="10331262" y="3322896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テレビ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C6882A2-FD86-A54F-BE75-8938C8635415}"/>
              </a:ext>
            </a:extLst>
          </p:cNvPr>
          <p:cNvSpPr txBox="1"/>
          <p:nvPr/>
        </p:nvSpPr>
        <p:spPr>
          <a:xfrm>
            <a:off x="9743406" y="1679516"/>
            <a:ext cx="25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デスクトップパソコン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AB4510-A4A5-514B-BF67-27E7D908DBF7}"/>
              </a:ext>
            </a:extLst>
          </p:cNvPr>
          <p:cNvSpPr txBox="1"/>
          <p:nvPr/>
        </p:nvSpPr>
        <p:spPr>
          <a:xfrm>
            <a:off x="6238984" y="3007734"/>
            <a:ext cx="13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タブレット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DA01AE-FDEA-E641-BB59-3B7D61D57AD5}"/>
              </a:ext>
            </a:extLst>
          </p:cNvPr>
          <p:cNvSpPr txBox="1"/>
          <p:nvPr/>
        </p:nvSpPr>
        <p:spPr>
          <a:xfrm>
            <a:off x="7695898" y="3007734"/>
            <a:ext cx="210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</a:p>
        </p:txBody>
      </p:sp>
      <p:pic>
        <p:nvPicPr>
          <p:cNvPr id="34" name="グラフィックス 33" descr="リモート コントロール 単色塗りつぶし">
            <a:extLst>
              <a:ext uri="{FF2B5EF4-FFF2-40B4-BE49-F238E27FC236}">
                <a16:creationId xmlns:a16="http://schemas.microsoft.com/office/drawing/2014/main" id="{6373AEEE-046E-FD4E-9903-7E9516CD32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351906">
            <a:off x="11402366" y="2721677"/>
            <a:ext cx="700890" cy="7008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5C88E-085A-294B-AD3B-A75C33815914}"/>
              </a:ext>
            </a:extLst>
          </p:cNvPr>
          <p:cNvSpPr txBox="1"/>
          <p:nvPr/>
        </p:nvSpPr>
        <p:spPr>
          <a:xfrm>
            <a:off x="92702" y="220113"/>
            <a:ext cx="87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chemeClr val="accent1"/>
                </a:solidFill>
              </a:rPr>
              <a:t>オンライン受講スタイル調査シート</a:t>
            </a:r>
          </a:p>
        </p:txBody>
      </p:sp>
    </p:spTree>
    <p:extLst>
      <p:ext uri="{BB962C8B-B14F-4D97-AF65-F5344CB8AC3E}">
        <p14:creationId xmlns:p14="http://schemas.microsoft.com/office/powerpoint/2010/main" val="380403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738ED7-C690-054E-B1B5-CDBA4D432F99}"/>
              </a:ext>
            </a:extLst>
          </p:cNvPr>
          <p:cNvSpPr txBox="1"/>
          <p:nvPr/>
        </p:nvSpPr>
        <p:spPr>
          <a:xfrm>
            <a:off x="261842" y="4152506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C3BB4E-C7DB-4D44-89B7-09FBD34AD712}"/>
              </a:ext>
            </a:extLst>
          </p:cNvPr>
          <p:cNvSpPr txBox="1"/>
          <p:nvPr/>
        </p:nvSpPr>
        <p:spPr>
          <a:xfrm>
            <a:off x="4667130" y="4949895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929927-A33C-D14D-90FC-7ACDCCDD8D76}"/>
              </a:ext>
            </a:extLst>
          </p:cNvPr>
          <p:cNvSpPr txBox="1"/>
          <p:nvPr/>
        </p:nvSpPr>
        <p:spPr>
          <a:xfrm>
            <a:off x="4667130" y="5501319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058BF-5A68-8B42-94F9-FE9D1303314D}"/>
              </a:ext>
            </a:extLst>
          </p:cNvPr>
          <p:cNvSpPr txBox="1"/>
          <p:nvPr/>
        </p:nvSpPr>
        <p:spPr>
          <a:xfrm>
            <a:off x="4671951" y="4403349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B2E7AE-543E-9F46-88DB-DFA0323CA49F}"/>
              </a:ext>
            </a:extLst>
          </p:cNvPr>
          <p:cNvSpPr txBox="1"/>
          <p:nvPr/>
        </p:nvSpPr>
        <p:spPr>
          <a:xfrm>
            <a:off x="4667131" y="6047441"/>
            <a:ext cx="29565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Office(Word, Excel </a:t>
            </a:r>
            <a:r>
              <a:rPr lang="ja-JP" altLang="en-US">
                <a:solidFill>
                  <a:schemeClr val="tx2"/>
                </a:solidFill>
              </a:rPr>
              <a:t>など）</a:t>
            </a:r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738ED7-C690-054E-B1B5-CDBA4D432F99}"/>
              </a:ext>
            </a:extLst>
          </p:cNvPr>
          <p:cNvSpPr txBox="1"/>
          <p:nvPr/>
        </p:nvSpPr>
        <p:spPr>
          <a:xfrm>
            <a:off x="261842" y="4152506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2"/>
                </a:solidFill>
              </a:rPr>
              <a:t>教科書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C3BB4E-C7DB-4D44-89B7-09FBD34AD712}"/>
              </a:ext>
            </a:extLst>
          </p:cNvPr>
          <p:cNvSpPr txBox="1"/>
          <p:nvPr/>
        </p:nvSpPr>
        <p:spPr>
          <a:xfrm>
            <a:off x="261841" y="1439890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Meet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929927-A33C-D14D-90FC-7ACDCCDD8D76}"/>
              </a:ext>
            </a:extLst>
          </p:cNvPr>
          <p:cNvSpPr txBox="1"/>
          <p:nvPr/>
        </p:nvSpPr>
        <p:spPr>
          <a:xfrm>
            <a:off x="7623715" y="2072132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Teams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058BF-5A68-8B42-94F9-FE9D1303314D}"/>
              </a:ext>
            </a:extLst>
          </p:cNvPr>
          <p:cNvSpPr txBox="1"/>
          <p:nvPr/>
        </p:nvSpPr>
        <p:spPr>
          <a:xfrm>
            <a:off x="261842" y="4682129"/>
            <a:ext cx="23336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solidFill>
                  <a:schemeClr val="tx2"/>
                </a:solidFill>
              </a:rPr>
              <a:t>授業資料（指示書）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B2E7AE-543E-9F46-88DB-DFA0323CA49F}"/>
              </a:ext>
            </a:extLst>
          </p:cNvPr>
          <p:cNvSpPr txBox="1"/>
          <p:nvPr/>
        </p:nvSpPr>
        <p:spPr>
          <a:xfrm>
            <a:off x="2927542" y="1676976"/>
            <a:ext cx="29565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Office(Word, Excel </a:t>
            </a:r>
            <a:r>
              <a:rPr lang="ja-JP" altLang="en-US">
                <a:solidFill>
                  <a:schemeClr val="tx2"/>
                </a:solidFill>
              </a:rPr>
              <a:t>など）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3FE1EB-672F-844C-9176-277652285E71}"/>
              </a:ext>
            </a:extLst>
          </p:cNvPr>
          <p:cNvSpPr txBox="1"/>
          <p:nvPr/>
        </p:nvSpPr>
        <p:spPr>
          <a:xfrm rot="20009449">
            <a:off x="3370327" y="2348177"/>
            <a:ext cx="56147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配置</a:t>
            </a:r>
            <a:r>
              <a:rPr kumimoji="1" lang="ja-JP" altLang="en-US" sz="13800">
                <a:solidFill>
                  <a:srgbClr val="FF0000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04865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456</Words>
  <Application>Microsoft Macintosh PowerPoint</Application>
  <PresentationFormat>ワイド画面</PresentationFormat>
  <Paragraphs>133</Paragraphs>
  <Slides>11</Slides>
  <Notes>6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HGPSoeiKakugothicUB</vt:lpstr>
      <vt:lpstr>Yu Gothic</vt:lpstr>
      <vt:lpstr>Yu Gothic</vt:lpstr>
      <vt:lpstr>游ゴシック Light</vt:lpstr>
      <vt:lpstr>Arial</vt:lpstr>
      <vt:lpstr>Office テーマ</vt:lpstr>
      <vt:lpstr>オンライン受講環境調査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館野 浩司</dc:creator>
  <cp:lastModifiedBy>館野 浩司</cp:lastModifiedBy>
  <cp:revision>59</cp:revision>
  <cp:lastPrinted>2021-05-22T16:08:34Z</cp:lastPrinted>
  <dcterms:created xsi:type="dcterms:W3CDTF">2021-05-08T09:02:50Z</dcterms:created>
  <dcterms:modified xsi:type="dcterms:W3CDTF">2021-05-23T07:30:48Z</dcterms:modified>
</cp:coreProperties>
</file>