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0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7041-0D4A-4475-B95C-3EC1833F8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34E0C4-DCF7-4938-9317-13BED2E25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8201CE-72D8-4E2D-A314-2609311A7564}"/>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5" name="Footer Placeholder 4">
            <a:extLst>
              <a:ext uri="{FF2B5EF4-FFF2-40B4-BE49-F238E27FC236}">
                <a16:creationId xmlns:a16="http://schemas.microsoft.com/office/drawing/2014/main" id="{28A51C43-24E2-4861-B57D-4AA290F6E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996B8-CFFD-41E5-924B-2A61AC7024CF}"/>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374713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C4A2-C817-41C4-BCDC-235922D4D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3D6F74-534F-4CB7-9BFA-CA825FF858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7FE58-D547-493F-9E44-299BFF467348}"/>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5" name="Footer Placeholder 4">
            <a:extLst>
              <a:ext uri="{FF2B5EF4-FFF2-40B4-BE49-F238E27FC236}">
                <a16:creationId xmlns:a16="http://schemas.microsoft.com/office/drawing/2014/main" id="{CC9F132F-A33E-4E2A-8553-3958F9B11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5D261-92FF-4C62-9AEC-A8D09B13E0EE}"/>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162296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268CE3-B255-4F96-820D-E208BFC15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141385-9547-4322-844F-776019931D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BAB75-3A06-4508-BDAE-2C8260074D89}"/>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5" name="Footer Placeholder 4">
            <a:extLst>
              <a:ext uri="{FF2B5EF4-FFF2-40B4-BE49-F238E27FC236}">
                <a16:creationId xmlns:a16="http://schemas.microsoft.com/office/drawing/2014/main" id="{6CB26C68-930F-49E3-96FB-96D0607C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6FADC-2FBC-4ED2-8FB8-8DA8D2DB0899}"/>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171453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410D-DBCA-4CB9-930A-DA6AFE9EC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AE6D71-C4CD-4A09-8632-44A2CFEB64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18D97-194F-4085-8019-0DCBC445CA08}"/>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5" name="Footer Placeholder 4">
            <a:extLst>
              <a:ext uri="{FF2B5EF4-FFF2-40B4-BE49-F238E27FC236}">
                <a16:creationId xmlns:a16="http://schemas.microsoft.com/office/drawing/2014/main" id="{BF697DAB-0EF6-4A91-8A0A-F545F8F72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AF102-CF6E-498E-BD07-667A8CFED57C}"/>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578283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B2D3-FD0E-4C29-B84E-240482073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243F26-6D86-421B-85A3-D2BB9CF9C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91148F-A413-49E7-8746-3536B276A8D7}"/>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5" name="Footer Placeholder 4">
            <a:extLst>
              <a:ext uri="{FF2B5EF4-FFF2-40B4-BE49-F238E27FC236}">
                <a16:creationId xmlns:a16="http://schemas.microsoft.com/office/drawing/2014/main" id="{B3A934E7-3D23-4D65-B60C-46A16B4E8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54048-D524-499B-A6CB-0B0944B8BEA4}"/>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86583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47C2-E0DF-456E-AA70-1DB2FEA82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583D81-78EE-4D6A-9F28-BA3F193EC2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496F39-1FAF-4561-B28D-BFDCE14B3B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833EF-ACF0-4EE0-AC04-562243E44A77}"/>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6" name="Footer Placeholder 5">
            <a:extLst>
              <a:ext uri="{FF2B5EF4-FFF2-40B4-BE49-F238E27FC236}">
                <a16:creationId xmlns:a16="http://schemas.microsoft.com/office/drawing/2014/main" id="{E2E0D36B-4EFA-4E70-ADE6-F87B1C16E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15032-85BF-4DDC-8AE8-9EFA3490E218}"/>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3781103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B493-5CA4-4445-B60A-9FB73BC0C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71B158-5D8A-4D96-8892-ABA2C2519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B50252-8878-4C03-89CD-0F356AA971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2AB925-78F2-4F57-A050-F525FFFD8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7B2EE1-06D2-453A-843C-3D81D4AFC2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84C269-FAEE-4583-A8A5-4D68D4D83242}"/>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8" name="Footer Placeholder 7">
            <a:extLst>
              <a:ext uri="{FF2B5EF4-FFF2-40B4-BE49-F238E27FC236}">
                <a16:creationId xmlns:a16="http://schemas.microsoft.com/office/drawing/2014/main" id="{18246518-8A12-48E4-BD39-0A4B06CCC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E72914-0E70-4CBD-84C1-48EB65BAF7A9}"/>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162851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1581-9175-4350-9873-CD9282DFB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A15F3F-03ED-4A7F-8954-49ADA77A46E5}"/>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4" name="Footer Placeholder 3">
            <a:extLst>
              <a:ext uri="{FF2B5EF4-FFF2-40B4-BE49-F238E27FC236}">
                <a16:creationId xmlns:a16="http://schemas.microsoft.com/office/drawing/2014/main" id="{174218FD-80E7-4DAD-ABD0-594FC1DA80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B74115-0A1C-40B4-AD75-C369D294A210}"/>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86481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E0CBB-522F-4698-A52F-4BB626EA35C9}"/>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3" name="Footer Placeholder 2">
            <a:extLst>
              <a:ext uri="{FF2B5EF4-FFF2-40B4-BE49-F238E27FC236}">
                <a16:creationId xmlns:a16="http://schemas.microsoft.com/office/drawing/2014/main" id="{1A1B9451-AF8F-428E-BC42-12480866A3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8419E-D601-4631-90AD-43C3331714B5}"/>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383169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7656-1DBA-42E3-8935-8E82FDA84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08C927-4E6D-4CE9-BBFF-08EA3F5616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3DFAA-3AAC-438B-B5D0-157FD0989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232F7C-0436-4466-A834-3CA1FA1D7A2B}"/>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6" name="Footer Placeholder 5">
            <a:extLst>
              <a:ext uri="{FF2B5EF4-FFF2-40B4-BE49-F238E27FC236}">
                <a16:creationId xmlns:a16="http://schemas.microsoft.com/office/drawing/2014/main" id="{A163D9B3-7D57-4DF9-8616-32C8FB000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2CA71-95DF-479C-9FBA-8FC7E53F70C4}"/>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77973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E36F-E13D-4F5F-A9DE-32500A2DE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CCAEEF-2AA4-4E35-913A-402088251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1F080A-A8B9-46E4-BD01-04F46F7DE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DE4D2F-D2F0-4BF5-B066-C0BA99490F80}"/>
              </a:ext>
            </a:extLst>
          </p:cNvPr>
          <p:cNvSpPr>
            <a:spLocks noGrp="1"/>
          </p:cNvSpPr>
          <p:nvPr>
            <p:ph type="dt" sz="half" idx="10"/>
          </p:nvPr>
        </p:nvSpPr>
        <p:spPr/>
        <p:txBody>
          <a:bodyPr/>
          <a:lstStyle/>
          <a:p>
            <a:fld id="{0A09A7FB-B338-496F-86AB-C580CCCAB517}" type="datetimeFigureOut">
              <a:rPr lang="en-US" smtClean="0"/>
              <a:t>6/18/2019</a:t>
            </a:fld>
            <a:endParaRPr lang="en-US"/>
          </a:p>
        </p:txBody>
      </p:sp>
      <p:sp>
        <p:nvSpPr>
          <p:cNvPr id="6" name="Footer Placeholder 5">
            <a:extLst>
              <a:ext uri="{FF2B5EF4-FFF2-40B4-BE49-F238E27FC236}">
                <a16:creationId xmlns:a16="http://schemas.microsoft.com/office/drawing/2014/main" id="{8F22BBCB-22F5-4319-A48B-DAB360B78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5AB8EE-713B-498C-8780-88E43E540BF6}"/>
              </a:ext>
            </a:extLst>
          </p:cNvPr>
          <p:cNvSpPr>
            <a:spLocks noGrp="1"/>
          </p:cNvSpPr>
          <p:nvPr>
            <p:ph type="sldNum" sz="quarter" idx="12"/>
          </p:nvPr>
        </p:nvSpPr>
        <p:spPr/>
        <p:txBody>
          <a:bodyPr/>
          <a:lstStyle/>
          <a:p>
            <a:fld id="{9F424AF1-60A3-4BC3-8E50-D0824EFBADE9}" type="slidenum">
              <a:rPr lang="en-US" smtClean="0"/>
              <a:t>‹#›</a:t>
            </a:fld>
            <a:endParaRPr lang="en-US"/>
          </a:p>
        </p:txBody>
      </p:sp>
    </p:spTree>
    <p:extLst>
      <p:ext uri="{BB962C8B-B14F-4D97-AF65-F5344CB8AC3E}">
        <p14:creationId xmlns:p14="http://schemas.microsoft.com/office/powerpoint/2010/main" val="120769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3E707-67A7-48BB-BB71-8F0BC37AB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96DC17-8AB8-47F0-962A-156D73393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D8133-FA18-4F2C-A14F-D8129812B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9A7FB-B338-496F-86AB-C580CCCAB517}" type="datetimeFigureOut">
              <a:rPr lang="en-US" smtClean="0"/>
              <a:t>6/18/2019</a:t>
            </a:fld>
            <a:endParaRPr lang="en-US"/>
          </a:p>
        </p:txBody>
      </p:sp>
      <p:sp>
        <p:nvSpPr>
          <p:cNvPr id="5" name="Footer Placeholder 4">
            <a:extLst>
              <a:ext uri="{FF2B5EF4-FFF2-40B4-BE49-F238E27FC236}">
                <a16:creationId xmlns:a16="http://schemas.microsoft.com/office/drawing/2014/main" id="{CB98978B-C2A7-4E52-945D-98B3EC62F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151E1F-6599-4689-90ED-A03DC1413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24AF1-60A3-4BC3-8E50-D0824EFBADE9}" type="slidenum">
              <a:rPr lang="en-US" smtClean="0"/>
              <a:t>‹#›</a:t>
            </a:fld>
            <a:endParaRPr lang="en-US"/>
          </a:p>
        </p:txBody>
      </p:sp>
    </p:spTree>
    <p:extLst>
      <p:ext uri="{BB962C8B-B14F-4D97-AF65-F5344CB8AC3E}">
        <p14:creationId xmlns:p14="http://schemas.microsoft.com/office/powerpoint/2010/main" val="85503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Jenkins">
            <a:extLst>
              <a:ext uri="{FF2B5EF4-FFF2-40B4-BE49-F238E27FC236}">
                <a16:creationId xmlns:a16="http://schemas.microsoft.com/office/drawing/2014/main" id="{1468A39C-02AC-4CC0-ABC1-CD5585E8E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550" y="781593"/>
            <a:ext cx="4478383" cy="44783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24572A-92FD-477D-ABE2-FD78C358A4B2}"/>
              </a:ext>
            </a:extLst>
          </p:cNvPr>
          <p:cNvSpPr/>
          <p:nvPr/>
        </p:nvSpPr>
        <p:spPr>
          <a:xfrm>
            <a:off x="1021608" y="4890644"/>
            <a:ext cx="1890133" cy="369332"/>
          </a:xfrm>
          <a:prstGeom prst="rect">
            <a:avLst/>
          </a:prstGeom>
        </p:spPr>
        <p:txBody>
          <a:bodyPr wrap="none">
            <a:spAutoFit/>
          </a:bodyPr>
          <a:lstStyle/>
          <a:p>
            <a:r>
              <a:rPr lang="en-US" dirty="0">
                <a:hlinkClick r:id="rId3"/>
              </a:rPr>
              <a:t>https://jenkins.io/</a:t>
            </a:r>
            <a:endParaRPr lang="en-US" dirty="0"/>
          </a:p>
        </p:txBody>
      </p:sp>
      <p:pic>
        <p:nvPicPr>
          <p:cNvPr id="5" name="Picture 4">
            <a:extLst>
              <a:ext uri="{FF2B5EF4-FFF2-40B4-BE49-F238E27FC236}">
                <a16:creationId xmlns:a16="http://schemas.microsoft.com/office/drawing/2014/main" id="{F8AD6BAE-CD0E-4F11-8B66-96ECBC1C1DA3}"/>
              </a:ext>
            </a:extLst>
          </p:cNvPr>
          <p:cNvPicPr>
            <a:picLocks noChangeAspect="1"/>
          </p:cNvPicPr>
          <p:nvPr/>
        </p:nvPicPr>
        <p:blipFill>
          <a:blip r:embed="rId4"/>
          <a:stretch>
            <a:fillRect/>
          </a:stretch>
        </p:blipFill>
        <p:spPr>
          <a:xfrm>
            <a:off x="5565322" y="2671489"/>
            <a:ext cx="5067300" cy="1114425"/>
          </a:xfrm>
          <a:prstGeom prst="rect">
            <a:avLst/>
          </a:prstGeom>
        </p:spPr>
      </p:pic>
    </p:spTree>
    <p:extLst>
      <p:ext uri="{BB962C8B-B14F-4D97-AF65-F5344CB8AC3E}">
        <p14:creationId xmlns:p14="http://schemas.microsoft.com/office/powerpoint/2010/main" val="49157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85FE-D23D-4077-8D62-B5B33F80FC48}"/>
              </a:ext>
            </a:extLst>
          </p:cNvPr>
          <p:cNvSpPr>
            <a:spLocks noGrp="1"/>
          </p:cNvSpPr>
          <p:nvPr>
            <p:ph type="title"/>
          </p:nvPr>
        </p:nvSpPr>
        <p:spPr/>
        <p:txBody>
          <a:bodyPr/>
          <a:lstStyle/>
          <a:p>
            <a:r>
              <a:rPr lang="en-US" b="1" dirty="0"/>
              <a:t>Continuous</a:t>
            </a:r>
            <a:r>
              <a:rPr lang="en-US" dirty="0"/>
              <a:t> </a:t>
            </a:r>
            <a:r>
              <a:rPr lang="en-US" b="1" dirty="0"/>
              <a:t>Integration</a:t>
            </a:r>
          </a:p>
        </p:txBody>
      </p:sp>
      <p:pic>
        <p:nvPicPr>
          <p:cNvPr id="20" name="Content Placeholder 19">
            <a:extLst>
              <a:ext uri="{FF2B5EF4-FFF2-40B4-BE49-F238E27FC236}">
                <a16:creationId xmlns:a16="http://schemas.microsoft.com/office/drawing/2014/main" id="{6991E094-2480-40DF-9CFE-74A5F473BAE4}"/>
              </a:ext>
            </a:extLst>
          </p:cNvPr>
          <p:cNvPicPr>
            <a:picLocks noGrp="1" noChangeAspect="1"/>
          </p:cNvPicPr>
          <p:nvPr>
            <p:ph idx="1"/>
          </p:nvPr>
        </p:nvPicPr>
        <p:blipFill>
          <a:blip r:embed="rId2"/>
          <a:stretch>
            <a:fillRect/>
          </a:stretch>
        </p:blipFill>
        <p:spPr>
          <a:xfrm>
            <a:off x="360520" y="2238103"/>
            <a:ext cx="1085850" cy="801144"/>
          </a:xfrm>
          <a:prstGeom prst="rect">
            <a:avLst/>
          </a:prstGeom>
        </p:spPr>
      </p:pic>
      <p:sp>
        <p:nvSpPr>
          <p:cNvPr id="10" name="Flowchart: Magnetic Disk 9">
            <a:extLst>
              <a:ext uri="{FF2B5EF4-FFF2-40B4-BE49-F238E27FC236}">
                <a16:creationId xmlns:a16="http://schemas.microsoft.com/office/drawing/2014/main" id="{69A11372-B0FE-4D08-8673-AF80148DBB07}"/>
              </a:ext>
            </a:extLst>
          </p:cNvPr>
          <p:cNvSpPr/>
          <p:nvPr/>
        </p:nvSpPr>
        <p:spPr>
          <a:xfrm>
            <a:off x="1654629" y="2238103"/>
            <a:ext cx="1210491" cy="26125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F12371FF-3D01-499F-BE00-01700B9646F1}"/>
              </a:ext>
            </a:extLst>
          </p:cNvPr>
          <p:cNvSpPr/>
          <p:nvPr/>
        </p:nvSpPr>
        <p:spPr>
          <a:xfrm>
            <a:off x="1654629" y="2542903"/>
            <a:ext cx="1210491" cy="261257"/>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63D5FE4F-F712-4784-8B71-401AC1A590EC}"/>
              </a:ext>
            </a:extLst>
          </p:cNvPr>
          <p:cNvSpPr/>
          <p:nvPr/>
        </p:nvSpPr>
        <p:spPr>
          <a:xfrm>
            <a:off x="1654629" y="2854053"/>
            <a:ext cx="1210491" cy="261257"/>
          </a:xfrm>
          <a:prstGeom prst="flowChartMagneticDisk">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a:extLst>
              <a:ext uri="{FF2B5EF4-FFF2-40B4-BE49-F238E27FC236}">
                <a16:creationId xmlns:a16="http://schemas.microsoft.com/office/drawing/2014/main" id="{504F2F3A-488A-4530-99F6-C2FF2E29A8E2}"/>
              </a:ext>
            </a:extLst>
          </p:cNvPr>
          <p:cNvSpPr/>
          <p:nvPr/>
        </p:nvSpPr>
        <p:spPr>
          <a:xfrm>
            <a:off x="1654629" y="3470184"/>
            <a:ext cx="1210491" cy="26125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A0EC8BD7-4F5C-4E69-B21A-4AAD6AD4BFCA}"/>
              </a:ext>
            </a:extLst>
          </p:cNvPr>
          <p:cNvSpPr/>
          <p:nvPr/>
        </p:nvSpPr>
        <p:spPr>
          <a:xfrm>
            <a:off x="1654629" y="3774984"/>
            <a:ext cx="1210491" cy="261257"/>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53848F23-A603-4659-8B00-08C8AD18B46D}"/>
              </a:ext>
            </a:extLst>
          </p:cNvPr>
          <p:cNvSpPr/>
          <p:nvPr/>
        </p:nvSpPr>
        <p:spPr>
          <a:xfrm>
            <a:off x="1654629" y="4086134"/>
            <a:ext cx="1210491" cy="261257"/>
          </a:xfrm>
          <a:prstGeom prst="flowChartMagneticDisk">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AAD96FD5-F545-4A34-BA20-59274B6FEB72}"/>
              </a:ext>
            </a:extLst>
          </p:cNvPr>
          <p:cNvSpPr/>
          <p:nvPr/>
        </p:nvSpPr>
        <p:spPr>
          <a:xfrm>
            <a:off x="1654629" y="4706983"/>
            <a:ext cx="1210491" cy="26125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F2A43307-2805-46D2-B42A-7A355A0BEFDC}"/>
              </a:ext>
            </a:extLst>
          </p:cNvPr>
          <p:cNvSpPr/>
          <p:nvPr/>
        </p:nvSpPr>
        <p:spPr>
          <a:xfrm>
            <a:off x="1654629" y="5011783"/>
            <a:ext cx="1210491" cy="261257"/>
          </a:xfrm>
          <a:prstGeom prst="flowChartMagneticDisk">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4E1B033A-8C11-4496-AA8E-2296509B2E1C}"/>
              </a:ext>
            </a:extLst>
          </p:cNvPr>
          <p:cNvSpPr/>
          <p:nvPr/>
        </p:nvSpPr>
        <p:spPr>
          <a:xfrm>
            <a:off x="1654629" y="5322933"/>
            <a:ext cx="1210491" cy="261257"/>
          </a:xfrm>
          <a:prstGeom prst="flowChartMagneticDisk">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14CFF33-15F3-45B2-8946-F148751DD165}"/>
              </a:ext>
            </a:extLst>
          </p:cNvPr>
          <p:cNvPicPr>
            <a:picLocks noChangeAspect="1"/>
          </p:cNvPicPr>
          <p:nvPr/>
        </p:nvPicPr>
        <p:blipFill>
          <a:blip r:embed="rId3"/>
          <a:stretch>
            <a:fillRect/>
          </a:stretch>
        </p:blipFill>
        <p:spPr>
          <a:xfrm>
            <a:off x="343852" y="3451770"/>
            <a:ext cx="1119188" cy="913742"/>
          </a:xfrm>
          <a:prstGeom prst="rect">
            <a:avLst/>
          </a:prstGeom>
        </p:spPr>
      </p:pic>
      <p:pic>
        <p:nvPicPr>
          <p:cNvPr id="22" name="Picture 21">
            <a:extLst>
              <a:ext uri="{FF2B5EF4-FFF2-40B4-BE49-F238E27FC236}">
                <a16:creationId xmlns:a16="http://schemas.microsoft.com/office/drawing/2014/main" id="{83797DEC-0E5D-4BDB-859B-C09C60B8072F}"/>
              </a:ext>
            </a:extLst>
          </p:cNvPr>
          <p:cNvPicPr>
            <a:picLocks noChangeAspect="1"/>
          </p:cNvPicPr>
          <p:nvPr/>
        </p:nvPicPr>
        <p:blipFill>
          <a:blip r:embed="rId4"/>
          <a:stretch>
            <a:fillRect/>
          </a:stretch>
        </p:blipFill>
        <p:spPr>
          <a:xfrm>
            <a:off x="360520" y="4640032"/>
            <a:ext cx="1119189" cy="1004758"/>
          </a:xfrm>
          <a:prstGeom prst="rect">
            <a:avLst/>
          </a:prstGeom>
        </p:spPr>
      </p:pic>
      <p:sp>
        <p:nvSpPr>
          <p:cNvPr id="23" name="Flowchart: Magnetic Disk 22" descr="Version Control (Git)">
            <a:extLst>
              <a:ext uri="{FF2B5EF4-FFF2-40B4-BE49-F238E27FC236}">
                <a16:creationId xmlns:a16="http://schemas.microsoft.com/office/drawing/2014/main" id="{010493EB-A56A-4B48-8E1B-BAB359D65E69}"/>
              </a:ext>
              <a:ext uri="{C183D7F6-B498-43B3-948B-1728B52AA6E4}">
                <adec:decorative xmlns:adec="http://schemas.microsoft.com/office/drawing/2017/decorative" val="0"/>
              </a:ext>
            </a:extLst>
          </p:cNvPr>
          <p:cNvSpPr/>
          <p:nvPr/>
        </p:nvSpPr>
        <p:spPr>
          <a:xfrm>
            <a:off x="4511040" y="2238103"/>
            <a:ext cx="2621280" cy="2865936"/>
          </a:xfrm>
          <a:prstGeom prst="flowChartMagneticDisk">
            <a:avLst/>
          </a:prstGeom>
          <a:solidFill>
            <a:srgbClr val="6660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Control Control -Git</a:t>
            </a:r>
          </a:p>
        </p:txBody>
      </p:sp>
      <p:cxnSp>
        <p:nvCxnSpPr>
          <p:cNvPr id="25" name="Straight Arrow Connector 24">
            <a:extLst>
              <a:ext uri="{FF2B5EF4-FFF2-40B4-BE49-F238E27FC236}">
                <a16:creationId xmlns:a16="http://schemas.microsoft.com/office/drawing/2014/main" id="{7248A3B6-31C0-4181-AF6B-899217E1817B}"/>
              </a:ext>
            </a:extLst>
          </p:cNvPr>
          <p:cNvCxnSpPr>
            <a:cxnSpLocks/>
            <a:stCxn id="11" idx="4"/>
          </p:cNvCxnSpPr>
          <p:nvPr/>
        </p:nvCxnSpPr>
        <p:spPr>
          <a:xfrm>
            <a:off x="2865120" y="2673532"/>
            <a:ext cx="1629250" cy="850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15D7B25-604D-4ED7-92DB-BE23C2E37E83}"/>
              </a:ext>
            </a:extLst>
          </p:cNvPr>
          <p:cNvCxnSpPr>
            <a:cxnSpLocks/>
          </p:cNvCxnSpPr>
          <p:nvPr/>
        </p:nvCxnSpPr>
        <p:spPr>
          <a:xfrm flipV="1">
            <a:off x="2863295" y="4295410"/>
            <a:ext cx="1649570" cy="861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33B1DBD-ACCE-4B88-B91B-0DA80CF28541}"/>
              </a:ext>
            </a:extLst>
          </p:cNvPr>
          <p:cNvCxnSpPr>
            <a:cxnSpLocks/>
            <a:endCxn id="23" idx="2"/>
          </p:cNvCxnSpPr>
          <p:nvPr/>
        </p:nvCxnSpPr>
        <p:spPr>
          <a:xfrm flipV="1">
            <a:off x="2865120" y="3671071"/>
            <a:ext cx="1645920" cy="21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415A8188-A756-4D5E-8029-F5AB71881DAA}"/>
              </a:ext>
            </a:extLst>
          </p:cNvPr>
          <p:cNvSpPr/>
          <p:nvPr/>
        </p:nvSpPr>
        <p:spPr>
          <a:xfrm>
            <a:off x="7213600" y="3449140"/>
            <a:ext cx="1971040" cy="480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 name="Oval 2047">
            <a:extLst>
              <a:ext uri="{FF2B5EF4-FFF2-40B4-BE49-F238E27FC236}">
                <a16:creationId xmlns:a16="http://schemas.microsoft.com/office/drawing/2014/main" id="{2C8E3C97-26D1-4E7A-8F05-C259F720D525}"/>
              </a:ext>
            </a:extLst>
          </p:cNvPr>
          <p:cNvSpPr/>
          <p:nvPr/>
        </p:nvSpPr>
        <p:spPr>
          <a:xfrm>
            <a:off x="9265920" y="2443196"/>
            <a:ext cx="2540000" cy="2455749"/>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9" name="Oval 2048">
            <a:extLst>
              <a:ext uri="{FF2B5EF4-FFF2-40B4-BE49-F238E27FC236}">
                <a16:creationId xmlns:a16="http://schemas.microsoft.com/office/drawing/2014/main" id="{5CC7576A-7620-4631-9CFB-592BF8609854}"/>
              </a:ext>
            </a:extLst>
          </p:cNvPr>
          <p:cNvSpPr/>
          <p:nvPr/>
        </p:nvSpPr>
        <p:spPr>
          <a:xfrm>
            <a:off x="9662160" y="2867976"/>
            <a:ext cx="1747520" cy="1606187"/>
          </a:xfrm>
          <a:prstGeom prst="ellipse">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9" name="Connector: Elbow 2058">
            <a:extLst>
              <a:ext uri="{FF2B5EF4-FFF2-40B4-BE49-F238E27FC236}">
                <a16:creationId xmlns:a16="http://schemas.microsoft.com/office/drawing/2014/main" id="{9DA63DAC-3357-497D-B106-A48A0FE581A8}"/>
              </a:ext>
            </a:extLst>
          </p:cNvPr>
          <p:cNvCxnSpPr>
            <a:stCxn id="2048" idx="4"/>
            <a:endCxn id="18" idx="3"/>
          </p:cNvCxnSpPr>
          <p:nvPr/>
        </p:nvCxnSpPr>
        <p:spPr>
          <a:xfrm rot="5400000">
            <a:off x="6055276" y="1103545"/>
            <a:ext cx="685245" cy="8276045"/>
          </a:xfrm>
          <a:prstGeom prst="bentConnector3">
            <a:avLst>
              <a:gd name="adj1" fmla="val 210459"/>
            </a:avLst>
          </a:prstGeom>
          <a:ln w="95250">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061" name="TextBox 2060">
            <a:extLst>
              <a:ext uri="{FF2B5EF4-FFF2-40B4-BE49-F238E27FC236}">
                <a16:creationId xmlns:a16="http://schemas.microsoft.com/office/drawing/2014/main" id="{7988DA63-8112-4B15-B64B-A388FC8B0122}"/>
              </a:ext>
            </a:extLst>
          </p:cNvPr>
          <p:cNvSpPr txBox="1"/>
          <p:nvPr/>
        </p:nvSpPr>
        <p:spPr>
          <a:xfrm>
            <a:off x="10196990" y="2018414"/>
            <a:ext cx="1371600" cy="369332"/>
          </a:xfrm>
          <a:prstGeom prst="rect">
            <a:avLst/>
          </a:prstGeom>
          <a:noFill/>
        </p:spPr>
        <p:txBody>
          <a:bodyPr wrap="square" rtlCol="0">
            <a:spAutoFit/>
          </a:bodyPr>
          <a:lstStyle/>
          <a:p>
            <a:r>
              <a:rPr lang="en-US" b="1" dirty="0"/>
              <a:t>Build</a:t>
            </a:r>
          </a:p>
        </p:txBody>
      </p:sp>
      <p:sp>
        <p:nvSpPr>
          <p:cNvPr id="2062" name="TextBox 2061">
            <a:extLst>
              <a:ext uri="{FF2B5EF4-FFF2-40B4-BE49-F238E27FC236}">
                <a16:creationId xmlns:a16="http://schemas.microsoft.com/office/drawing/2014/main" id="{99A0E9AC-F276-46DB-B25E-4B7BEDE5EB54}"/>
              </a:ext>
            </a:extLst>
          </p:cNvPr>
          <p:cNvSpPr txBox="1"/>
          <p:nvPr/>
        </p:nvSpPr>
        <p:spPr>
          <a:xfrm>
            <a:off x="10882790" y="5011783"/>
            <a:ext cx="685800" cy="369332"/>
          </a:xfrm>
          <a:prstGeom prst="rect">
            <a:avLst/>
          </a:prstGeom>
          <a:noFill/>
        </p:spPr>
        <p:txBody>
          <a:bodyPr wrap="square" rtlCol="0">
            <a:spAutoFit/>
          </a:bodyPr>
          <a:lstStyle/>
          <a:p>
            <a:r>
              <a:rPr lang="en-US" b="1" dirty="0"/>
              <a:t>Test</a:t>
            </a:r>
          </a:p>
        </p:txBody>
      </p:sp>
      <p:sp>
        <p:nvSpPr>
          <p:cNvPr id="2063" name="TextBox 2062">
            <a:extLst>
              <a:ext uri="{FF2B5EF4-FFF2-40B4-BE49-F238E27FC236}">
                <a16:creationId xmlns:a16="http://schemas.microsoft.com/office/drawing/2014/main" id="{1271E5EA-BA53-4700-ACDA-C8B71F993A34}"/>
              </a:ext>
            </a:extLst>
          </p:cNvPr>
          <p:cNvSpPr txBox="1"/>
          <p:nvPr/>
        </p:nvSpPr>
        <p:spPr>
          <a:xfrm>
            <a:off x="4640218" y="5951079"/>
            <a:ext cx="3515360" cy="369332"/>
          </a:xfrm>
          <a:prstGeom prst="rect">
            <a:avLst/>
          </a:prstGeom>
          <a:noFill/>
        </p:spPr>
        <p:txBody>
          <a:bodyPr wrap="square" rtlCol="0">
            <a:spAutoFit/>
          </a:bodyPr>
          <a:lstStyle/>
          <a:p>
            <a:r>
              <a:rPr lang="en-US" b="1" dirty="0"/>
              <a:t>Feedback</a:t>
            </a:r>
            <a:r>
              <a:rPr lang="en-US" dirty="0"/>
              <a:t> </a:t>
            </a:r>
            <a:r>
              <a:rPr lang="en-US" b="1" dirty="0"/>
              <a:t>Mechanism</a:t>
            </a:r>
          </a:p>
        </p:txBody>
      </p:sp>
      <p:cxnSp>
        <p:nvCxnSpPr>
          <p:cNvPr id="48" name="Straight Arrow Connector 47">
            <a:extLst>
              <a:ext uri="{FF2B5EF4-FFF2-40B4-BE49-F238E27FC236}">
                <a16:creationId xmlns:a16="http://schemas.microsoft.com/office/drawing/2014/main" id="{726053FF-5443-4816-853D-DB62368EECF8}"/>
              </a:ext>
            </a:extLst>
          </p:cNvPr>
          <p:cNvCxnSpPr>
            <a:cxnSpLocks/>
          </p:cNvCxnSpPr>
          <p:nvPr/>
        </p:nvCxnSpPr>
        <p:spPr>
          <a:xfrm flipH="1" flipV="1">
            <a:off x="2926080" y="2431130"/>
            <a:ext cx="1676401" cy="84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1C7B35-391E-464A-B356-61EA29FFEEDE}"/>
              </a:ext>
            </a:extLst>
          </p:cNvPr>
          <p:cNvCxnSpPr>
            <a:cxnSpLocks/>
            <a:endCxn id="15" idx="4"/>
          </p:cNvCxnSpPr>
          <p:nvPr/>
        </p:nvCxnSpPr>
        <p:spPr>
          <a:xfrm flipH="1">
            <a:off x="2865120" y="3939304"/>
            <a:ext cx="1645920" cy="277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EAD759F-4898-473B-B434-20C3781E81D7}"/>
              </a:ext>
            </a:extLst>
          </p:cNvPr>
          <p:cNvCxnSpPr>
            <a:cxnSpLocks/>
          </p:cNvCxnSpPr>
          <p:nvPr/>
        </p:nvCxnSpPr>
        <p:spPr>
          <a:xfrm flipH="1">
            <a:off x="2841545" y="4532057"/>
            <a:ext cx="1669495" cy="848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 descr="Image result for Jenkins">
            <a:extLst>
              <a:ext uri="{FF2B5EF4-FFF2-40B4-BE49-F238E27FC236}">
                <a16:creationId xmlns:a16="http://schemas.microsoft.com/office/drawing/2014/main" id="{E161657D-017F-4C11-9E02-7D4A680C4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1842" y="3104510"/>
            <a:ext cx="1108155" cy="1108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6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29C2-4C5A-427A-A986-B8093DE4AC48}"/>
              </a:ext>
            </a:extLst>
          </p:cNvPr>
          <p:cNvSpPr>
            <a:spLocks noGrp="1"/>
          </p:cNvSpPr>
          <p:nvPr>
            <p:ph type="title"/>
          </p:nvPr>
        </p:nvSpPr>
        <p:spPr/>
        <p:txBody>
          <a:bodyPr/>
          <a:lstStyle/>
          <a:p>
            <a:r>
              <a:rPr lang="en-US" b="1" dirty="0"/>
              <a:t>Continuous</a:t>
            </a:r>
            <a:r>
              <a:rPr lang="en-US" dirty="0"/>
              <a:t> </a:t>
            </a:r>
            <a:r>
              <a:rPr lang="en-US" b="1" dirty="0"/>
              <a:t>Integration</a:t>
            </a:r>
          </a:p>
        </p:txBody>
      </p:sp>
      <p:sp>
        <p:nvSpPr>
          <p:cNvPr id="3" name="Content Placeholder 2">
            <a:extLst>
              <a:ext uri="{FF2B5EF4-FFF2-40B4-BE49-F238E27FC236}">
                <a16:creationId xmlns:a16="http://schemas.microsoft.com/office/drawing/2014/main" id="{94E55EB8-0FEC-453E-843D-4ED5F376A988}"/>
              </a:ext>
            </a:extLst>
          </p:cNvPr>
          <p:cNvSpPr>
            <a:spLocks noGrp="1"/>
          </p:cNvSpPr>
          <p:nvPr>
            <p:ph idx="1"/>
          </p:nvPr>
        </p:nvSpPr>
        <p:spPr/>
        <p:txBody>
          <a:bodyPr/>
          <a:lstStyle/>
          <a:p>
            <a:r>
              <a:rPr lang="en-US" dirty="0"/>
              <a:t>Continuous Integration (CI) is a development practice that requires developers to integrate code into a shared repository several times a day. Each check-in is then verified by an automated build, allowing teams to detect problems early. </a:t>
            </a:r>
          </a:p>
          <a:p>
            <a:r>
              <a:rPr lang="en-US" dirty="0"/>
              <a:t>By integrating regularly, you can detect errors quickly, and locate them more easily.</a:t>
            </a:r>
          </a:p>
        </p:txBody>
      </p:sp>
    </p:spTree>
    <p:extLst>
      <p:ext uri="{BB962C8B-B14F-4D97-AF65-F5344CB8AC3E}">
        <p14:creationId xmlns:p14="http://schemas.microsoft.com/office/powerpoint/2010/main" val="319233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2C0B-2C8B-4E22-A56C-28759532137F}"/>
              </a:ext>
            </a:extLst>
          </p:cNvPr>
          <p:cNvSpPr>
            <a:spLocks noGrp="1"/>
          </p:cNvSpPr>
          <p:nvPr>
            <p:ph type="title"/>
          </p:nvPr>
        </p:nvSpPr>
        <p:spPr/>
        <p:txBody>
          <a:bodyPr/>
          <a:lstStyle/>
          <a:p>
            <a:r>
              <a:rPr lang="en-US" b="1" dirty="0"/>
              <a:t>Why Continuous Integration</a:t>
            </a:r>
          </a:p>
        </p:txBody>
      </p:sp>
      <p:sp>
        <p:nvSpPr>
          <p:cNvPr id="3" name="Content Placeholder 2">
            <a:extLst>
              <a:ext uri="{FF2B5EF4-FFF2-40B4-BE49-F238E27FC236}">
                <a16:creationId xmlns:a16="http://schemas.microsoft.com/office/drawing/2014/main" id="{F1660035-DBDE-4FF4-8B2D-1B5345CB6CB5}"/>
              </a:ext>
            </a:extLst>
          </p:cNvPr>
          <p:cNvSpPr>
            <a:spLocks noGrp="1"/>
          </p:cNvSpPr>
          <p:nvPr>
            <p:ph idx="1"/>
          </p:nvPr>
        </p:nvSpPr>
        <p:spPr/>
        <p:txBody>
          <a:bodyPr>
            <a:normAutofit lnSpcReduction="10000"/>
          </a:bodyPr>
          <a:lstStyle/>
          <a:p>
            <a:r>
              <a:rPr lang="en-US" dirty="0"/>
              <a:t>If developers do not commit the changes on regular basis then code changes has to be integrated and tested manually.</a:t>
            </a:r>
          </a:p>
          <a:p>
            <a:r>
              <a:rPr lang="en-US" dirty="0"/>
              <a:t>If developers commit the changes on regular basis like daily or weekly and Build script compiles the code and runs the test script automatically then on regular basis the integration happens but still it is not completely continuous integration because the changes get compiled on regular basis not immediately and incase of Build failure the notification sent back to developer. </a:t>
            </a:r>
          </a:p>
          <a:p>
            <a:r>
              <a:rPr lang="en-US" dirty="0"/>
              <a:t>So that is why we need a CI process means whenever developer commits the code into source control, it should be immediately build and incase of failure it sends the notification to developer.</a:t>
            </a:r>
          </a:p>
        </p:txBody>
      </p:sp>
    </p:spTree>
    <p:extLst>
      <p:ext uri="{BB962C8B-B14F-4D97-AF65-F5344CB8AC3E}">
        <p14:creationId xmlns:p14="http://schemas.microsoft.com/office/powerpoint/2010/main" val="248552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62A2-2719-4CC7-9721-C34F82748E74}"/>
              </a:ext>
            </a:extLst>
          </p:cNvPr>
          <p:cNvSpPr>
            <a:spLocks noGrp="1"/>
          </p:cNvSpPr>
          <p:nvPr>
            <p:ph type="title"/>
          </p:nvPr>
        </p:nvSpPr>
        <p:spPr/>
        <p:txBody>
          <a:bodyPr/>
          <a:lstStyle/>
          <a:p>
            <a:r>
              <a:rPr lang="en-US" b="1" dirty="0"/>
              <a:t>CI-Advantages</a:t>
            </a:r>
          </a:p>
        </p:txBody>
      </p:sp>
      <p:sp>
        <p:nvSpPr>
          <p:cNvPr id="3" name="Content Placeholder 2">
            <a:extLst>
              <a:ext uri="{FF2B5EF4-FFF2-40B4-BE49-F238E27FC236}">
                <a16:creationId xmlns:a16="http://schemas.microsoft.com/office/drawing/2014/main" id="{82AA8B30-8740-4AFF-B8A7-E191239CBBF4}"/>
              </a:ext>
            </a:extLst>
          </p:cNvPr>
          <p:cNvSpPr>
            <a:spLocks noGrp="1"/>
          </p:cNvSpPr>
          <p:nvPr>
            <p:ph idx="1"/>
          </p:nvPr>
        </p:nvSpPr>
        <p:spPr/>
        <p:txBody>
          <a:bodyPr/>
          <a:lstStyle/>
          <a:p>
            <a:r>
              <a:rPr lang="en-US" dirty="0"/>
              <a:t>Goodbye to long and tense integration.</a:t>
            </a:r>
          </a:p>
          <a:p>
            <a:r>
              <a:rPr lang="en-US" dirty="0"/>
              <a:t>Increase visibility enabling greater communication.</a:t>
            </a:r>
          </a:p>
          <a:p>
            <a:r>
              <a:rPr lang="en-US" dirty="0"/>
              <a:t>Catch the issues early.</a:t>
            </a:r>
          </a:p>
          <a:p>
            <a:r>
              <a:rPr lang="en-US" dirty="0"/>
              <a:t>Spend less time for debugging and more time on adding more features.</a:t>
            </a:r>
          </a:p>
          <a:p>
            <a:endParaRPr lang="en-US" dirty="0"/>
          </a:p>
        </p:txBody>
      </p:sp>
    </p:spTree>
    <p:extLst>
      <p:ext uri="{BB962C8B-B14F-4D97-AF65-F5344CB8AC3E}">
        <p14:creationId xmlns:p14="http://schemas.microsoft.com/office/powerpoint/2010/main" val="346991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E86D-8AAD-4EA4-B53C-11508BB29760}"/>
              </a:ext>
            </a:extLst>
          </p:cNvPr>
          <p:cNvSpPr>
            <a:spLocks noGrp="1"/>
          </p:cNvSpPr>
          <p:nvPr>
            <p:ph type="title"/>
          </p:nvPr>
        </p:nvSpPr>
        <p:spPr/>
        <p:txBody>
          <a:bodyPr/>
          <a:lstStyle/>
          <a:p>
            <a:r>
              <a:rPr lang="en-US" b="1" dirty="0"/>
              <a:t>Continuous Delivery</a:t>
            </a:r>
          </a:p>
        </p:txBody>
      </p:sp>
      <p:pic>
        <p:nvPicPr>
          <p:cNvPr id="4" name="Content Placeholder 3">
            <a:extLst>
              <a:ext uri="{FF2B5EF4-FFF2-40B4-BE49-F238E27FC236}">
                <a16:creationId xmlns:a16="http://schemas.microsoft.com/office/drawing/2014/main" id="{4911B61B-4E3E-4019-9D47-DC8F5DE114F7}"/>
              </a:ext>
            </a:extLst>
          </p:cNvPr>
          <p:cNvPicPr>
            <a:picLocks noGrp="1" noChangeAspect="1"/>
          </p:cNvPicPr>
          <p:nvPr>
            <p:ph idx="1"/>
          </p:nvPr>
        </p:nvPicPr>
        <p:blipFill>
          <a:blip r:embed="rId2"/>
          <a:stretch>
            <a:fillRect/>
          </a:stretch>
        </p:blipFill>
        <p:spPr>
          <a:xfrm>
            <a:off x="764424" y="1690689"/>
            <a:ext cx="7517427" cy="3225720"/>
          </a:xfrm>
          <a:prstGeom prst="rect">
            <a:avLst/>
          </a:prstGeom>
        </p:spPr>
      </p:pic>
      <p:sp>
        <p:nvSpPr>
          <p:cNvPr id="5" name="Rectangle: Beveled 4">
            <a:extLst>
              <a:ext uri="{FF2B5EF4-FFF2-40B4-BE49-F238E27FC236}">
                <a16:creationId xmlns:a16="http://schemas.microsoft.com/office/drawing/2014/main" id="{C1CDB1EE-2520-4AA7-9D41-C7FDF9A584BD}"/>
              </a:ext>
            </a:extLst>
          </p:cNvPr>
          <p:cNvSpPr/>
          <p:nvPr/>
        </p:nvSpPr>
        <p:spPr>
          <a:xfrm>
            <a:off x="9413966" y="2180143"/>
            <a:ext cx="1001485" cy="1123406"/>
          </a:xfrm>
          <a:prstGeom prst="bevel">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a:t>
            </a:r>
          </a:p>
        </p:txBody>
      </p:sp>
      <p:sp>
        <p:nvSpPr>
          <p:cNvPr id="6" name="Rectangle: Beveled 5">
            <a:extLst>
              <a:ext uri="{FF2B5EF4-FFF2-40B4-BE49-F238E27FC236}">
                <a16:creationId xmlns:a16="http://schemas.microsoft.com/office/drawing/2014/main" id="{447B2996-41E8-4F3E-9D9E-1F51A5760DD6}"/>
              </a:ext>
            </a:extLst>
          </p:cNvPr>
          <p:cNvSpPr/>
          <p:nvPr/>
        </p:nvSpPr>
        <p:spPr>
          <a:xfrm>
            <a:off x="9413966" y="3708497"/>
            <a:ext cx="1001485" cy="1123406"/>
          </a:xfrm>
          <a:prstGeom prst="bevel">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a:t>
            </a:r>
          </a:p>
        </p:txBody>
      </p:sp>
      <p:sp>
        <p:nvSpPr>
          <p:cNvPr id="7" name="Rectangle: Beveled 6">
            <a:extLst>
              <a:ext uri="{FF2B5EF4-FFF2-40B4-BE49-F238E27FC236}">
                <a16:creationId xmlns:a16="http://schemas.microsoft.com/office/drawing/2014/main" id="{7496715C-57F4-4509-9DC3-713109456FC0}"/>
              </a:ext>
            </a:extLst>
          </p:cNvPr>
          <p:cNvSpPr/>
          <p:nvPr/>
        </p:nvSpPr>
        <p:spPr>
          <a:xfrm>
            <a:off x="9479280" y="5236851"/>
            <a:ext cx="1001485" cy="1123406"/>
          </a:xfrm>
          <a:prstGeom prst="bevel">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a:t>
            </a:r>
          </a:p>
        </p:txBody>
      </p:sp>
      <p:cxnSp>
        <p:nvCxnSpPr>
          <p:cNvPr id="10" name="Connector: Elbow 9">
            <a:extLst>
              <a:ext uri="{FF2B5EF4-FFF2-40B4-BE49-F238E27FC236}">
                <a16:creationId xmlns:a16="http://schemas.microsoft.com/office/drawing/2014/main" id="{2581446E-A81F-461A-BEFB-450417084F20}"/>
              </a:ext>
            </a:extLst>
          </p:cNvPr>
          <p:cNvCxnSpPr>
            <a:stCxn id="4" idx="3"/>
          </p:cNvCxnSpPr>
          <p:nvPr/>
        </p:nvCxnSpPr>
        <p:spPr>
          <a:xfrm flipV="1">
            <a:off x="8281851" y="2647406"/>
            <a:ext cx="1053738" cy="656143"/>
          </a:xfrm>
          <a:prstGeom prst="bentConnector3">
            <a:avLst/>
          </a:prstGeom>
          <a:ln w="50800">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314A7906-A412-4A66-B58A-6B91BAA5F592}"/>
              </a:ext>
            </a:extLst>
          </p:cNvPr>
          <p:cNvCxnSpPr>
            <a:stCxn id="5" idx="2"/>
          </p:cNvCxnSpPr>
          <p:nvPr/>
        </p:nvCxnSpPr>
        <p:spPr>
          <a:xfrm rot="16200000" flipH="1">
            <a:off x="9845040" y="3373217"/>
            <a:ext cx="404948" cy="265611"/>
          </a:xfrm>
          <a:prstGeom prst="bentConnector3">
            <a:avLst/>
          </a:prstGeom>
          <a:ln w="50800">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274717E-2A2B-46D7-AC91-F2122D671438}"/>
              </a:ext>
            </a:extLst>
          </p:cNvPr>
          <p:cNvCxnSpPr>
            <a:stCxn id="6" idx="2"/>
          </p:cNvCxnSpPr>
          <p:nvPr/>
        </p:nvCxnSpPr>
        <p:spPr>
          <a:xfrm rot="16200000" flipH="1">
            <a:off x="9845040" y="4901571"/>
            <a:ext cx="404948" cy="265611"/>
          </a:xfrm>
          <a:prstGeom prst="bentConnector3">
            <a:avLst/>
          </a:prstGeom>
          <a:ln w="50800">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64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E86D-8AAD-4EA4-B53C-11508BB29760}"/>
              </a:ext>
            </a:extLst>
          </p:cNvPr>
          <p:cNvSpPr>
            <a:spLocks noGrp="1"/>
          </p:cNvSpPr>
          <p:nvPr>
            <p:ph type="title"/>
          </p:nvPr>
        </p:nvSpPr>
        <p:spPr/>
        <p:txBody>
          <a:bodyPr/>
          <a:lstStyle/>
          <a:p>
            <a:r>
              <a:rPr lang="en-US" b="1" dirty="0"/>
              <a:t>Continuous Deployment</a:t>
            </a:r>
          </a:p>
        </p:txBody>
      </p:sp>
      <p:pic>
        <p:nvPicPr>
          <p:cNvPr id="4" name="Content Placeholder 3">
            <a:extLst>
              <a:ext uri="{FF2B5EF4-FFF2-40B4-BE49-F238E27FC236}">
                <a16:creationId xmlns:a16="http://schemas.microsoft.com/office/drawing/2014/main" id="{4911B61B-4E3E-4019-9D47-DC8F5DE114F7}"/>
              </a:ext>
            </a:extLst>
          </p:cNvPr>
          <p:cNvPicPr>
            <a:picLocks noGrp="1" noChangeAspect="1"/>
          </p:cNvPicPr>
          <p:nvPr>
            <p:ph idx="1"/>
          </p:nvPr>
        </p:nvPicPr>
        <p:blipFill>
          <a:blip r:embed="rId2"/>
          <a:stretch>
            <a:fillRect/>
          </a:stretch>
        </p:blipFill>
        <p:spPr>
          <a:xfrm>
            <a:off x="764424" y="1690689"/>
            <a:ext cx="7517427" cy="3225720"/>
          </a:xfrm>
          <a:prstGeom prst="rect">
            <a:avLst/>
          </a:prstGeom>
        </p:spPr>
      </p:pic>
      <p:sp>
        <p:nvSpPr>
          <p:cNvPr id="7" name="Rectangle: Beveled 6">
            <a:extLst>
              <a:ext uri="{FF2B5EF4-FFF2-40B4-BE49-F238E27FC236}">
                <a16:creationId xmlns:a16="http://schemas.microsoft.com/office/drawing/2014/main" id="{7496715C-57F4-4509-9DC3-713109456FC0}"/>
              </a:ext>
            </a:extLst>
          </p:cNvPr>
          <p:cNvSpPr/>
          <p:nvPr/>
        </p:nvSpPr>
        <p:spPr>
          <a:xfrm>
            <a:off x="9335589" y="2180143"/>
            <a:ext cx="1001485" cy="1123406"/>
          </a:xfrm>
          <a:prstGeom prst="bevel">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a:t>
            </a:r>
          </a:p>
        </p:txBody>
      </p:sp>
      <p:cxnSp>
        <p:nvCxnSpPr>
          <p:cNvPr id="10" name="Connector: Elbow 9">
            <a:extLst>
              <a:ext uri="{FF2B5EF4-FFF2-40B4-BE49-F238E27FC236}">
                <a16:creationId xmlns:a16="http://schemas.microsoft.com/office/drawing/2014/main" id="{2581446E-A81F-461A-BEFB-450417084F20}"/>
              </a:ext>
            </a:extLst>
          </p:cNvPr>
          <p:cNvCxnSpPr>
            <a:stCxn id="4" idx="3"/>
          </p:cNvCxnSpPr>
          <p:nvPr/>
        </p:nvCxnSpPr>
        <p:spPr>
          <a:xfrm flipV="1">
            <a:off x="8281851" y="2647406"/>
            <a:ext cx="1053738" cy="656143"/>
          </a:xfrm>
          <a:prstGeom prst="bentConnector3">
            <a:avLst/>
          </a:prstGeom>
          <a:ln w="50800">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48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D5D9-E671-4E78-9D22-77A3EE5BC1D0}"/>
              </a:ext>
            </a:extLst>
          </p:cNvPr>
          <p:cNvSpPr>
            <a:spLocks noGrp="1"/>
          </p:cNvSpPr>
          <p:nvPr>
            <p:ph type="title"/>
          </p:nvPr>
        </p:nvSpPr>
        <p:spPr/>
        <p:txBody>
          <a:bodyPr/>
          <a:lstStyle/>
          <a:p>
            <a:r>
              <a:rPr lang="en-US" dirty="0"/>
              <a:t>Installing Jenkins</a:t>
            </a:r>
          </a:p>
        </p:txBody>
      </p:sp>
      <p:sp>
        <p:nvSpPr>
          <p:cNvPr id="3" name="Content Placeholder 2">
            <a:extLst>
              <a:ext uri="{FF2B5EF4-FFF2-40B4-BE49-F238E27FC236}">
                <a16:creationId xmlns:a16="http://schemas.microsoft.com/office/drawing/2014/main" id="{553935AD-9955-4D5E-84F7-18FC21279454}"/>
              </a:ext>
            </a:extLst>
          </p:cNvPr>
          <p:cNvSpPr>
            <a:spLocks noGrp="1"/>
          </p:cNvSpPr>
          <p:nvPr>
            <p:ph idx="1"/>
          </p:nvPr>
        </p:nvSpPr>
        <p:spPr/>
        <p:txBody>
          <a:bodyPr>
            <a:normAutofit fontScale="92500" lnSpcReduction="10000"/>
          </a:bodyPr>
          <a:lstStyle/>
          <a:p>
            <a:pPr marL="0" indent="0">
              <a:buNone/>
            </a:pPr>
            <a:r>
              <a:rPr lang="en-US" dirty="0"/>
              <a:t>---&gt;Minimum hardware requirements:</a:t>
            </a:r>
          </a:p>
          <a:p>
            <a:pPr marL="0" indent="0">
              <a:buNone/>
            </a:pPr>
            <a:r>
              <a:rPr lang="en-US" dirty="0"/>
              <a:t>• 256 MB of RAM</a:t>
            </a:r>
          </a:p>
          <a:p>
            <a:pPr marL="0" indent="0">
              <a:buNone/>
            </a:pPr>
            <a:r>
              <a:rPr lang="en-US" dirty="0"/>
              <a:t>• 1 GB of drive space (although 10 GB is a recommended minimum if running Jenkins as a Docker container)</a:t>
            </a:r>
          </a:p>
          <a:p>
            <a:pPr marL="0" indent="0">
              <a:buNone/>
            </a:pPr>
            <a:r>
              <a:rPr lang="en-US" dirty="0"/>
              <a:t>----&gt;Recommended hardware configuration for a small team:</a:t>
            </a:r>
          </a:p>
          <a:p>
            <a:pPr marL="0" indent="0">
              <a:buNone/>
            </a:pPr>
            <a:r>
              <a:rPr lang="en-US" dirty="0"/>
              <a:t>• 1 GB+ of RAM</a:t>
            </a:r>
          </a:p>
          <a:p>
            <a:pPr marL="0" indent="0">
              <a:buNone/>
            </a:pPr>
            <a:r>
              <a:rPr lang="en-US" dirty="0"/>
              <a:t>• 50 GB+ of drive space</a:t>
            </a:r>
          </a:p>
          <a:p>
            <a:pPr marL="0" indent="0">
              <a:buNone/>
            </a:pPr>
            <a:r>
              <a:rPr lang="en-US" dirty="0" err="1"/>
              <a:t>Sofware</a:t>
            </a:r>
            <a:r>
              <a:rPr lang="en-US" dirty="0"/>
              <a:t> requirements:</a:t>
            </a:r>
          </a:p>
          <a:p>
            <a:pPr marL="0" indent="0">
              <a:buNone/>
            </a:pPr>
            <a:r>
              <a:rPr lang="en-US" dirty="0"/>
              <a:t>• Java 8 - either a Java Runtime Environment (JRE) or a Java Development Kit (JDK) is fine</a:t>
            </a:r>
          </a:p>
        </p:txBody>
      </p:sp>
    </p:spTree>
    <p:extLst>
      <p:ext uri="{BB962C8B-B14F-4D97-AF65-F5344CB8AC3E}">
        <p14:creationId xmlns:p14="http://schemas.microsoft.com/office/powerpoint/2010/main" val="171145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301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Continuous Integration</vt:lpstr>
      <vt:lpstr>Continuous Integration</vt:lpstr>
      <vt:lpstr>Why Continuous Integration</vt:lpstr>
      <vt:lpstr>CI-Advantages</vt:lpstr>
      <vt:lpstr>Continuous Delivery</vt:lpstr>
      <vt:lpstr>Continuous Deployment</vt:lpstr>
      <vt:lpstr>Installing Jenkins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Raman (ES Global Design)</dc:creator>
  <cp:lastModifiedBy>Sharma, Raman (ES Global Design)</cp:lastModifiedBy>
  <cp:revision>23</cp:revision>
  <dcterms:created xsi:type="dcterms:W3CDTF">2019-06-11T10:46:42Z</dcterms:created>
  <dcterms:modified xsi:type="dcterms:W3CDTF">2019-06-18T16:55:24Z</dcterms:modified>
</cp:coreProperties>
</file>