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9" r:id="rId4"/>
    <p:sldId id="327" r:id="rId6"/>
    <p:sldId id="328" r:id="rId7"/>
    <p:sldId id="329" r:id="rId8"/>
    <p:sldId id="330" r:id="rId9"/>
    <p:sldId id="331" r:id="rId10"/>
    <p:sldId id="332" r:id="rId11"/>
    <p:sldId id="333" r:id="rId12"/>
    <p:sldId id="334" r:id="rId13"/>
    <p:sldId id="335" r:id="rId14"/>
    <p:sldId id="336" r:id="rId15"/>
    <p:sldId id="337" r:id="rId16"/>
    <p:sldId id="338" r:id="rId17"/>
    <p:sldId id="342" r:id="rId18"/>
    <p:sldId id="343" r:id="rId19"/>
    <p:sldId id="344" r:id="rId20"/>
    <p:sldId id="345" r:id="rId21"/>
    <p:sldId id="346" r:id="rId22"/>
    <p:sldId id="347" r:id="rId23"/>
    <p:sldId id="348" r:id="rId24"/>
    <p:sldId id="349" r:id="rId25"/>
    <p:sldId id="350" r:id="rId26"/>
    <p:sldId id="351" r:id="rId27"/>
    <p:sldId id="352" r:id="rId28"/>
    <p:sldId id="339" r:id="rId29"/>
    <p:sldId id="286" r:id="rId30"/>
    <p:sldId id="355" r:id="rId31"/>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183A5D"/>
    <a:srgbClr val="132E49"/>
    <a:srgbClr val="0A1928"/>
    <a:srgbClr val="ED6579"/>
    <a:srgbClr val="01C4BE"/>
    <a:srgbClr val="3ABE99"/>
    <a:srgbClr val="C0162E"/>
    <a:srgbClr val="F397A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125" d="100"/>
          <a:sy n="125" d="100"/>
        </p:scale>
        <p:origin x="1230" y="606"/>
      </p:cViewPr>
      <p:guideLst>
        <p:guide orient="horz" pos="1593"/>
        <p:guide pos="289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zh-CN" altLang="en-US"/>
              <a:t>今天主要讲一下及时编译</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level 0：interpreter解释执行</a:t>
            </a:r>
            <a:endParaRPr lang="en-US"/>
          </a:p>
          <a:p>
            <a:r>
              <a:rPr lang="en-US"/>
              <a:t>level 1：C1编译，无profiling</a:t>
            </a:r>
            <a:endParaRPr lang="en-US"/>
          </a:p>
          <a:p>
            <a:r>
              <a:rPr lang="en-US"/>
              <a:t>level 2：C1编译，仅方法及循环back-edge执行次数的profiling</a:t>
            </a:r>
            <a:endParaRPr lang="en-US"/>
          </a:p>
          <a:p>
            <a:r>
              <a:rPr lang="en-US"/>
              <a:t>level 3：C1编译，除level 2中的profiling外还包括branch（针对分支跳转字节码）及receiver type（针对成员方法调用或类检测，如checkcast，instnaceof，aastore字节码）的profiling</a:t>
            </a:r>
            <a:endParaRPr lang="en-US"/>
          </a:p>
          <a:p>
            <a:r>
              <a:rPr lang="en-US"/>
              <a:t>level 4：C2编译</a:t>
            </a:r>
            <a:endParaRPr lang="en-US"/>
          </a:p>
          <a:p>
            <a:endParaRPr lang="en-US"/>
          </a:p>
          <a:p>
            <a:r>
              <a:rPr lang="en-US"/>
              <a:t>其中 1 层的性能比 2 层的稍微高一些，而 2 层的性能又比 3 层高出 30%。这是因为 profiling 越多，其额外的性能开销越大。</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这里我列举了 4 个不同的编译路径（Igor 的演讲列举了更多的编译路径）。通常情况下，热点方法会被 3 层的 C1 编译，然后再被 4 层的 C2 编译。</a:t>
            </a:r>
            <a:endParaRPr lang="en-US"/>
          </a:p>
          <a:p>
            <a:endParaRPr lang="en-US"/>
          </a:p>
          <a:p>
            <a:r>
              <a:rPr lang="en-US"/>
              <a:t>如果方法的字节码数目比较少（如 getter/setter），而且 3 层的 profiling 没有可收集的数据。</a:t>
            </a:r>
            <a:endParaRPr lang="en-US"/>
          </a:p>
          <a:p>
            <a:endParaRPr lang="en-US"/>
          </a:p>
          <a:p>
            <a:r>
              <a:rPr lang="en-US"/>
              <a:t>那么，Java 虚拟机断定该方法对于 C1 代码和 C2 代码的执行效率相同。在这种情况下，Java 虚拟机会在 3 层编译之后，直接选择用 1 层的 C1 编译。由于这是一个终止状态，因此 Java 虚拟机不会继续用 4 层的 C2 编译。</a:t>
            </a:r>
            <a:endParaRPr lang="en-US"/>
          </a:p>
          <a:p>
            <a:endParaRPr lang="en-US"/>
          </a:p>
          <a:p>
            <a:r>
              <a:rPr lang="en-US"/>
              <a:t>在 C1 忙碌的情况下，Java 虚拟机在解释执行过程中对程序进行 profiling，而后直接由 4 层的 C2 编译。在 C2 忙碌的情况下，方法会被 2 层的 C1 编译，然后再被 3 层的 C1 编译，以减少方法在 3 层的执行时间。</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968E2DE-9366-44AE-A78E-5AB84A2693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8429D3-D0E3-4A75-96D4-68BB5A2F4E4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968E2DE-9366-44AE-A78E-5AB84A2693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8429D3-D0E3-4A75-96D4-68BB5A2F4E4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968E2DE-9366-44AE-A78E-5AB84A2693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8429D3-D0E3-4A75-96D4-68BB5A2F4E4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968E2DE-9366-44AE-A78E-5AB84A2693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8429D3-D0E3-4A75-96D4-68BB5A2F4E4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2968E2DE-9366-44AE-A78E-5AB84A2693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8429D3-D0E3-4A75-96D4-68BB5A2F4E4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968E2DE-9366-44AE-A78E-5AB84A2693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8429D3-D0E3-4A75-96D4-68BB5A2F4E4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968E2DE-9366-44AE-A78E-5AB84A26933A}"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28429D3-D0E3-4A75-96D4-68BB5A2F4E4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968E2DE-9366-44AE-A78E-5AB84A26933A}"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28429D3-D0E3-4A75-96D4-68BB5A2F4E4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8E2DE-9366-44AE-A78E-5AB84A26933A}"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28429D3-D0E3-4A75-96D4-68BB5A2F4E44}" type="slidenum">
              <a:rPr lang="zh-CN" altLang="en-US" smtClean="0"/>
            </a:fld>
            <a:endParaRPr lang="zh-CN" altLang="en-US"/>
          </a:p>
        </p:txBody>
      </p:sp>
      <p:sp>
        <p:nvSpPr>
          <p:cNvPr id="5" name="椭圆 4"/>
          <p:cNvSpPr/>
          <p:nvPr userDrawn="1"/>
        </p:nvSpPr>
        <p:spPr>
          <a:xfrm>
            <a:off x="308226" y="-569787"/>
            <a:ext cx="491874" cy="491874"/>
          </a:xfrm>
          <a:prstGeom prst="ellipse">
            <a:avLst/>
          </a:prstGeom>
          <a:solidFill>
            <a:srgbClr val="183A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990364" y="-569787"/>
            <a:ext cx="491874" cy="491874"/>
          </a:xfrm>
          <a:prstGeom prst="ellipse">
            <a:avLst/>
          </a:prstGeom>
          <a:solidFill>
            <a:srgbClr val="3ABE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1672502" y="-569787"/>
            <a:ext cx="491874" cy="491874"/>
          </a:xfrm>
          <a:prstGeom prst="ellipse">
            <a:avLst/>
          </a:prstGeom>
          <a:solidFill>
            <a:srgbClr val="ED65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2354639" y="-569787"/>
            <a:ext cx="491874" cy="491874"/>
          </a:xfrm>
          <a:prstGeom prst="ellipse">
            <a:avLst/>
          </a:prstGeom>
          <a:solidFill>
            <a:srgbClr val="01C4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2968E2DE-9366-44AE-A78E-5AB84A2693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8429D3-D0E3-4A75-96D4-68BB5A2F4E4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2968E2DE-9366-44AE-A78E-5AB84A2693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8429D3-D0E3-4A75-96D4-68BB5A2F4E4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rgbClr val="F0F0F0"/>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968E2DE-9366-44AE-A78E-5AB84A26933A}"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28429D3-D0E3-4A75-96D4-68BB5A2F4E4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hyperlink" Target="https://www.ibm.com/developerworks/cn/java/j-lo-profiling/index.html&#13;"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1815" y="756920"/>
            <a:ext cx="7068185" cy="1445260"/>
          </a:xfrm>
          <a:prstGeom prst="rect">
            <a:avLst/>
          </a:prstGeom>
          <a:noFill/>
        </p:spPr>
        <p:txBody>
          <a:bodyPr wrap="square" rtlCol="0">
            <a:spAutoFit/>
          </a:bodyPr>
          <a:lstStyle/>
          <a:p>
            <a:r>
              <a:rPr lang="zh-CN" altLang="en-US" sz="4400" b="1" dirty="0" smtClean="0">
                <a:solidFill>
                  <a:srgbClr val="183A5D"/>
                </a:solidFill>
                <a:latin typeface="微软雅黑" panose="020B0503020204020204" pitchFamily="34" charset="-122"/>
                <a:ea typeface="微软雅黑" panose="020B0503020204020204" pitchFamily="34" charset="-122"/>
              </a:rPr>
              <a:t>及时编译</a:t>
            </a:r>
            <a:endParaRPr lang="en-US" altLang="zh-CN" sz="4400" b="1" dirty="0" smtClean="0">
              <a:solidFill>
                <a:srgbClr val="183A5D"/>
              </a:solidFill>
              <a:latin typeface="微软雅黑" panose="020B0503020204020204" pitchFamily="34" charset="-122"/>
              <a:ea typeface="微软雅黑" panose="020B0503020204020204" pitchFamily="34" charset="-122"/>
            </a:endParaRPr>
          </a:p>
          <a:p>
            <a:r>
              <a:rPr lang="en-US" altLang="zh-CN" sz="4400" b="1" dirty="0" smtClean="0">
                <a:solidFill>
                  <a:srgbClr val="183A5D"/>
                </a:solidFill>
                <a:latin typeface="微软雅黑" panose="020B0503020204020204" pitchFamily="34" charset="-122"/>
                <a:ea typeface="微软雅黑" panose="020B0503020204020204" pitchFamily="34" charset="-122"/>
              </a:rPr>
              <a:t>just-in-time compiler</a:t>
            </a:r>
            <a:endParaRPr lang="en-US" altLang="zh-CN" sz="4400" b="1" dirty="0" smtClean="0">
              <a:solidFill>
                <a:srgbClr val="183A5D"/>
              </a:solidFill>
              <a:latin typeface="微软雅黑" panose="020B0503020204020204" pitchFamily="34" charset="-122"/>
              <a:ea typeface="微软雅黑" panose="020B0503020204020204" pitchFamily="34" charset="-122"/>
            </a:endParaRPr>
          </a:p>
        </p:txBody>
      </p:sp>
      <p:sp>
        <p:nvSpPr>
          <p:cNvPr id="9" name="Content Placeholder 2"/>
          <p:cNvSpPr txBox="1"/>
          <p:nvPr/>
        </p:nvSpPr>
        <p:spPr>
          <a:xfrm>
            <a:off x="551542" y="3735484"/>
            <a:ext cx="3492571" cy="61052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buNone/>
            </a:pPr>
            <a:endParaRPr lang="zh-CN" altLang="en-US" sz="1200" b="1" dirty="0">
              <a:solidFill>
                <a:schemeClr val="bg1">
                  <a:lumMod val="50000"/>
                </a:schemeClr>
              </a:solidFill>
            </a:endParaRPr>
          </a:p>
          <a:p>
            <a:pPr marL="0" indent="0">
              <a:buNone/>
            </a:pPr>
            <a:r>
              <a:rPr lang="zh-CN" altLang="en-US" sz="1200" b="1" dirty="0">
                <a:solidFill>
                  <a:schemeClr val="bg1">
                    <a:lumMod val="50000"/>
                  </a:schemeClr>
                </a:solidFill>
                <a:sym typeface="+mn-ea"/>
              </a:rPr>
              <a:t>分享人：钱磊</a:t>
            </a:r>
            <a:endParaRPr lang="zh-CN" altLang="en-US" sz="1200" b="1" dirty="0">
              <a:solidFill>
                <a:schemeClr val="bg1">
                  <a:lumMod val="50000"/>
                </a:schemeClr>
              </a:solidFill>
            </a:endParaRPr>
          </a:p>
          <a:p>
            <a:pPr marL="0" indent="0">
              <a:buNone/>
            </a:pPr>
            <a:r>
              <a:rPr lang="zh-CN" altLang="en-US" sz="1200" b="1" dirty="0">
                <a:solidFill>
                  <a:schemeClr val="bg1">
                    <a:lumMod val="50000"/>
                  </a:schemeClr>
                </a:solidFill>
              </a:rPr>
              <a:t>时间：</a:t>
            </a:r>
            <a:r>
              <a:rPr lang="en-US" altLang="zh-CN" sz="1200" b="1" dirty="0">
                <a:solidFill>
                  <a:schemeClr val="bg1">
                    <a:lumMod val="50000"/>
                  </a:schemeClr>
                </a:solidFill>
              </a:rPr>
              <a:t>2019-08-19</a:t>
            </a:r>
            <a:endParaRPr lang="zh-CN" altLang="en-US" sz="1200" b="1" dirty="0">
              <a:solidFill>
                <a:schemeClr val="bg1">
                  <a:lumMod val="50000"/>
                </a:schemeClr>
              </a:solidFill>
              <a:sym typeface="+mn-ea"/>
            </a:endParaRPr>
          </a:p>
        </p:txBody>
      </p:sp>
      <p:grpSp>
        <p:nvGrpSpPr>
          <p:cNvPr id="7" name="Group 10"/>
          <p:cNvGrpSpPr/>
          <p:nvPr/>
        </p:nvGrpSpPr>
        <p:grpSpPr bwMode="auto">
          <a:xfrm>
            <a:off x="5524465" y="1751482"/>
            <a:ext cx="2724150" cy="2875169"/>
            <a:chOff x="2908300" y="2109788"/>
            <a:chExt cx="1489075" cy="1571625"/>
          </a:xfrm>
        </p:grpSpPr>
        <p:grpSp>
          <p:nvGrpSpPr>
            <p:cNvPr id="8" name="Group 58"/>
            <p:cNvGrpSpPr/>
            <p:nvPr/>
          </p:nvGrpSpPr>
          <p:grpSpPr bwMode="auto">
            <a:xfrm>
              <a:off x="2922588" y="3392488"/>
              <a:ext cx="1473200" cy="276225"/>
              <a:chOff x="0" y="0"/>
              <a:chExt cx="928" cy="174"/>
            </a:xfrm>
          </p:grpSpPr>
          <p:sp>
            <p:nvSpPr>
              <p:cNvPr id="3" name="Line 55"/>
              <p:cNvSpPr>
                <a:spLocks noChangeShapeType="1"/>
              </p:cNvSpPr>
              <p:nvPr/>
            </p:nvSpPr>
            <p:spPr bwMode="auto">
              <a:xfrm rot="10800000" flipH="1">
                <a:off x="912" y="0"/>
                <a:ext cx="16" cy="2"/>
              </a:xfrm>
              <a:prstGeom prst="line">
                <a:avLst/>
              </a:prstGeom>
              <a:noFill/>
              <a:ln w="6350">
                <a:solidFill>
                  <a:srgbClr val="506C74"/>
                </a:solidFill>
                <a:miter lim="800000"/>
              </a:ln>
              <a:extLst>
                <a:ext uri="{909E8E84-426E-40DD-AFC4-6F175D3DCCD1}">
                  <a14:hiddenFill xmlns:a14="http://schemas.microsoft.com/office/drawing/2010/main">
                    <a:noFill/>
                  </a14:hiddenFill>
                </a:ext>
              </a:extLst>
            </p:spPr>
            <p:txBody>
              <a:bodyPr lIns="0" tIns="0" rIns="0" bIns="0"/>
              <a:lstStyle/>
              <a:p>
                <a:endParaRPr lang="en-US" dirty="0">
                  <a:solidFill>
                    <a:schemeClr val="tx1">
                      <a:lumMod val="50000"/>
                      <a:lumOff val="50000"/>
                    </a:schemeClr>
                  </a:solidFill>
                  <a:latin typeface="Roboto condensed"/>
                  <a:cs typeface="Roboto condensed"/>
                </a:endParaRPr>
              </a:p>
            </p:txBody>
          </p:sp>
          <p:sp>
            <p:nvSpPr>
              <p:cNvPr id="4" name="Line 56"/>
              <p:cNvSpPr>
                <a:spLocks noChangeShapeType="1"/>
              </p:cNvSpPr>
              <p:nvPr/>
            </p:nvSpPr>
            <p:spPr bwMode="auto">
              <a:xfrm rot="10800000" flipH="1">
                <a:off x="31" y="8"/>
                <a:ext cx="850" cy="160"/>
              </a:xfrm>
              <a:prstGeom prst="line">
                <a:avLst/>
              </a:prstGeom>
              <a:noFill/>
              <a:ln w="6350">
                <a:solidFill>
                  <a:srgbClr val="506C74"/>
                </a:solidFill>
                <a:prstDash val="dash"/>
                <a:miter lim="800000"/>
              </a:ln>
              <a:extLst>
                <a:ext uri="{909E8E84-426E-40DD-AFC4-6F175D3DCCD1}">
                  <a14:hiddenFill xmlns:a14="http://schemas.microsoft.com/office/drawing/2010/main">
                    <a:noFill/>
                  </a14:hiddenFill>
                </a:ext>
              </a:extLst>
            </p:spPr>
            <p:txBody>
              <a:bodyPr lIns="0" tIns="0" rIns="0" bIns="0"/>
              <a:lstStyle/>
              <a:p>
                <a:endParaRPr lang="en-US" dirty="0">
                  <a:solidFill>
                    <a:schemeClr val="tx1">
                      <a:lumMod val="50000"/>
                      <a:lumOff val="50000"/>
                    </a:schemeClr>
                  </a:solidFill>
                  <a:latin typeface="Roboto condensed"/>
                  <a:cs typeface="Roboto condensed"/>
                </a:endParaRPr>
              </a:p>
            </p:txBody>
          </p:sp>
          <p:sp>
            <p:nvSpPr>
              <p:cNvPr id="5" name="Line 57"/>
              <p:cNvSpPr>
                <a:spLocks noChangeShapeType="1"/>
              </p:cNvSpPr>
              <p:nvPr/>
            </p:nvSpPr>
            <p:spPr bwMode="auto">
              <a:xfrm rot="10800000" flipH="1">
                <a:off x="0" y="171"/>
                <a:ext cx="15" cy="3"/>
              </a:xfrm>
              <a:prstGeom prst="line">
                <a:avLst/>
              </a:prstGeom>
              <a:noFill/>
              <a:ln w="6350">
                <a:solidFill>
                  <a:srgbClr val="506C74"/>
                </a:solidFill>
                <a:miter lim="800000"/>
              </a:ln>
              <a:extLst>
                <a:ext uri="{909E8E84-426E-40DD-AFC4-6F175D3DCCD1}">
                  <a14:hiddenFill xmlns:a14="http://schemas.microsoft.com/office/drawing/2010/main">
                    <a:noFill/>
                  </a14:hiddenFill>
                </a:ext>
              </a:extLst>
            </p:spPr>
            <p:txBody>
              <a:bodyPr lIns="0" tIns="0" rIns="0" bIns="0"/>
              <a:lstStyle/>
              <a:p>
                <a:endParaRPr lang="en-US" dirty="0">
                  <a:solidFill>
                    <a:schemeClr val="tx1">
                      <a:lumMod val="50000"/>
                      <a:lumOff val="50000"/>
                    </a:schemeClr>
                  </a:solidFill>
                  <a:latin typeface="Roboto condensed"/>
                  <a:cs typeface="Roboto condensed"/>
                </a:endParaRPr>
              </a:p>
            </p:txBody>
          </p:sp>
        </p:grpSp>
        <p:grpSp>
          <p:nvGrpSpPr>
            <p:cNvPr id="6" name="Group 62"/>
            <p:cNvGrpSpPr/>
            <p:nvPr/>
          </p:nvGrpSpPr>
          <p:grpSpPr bwMode="auto">
            <a:xfrm>
              <a:off x="2924175" y="2109788"/>
              <a:ext cx="735013" cy="1558925"/>
              <a:chOff x="0" y="0"/>
              <a:chExt cx="463" cy="982"/>
            </a:xfrm>
          </p:grpSpPr>
          <p:sp>
            <p:nvSpPr>
              <p:cNvPr id="19" name="Line 59"/>
              <p:cNvSpPr>
                <a:spLocks noChangeShapeType="1"/>
              </p:cNvSpPr>
              <p:nvPr/>
            </p:nvSpPr>
            <p:spPr bwMode="auto">
              <a:xfrm rot="10800000" flipH="1">
                <a:off x="456" y="0"/>
                <a:ext cx="7" cy="14"/>
              </a:xfrm>
              <a:prstGeom prst="line">
                <a:avLst/>
              </a:prstGeom>
              <a:noFill/>
              <a:ln w="6350">
                <a:solidFill>
                  <a:srgbClr val="506C74"/>
                </a:solidFill>
                <a:miter lim="800000"/>
              </a:ln>
              <a:extLst>
                <a:ext uri="{909E8E84-426E-40DD-AFC4-6F175D3DCCD1}">
                  <a14:hiddenFill xmlns:a14="http://schemas.microsoft.com/office/drawing/2010/main">
                    <a:noFill/>
                  </a14:hiddenFill>
                </a:ext>
              </a:extLst>
            </p:spPr>
            <p:txBody>
              <a:bodyPr lIns="0" tIns="0" rIns="0" bIns="0"/>
              <a:lstStyle/>
              <a:p>
                <a:endParaRPr lang="en-US" dirty="0">
                  <a:solidFill>
                    <a:schemeClr val="tx1">
                      <a:lumMod val="50000"/>
                      <a:lumOff val="50000"/>
                    </a:schemeClr>
                  </a:solidFill>
                  <a:latin typeface="Roboto condensed"/>
                  <a:cs typeface="Roboto condensed"/>
                </a:endParaRPr>
              </a:p>
            </p:txBody>
          </p:sp>
          <p:sp>
            <p:nvSpPr>
              <p:cNvPr id="20" name="Line 60"/>
              <p:cNvSpPr>
                <a:spLocks noChangeShapeType="1"/>
              </p:cNvSpPr>
              <p:nvPr/>
            </p:nvSpPr>
            <p:spPr bwMode="auto">
              <a:xfrm rot="10800000" flipH="1">
                <a:off x="13" y="43"/>
                <a:ext cx="429" cy="910"/>
              </a:xfrm>
              <a:prstGeom prst="line">
                <a:avLst/>
              </a:prstGeom>
              <a:noFill/>
              <a:ln w="6350">
                <a:solidFill>
                  <a:srgbClr val="506C74"/>
                </a:solidFill>
                <a:prstDash val="dash"/>
                <a:miter lim="800000"/>
              </a:ln>
              <a:extLst>
                <a:ext uri="{909E8E84-426E-40DD-AFC4-6F175D3DCCD1}">
                  <a14:hiddenFill xmlns:a14="http://schemas.microsoft.com/office/drawing/2010/main">
                    <a:noFill/>
                  </a14:hiddenFill>
                </a:ext>
              </a:extLst>
            </p:spPr>
            <p:txBody>
              <a:bodyPr lIns="0" tIns="0" rIns="0" bIns="0"/>
              <a:lstStyle/>
              <a:p>
                <a:endParaRPr lang="en-US" dirty="0">
                  <a:solidFill>
                    <a:schemeClr val="tx1">
                      <a:lumMod val="50000"/>
                      <a:lumOff val="50000"/>
                    </a:schemeClr>
                  </a:solidFill>
                  <a:latin typeface="Roboto condensed"/>
                  <a:cs typeface="Roboto condensed"/>
                </a:endParaRPr>
              </a:p>
            </p:txBody>
          </p:sp>
          <p:sp>
            <p:nvSpPr>
              <p:cNvPr id="21" name="Line 61"/>
              <p:cNvSpPr>
                <a:spLocks noChangeShapeType="1"/>
              </p:cNvSpPr>
              <p:nvPr/>
            </p:nvSpPr>
            <p:spPr bwMode="auto">
              <a:xfrm rot="10800000" flipH="1">
                <a:off x="0" y="967"/>
                <a:ext cx="6" cy="15"/>
              </a:xfrm>
              <a:prstGeom prst="line">
                <a:avLst/>
              </a:prstGeom>
              <a:noFill/>
              <a:ln w="6350">
                <a:solidFill>
                  <a:srgbClr val="506C74"/>
                </a:solidFill>
                <a:miter lim="800000"/>
              </a:ln>
              <a:extLst>
                <a:ext uri="{909E8E84-426E-40DD-AFC4-6F175D3DCCD1}">
                  <a14:hiddenFill xmlns:a14="http://schemas.microsoft.com/office/drawing/2010/main">
                    <a:noFill/>
                  </a14:hiddenFill>
                </a:ext>
              </a:extLst>
            </p:spPr>
            <p:txBody>
              <a:bodyPr lIns="0" tIns="0" rIns="0" bIns="0"/>
              <a:lstStyle/>
              <a:p>
                <a:endParaRPr lang="en-US" dirty="0">
                  <a:solidFill>
                    <a:schemeClr val="tx1">
                      <a:lumMod val="50000"/>
                      <a:lumOff val="50000"/>
                    </a:schemeClr>
                  </a:solidFill>
                  <a:latin typeface="Roboto condensed"/>
                  <a:cs typeface="Roboto condensed"/>
                </a:endParaRPr>
              </a:p>
            </p:txBody>
          </p:sp>
        </p:grpSp>
        <p:grpSp>
          <p:nvGrpSpPr>
            <p:cNvPr id="10" name="Group 66"/>
            <p:cNvGrpSpPr/>
            <p:nvPr/>
          </p:nvGrpSpPr>
          <p:grpSpPr bwMode="auto">
            <a:xfrm>
              <a:off x="2924175" y="3100388"/>
              <a:ext cx="730250" cy="568325"/>
              <a:chOff x="0" y="0"/>
              <a:chExt cx="460" cy="358"/>
            </a:xfrm>
          </p:grpSpPr>
          <p:sp>
            <p:nvSpPr>
              <p:cNvPr id="16" name="Line 63"/>
              <p:cNvSpPr>
                <a:spLocks noChangeShapeType="1"/>
              </p:cNvSpPr>
              <p:nvPr/>
            </p:nvSpPr>
            <p:spPr bwMode="auto">
              <a:xfrm rot="10800000" flipH="1">
                <a:off x="448" y="0"/>
                <a:ext cx="12" cy="9"/>
              </a:xfrm>
              <a:prstGeom prst="line">
                <a:avLst/>
              </a:prstGeom>
              <a:noFill/>
              <a:ln w="6350">
                <a:solidFill>
                  <a:srgbClr val="506C74"/>
                </a:solidFill>
                <a:miter lim="800000"/>
              </a:ln>
              <a:extLst>
                <a:ext uri="{909E8E84-426E-40DD-AFC4-6F175D3DCCD1}">
                  <a14:hiddenFill xmlns:a14="http://schemas.microsoft.com/office/drawing/2010/main">
                    <a:noFill/>
                  </a14:hiddenFill>
                </a:ext>
              </a:extLst>
            </p:spPr>
            <p:txBody>
              <a:bodyPr lIns="0" tIns="0" rIns="0" bIns="0"/>
              <a:lstStyle/>
              <a:p>
                <a:endParaRPr lang="en-US" dirty="0">
                  <a:solidFill>
                    <a:schemeClr val="tx1">
                      <a:lumMod val="50000"/>
                      <a:lumOff val="50000"/>
                    </a:schemeClr>
                  </a:solidFill>
                  <a:latin typeface="Roboto condensed"/>
                  <a:cs typeface="Roboto condensed"/>
                </a:endParaRPr>
              </a:p>
            </p:txBody>
          </p:sp>
          <p:sp>
            <p:nvSpPr>
              <p:cNvPr id="17" name="Line 64"/>
              <p:cNvSpPr>
                <a:spLocks noChangeShapeType="1"/>
              </p:cNvSpPr>
              <p:nvPr/>
            </p:nvSpPr>
            <p:spPr bwMode="auto">
              <a:xfrm rot="10800000" flipH="1">
                <a:off x="25" y="29"/>
                <a:ext cx="397" cy="309"/>
              </a:xfrm>
              <a:prstGeom prst="line">
                <a:avLst/>
              </a:prstGeom>
              <a:noFill/>
              <a:ln w="6350">
                <a:solidFill>
                  <a:srgbClr val="506C74"/>
                </a:solidFill>
                <a:prstDash val="dash"/>
                <a:miter lim="800000"/>
              </a:ln>
              <a:extLst>
                <a:ext uri="{909E8E84-426E-40DD-AFC4-6F175D3DCCD1}">
                  <a14:hiddenFill xmlns:a14="http://schemas.microsoft.com/office/drawing/2010/main">
                    <a:noFill/>
                  </a14:hiddenFill>
                </a:ext>
              </a:extLst>
            </p:spPr>
            <p:txBody>
              <a:bodyPr lIns="0" tIns="0" rIns="0" bIns="0"/>
              <a:lstStyle/>
              <a:p>
                <a:endParaRPr lang="en-US" dirty="0">
                  <a:solidFill>
                    <a:schemeClr val="tx1">
                      <a:lumMod val="50000"/>
                      <a:lumOff val="50000"/>
                    </a:schemeClr>
                  </a:solidFill>
                  <a:latin typeface="Roboto condensed"/>
                  <a:cs typeface="Roboto condensed"/>
                </a:endParaRPr>
              </a:p>
            </p:txBody>
          </p:sp>
          <p:sp>
            <p:nvSpPr>
              <p:cNvPr id="18" name="Line 65"/>
              <p:cNvSpPr>
                <a:spLocks noChangeShapeType="1"/>
              </p:cNvSpPr>
              <p:nvPr/>
            </p:nvSpPr>
            <p:spPr bwMode="auto">
              <a:xfrm rot="10800000" flipH="1">
                <a:off x="0" y="348"/>
                <a:ext cx="12" cy="10"/>
              </a:xfrm>
              <a:prstGeom prst="line">
                <a:avLst/>
              </a:prstGeom>
              <a:noFill/>
              <a:ln w="6350">
                <a:solidFill>
                  <a:srgbClr val="506C74"/>
                </a:solidFill>
                <a:miter lim="800000"/>
              </a:ln>
              <a:extLst>
                <a:ext uri="{909E8E84-426E-40DD-AFC4-6F175D3DCCD1}">
                  <a14:hiddenFill xmlns:a14="http://schemas.microsoft.com/office/drawing/2010/main">
                    <a:noFill/>
                  </a14:hiddenFill>
                </a:ext>
              </a:extLst>
            </p:spPr>
            <p:txBody>
              <a:bodyPr lIns="0" tIns="0" rIns="0" bIns="0"/>
              <a:lstStyle/>
              <a:p>
                <a:endParaRPr lang="en-US" dirty="0">
                  <a:solidFill>
                    <a:schemeClr val="tx1">
                      <a:lumMod val="50000"/>
                      <a:lumOff val="50000"/>
                    </a:schemeClr>
                  </a:solidFill>
                  <a:latin typeface="Roboto condensed"/>
                  <a:cs typeface="Roboto condensed"/>
                </a:endParaRPr>
              </a:p>
            </p:txBody>
          </p:sp>
        </p:grpSp>
        <p:sp>
          <p:nvSpPr>
            <p:cNvPr id="11" name="AutoShape 67"/>
            <p:cNvSpPr/>
            <p:nvPr/>
          </p:nvSpPr>
          <p:spPr bwMode="auto">
            <a:xfrm>
              <a:off x="3657600" y="2114550"/>
              <a:ext cx="739775" cy="1281113"/>
            </a:xfrm>
            <a:custGeom>
              <a:avLst/>
              <a:gdLst>
                <a:gd name="T0" fmla="*/ 739775 w 21540"/>
                <a:gd name="T1" fmla="*/ 1281113 h 21600"/>
                <a:gd name="T2" fmla="*/ 0 w 21540"/>
                <a:gd name="T3" fmla="*/ 990253 h 21600"/>
                <a:gd name="T4" fmla="*/ 3744 w 21540"/>
                <a:gd name="T5" fmla="*/ 0 h 21600"/>
                <a:gd name="T6" fmla="*/ 739775 w 21540"/>
                <a:gd name="T7" fmla="*/ 1281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40" h="21600">
                  <a:moveTo>
                    <a:pt x="21540" y="21600"/>
                  </a:moveTo>
                  <a:lnTo>
                    <a:pt x="0" y="16696"/>
                  </a:lnTo>
                  <a:lnTo>
                    <a:pt x="109" y="0"/>
                  </a:lnTo>
                  <a:cubicBezTo>
                    <a:pt x="12006" y="2708"/>
                    <a:pt x="21600" y="12379"/>
                    <a:pt x="21540" y="21600"/>
                  </a:cubicBezTo>
                </a:path>
              </a:pathLst>
            </a:custGeom>
            <a:solidFill>
              <a:srgbClr val="183A5D"/>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solidFill>
                  <a:schemeClr val="tx1">
                    <a:lumMod val="50000"/>
                    <a:lumOff val="50000"/>
                  </a:schemeClr>
                </a:solidFill>
                <a:latin typeface="Roboto condensed"/>
                <a:cs typeface="Roboto condensed"/>
              </a:endParaRPr>
            </a:p>
          </p:txBody>
        </p:sp>
        <p:sp>
          <p:nvSpPr>
            <p:cNvPr id="12" name="AutoShape 68"/>
            <p:cNvSpPr/>
            <p:nvPr/>
          </p:nvSpPr>
          <p:spPr bwMode="auto">
            <a:xfrm>
              <a:off x="3530600" y="2368550"/>
              <a:ext cx="615950" cy="1066800"/>
            </a:xfrm>
            <a:custGeom>
              <a:avLst/>
              <a:gdLst>
                <a:gd name="T0" fmla="*/ 615950 w 21540"/>
                <a:gd name="T1" fmla="*/ 1066800 h 21600"/>
                <a:gd name="T2" fmla="*/ 0 w 21540"/>
                <a:gd name="T3" fmla="*/ 824597 h 21600"/>
                <a:gd name="T4" fmla="*/ 3117 w 21540"/>
                <a:gd name="T5" fmla="*/ 0 h 21600"/>
                <a:gd name="T6" fmla="*/ 615950 w 21540"/>
                <a:gd name="T7" fmla="*/ 10668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40" h="21600">
                  <a:moveTo>
                    <a:pt x="21540" y="21600"/>
                  </a:moveTo>
                  <a:lnTo>
                    <a:pt x="0" y="16696"/>
                  </a:lnTo>
                  <a:lnTo>
                    <a:pt x="109" y="0"/>
                  </a:lnTo>
                  <a:cubicBezTo>
                    <a:pt x="12004" y="2708"/>
                    <a:pt x="21600" y="12379"/>
                    <a:pt x="21540" y="21600"/>
                  </a:cubicBezTo>
                </a:path>
              </a:pathLst>
            </a:custGeom>
            <a:solidFill>
              <a:srgbClr val="3ABE99"/>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solidFill>
                  <a:schemeClr val="tx1">
                    <a:lumMod val="50000"/>
                    <a:lumOff val="50000"/>
                  </a:schemeClr>
                </a:solidFill>
                <a:latin typeface="Roboto condensed"/>
                <a:cs typeface="Roboto condensed"/>
              </a:endParaRPr>
            </a:p>
          </p:txBody>
        </p:sp>
        <p:sp>
          <p:nvSpPr>
            <p:cNvPr id="13" name="AutoShape 69"/>
            <p:cNvSpPr/>
            <p:nvPr/>
          </p:nvSpPr>
          <p:spPr bwMode="auto">
            <a:xfrm>
              <a:off x="3416300" y="2635250"/>
              <a:ext cx="493713" cy="854075"/>
            </a:xfrm>
            <a:custGeom>
              <a:avLst/>
              <a:gdLst>
                <a:gd name="T0" fmla="*/ 493713 w 21540"/>
                <a:gd name="T1" fmla="*/ 854075 h 21600"/>
                <a:gd name="T2" fmla="*/ 0 w 21540"/>
                <a:gd name="T3" fmla="*/ 660168 h 21600"/>
                <a:gd name="T4" fmla="*/ 2498 w 21540"/>
                <a:gd name="T5" fmla="*/ 0 h 21600"/>
                <a:gd name="T6" fmla="*/ 493713 w 21540"/>
                <a:gd name="T7" fmla="*/ 8540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40" h="21600">
                  <a:moveTo>
                    <a:pt x="21540" y="21600"/>
                  </a:moveTo>
                  <a:lnTo>
                    <a:pt x="0" y="16696"/>
                  </a:lnTo>
                  <a:lnTo>
                    <a:pt x="109" y="0"/>
                  </a:lnTo>
                  <a:cubicBezTo>
                    <a:pt x="12007" y="2709"/>
                    <a:pt x="21600" y="12378"/>
                    <a:pt x="21540" y="21600"/>
                  </a:cubicBezTo>
                </a:path>
              </a:pathLst>
            </a:custGeom>
            <a:solidFill>
              <a:srgbClr val="ED6579"/>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solidFill>
                  <a:schemeClr val="tx1">
                    <a:lumMod val="50000"/>
                    <a:lumOff val="50000"/>
                  </a:schemeClr>
                </a:solidFill>
                <a:latin typeface="Roboto condensed"/>
                <a:cs typeface="Roboto condensed"/>
              </a:endParaRPr>
            </a:p>
          </p:txBody>
        </p:sp>
        <p:sp>
          <p:nvSpPr>
            <p:cNvPr id="14" name="AutoShape 70"/>
            <p:cNvSpPr/>
            <p:nvPr/>
          </p:nvSpPr>
          <p:spPr bwMode="auto">
            <a:xfrm>
              <a:off x="3289300" y="2889250"/>
              <a:ext cx="369888" cy="639763"/>
            </a:xfrm>
            <a:custGeom>
              <a:avLst/>
              <a:gdLst>
                <a:gd name="T0" fmla="*/ 369888 w 21540"/>
                <a:gd name="T1" fmla="*/ 639763 h 21600"/>
                <a:gd name="T2" fmla="*/ 0 w 21540"/>
                <a:gd name="T3" fmla="*/ 494483 h 21600"/>
                <a:gd name="T4" fmla="*/ 1872 w 21540"/>
                <a:gd name="T5" fmla="*/ 0 h 21600"/>
                <a:gd name="T6" fmla="*/ 369888 w 21540"/>
                <a:gd name="T7" fmla="*/ 6397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40" h="21600">
                  <a:moveTo>
                    <a:pt x="21540" y="21600"/>
                  </a:moveTo>
                  <a:lnTo>
                    <a:pt x="0" y="16695"/>
                  </a:lnTo>
                  <a:lnTo>
                    <a:pt x="109" y="0"/>
                  </a:lnTo>
                  <a:cubicBezTo>
                    <a:pt x="12005" y="2709"/>
                    <a:pt x="21600" y="12380"/>
                    <a:pt x="21540" y="21600"/>
                  </a:cubicBezTo>
                </a:path>
              </a:pathLst>
            </a:custGeom>
            <a:solidFill>
              <a:srgbClr val="01C4BE"/>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solidFill>
                  <a:schemeClr val="tx1">
                    <a:lumMod val="50000"/>
                    <a:lumOff val="50000"/>
                  </a:schemeClr>
                </a:solidFill>
                <a:latin typeface="Roboto condensed"/>
                <a:cs typeface="Roboto condensed"/>
              </a:endParaRPr>
            </a:p>
          </p:txBody>
        </p:sp>
        <p:sp>
          <p:nvSpPr>
            <p:cNvPr id="15" name="AutoShape 71"/>
            <p:cNvSpPr/>
            <p:nvPr/>
          </p:nvSpPr>
          <p:spPr bwMode="auto">
            <a:xfrm>
              <a:off x="2908300" y="3651250"/>
              <a:ext cx="30163" cy="30163"/>
            </a:xfrm>
            <a:custGeom>
              <a:avLst/>
              <a:gdLst>
                <a:gd name="T0" fmla="*/ 30163 w 21598"/>
                <a:gd name="T1" fmla="*/ 15081 h 21598"/>
                <a:gd name="T2" fmla="*/ 29015 w 21598"/>
                <a:gd name="T3" fmla="*/ 9309 h 21598"/>
                <a:gd name="T4" fmla="*/ 25746 w 21598"/>
                <a:gd name="T5" fmla="*/ 4417 h 21598"/>
                <a:gd name="T6" fmla="*/ 20854 w 21598"/>
                <a:gd name="T7" fmla="*/ 1148 h 21598"/>
                <a:gd name="T8" fmla="*/ 15081 w 21598"/>
                <a:gd name="T9" fmla="*/ 0 h 21598"/>
                <a:gd name="T10" fmla="*/ 9309 w 21598"/>
                <a:gd name="T11" fmla="*/ 1148 h 21598"/>
                <a:gd name="T12" fmla="*/ 4417 w 21598"/>
                <a:gd name="T13" fmla="*/ 4417 h 21598"/>
                <a:gd name="T14" fmla="*/ 1148 w 21598"/>
                <a:gd name="T15" fmla="*/ 9309 h 21598"/>
                <a:gd name="T16" fmla="*/ 0 w 21598"/>
                <a:gd name="T17" fmla="*/ 15081 h 21598"/>
                <a:gd name="T18" fmla="*/ 1148 w 21598"/>
                <a:gd name="T19" fmla="*/ 20854 h 21598"/>
                <a:gd name="T20" fmla="*/ 4417 w 21598"/>
                <a:gd name="T21" fmla="*/ 25746 h 21598"/>
                <a:gd name="T22" fmla="*/ 9309 w 21598"/>
                <a:gd name="T23" fmla="*/ 29015 h 21598"/>
                <a:gd name="T24" fmla="*/ 15081 w 21598"/>
                <a:gd name="T25" fmla="*/ 30163 h 21598"/>
                <a:gd name="T26" fmla="*/ 20854 w 21598"/>
                <a:gd name="T27" fmla="*/ 29015 h 21598"/>
                <a:gd name="T28" fmla="*/ 25746 w 21598"/>
                <a:gd name="T29" fmla="*/ 25746 h 21598"/>
                <a:gd name="T30" fmla="*/ 29015 w 21598"/>
                <a:gd name="T31" fmla="*/ 20854 h 21598"/>
                <a:gd name="T32" fmla="*/ 30163 w 21598"/>
                <a:gd name="T33" fmla="*/ 15081 h 21598"/>
                <a:gd name="T34" fmla="*/ 30163 w 21598"/>
                <a:gd name="T35" fmla="*/ 15081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rgbClr val="506C74"/>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solidFill>
                  <a:schemeClr val="tx1">
                    <a:lumMod val="50000"/>
                    <a:lumOff val="50000"/>
                  </a:schemeClr>
                </a:solidFill>
                <a:latin typeface="Roboto condensed"/>
                <a:cs typeface="Roboto condensed"/>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600"/>
                                        <p:tgtEl>
                                          <p:spTgt spid="7"/>
                                        </p:tgtEl>
                                      </p:cBhvr>
                                    </p:animEffect>
                                    <p:anim calcmode="lin" valueType="num">
                                      <p:cBhvr>
                                        <p:cTn id="8" dur="600" fill="hold"/>
                                        <p:tgtEl>
                                          <p:spTgt spid="7"/>
                                        </p:tgtEl>
                                        <p:attrNameLst>
                                          <p:attrName>ppt_x</p:attrName>
                                        </p:attrNameLst>
                                      </p:cBhvr>
                                      <p:tavLst>
                                        <p:tav tm="0">
                                          <p:val>
                                            <p:strVal val="#ppt_x"/>
                                          </p:val>
                                        </p:tav>
                                        <p:tav tm="100000">
                                          <p:val>
                                            <p:strVal val="#ppt_x"/>
                                          </p:val>
                                        </p:tav>
                                      </p:tavLst>
                                    </p:anim>
                                    <p:anim calcmode="lin" valueType="num">
                                      <p:cBhvr>
                                        <p:cTn id="9" dur="6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及时编译触发</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373380" y="1065530"/>
            <a:ext cx="2529205"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lang="en-US" sz="900" dirty="0">
                <a:solidFill>
                  <a:schemeClr val="tx1"/>
                </a:solidFill>
                <a:latin typeface="微软雅黑" panose="020B0503020204020204" pitchFamily="34" charset="-122"/>
                <a:ea typeface="微软雅黑" panose="020B0503020204020204" pitchFamily="34" charset="-122"/>
              </a:rPr>
              <a:t>public static void foo(java.lang.Object);</a:t>
            </a: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900" dirty="0">
                <a:solidFill>
                  <a:schemeClr val="tx1"/>
                </a:solidFill>
                <a:latin typeface="微软雅黑" panose="020B0503020204020204" pitchFamily="34" charset="-122"/>
                <a:ea typeface="微软雅黑" panose="020B0503020204020204" pitchFamily="34" charset="-122"/>
              </a:rPr>
              <a:t>  Code:</a:t>
            </a: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900" dirty="0">
                <a:solidFill>
                  <a:schemeClr val="tx1"/>
                </a:solidFill>
                <a:latin typeface="微软雅黑" panose="020B0503020204020204" pitchFamily="34" charset="-122"/>
                <a:ea typeface="微软雅黑" panose="020B0503020204020204" pitchFamily="34" charset="-122"/>
              </a:rPr>
              <a:t>     0: iconst_0</a:t>
            </a: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900" dirty="0">
                <a:solidFill>
                  <a:schemeClr val="tx1"/>
                </a:solidFill>
                <a:latin typeface="微软雅黑" panose="020B0503020204020204" pitchFamily="34" charset="-122"/>
                <a:ea typeface="微软雅黑" panose="020B0503020204020204" pitchFamily="34" charset="-122"/>
              </a:rPr>
              <a:t>     1: istore_1</a:t>
            </a: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900" dirty="0">
                <a:solidFill>
                  <a:schemeClr val="tx1"/>
                </a:solidFill>
                <a:latin typeface="微软雅黑" panose="020B0503020204020204" pitchFamily="34" charset="-122"/>
                <a:ea typeface="微软雅黑" panose="020B0503020204020204" pitchFamily="34" charset="-122"/>
              </a:rPr>
              <a:t>     2: iconst_0</a:t>
            </a: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900" dirty="0">
                <a:solidFill>
                  <a:schemeClr val="tx1"/>
                </a:solidFill>
                <a:latin typeface="微软雅黑" panose="020B0503020204020204" pitchFamily="34" charset="-122"/>
                <a:ea typeface="微软雅黑" panose="020B0503020204020204" pitchFamily="34" charset="-122"/>
              </a:rPr>
              <a:t>     3: istore_2</a:t>
            </a: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900" dirty="0">
                <a:solidFill>
                  <a:schemeClr val="tx1"/>
                </a:solidFill>
                <a:latin typeface="微软雅黑" panose="020B0503020204020204" pitchFamily="34" charset="-122"/>
                <a:ea typeface="微软雅黑" panose="020B0503020204020204" pitchFamily="34" charset="-122"/>
              </a:rPr>
              <a:t>     4: goto 14</a:t>
            </a: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900" dirty="0">
                <a:solidFill>
                  <a:schemeClr val="tx1"/>
                </a:solidFill>
                <a:latin typeface="微软雅黑" panose="020B0503020204020204" pitchFamily="34" charset="-122"/>
                <a:ea typeface="微软雅黑" panose="020B0503020204020204" pitchFamily="34" charset="-122"/>
              </a:rPr>
              <a:t>     7: iload_1</a:t>
            </a: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900" dirty="0">
                <a:solidFill>
                  <a:schemeClr val="tx1"/>
                </a:solidFill>
                <a:latin typeface="微软雅黑" panose="020B0503020204020204" pitchFamily="34" charset="-122"/>
                <a:ea typeface="微软雅黑" panose="020B0503020204020204" pitchFamily="34" charset="-122"/>
              </a:rPr>
              <a:t>     8: iload_2</a:t>
            </a: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900" dirty="0">
                <a:solidFill>
                  <a:schemeClr val="tx1"/>
                </a:solidFill>
                <a:latin typeface="微软雅黑" panose="020B0503020204020204" pitchFamily="34" charset="-122"/>
                <a:ea typeface="微软雅黑" panose="020B0503020204020204" pitchFamily="34" charset="-122"/>
              </a:rPr>
              <a:t>     9: iadd</a:t>
            </a: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900" dirty="0">
                <a:solidFill>
                  <a:schemeClr val="tx1"/>
                </a:solidFill>
                <a:latin typeface="微软雅黑" panose="020B0503020204020204" pitchFamily="34" charset="-122"/>
                <a:ea typeface="微软雅黑" panose="020B0503020204020204" pitchFamily="34" charset="-122"/>
              </a:rPr>
              <a:t>    10: istore_1</a:t>
            </a: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900" dirty="0">
                <a:solidFill>
                  <a:schemeClr val="tx1"/>
                </a:solidFill>
                <a:latin typeface="微软雅黑" panose="020B0503020204020204" pitchFamily="34" charset="-122"/>
                <a:ea typeface="微软雅黑" panose="020B0503020204020204" pitchFamily="34" charset="-122"/>
              </a:rPr>
              <a:t>    11: iinc 2, 1</a:t>
            </a: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900" dirty="0">
                <a:solidFill>
                  <a:schemeClr val="tx1"/>
                </a:solidFill>
                <a:latin typeface="微软雅黑" panose="020B0503020204020204" pitchFamily="34" charset="-122"/>
                <a:ea typeface="微软雅黑" panose="020B0503020204020204" pitchFamily="34" charset="-122"/>
              </a:rPr>
              <a:t>    14: iload_2</a:t>
            </a: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900" dirty="0">
                <a:solidFill>
                  <a:schemeClr val="tx1"/>
                </a:solidFill>
                <a:latin typeface="微软雅黑" panose="020B0503020204020204" pitchFamily="34" charset="-122"/>
                <a:ea typeface="微软雅黑" panose="020B0503020204020204" pitchFamily="34" charset="-122"/>
              </a:rPr>
              <a:t>    15: sipush 200</a:t>
            </a: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900" dirty="0">
                <a:solidFill>
                  <a:schemeClr val="tx1"/>
                </a:solidFill>
                <a:latin typeface="微软雅黑" panose="020B0503020204020204" pitchFamily="34" charset="-122"/>
                <a:ea typeface="微软雅黑" panose="020B0503020204020204" pitchFamily="34" charset="-122"/>
              </a:rPr>
              <a:t>    18: if_icmplt 7</a:t>
            </a: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900" dirty="0">
                <a:solidFill>
                  <a:schemeClr val="tx1"/>
                </a:solidFill>
                <a:latin typeface="微软雅黑" panose="020B0503020204020204" pitchFamily="34" charset="-122"/>
                <a:ea typeface="微软雅黑" panose="020B0503020204020204" pitchFamily="34" charset="-122"/>
              </a:rPr>
              <a:t>    21: return</a:t>
            </a:r>
            <a:endParaRPr lang="en-US" sz="900" dirty="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sp>
        <p:nvSpPr>
          <p:cNvPr id="2" name="Text Placeholder 8"/>
          <p:cNvSpPr txBox="1"/>
          <p:nvPr/>
        </p:nvSpPr>
        <p:spPr>
          <a:xfrm>
            <a:off x="3146425" y="1176020"/>
            <a:ext cx="5624195"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lang="zh-CN" altLang="en-US" sz="900" dirty="0">
                <a:solidFill>
                  <a:schemeClr val="tx1"/>
                </a:solidFill>
                <a:latin typeface="微软雅黑" panose="020B0503020204020204" pitchFamily="34" charset="-122"/>
                <a:ea typeface="微软雅黑" panose="020B0503020204020204" pitchFamily="34" charset="-122"/>
              </a:rPr>
              <a:t>我们用</a:t>
            </a:r>
            <a:r>
              <a:rPr lang="en-US" altLang="zh-CN" sz="900" dirty="0">
                <a:solidFill>
                  <a:schemeClr val="tx1"/>
                </a:solidFill>
                <a:latin typeface="微软雅黑" panose="020B0503020204020204" pitchFamily="34" charset="-122"/>
                <a:ea typeface="微软雅黑" panose="020B0503020204020204" pitchFamily="34" charset="-122"/>
              </a:rPr>
              <a:t>javap </a:t>
            </a:r>
            <a:r>
              <a:rPr lang="zh-CN" altLang="en-US" sz="900" dirty="0">
                <a:solidFill>
                  <a:schemeClr val="tx1"/>
                </a:solidFill>
                <a:latin typeface="微软雅黑" panose="020B0503020204020204" pitchFamily="34" charset="-122"/>
                <a:ea typeface="微软雅黑" panose="020B0503020204020204" pitchFamily="34" charset="-122"/>
              </a:rPr>
              <a:t>反编译上面的</a:t>
            </a:r>
            <a:r>
              <a:rPr lang="en-US" altLang="zh-CN" sz="900" dirty="0">
                <a:solidFill>
                  <a:schemeClr val="tx1"/>
                </a:solidFill>
                <a:latin typeface="微软雅黑" panose="020B0503020204020204" pitchFamily="34" charset="-122"/>
                <a:ea typeface="微软雅黑" panose="020B0503020204020204" pitchFamily="34" charset="-122"/>
              </a:rPr>
              <a:t>java</a:t>
            </a:r>
            <a:r>
              <a:rPr lang="zh-CN" altLang="en-US" sz="900" dirty="0">
                <a:solidFill>
                  <a:schemeClr val="tx1"/>
                </a:solidFill>
                <a:latin typeface="微软雅黑" panose="020B0503020204020204" pitchFamily="34" charset="-122"/>
                <a:ea typeface="微软雅黑" panose="020B0503020204020204" pitchFamily="34" charset="-122"/>
              </a:rPr>
              <a:t>代码的字节码文件</a:t>
            </a: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900" dirty="0">
                <a:solidFill>
                  <a:schemeClr val="tx1"/>
                </a:solidFill>
                <a:latin typeface="微软雅黑" panose="020B0503020204020204" pitchFamily="34" charset="-122"/>
                <a:ea typeface="微软雅黑" panose="020B0503020204020204" pitchFamily="34" charset="-122"/>
              </a:rPr>
              <a:t>其中，偏移量为 18 的字节码将往回跳至偏移量为 7 的字节码中。在解释执行时，每当运行一次该指令，Java 虚拟机便会将该方法的循环回边计数器加 1。</a:t>
            </a: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900" dirty="0">
                <a:solidFill>
                  <a:schemeClr val="tx1"/>
                </a:solidFill>
                <a:latin typeface="微软雅黑" panose="020B0503020204020204" pitchFamily="34" charset="-122"/>
                <a:ea typeface="微软雅黑" panose="020B0503020204020204" pitchFamily="34" charset="-122"/>
              </a:rPr>
              <a:t>在即时编译过程中，我们会识别循环的头部和尾部。在上面这段字节码中，循环的头部是偏移量为 14 的字节码，尾部为偏移量为 11 的字节码。</a:t>
            </a: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900" dirty="0">
                <a:solidFill>
                  <a:schemeClr val="tx1"/>
                </a:solidFill>
                <a:latin typeface="微软雅黑" panose="020B0503020204020204" pitchFamily="34" charset="-122"/>
                <a:ea typeface="微软雅黑" panose="020B0503020204020204" pitchFamily="34" charset="-122"/>
              </a:rPr>
              <a:t>实际上，Java 虚拟机并不会对这些计数器进行同步操作，因此收集而来的执行次数也并非精确值。不管如何，即时编译的触发并不需要非常精确的数值。只要该数值足够大，就能说明对应的方法包含热点代码。</a:t>
            </a: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900" dirty="0">
                <a:solidFill>
                  <a:schemeClr val="tx1"/>
                </a:solidFill>
                <a:latin typeface="微软雅黑" panose="020B0503020204020204" pitchFamily="34" charset="-122"/>
                <a:ea typeface="微软雅黑" panose="020B0503020204020204" pitchFamily="34" charset="-122"/>
              </a:rPr>
              <a:t>具体来说，在不启用分层编译的情况下，当方法的调用次数和循环回边的次数的和，超过由参数 -XX:CompileThreshold 指定的阈值时（使用 C1 时，该值为 1500；使用 C2 时，该值为 10000），便会触发即时编译。</a:t>
            </a: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900" dirty="0">
                <a:solidFill>
                  <a:schemeClr val="tx1"/>
                </a:solidFill>
                <a:latin typeface="微软雅黑" panose="020B0503020204020204" pitchFamily="34" charset="-122"/>
                <a:ea typeface="微软雅黑" panose="020B0503020204020204" pitchFamily="34" charset="-122"/>
              </a:rPr>
              <a:t>当启用分层编译时，Java 虚拟机将不再采用由参数 -XX:CompileThreshold 指定的阈值（该参数失效），而是使用另一套阈值系统。在这套系统中，阈值的大小是动态调整的。</a:t>
            </a: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900" dirty="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9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sym typeface="+mn-ea"/>
              </a:rPr>
              <a:t>及时编译触发</a:t>
            </a:r>
            <a:endParaRPr lang="zh-CN" altLang="en-US" sz="2000" dirty="0">
              <a:solidFill>
                <a:srgbClr val="183A5D"/>
              </a:solidFill>
              <a:latin typeface="微软雅黑" panose="020B0503020204020204" pitchFamily="34" charset="-122"/>
              <a:ea typeface="微软雅黑" panose="020B0503020204020204" pitchFamily="34" charset="-122"/>
              <a:sym typeface="+mn-ea"/>
            </a:endParaRPr>
          </a:p>
        </p:txBody>
      </p:sp>
      <p:sp>
        <p:nvSpPr>
          <p:cNvPr id="6" name="Text Placeholder 8"/>
          <p:cNvSpPr txBox="1"/>
          <p:nvPr/>
        </p:nvSpPr>
        <p:spPr>
          <a:xfrm>
            <a:off x="372745" y="1065530"/>
            <a:ext cx="8397240"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lang="en-US" sz="1400" dirty="0">
                <a:solidFill>
                  <a:schemeClr val="tx1"/>
                </a:solidFill>
                <a:latin typeface="微软雅黑" panose="020B0503020204020204" pitchFamily="34" charset="-122"/>
                <a:ea typeface="微软雅黑" panose="020B0503020204020204" pitchFamily="34" charset="-122"/>
                <a:sym typeface="+mn-ea"/>
              </a:rPr>
              <a:t>所谓的动态调整其实并不复杂：在比较阈值时，Java 虚拟机会将阈值与某个系数 s 相乘。该系数与当前待编译的方法数目成正相关，与编译线程的数目成负相关。</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sym typeface="+mn-ea"/>
              </a:rPr>
              <a:t>系数的计算方法为：</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200" dirty="0">
                <a:solidFill>
                  <a:schemeClr val="tx1"/>
                </a:solidFill>
                <a:latin typeface="微软雅黑" panose="020B0503020204020204" pitchFamily="34" charset="-122"/>
                <a:ea typeface="微软雅黑" panose="020B0503020204020204" pitchFamily="34" charset="-122"/>
                <a:sym typeface="+mn-ea"/>
              </a:rPr>
              <a:t>s = queue_size_X / (TierXLoadFeedback * compiler_count_X) + 1</a:t>
            </a:r>
            <a:endParaRPr lang="en-US" sz="12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200" dirty="0">
                <a:solidFill>
                  <a:schemeClr val="tx1"/>
                </a:solidFill>
                <a:latin typeface="微软雅黑" panose="020B0503020204020204" pitchFamily="34" charset="-122"/>
                <a:ea typeface="微软雅黑" panose="020B0503020204020204" pitchFamily="34" charset="-122"/>
                <a:sym typeface="+mn-ea"/>
              </a:rPr>
              <a:t> </a:t>
            </a:r>
            <a:endParaRPr lang="en-US" sz="12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200" dirty="0">
                <a:solidFill>
                  <a:schemeClr val="tx1"/>
                </a:solidFill>
                <a:latin typeface="微软雅黑" panose="020B0503020204020204" pitchFamily="34" charset="-122"/>
                <a:ea typeface="微软雅黑" panose="020B0503020204020204" pitchFamily="34" charset="-122"/>
                <a:sym typeface="+mn-ea"/>
              </a:rPr>
              <a:t>其中 X 是执行层次，可取 3 或者 4；</a:t>
            </a:r>
            <a:endParaRPr lang="en-US" sz="12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200" dirty="0">
                <a:solidFill>
                  <a:schemeClr val="tx1"/>
                </a:solidFill>
                <a:latin typeface="微软雅黑" panose="020B0503020204020204" pitchFamily="34" charset="-122"/>
                <a:ea typeface="微软雅黑" panose="020B0503020204020204" pitchFamily="34" charset="-122"/>
                <a:sym typeface="+mn-ea"/>
              </a:rPr>
              <a:t>queue_size_X 是执行层次为 X 的待编译方法的数目；</a:t>
            </a:r>
            <a:endParaRPr lang="en-US" sz="12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200" dirty="0">
                <a:solidFill>
                  <a:schemeClr val="tx1"/>
                </a:solidFill>
                <a:latin typeface="微软雅黑" panose="020B0503020204020204" pitchFamily="34" charset="-122"/>
                <a:ea typeface="微软雅黑" panose="020B0503020204020204" pitchFamily="34" charset="-122"/>
                <a:sym typeface="+mn-ea"/>
              </a:rPr>
              <a:t>TierXLoadFeedback 是预设好的参数，其中 Tier3LoadFeedback 为 5，Tier4LoadFeedback 为 3；</a:t>
            </a:r>
            <a:endParaRPr lang="en-US" sz="12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200" dirty="0">
                <a:solidFill>
                  <a:schemeClr val="tx1"/>
                </a:solidFill>
                <a:latin typeface="微软雅黑" panose="020B0503020204020204" pitchFamily="34" charset="-122"/>
                <a:ea typeface="微软雅黑" panose="020B0503020204020204" pitchFamily="34" charset="-122"/>
                <a:sym typeface="+mn-ea"/>
              </a:rPr>
              <a:t>compiler_count_X 是层次 X 的编译线程数目。</a:t>
            </a:r>
            <a:endParaRPr lang="en-US" sz="1200" dirty="0">
              <a:solidFill>
                <a:schemeClr val="tx1"/>
              </a:solidFill>
              <a:latin typeface="微软雅黑" panose="020B0503020204020204" pitchFamily="34" charset="-122"/>
              <a:ea typeface="微软雅黑" panose="020B0503020204020204" pitchFamily="34" charset="-122"/>
              <a:sym typeface="+mn-ea"/>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sym typeface="+mn-ea"/>
              </a:rPr>
              <a:t>及时编译线程</a:t>
            </a:r>
            <a:endParaRPr lang="zh-CN" altLang="en-US" sz="2000" dirty="0">
              <a:solidFill>
                <a:srgbClr val="183A5D"/>
              </a:solidFill>
              <a:latin typeface="微软雅黑" panose="020B0503020204020204" pitchFamily="34" charset="-122"/>
              <a:ea typeface="微软雅黑" panose="020B0503020204020204" pitchFamily="34" charset="-122"/>
              <a:sym typeface="+mn-ea"/>
            </a:endParaRPr>
          </a:p>
        </p:txBody>
      </p:sp>
      <p:sp>
        <p:nvSpPr>
          <p:cNvPr id="6" name="Text Placeholder 8"/>
          <p:cNvSpPr txBox="1"/>
          <p:nvPr/>
        </p:nvSpPr>
        <p:spPr>
          <a:xfrm>
            <a:off x="373380" y="1065530"/>
            <a:ext cx="8397240"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lang="zh-CN" altLang="en-US" sz="1400" dirty="0" smtClean="0">
                <a:solidFill>
                  <a:schemeClr val="tx1"/>
                </a:solidFill>
                <a:latin typeface="微软雅黑" panose="020B0503020204020204" pitchFamily="34" charset="-122"/>
                <a:ea typeface="微软雅黑" panose="020B0503020204020204" pitchFamily="34" charset="-122"/>
              </a:rPr>
              <a:t>在 64 位 Java 虚拟机中，默认情况下编译线程的总数目是根据处理器数量来调整的（对应参数 -XX:+CICompilerCountPerCPU，默认为 true；当通过参数 -XX:+CICompilerCount=N 强制设定总编译线程数目时，CICompilerCountPerCPU 将被设置为 false）。</a:t>
            </a:r>
            <a:endParaRPr lang="zh-CN" altLang="en-US"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endParaRPr lang="zh-CN" altLang="en-US"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lang="zh-CN" altLang="en-US" sz="1400" dirty="0" smtClean="0">
                <a:solidFill>
                  <a:schemeClr val="tx1"/>
                </a:solidFill>
                <a:latin typeface="微软雅黑" panose="020B0503020204020204" pitchFamily="34" charset="-122"/>
                <a:ea typeface="微软雅黑" panose="020B0503020204020204" pitchFamily="34" charset="-122"/>
              </a:rPr>
              <a:t>Java 虚拟机会将这些编译线程按照 1:2 的比例分配给 C1 和 C2（至少各为 1 个）。举个例子，对于一个四核机器来说，总的编译线程数目为 3，其中包含一个 C1 编译线程和两个 C2 编译线程。</a:t>
            </a:r>
            <a:endParaRPr lang="zh-CN" altLang="en-US"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endParaRPr lang="zh-CN" altLang="en-US"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lang="zh-CN" altLang="en-US" sz="1000" dirty="0" smtClean="0">
                <a:solidFill>
                  <a:schemeClr val="tx1"/>
                </a:solidFill>
                <a:latin typeface="微软雅黑" panose="020B0503020204020204" pitchFamily="34" charset="-122"/>
                <a:ea typeface="微软雅黑" panose="020B0503020204020204" pitchFamily="34" charset="-122"/>
              </a:rPr>
              <a:t>对于四核及以上的机器，总的编译线程的数目为：</a:t>
            </a:r>
            <a:endParaRPr lang="zh-CN" altLang="en-US" sz="1000" i="1"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lang="zh-CN" altLang="en-US" sz="1000" dirty="0" smtClean="0">
                <a:solidFill>
                  <a:schemeClr val="tx1"/>
                </a:solidFill>
                <a:latin typeface="微软雅黑" panose="020B0503020204020204" pitchFamily="34" charset="-122"/>
                <a:ea typeface="微软雅黑" panose="020B0503020204020204" pitchFamily="34" charset="-122"/>
              </a:rPr>
              <a:t>n = log2(N) * log2(log2(N)) * 3 / 2</a:t>
            </a:r>
            <a:endParaRPr lang="zh-CN" altLang="en-US"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lang="zh-CN" altLang="en-US" sz="1000" dirty="0" smtClean="0">
                <a:solidFill>
                  <a:schemeClr val="tx1"/>
                </a:solidFill>
                <a:latin typeface="微软雅黑" panose="020B0503020204020204" pitchFamily="34" charset="-122"/>
                <a:ea typeface="微软雅黑" panose="020B0503020204020204" pitchFamily="34" charset="-122"/>
              </a:rPr>
              <a:t>其中 N 为 CPU 核心数目。</a:t>
            </a:r>
            <a:endParaRPr lang="zh-CN" altLang="en-US" sz="1000" dirty="0" smtClean="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及时编译触发</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373380" y="1065530"/>
            <a:ext cx="8397240"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lang="zh-CN" altLang="en-US" sz="1400" dirty="0" smtClean="0">
                <a:solidFill>
                  <a:schemeClr val="tx1"/>
                </a:solidFill>
                <a:latin typeface="微软雅黑" panose="020B0503020204020204" pitchFamily="34" charset="-122"/>
                <a:ea typeface="微软雅黑" panose="020B0503020204020204" pitchFamily="34" charset="-122"/>
                <a:sym typeface="+mn-ea"/>
              </a:rPr>
              <a:t>当启用分层编译时，即时编译具体的触发条件如下：</a:t>
            </a:r>
            <a:endParaRPr lang="zh-CN" altLang="en-US"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lang="zh-CN" altLang="en-US" sz="1400" dirty="0" smtClean="0">
                <a:solidFill>
                  <a:schemeClr val="tx1"/>
                </a:solidFill>
                <a:latin typeface="微软雅黑" panose="020B0503020204020204" pitchFamily="34" charset="-122"/>
                <a:ea typeface="微软雅黑" panose="020B0503020204020204" pitchFamily="34" charset="-122"/>
                <a:sym typeface="+mn-ea"/>
              </a:rPr>
              <a:t>当方法调用次数大于由参数 -XX:TierXInvocationThreshold 指定的阈值乘以系数，</a:t>
            </a:r>
            <a:endParaRPr lang="zh-CN" altLang="en-US" sz="1400" dirty="0" smtClean="0">
              <a:solidFill>
                <a:schemeClr val="tx1"/>
              </a:solidFill>
              <a:latin typeface="微软雅黑" panose="020B0503020204020204" pitchFamily="34" charset="-122"/>
              <a:ea typeface="微软雅黑" panose="020B0503020204020204" pitchFamily="34" charset="-122"/>
              <a:sym typeface="+mn-ea"/>
            </a:endParaRPr>
          </a:p>
          <a:p>
            <a:pPr>
              <a:lnSpc>
                <a:spcPct val="140000"/>
              </a:lnSpc>
            </a:pPr>
            <a:r>
              <a:rPr lang="zh-CN" altLang="en-US" sz="1400" dirty="0" smtClean="0">
                <a:solidFill>
                  <a:schemeClr val="tx1"/>
                </a:solidFill>
                <a:latin typeface="微软雅黑" panose="020B0503020204020204" pitchFamily="34" charset="-122"/>
                <a:ea typeface="微软雅黑" panose="020B0503020204020204" pitchFamily="34" charset="-122"/>
                <a:sym typeface="+mn-ea"/>
              </a:rPr>
              <a:t>或者当方法调用次数大于由参数 -XX:TierXMINInvocationThreshold 指定的阈值乘以系数，并且方法调用次数和循环回边次数之和大于由参数 -XX:TierXCompileThreshold 指定的阈值乘以系数时，便会触发 X 层即时编译。</a:t>
            </a:r>
            <a:endParaRPr lang="zh-CN" altLang="en-US"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lang="zh-CN" altLang="en-US" sz="1400" dirty="0" smtClean="0">
                <a:solidFill>
                  <a:schemeClr val="tx1"/>
                </a:solidFill>
                <a:latin typeface="微软雅黑" panose="020B0503020204020204" pitchFamily="34" charset="-122"/>
                <a:ea typeface="微软雅黑" panose="020B0503020204020204" pitchFamily="34" charset="-122"/>
                <a:sym typeface="+mn-ea"/>
              </a:rPr>
              <a:t> </a:t>
            </a:r>
            <a:endParaRPr lang="zh-CN" altLang="en-US"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lang="zh-CN" altLang="en-US" sz="1400" dirty="0" smtClean="0">
                <a:solidFill>
                  <a:schemeClr val="tx1"/>
                </a:solidFill>
                <a:latin typeface="微软雅黑" panose="020B0503020204020204" pitchFamily="34" charset="-122"/>
                <a:ea typeface="微软雅黑" panose="020B0503020204020204" pitchFamily="34" charset="-122"/>
                <a:sym typeface="+mn-ea"/>
              </a:rPr>
              <a:t>触发条件为：</a:t>
            </a:r>
            <a:endParaRPr lang="zh-CN" altLang="en-US"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lang="zh-CN" altLang="en-US" sz="1200" dirty="0" smtClean="0">
                <a:solidFill>
                  <a:schemeClr val="tx1"/>
                </a:solidFill>
                <a:latin typeface="微软雅黑" panose="020B0503020204020204" pitchFamily="34" charset="-122"/>
                <a:ea typeface="微软雅黑" panose="020B0503020204020204" pitchFamily="34" charset="-122"/>
                <a:sym typeface="+mn-ea"/>
              </a:rPr>
              <a:t>i &gt; TierXInvocationThreshold * s || (i &gt; TierXMinInvocationThreshold * s  &amp;&amp; i + b &gt; TierXCompileThreshold * s)</a:t>
            </a:r>
            <a:endParaRPr lang="zh-CN" altLang="en-US" sz="1200" dirty="0" smtClean="0">
              <a:solidFill>
                <a:schemeClr val="tx1"/>
              </a:solidFill>
              <a:latin typeface="微软雅黑" panose="020B0503020204020204" pitchFamily="34" charset="-122"/>
              <a:ea typeface="微软雅黑" panose="020B0503020204020204" pitchFamily="34" charset="-122"/>
              <a:sym typeface="+mn-ea"/>
            </a:endParaRPr>
          </a:p>
          <a:p>
            <a:pPr>
              <a:lnSpc>
                <a:spcPct val="140000"/>
              </a:lnSpc>
            </a:pPr>
            <a:endParaRPr lang="zh-CN" altLang="en-US" sz="1200" dirty="0" smtClean="0">
              <a:solidFill>
                <a:schemeClr val="tx1"/>
              </a:solidFill>
              <a:latin typeface="微软雅黑" panose="020B0503020204020204" pitchFamily="34" charset="-122"/>
              <a:ea typeface="微软雅黑" panose="020B0503020204020204" pitchFamily="34" charset="-122"/>
              <a:sym typeface="+mn-ea"/>
            </a:endParaRPr>
          </a:p>
          <a:p>
            <a:pPr>
              <a:lnSpc>
                <a:spcPct val="140000"/>
              </a:lnSpc>
            </a:pPr>
            <a:r>
              <a:rPr lang="zh-CN" altLang="en-US" sz="1200" dirty="0" smtClean="0">
                <a:solidFill>
                  <a:schemeClr val="tx1"/>
                </a:solidFill>
                <a:latin typeface="微软雅黑" panose="020B0503020204020204" pitchFamily="34" charset="-122"/>
                <a:ea typeface="微软雅黑" panose="020B0503020204020204" pitchFamily="34" charset="-122"/>
                <a:sym typeface="+mn-ea"/>
              </a:rPr>
              <a:t>其中 i 为调用次数，b 为循环回边次数。</a:t>
            </a:r>
            <a:endParaRPr lang="zh-CN" altLang="en-US" sz="1200" dirty="0" smtClean="0">
              <a:solidFill>
                <a:schemeClr val="tx1"/>
              </a:solidFill>
              <a:latin typeface="微软雅黑" panose="020B0503020204020204" pitchFamily="34" charset="-122"/>
              <a:ea typeface="微软雅黑" panose="020B0503020204020204" pitchFamily="34" charset="-122"/>
              <a:sym typeface="+mn-ea"/>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6050"/>
            <a:ext cx="4540248" cy="398780"/>
          </a:xfrm>
          <a:prstGeom prst="rect">
            <a:avLst/>
          </a:prstGeom>
          <a:noFill/>
        </p:spPr>
        <p:txBody>
          <a:bodyPr wrap="square" rtlCol="0">
            <a:spAutoFit/>
          </a:bodyPr>
          <a:lstStyle/>
          <a:p>
            <a:r>
              <a:rPr lang="en-US" altLang="zh-CN" sz="2000" dirty="0">
                <a:solidFill>
                  <a:srgbClr val="183A5D"/>
                </a:solidFill>
                <a:latin typeface="微软雅黑" panose="020B0503020204020204" pitchFamily="34" charset="-122"/>
                <a:ea typeface="微软雅黑" panose="020B0503020204020204" pitchFamily="34" charset="-122"/>
              </a:rPr>
              <a:t>OSR </a:t>
            </a:r>
            <a:r>
              <a:rPr lang="zh-CN" altLang="en-US" sz="2000" dirty="0">
                <a:solidFill>
                  <a:srgbClr val="183A5D"/>
                </a:solidFill>
                <a:latin typeface="微软雅黑" panose="020B0503020204020204" pitchFamily="34" charset="-122"/>
                <a:ea typeface="微软雅黑" panose="020B0503020204020204" pitchFamily="34" charset="-122"/>
              </a:rPr>
              <a:t>编译</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373380" y="1065530"/>
            <a:ext cx="8397240"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lang="zh-CN" altLang="en-US" sz="1200" dirty="0" smtClean="0">
                <a:solidFill>
                  <a:schemeClr val="tx1"/>
                </a:solidFill>
                <a:latin typeface="微软雅黑" panose="020B0503020204020204" pitchFamily="34" charset="-122"/>
                <a:ea typeface="微软雅黑" panose="020B0503020204020204" pitchFamily="34" charset="-122"/>
              </a:rPr>
              <a:t>可以看到，决定一个方法是否为热点代码的因素有两个：方法的调用次数、循环回边的执行次数。即时编译便是根据这两个计数器的和来触发的。为什么 Java 虚拟机需要维护两个不同的计数器呢？</a:t>
            </a:r>
            <a:endParaRPr lang="zh-CN" altLang="en-US" sz="1200" dirty="0" smtClean="0">
              <a:solidFill>
                <a:schemeClr val="tx1"/>
              </a:solidFill>
              <a:latin typeface="微软雅黑" panose="020B0503020204020204" pitchFamily="34" charset="-122"/>
              <a:ea typeface="微软雅黑" panose="020B0503020204020204" pitchFamily="34" charset="-122"/>
            </a:endParaRPr>
          </a:p>
          <a:p>
            <a:pPr>
              <a:lnSpc>
                <a:spcPct val="140000"/>
              </a:lnSpc>
            </a:pPr>
            <a:endParaRPr lang="zh-CN" altLang="en-US" sz="12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lang="zh-CN" altLang="en-US" sz="1200" dirty="0" smtClean="0">
                <a:solidFill>
                  <a:schemeClr val="tx1"/>
                </a:solidFill>
                <a:latin typeface="微软雅黑" panose="020B0503020204020204" pitchFamily="34" charset="-122"/>
                <a:ea typeface="微软雅黑" panose="020B0503020204020204" pitchFamily="34" charset="-122"/>
              </a:rPr>
              <a:t>实际上，除了以方法为单位的即时编译之外，Java 虚拟机还存在着另一种以循环为单位的即时编译，叫做 On-Stack-Replacement（OSR）编译。循环回边计数器便是用来触发这种类型的编译的。</a:t>
            </a:r>
            <a:endParaRPr lang="zh-CN" altLang="en-US" sz="1200" dirty="0" smtClean="0">
              <a:solidFill>
                <a:schemeClr val="tx1"/>
              </a:solidFill>
              <a:latin typeface="微软雅黑" panose="020B0503020204020204" pitchFamily="34" charset="-122"/>
              <a:ea typeface="微软雅黑" panose="020B0503020204020204" pitchFamily="34" charset="-122"/>
            </a:endParaRPr>
          </a:p>
          <a:p>
            <a:pPr>
              <a:lnSpc>
                <a:spcPct val="140000"/>
              </a:lnSpc>
            </a:pPr>
            <a:endParaRPr lang="zh-CN" altLang="en-US" sz="12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lang="zh-CN" altLang="en-US" sz="1200" dirty="0" smtClean="0">
                <a:solidFill>
                  <a:schemeClr val="tx1"/>
                </a:solidFill>
                <a:latin typeface="微软雅黑" panose="020B0503020204020204" pitchFamily="34" charset="-122"/>
                <a:ea typeface="微软雅黑" panose="020B0503020204020204" pitchFamily="34" charset="-122"/>
              </a:rPr>
              <a:t>OSR 实际上是一种技术，它指的是在程序执行过程中，动态地替换掉 Java 方法栈桢，从而使得程序能够在非方法入口处进行解释执行和编译后的代码之间的切换。事实上，去优化（deoptimization）采用的技术也可以称之为 OSR。</a:t>
            </a:r>
            <a:endParaRPr lang="zh-CN" altLang="en-US" sz="1200" dirty="0" smtClean="0">
              <a:solidFill>
                <a:schemeClr val="tx1"/>
              </a:solidFill>
              <a:latin typeface="微软雅黑" panose="020B0503020204020204" pitchFamily="34" charset="-122"/>
              <a:ea typeface="微软雅黑" panose="020B0503020204020204" pitchFamily="34" charset="-122"/>
            </a:endParaRPr>
          </a:p>
          <a:p>
            <a:pPr>
              <a:lnSpc>
                <a:spcPct val="140000"/>
              </a:lnSpc>
            </a:pPr>
            <a:endParaRPr lang="zh-CN" altLang="en-US" sz="12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lang="zh-CN" altLang="en-US" sz="1200" dirty="0" smtClean="0">
                <a:solidFill>
                  <a:schemeClr val="tx1"/>
                </a:solidFill>
                <a:latin typeface="微软雅黑" panose="020B0503020204020204" pitchFamily="34" charset="-122"/>
                <a:ea typeface="微软雅黑" panose="020B0503020204020204" pitchFamily="34" charset="-122"/>
              </a:rPr>
              <a:t>在不启用分层编译的情况下，C1 的 OSR 编译的阈值为 13500，而 C2 的为 10700。</a:t>
            </a:r>
            <a:endParaRPr lang="zh-CN" altLang="en-US" sz="12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lang="zh-CN" altLang="en-US" sz="1200" dirty="0" smtClean="0">
                <a:solidFill>
                  <a:schemeClr val="tx1"/>
                </a:solidFill>
                <a:latin typeface="微软雅黑" panose="020B0503020204020204" pitchFamily="34" charset="-122"/>
                <a:ea typeface="微软雅黑" panose="020B0503020204020204" pitchFamily="34" charset="-122"/>
              </a:rPr>
              <a:t>在启用分层编译的情况下，触发 OSR 编译的阈值则是由参数 -XX:TierXBackEdgeThreshold 指定的阈值乘以系数。</a:t>
            </a:r>
            <a:endParaRPr lang="zh-CN" altLang="en-US" sz="1200" dirty="0" smtClean="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基于分支 profile 的优化</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373380" y="835660"/>
            <a:ext cx="2527300" cy="377190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lang="en-US" sz="1000" dirty="0" smtClean="0">
                <a:solidFill>
                  <a:schemeClr val="tx1"/>
                </a:solidFill>
                <a:latin typeface="微软雅黑" panose="020B0503020204020204" pitchFamily="34" charset="-122"/>
                <a:ea typeface="微软雅黑" panose="020B0503020204020204" pitchFamily="34" charset="-122"/>
              </a:rPr>
              <a:t>// java</a:t>
            </a:r>
            <a:r>
              <a:rPr lang="zh-CN" altLang="en-US" sz="1000" dirty="0" smtClean="0">
                <a:solidFill>
                  <a:schemeClr val="tx1"/>
                </a:solidFill>
                <a:latin typeface="微软雅黑" panose="020B0503020204020204" pitchFamily="34" charset="-122"/>
                <a:ea typeface="微软雅黑" panose="020B0503020204020204" pitchFamily="34" charset="-122"/>
              </a:rPr>
              <a:t>代码</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public static int foo(boolean f, int in) {</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int v;</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if (f) {</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v = in;</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 else {</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v = (int) Math.sin(in);</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if (v == in) {</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return 0;</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 else {</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return (int) Math.cos(v);</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a:t>
            </a:r>
            <a:endParaRPr sz="1000" dirty="0" smtClean="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sp>
        <p:nvSpPr>
          <p:cNvPr id="2" name="Text Placeholder 8"/>
          <p:cNvSpPr txBox="1"/>
          <p:nvPr/>
        </p:nvSpPr>
        <p:spPr>
          <a:xfrm>
            <a:off x="6310630" y="1006475"/>
            <a:ext cx="2459990"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举个例子，下面这段代码中包含两个条件判断。第一个条件判断将测试所输入的 boolean 值。</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如果为 true，则将局部变量 v 设置为所输入的 int 值。如果为 false，则将所输入的 int 值经过一番运算之后，再存入局部变量 v 之中。</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第二个条件判断则测试局部变量 v 是否和所输入的 int 值相等。如果相等，则返回 0。如果不等，则将局部变量 v 经过一番运算之后，再将之返回。显然，当所输入的 boolean 值为 true 的情况下，这段代码将返回 0。</a:t>
            </a:r>
            <a:endParaRPr sz="1000" dirty="0" smtClean="0">
              <a:solidFill>
                <a:schemeClr val="tx1"/>
              </a:solidFill>
              <a:latin typeface="微软雅黑" panose="020B0503020204020204" pitchFamily="34" charset="-122"/>
              <a:ea typeface="微软雅黑" panose="020B0503020204020204" pitchFamily="34" charset="-122"/>
            </a:endParaRPr>
          </a:p>
        </p:txBody>
      </p:sp>
      <p:sp>
        <p:nvSpPr>
          <p:cNvPr id="5" name="Text Placeholder 8"/>
          <p:cNvSpPr txBox="1"/>
          <p:nvPr/>
        </p:nvSpPr>
        <p:spPr>
          <a:xfrm>
            <a:off x="3154680" y="836295"/>
            <a:ext cx="2527300" cy="388239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编译而成的字节码：</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public static int foo(boolean, int);</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Code:</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0: iload_0</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1: ifeq          9</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4: iload_1</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5: istore_2</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6: goto          16</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9: iload_1</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10: i2d</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11: invokestatic  java/lang/Math.sin:(D)D</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14: d2i</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15: istore_2</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16: iload_2</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17: iload_1</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18: if_icmpne     23</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21: iconst_0</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22: ireturn</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23: iload_2</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24: i2d</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25: invokestatic java/lang/Math.cos:(D)D</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28: d2i</a:t>
            </a:r>
            <a:endParaRPr sz="7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700" dirty="0" smtClean="0">
                <a:solidFill>
                  <a:schemeClr val="tx1"/>
                </a:solidFill>
                <a:latin typeface="微软雅黑" panose="020B0503020204020204" pitchFamily="34" charset="-122"/>
                <a:ea typeface="微软雅黑" panose="020B0503020204020204" pitchFamily="34" charset="-122"/>
              </a:rPr>
              <a:t>    29: ireturn</a:t>
            </a:r>
            <a:endParaRPr sz="7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sym typeface="+mn-ea"/>
              </a:rPr>
              <a:t>基于分支 profile 的优化</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5458460" y="1039495"/>
            <a:ext cx="3312160"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endParaRPr lang="zh-CN" altLang="en-US"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endParaRPr lang="zh-CN" altLang="en-US"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lang="zh-CN" altLang="en-US" sz="1400" dirty="0" smtClean="0">
                <a:solidFill>
                  <a:schemeClr val="tx1"/>
                </a:solidFill>
                <a:latin typeface="微软雅黑" panose="020B0503020204020204" pitchFamily="34" charset="-122"/>
                <a:ea typeface="微软雅黑" panose="020B0503020204020204" pitchFamily="34" charset="-122"/>
              </a:rPr>
              <a:t>假设应用程序调用该方法时，所传入的 boolean 值皆为 true。那么，偏移量为 1 以及偏移量为 18 的条件跳转指令所对应的分支 profile 中，跳转的次数都为 0。</a:t>
            </a:r>
            <a:endParaRPr lang="zh-CN" altLang="en-US" sz="1400" dirty="0" smtClean="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pic>
        <p:nvPicPr>
          <p:cNvPr id="5" name="Picture 4"/>
          <p:cNvPicPr>
            <a:picLocks noChangeAspect="1"/>
          </p:cNvPicPr>
          <p:nvPr/>
        </p:nvPicPr>
        <p:blipFill>
          <a:blip r:embed="rId1"/>
          <a:stretch>
            <a:fillRect/>
          </a:stretch>
        </p:blipFill>
        <p:spPr>
          <a:xfrm>
            <a:off x="574675" y="1511300"/>
            <a:ext cx="4502150" cy="24498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sym typeface="+mn-ea"/>
              </a:rPr>
              <a:t>基于分支 profile 的优化</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5105400" y="1073785"/>
            <a:ext cx="3665220"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sz="1400" dirty="0" smtClean="0">
                <a:solidFill>
                  <a:schemeClr val="tx1"/>
                </a:solidFill>
                <a:latin typeface="微软雅黑" panose="020B0503020204020204" pitchFamily="34" charset="-122"/>
                <a:ea typeface="微软雅黑" panose="020B0503020204020204" pitchFamily="34" charset="-122"/>
              </a:rPr>
              <a:t>C2 可以根据这两个分支 profile 作出假设，在接下来的执行过程中，这两个条件跳转指令仍旧不会发生跳转。基于这个假设，C2 便不再编译这两个条件跳转语句所对应的 false 分支了。</a:t>
            </a:r>
            <a:endParaRPr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endParaRPr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endParaRPr sz="1400" dirty="0" smtClean="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1"/>
          <a:stretch>
            <a:fillRect/>
          </a:stretch>
        </p:blipFill>
        <p:spPr>
          <a:xfrm>
            <a:off x="488315" y="1790065"/>
            <a:ext cx="4173220" cy="22409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sym typeface="+mn-ea"/>
              </a:rPr>
              <a:t>基于分支 profile 的优化</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374650" y="2934335"/>
            <a:ext cx="8395970" cy="1673225"/>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sz="1400" dirty="0" smtClean="0">
                <a:solidFill>
                  <a:schemeClr val="tx1"/>
                </a:solidFill>
                <a:latin typeface="微软雅黑" panose="020B0503020204020204" pitchFamily="34" charset="-122"/>
                <a:ea typeface="微软雅黑" panose="020B0503020204020204" pitchFamily="34" charset="-122"/>
                <a:sym typeface="+mn-ea"/>
              </a:rPr>
              <a:t>我们暂且不管当假设错误的时候会发生什么，先来看一看剩下来的代码。经过“剪枝”之后，在第二个条件跳转处，v 的值只有可能为所输入的 int 值。因此，该条件跳转可以进一步被优化掉。最终的结果是，在第一个条件跳转之后，C2 代码将直接返回 0。</a:t>
            </a:r>
            <a:endParaRPr lang="zh-CN" altLang="en-US" sz="1400" dirty="0" smtClean="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1"/>
          <a:stretch>
            <a:fillRect/>
          </a:stretch>
        </p:blipFill>
        <p:spPr>
          <a:xfrm>
            <a:off x="1306830" y="1161415"/>
            <a:ext cx="5941060" cy="13950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sym typeface="+mn-ea"/>
              </a:rPr>
              <a:t>基于分支 profile 的优化</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373380" y="1065530"/>
            <a:ext cx="8397240"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sz="1400" dirty="0" smtClean="0">
                <a:solidFill>
                  <a:schemeClr val="tx1"/>
                </a:solidFill>
                <a:latin typeface="微软雅黑" panose="020B0503020204020204" pitchFamily="34" charset="-122"/>
                <a:ea typeface="微软雅黑" panose="020B0503020204020204" pitchFamily="34" charset="-122"/>
              </a:rPr>
              <a:t>总结一下，根据条件跳转指令的分支 profile，即时编译器可以将从未执行过的分支剪掉，以避免编译这些很有可能不会用到的代码，从而节省编译时间以及部署代码所要消耗的内存空间。此外，“剪枝”将精简程序的数据流，从而触发更多的优化。</a:t>
            </a:r>
            <a:endParaRPr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endParaRPr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400" dirty="0" smtClean="0">
                <a:solidFill>
                  <a:schemeClr val="tx1"/>
                </a:solidFill>
                <a:latin typeface="微软雅黑" panose="020B0503020204020204" pitchFamily="34" charset="-122"/>
                <a:ea typeface="微软雅黑" panose="020B0503020204020204" pitchFamily="34" charset="-122"/>
              </a:rPr>
              <a:t>在现实中，分支 profile 出现仅跳转或者仅不跳转的情况并不多见。当然，即时编译器对分支 profile 的利用也不仅限于“剪枝”。它还会根据分支 profile，计算每一条程序执行路径的概率，以便某些编译器优化优先处理概率较高的路径。</a:t>
            </a:r>
            <a:endParaRPr sz="1400" dirty="0" smtClean="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简介</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373380" y="1065530"/>
            <a:ext cx="8397240"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lang="en-US" altLang="zh-CN" sz="1400" b="1" dirty="0" smtClean="0">
                <a:solidFill>
                  <a:schemeClr val="tx1"/>
                </a:solidFill>
                <a:latin typeface="微软雅黑" panose="020B0503020204020204" pitchFamily="34" charset="-122"/>
                <a:ea typeface="微软雅黑" panose="020B0503020204020204" pitchFamily="34" charset="-122"/>
              </a:rPr>
              <a:t>java</a:t>
            </a:r>
            <a:r>
              <a:rPr lang="zh-CN" altLang="en-US" sz="1400" b="1" dirty="0" smtClean="0">
                <a:solidFill>
                  <a:schemeClr val="tx1"/>
                </a:solidFill>
                <a:latin typeface="微软雅黑" panose="020B0503020204020204" pitchFamily="34" charset="-122"/>
                <a:ea typeface="微软雅黑" panose="020B0503020204020204" pitchFamily="34" charset="-122"/>
              </a:rPr>
              <a:t>代码如何执行？</a:t>
            </a:r>
            <a:endParaRPr lang="zh-CN" altLang="en-US"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endParaRPr lang="zh-CN" altLang="en-US"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lang="zh-CN" altLang="en-US" sz="1400" dirty="0" smtClean="0">
                <a:solidFill>
                  <a:schemeClr val="tx1"/>
                </a:solidFill>
                <a:latin typeface="微软雅黑" panose="020B0503020204020204" pitchFamily="34" charset="-122"/>
                <a:ea typeface="微软雅黑" panose="020B0503020204020204" pitchFamily="34" charset="-122"/>
              </a:rPr>
              <a:t>我们大家都知道，通常通过 javac 将程序源代码编译，转换成 java 字节码（</a:t>
            </a:r>
            <a:r>
              <a:rPr lang="en-US" altLang="zh-CN" sz="1400" dirty="0" smtClean="0">
                <a:solidFill>
                  <a:schemeClr val="tx1"/>
                </a:solidFill>
                <a:latin typeface="微软雅黑" panose="020B0503020204020204" pitchFamily="34" charset="-122"/>
                <a:ea typeface="微软雅黑" panose="020B0503020204020204" pitchFamily="34" charset="-122"/>
              </a:rPr>
              <a:t>class</a:t>
            </a:r>
            <a:r>
              <a:rPr lang="zh-CN" altLang="en-US" sz="1400" dirty="0" smtClean="0">
                <a:solidFill>
                  <a:schemeClr val="tx1"/>
                </a:solidFill>
                <a:latin typeface="微软雅黑" panose="020B0503020204020204" pitchFamily="34" charset="-122"/>
                <a:ea typeface="微软雅黑" panose="020B0503020204020204" pitchFamily="34" charset="-122"/>
              </a:rPr>
              <a:t>文件），JVM 通过解释字节码将其翻译成对应的机器指令（二进制字节码），逐条读入，逐条解释翻译。</a:t>
            </a:r>
            <a:endParaRPr lang="zh-CN" altLang="en-US"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endParaRPr lang="zh-CN" altLang="en-US"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lang="zh-CN" altLang="en-US" sz="1400" dirty="0" smtClean="0">
                <a:solidFill>
                  <a:schemeClr val="tx1"/>
                </a:solidFill>
                <a:latin typeface="微软雅黑" panose="020B0503020204020204" pitchFamily="34" charset="-122"/>
                <a:ea typeface="微软雅黑" panose="020B0503020204020204" pitchFamily="34" charset="-122"/>
              </a:rPr>
              <a:t>读取</a:t>
            </a:r>
            <a:r>
              <a:rPr lang="en-US" altLang="zh-CN" sz="1400" dirty="0" smtClean="0">
                <a:solidFill>
                  <a:schemeClr val="tx1"/>
                </a:solidFill>
                <a:latin typeface="微软雅黑" panose="020B0503020204020204" pitchFamily="34" charset="-122"/>
                <a:ea typeface="微软雅黑" panose="020B0503020204020204" pitchFamily="34" charset="-122"/>
              </a:rPr>
              <a:t>-</a:t>
            </a:r>
            <a:r>
              <a:rPr lang="zh-CN" altLang="en-US" sz="1400" dirty="0" smtClean="0">
                <a:solidFill>
                  <a:schemeClr val="accent1"/>
                </a:solidFill>
                <a:latin typeface="微软雅黑" panose="020B0503020204020204" pitchFamily="34" charset="-122"/>
                <a:ea typeface="微软雅黑" panose="020B0503020204020204" pitchFamily="34" charset="-122"/>
              </a:rPr>
              <a:t>翻译</a:t>
            </a:r>
            <a:r>
              <a:rPr lang="en-US" altLang="zh-CN" sz="1400" dirty="0" smtClean="0">
                <a:solidFill>
                  <a:schemeClr val="tx1"/>
                </a:solidFill>
                <a:latin typeface="微软雅黑" panose="020B0503020204020204" pitchFamily="34" charset="-122"/>
                <a:ea typeface="微软雅黑" panose="020B0503020204020204" pitchFamily="34" charset="-122"/>
              </a:rPr>
              <a:t>-</a:t>
            </a:r>
            <a:r>
              <a:rPr lang="zh-CN" altLang="en-US" sz="1400" dirty="0" smtClean="0">
                <a:solidFill>
                  <a:schemeClr val="tx1"/>
                </a:solidFill>
                <a:latin typeface="微软雅黑" panose="020B0503020204020204" pitchFamily="34" charset="-122"/>
                <a:ea typeface="微软雅黑" panose="020B0503020204020204" pitchFamily="34" charset="-122"/>
              </a:rPr>
              <a:t>执行</a:t>
            </a:r>
            <a:endParaRPr lang="zh-CN" altLang="en-US" sz="1400" dirty="0" smtClean="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73912"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基于类型 profile 的优化</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3622040" y="1065530"/>
            <a:ext cx="5148580" cy="2753995"/>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编译而成的字节码：</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public static int hash(java.lang.Object);</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Code:</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0: aload_0</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1: instanceof java/lang/Exception</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4: ifeq          12</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7: aload_0</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8: invokestatic java/lang/System.identityHashCode:(Ljava/lang/Object;)I</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11: ireturn</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12: aload_0</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13: invokevirtual java/lang/Object.hashCode:()I</a:t>
            </a:r>
            <a:endParaRPr sz="1000" dirty="0" smtClean="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sp>
        <p:nvSpPr>
          <p:cNvPr id="2" name="Text Placeholder 8"/>
          <p:cNvSpPr txBox="1"/>
          <p:nvPr/>
        </p:nvSpPr>
        <p:spPr>
          <a:xfrm>
            <a:off x="373380" y="3820160"/>
            <a:ext cx="8524240" cy="91440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sz="1400" dirty="0" smtClean="0">
                <a:solidFill>
                  <a:schemeClr val="tx1"/>
                </a:solidFill>
                <a:latin typeface="微软雅黑" panose="020B0503020204020204" pitchFamily="34" charset="-122"/>
                <a:ea typeface="微软雅黑" panose="020B0503020204020204" pitchFamily="34" charset="-122"/>
              </a:rPr>
              <a:t>另外一个例子则是关于 instanceof 以及方法调用的类型 profile。下面这段代码将测试所传入的对象是否为 Exception 的实例，如果是，则返回它的系统哈希值；如果不是，则返回它的哈希值。</a:t>
            </a:r>
            <a:endParaRPr sz="1400" dirty="0" smtClean="0">
              <a:solidFill>
                <a:schemeClr val="tx1"/>
              </a:solidFill>
              <a:latin typeface="微软雅黑" panose="020B0503020204020204" pitchFamily="34" charset="-122"/>
              <a:ea typeface="微软雅黑" panose="020B0503020204020204" pitchFamily="34" charset="-122"/>
            </a:endParaRPr>
          </a:p>
        </p:txBody>
      </p:sp>
      <p:sp>
        <p:nvSpPr>
          <p:cNvPr id="5" name="Text Placeholder 8"/>
          <p:cNvSpPr txBox="1"/>
          <p:nvPr/>
        </p:nvSpPr>
        <p:spPr>
          <a:xfrm>
            <a:off x="373380" y="1632585"/>
            <a:ext cx="2666365" cy="2296795"/>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public static int hash(Object in) {</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if (in instanceof Exception) {</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return System.identityHashCode(in);</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 else {</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return in.hashCode();</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  }</a:t>
            </a:r>
            <a:endParaRPr sz="10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000" dirty="0" smtClean="0">
                <a:solidFill>
                  <a:schemeClr val="tx1"/>
                </a:solidFill>
                <a:latin typeface="微软雅黑" panose="020B0503020204020204" pitchFamily="34" charset="-122"/>
                <a:ea typeface="微软雅黑" panose="020B0503020204020204" pitchFamily="34" charset="-122"/>
              </a:rPr>
              <a:t>}</a:t>
            </a:r>
            <a:endParaRPr sz="10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sym typeface="+mn-ea"/>
              </a:rPr>
              <a:t>基于分支 profile 的优化</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372745" y="3088640"/>
            <a:ext cx="8397240" cy="151892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sz="1400" dirty="0" smtClean="0">
                <a:solidFill>
                  <a:schemeClr val="tx1"/>
                </a:solidFill>
                <a:latin typeface="微软雅黑" panose="020B0503020204020204" pitchFamily="34" charset="-122"/>
                <a:ea typeface="微软雅黑" panose="020B0503020204020204" pitchFamily="34" charset="-122"/>
              </a:rPr>
              <a:t>假设应用程序调用该方法时，所传入的 Object 皆为 Integer 实例。那么，偏移量为 1 的 instanceof 指令的类型 profile 仅包含 Integer，偏移量为 4 的分支跳转语句的分支 profile 中不跳转的次数为 0，偏移量为 13 的方法调用指令的类型 profile 仅包含 Integer。</a:t>
            </a:r>
            <a:endParaRPr sz="1400" dirty="0" smtClean="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1"/>
          <a:stretch>
            <a:fillRect/>
          </a:stretch>
        </p:blipFill>
        <p:spPr>
          <a:xfrm>
            <a:off x="1193800" y="1339215"/>
            <a:ext cx="6283325" cy="16059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sym typeface="+mn-ea"/>
              </a:rPr>
              <a:t>基于分支 profile 的优化</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373380" y="1065530"/>
            <a:ext cx="8397240"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sz="1400" dirty="0" smtClean="0">
                <a:solidFill>
                  <a:schemeClr val="tx1"/>
                </a:solidFill>
                <a:latin typeface="微软雅黑" panose="020B0503020204020204" pitchFamily="34" charset="-122"/>
                <a:ea typeface="微软雅黑" panose="020B0503020204020204" pitchFamily="34" charset="-122"/>
              </a:rPr>
              <a:t>生成的代码将测试所输入的对象的动态类型是否为 Integer。如果是的话，则继续执行接下来的代码。（该优化源自 Graal，采用 C2 可能无法复现。）</a:t>
            </a:r>
            <a:endParaRPr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400" dirty="0" smtClean="0">
                <a:solidFill>
                  <a:schemeClr val="tx1"/>
                </a:solidFill>
                <a:latin typeface="微软雅黑" panose="020B0503020204020204" pitchFamily="34" charset="-122"/>
                <a:ea typeface="微软雅黑" panose="020B0503020204020204" pitchFamily="34" charset="-122"/>
              </a:rPr>
              <a:t>然后，即时编译器会采用和第一个例子中一致的针对分支 profile 的优化，以及对方法调用的</a:t>
            </a:r>
            <a:r>
              <a:rPr sz="1400" dirty="0" smtClean="0">
                <a:solidFill>
                  <a:srgbClr val="C00000"/>
                </a:solidFill>
                <a:latin typeface="微软雅黑" panose="020B0503020204020204" pitchFamily="34" charset="-122"/>
                <a:ea typeface="微软雅黑" panose="020B0503020204020204" pitchFamily="34" charset="-122"/>
              </a:rPr>
              <a:t>内联。</a:t>
            </a:r>
            <a:endParaRPr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endParaRPr sz="9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900" dirty="0" smtClean="0">
                <a:solidFill>
                  <a:schemeClr val="tx1"/>
                </a:solidFill>
                <a:latin typeface="微软雅黑" panose="020B0503020204020204" pitchFamily="34" charset="-122"/>
                <a:ea typeface="微软雅黑" panose="020B0503020204020204" pitchFamily="34" charset="-122"/>
              </a:rPr>
              <a:t>public final class Integer ... {</a:t>
            </a:r>
            <a:endParaRPr sz="9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900" dirty="0" smtClean="0">
                <a:solidFill>
                  <a:schemeClr val="tx1"/>
                </a:solidFill>
                <a:latin typeface="微软雅黑" panose="020B0503020204020204" pitchFamily="34" charset="-122"/>
                <a:ea typeface="微软雅黑" panose="020B0503020204020204" pitchFamily="34" charset="-122"/>
              </a:rPr>
              <a:t>    @Override</a:t>
            </a:r>
            <a:endParaRPr sz="9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900" dirty="0" smtClean="0">
                <a:solidFill>
                  <a:schemeClr val="tx1"/>
                </a:solidFill>
                <a:latin typeface="微软雅黑" panose="020B0503020204020204" pitchFamily="34" charset="-122"/>
                <a:ea typeface="微软雅黑" panose="020B0503020204020204" pitchFamily="34" charset="-122"/>
              </a:rPr>
              <a:t>    public int hashCode() {</a:t>
            </a:r>
            <a:endParaRPr sz="9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900" dirty="0" smtClean="0">
                <a:solidFill>
                  <a:schemeClr val="tx1"/>
                </a:solidFill>
                <a:latin typeface="微软雅黑" panose="020B0503020204020204" pitchFamily="34" charset="-122"/>
                <a:ea typeface="微软雅黑" panose="020B0503020204020204" pitchFamily="34" charset="-122"/>
              </a:rPr>
              <a:t>        return Integer.hashCode(value);</a:t>
            </a:r>
            <a:endParaRPr sz="9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900" dirty="0" smtClean="0">
                <a:solidFill>
                  <a:schemeClr val="tx1"/>
                </a:solidFill>
                <a:latin typeface="微软雅黑" panose="020B0503020204020204" pitchFamily="34" charset="-122"/>
                <a:ea typeface="微软雅黑" panose="020B0503020204020204" pitchFamily="34" charset="-122"/>
              </a:rPr>
              <a:t>    }</a:t>
            </a:r>
            <a:endParaRPr sz="9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900" dirty="0" smtClean="0">
                <a:solidFill>
                  <a:schemeClr val="tx1"/>
                </a:solidFill>
                <a:latin typeface="微软雅黑" panose="020B0503020204020204" pitchFamily="34" charset="-122"/>
                <a:ea typeface="微软雅黑" panose="020B0503020204020204" pitchFamily="34" charset="-122"/>
              </a:rPr>
              <a:t>    public static int hashCode(int value) {</a:t>
            </a:r>
            <a:endParaRPr sz="9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900" dirty="0" smtClean="0">
                <a:solidFill>
                  <a:schemeClr val="tx1"/>
                </a:solidFill>
                <a:latin typeface="微软雅黑" panose="020B0503020204020204" pitchFamily="34" charset="-122"/>
                <a:ea typeface="微软雅黑" panose="020B0503020204020204" pitchFamily="34" charset="-122"/>
              </a:rPr>
              <a:t>        return value;</a:t>
            </a:r>
            <a:endParaRPr sz="9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900" dirty="0" smtClean="0">
                <a:solidFill>
                  <a:schemeClr val="tx1"/>
                </a:solidFill>
                <a:latin typeface="微软雅黑" panose="020B0503020204020204" pitchFamily="34" charset="-122"/>
                <a:ea typeface="微软雅黑" panose="020B0503020204020204" pitchFamily="34" charset="-122"/>
              </a:rPr>
              <a:t>    }</a:t>
            </a:r>
            <a:endParaRPr sz="9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900" dirty="0" smtClean="0">
                <a:solidFill>
                  <a:schemeClr val="tx1"/>
                </a:solidFill>
                <a:latin typeface="微软雅黑" panose="020B0503020204020204" pitchFamily="34" charset="-122"/>
                <a:ea typeface="微软雅黑" panose="020B0503020204020204" pitchFamily="34" charset="-122"/>
              </a:rPr>
              <a:t>    ...</a:t>
            </a:r>
            <a:endParaRPr sz="9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900" dirty="0" smtClean="0">
                <a:solidFill>
                  <a:schemeClr val="tx1"/>
                </a:solidFill>
                <a:latin typeface="微软雅黑" panose="020B0503020204020204" pitchFamily="34" charset="-122"/>
                <a:ea typeface="微软雅黑" panose="020B0503020204020204" pitchFamily="34" charset="-122"/>
              </a:rPr>
              <a:t>}</a:t>
            </a:r>
            <a:endParaRPr sz="900" dirty="0" smtClean="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sym typeface="+mn-ea"/>
              </a:rPr>
              <a:t>基于分支 profile 的优化</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5910580" y="1065530"/>
            <a:ext cx="2860040"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endParaRPr lang="zh-CN" altLang="en-US" sz="1400" dirty="0" smtClean="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1"/>
          <a:stretch>
            <a:fillRect/>
          </a:stretch>
        </p:blipFill>
        <p:spPr>
          <a:xfrm>
            <a:off x="1449070" y="1065530"/>
            <a:ext cx="4461510" cy="36620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sym typeface="+mn-ea"/>
              </a:rPr>
              <a:t>基于分支 profile 的优化</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433705" y="3003550"/>
            <a:ext cx="8336915" cy="160401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sz="1400" dirty="0" smtClean="0">
                <a:solidFill>
                  <a:schemeClr val="tx1"/>
                </a:solidFill>
                <a:latin typeface="微软雅黑" panose="020B0503020204020204" pitchFamily="34" charset="-122"/>
                <a:ea typeface="微软雅黑" panose="020B0503020204020204" pitchFamily="34" charset="-122"/>
              </a:rPr>
              <a:t>根据数据流分析，上述代码可以最终优化为极其简单的形式。</a:t>
            </a:r>
            <a:endParaRPr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400" dirty="0" smtClean="0">
                <a:solidFill>
                  <a:schemeClr val="tx1"/>
                </a:solidFill>
                <a:latin typeface="微软雅黑" panose="020B0503020204020204" pitchFamily="34" charset="-122"/>
                <a:ea typeface="微软雅黑" panose="020B0503020204020204" pitchFamily="34" charset="-122"/>
              </a:rPr>
              <a:t>和基于分支 profile 的优化一样，基于类型 profile 的优化同样也是作出假设，从而精简控制流以及数据流。这两者的核心都是假设。</a:t>
            </a:r>
            <a:endParaRPr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400" dirty="0" smtClean="0">
                <a:solidFill>
                  <a:schemeClr val="tx1"/>
                </a:solidFill>
                <a:latin typeface="微软雅黑" panose="020B0503020204020204" pitchFamily="34" charset="-122"/>
                <a:ea typeface="微软雅黑" panose="020B0503020204020204" pitchFamily="34" charset="-122"/>
              </a:rPr>
              <a:t>对于分支 profile，即时编译器假设的是仅执行某一分支；对于类型 profile，即时编译器假设的是对象的动态类型仅为类型 profile 中的那几个。</a:t>
            </a:r>
            <a:endParaRPr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endParaRPr sz="1400" dirty="0" smtClean="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p:nvPicPr>
        <p:blipFill>
          <a:blip r:embed="rId1"/>
          <a:stretch>
            <a:fillRect/>
          </a:stretch>
        </p:blipFill>
        <p:spPr>
          <a:xfrm>
            <a:off x="1408430" y="979805"/>
            <a:ext cx="5403850" cy="18719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sym typeface="+mn-ea"/>
              </a:rPr>
              <a:t>基于分支 profile 的优化</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372745" y="1065530"/>
            <a:ext cx="8397240"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sz="1400" dirty="0" smtClean="0">
                <a:solidFill>
                  <a:schemeClr val="tx1"/>
                </a:solidFill>
                <a:latin typeface="微软雅黑" panose="020B0503020204020204" pitchFamily="34" charset="-122"/>
                <a:ea typeface="微软雅黑" panose="020B0503020204020204" pitchFamily="34" charset="-122"/>
              </a:rPr>
              <a:t>那么，当假设失败的情况下，程序将何去何从？</a:t>
            </a:r>
            <a:endParaRPr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400" dirty="0" smtClean="0">
                <a:solidFill>
                  <a:schemeClr val="tx1"/>
                </a:solidFill>
                <a:latin typeface="微软雅黑" panose="020B0503020204020204" pitchFamily="34" charset="-122"/>
                <a:ea typeface="微软雅黑" panose="020B0503020204020204" pitchFamily="34" charset="-122"/>
              </a:rPr>
              <a:t>Java 虚拟机给出的解决方案便是去优化，即从执行即时编译生成的机器码切换回解释执行。</a:t>
            </a:r>
            <a:endParaRPr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endParaRPr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400" dirty="0" smtClean="0">
                <a:solidFill>
                  <a:schemeClr val="tx1"/>
                </a:solidFill>
                <a:latin typeface="微软雅黑" panose="020B0503020204020204" pitchFamily="34" charset="-122"/>
                <a:ea typeface="微软雅黑" panose="020B0503020204020204" pitchFamily="34" charset="-122"/>
              </a:rPr>
              <a:t>在生成的机器码中，即时编译器将在假设失败的位置上插入一个陷阱（trap）。该陷阱实际上是一条 call 指令，调用至 Java 虚拟机里专门负责去优化的方法。与普通的 call 指令不一样的是，去优化方法将更改栈上的返回地址，并不再返回即时编译器生成的机器码中。</a:t>
            </a:r>
            <a:endParaRPr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endParaRPr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sz="1400" dirty="0" smtClean="0">
                <a:solidFill>
                  <a:schemeClr val="tx1"/>
                </a:solidFill>
                <a:latin typeface="微软雅黑" panose="020B0503020204020204" pitchFamily="34" charset="-122"/>
                <a:ea typeface="微软雅黑" panose="020B0503020204020204" pitchFamily="34" charset="-122"/>
              </a:rPr>
              <a:t>在上面的程序控制流图中，我画了很多红色方框的问号。这些问号便代表着一个个的陷阱。一旦踏入这些陷阱，便将发生去优化，并切换至解释执行。</a:t>
            </a:r>
            <a:endParaRPr sz="1400" dirty="0" smtClean="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大纲</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373380" y="1065530"/>
            <a:ext cx="8397240"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endParaRPr lang="en-US" sz="1400" dirty="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1"/>
          <a:stretch>
            <a:fillRect/>
          </a:stretch>
        </p:blipFill>
        <p:spPr>
          <a:xfrm>
            <a:off x="40005" y="862330"/>
            <a:ext cx="9063990" cy="39484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77281" y="1477217"/>
            <a:ext cx="4499429" cy="768350"/>
          </a:xfrm>
          <a:prstGeom prst="rect">
            <a:avLst/>
          </a:prstGeom>
          <a:noFill/>
        </p:spPr>
        <p:txBody>
          <a:bodyPr wrap="square" rtlCol="0">
            <a:spAutoFit/>
          </a:bodyPr>
          <a:lstStyle/>
          <a:p>
            <a:pPr algn="ctr"/>
            <a:r>
              <a:rPr lang="en-US" altLang="zh-CN" sz="4400" b="1" dirty="0" smtClean="0">
                <a:solidFill>
                  <a:srgbClr val="183A5D"/>
                </a:solidFill>
                <a:latin typeface="微软雅黑" panose="020B0503020204020204" pitchFamily="34" charset="-122"/>
                <a:ea typeface="微软雅黑" panose="020B0503020204020204" pitchFamily="34" charset="-122"/>
              </a:rPr>
              <a:t>THANKS </a:t>
            </a:r>
            <a:endParaRPr lang="zh-CN" altLang="en-US" sz="4400" b="1" dirty="0">
              <a:solidFill>
                <a:srgbClr val="183A5D"/>
              </a:solidFill>
              <a:latin typeface="微软雅黑" panose="020B0503020204020204" pitchFamily="34" charset="-122"/>
              <a:ea typeface="微软雅黑" panose="020B0503020204020204" pitchFamily="34" charset="-122"/>
            </a:endParaRPr>
          </a:p>
        </p:txBody>
      </p:sp>
      <p:sp>
        <p:nvSpPr>
          <p:cNvPr id="240" name="AutoShape 8"/>
          <p:cNvSpPr/>
          <p:nvPr/>
        </p:nvSpPr>
        <p:spPr bwMode="auto">
          <a:xfrm>
            <a:off x="7961788" y="30853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solidFill>
            <a:srgbClr val="183A5D"/>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1" name="AutoShape 11"/>
          <p:cNvSpPr/>
          <p:nvPr/>
        </p:nvSpPr>
        <p:spPr bwMode="auto">
          <a:xfrm>
            <a:off x="7415580" y="442992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solidFill>
            <a:srgbClr val="183A5D"/>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2" name="AutoShape 12"/>
          <p:cNvSpPr/>
          <p:nvPr/>
        </p:nvSpPr>
        <p:spPr bwMode="auto">
          <a:xfrm>
            <a:off x="8110754" y="4940663"/>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3" name="AutoShape 13"/>
          <p:cNvSpPr/>
          <p:nvPr/>
        </p:nvSpPr>
        <p:spPr bwMode="auto">
          <a:xfrm>
            <a:off x="8344843" y="440154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4" name="AutoShape 16"/>
          <p:cNvSpPr/>
          <p:nvPr/>
        </p:nvSpPr>
        <p:spPr bwMode="auto">
          <a:xfrm>
            <a:off x="3960994" y="300410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5" name="AutoShape 18"/>
          <p:cNvSpPr/>
          <p:nvPr/>
        </p:nvSpPr>
        <p:spPr bwMode="auto">
          <a:xfrm>
            <a:off x="6096170" y="93277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6" name="AutoShape 19"/>
          <p:cNvSpPr/>
          <p:nvPr/>
        </p:nvSpPr>
        <p:spPr bwMode="auto">
          <a:xfrm>
            <a:off x="7947601" y="302538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solidFill>
            <a:srgbClr val="183A5D"/>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7" name="AutoShape 20"/>
          <p:cNvSpPr/>
          <p:nvPr/>
        </p:nvSpPr>
        <p:spPr bwMode="auto">
          <a:xfrm>
            <a:off x="8685336" y="96114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solidFill>
            <a:srgbClr val="183A5D"/>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8" name="AutoShape 21"/>
          <p:cNvSpPr/>
          <p:nvPr/>
        </p:nvSpPr>
        <p:spPr bwMode="auto">
          <a:xfrm>
            <a:off x="6472131" y="395465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9" name="AutoShape 22"/>
          <p:cNvSpPr/>
          <p:nvPr/>
        </p:nvSpPr>
        <p:spPr bwMode="auto">
          <a:xfrm>
            <a:off x="8614400" y="333041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0" name="AutoShape 23"/>
          <p:cNvSpPr/>
          <p:nvPr/>
        </p:nvSpPr>
        <p:spPr bwMode="auto">
          <a:xfrm>
            <a:off x="8422873" y="162794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solidFill>
            <a:srgbClr val="33495F"/>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1" name="AutoShape 24"/>
          <p:cNvSpPr/>
          <p:nvPr/>
        </p:nvSpPr>
        <p:spPr bwMode="auto">
          <a:xfrm>
            <a:off x="7451048" y="3898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2" name="AutoShape 25"/>
          <p:cNvSpPr/>
          <p:nvPr/>
        </p:nvSpPr>
        <p:spPr bwMode="auto">
          <a:xfrm>
            <a:off x="5911736" y="2663614"/>
            <a:ext cx="1027687" cy="666799"/>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3" name="AutoShape 29"/>
          <p:cNvSpPr/>
          <p:nvPr/>
        </p:nvSpPr>
        <p:spPr bwMode="auto">
          <a:xfrm>
            <a:off x="6301884" y="1606667"/>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4" name="AutoShape 30"/>
          <p:cNvSpPr/>
          <p:nvPr/>
        </p:nvSpPr>
        <p:spPr bwMode="auto">
          <a:xfrm>
            <a:off x="8082379" y="374893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5" name="AutoShape 31"/>
          <p:cNvSpPr/>
          <p:nvPr/>
        </p:nvSpPr>
        <p:spPr bwMode="auto">
          <a:xfrm>
            <a:off x="4627793" y="245790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6" name="AutoShape 34"/>
          <p:cNvSpPr/>
          <p:nvPr/>
        </p:nvSpPr>
        <p:spPr bwMode="auto">
          <a:xfrm>
            <a:off x="3776560" y="345100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7" name="AutoShape 35"/>
          <p:cNvSpPr/>
          <p:nvPr/>
        </p:nvSpPr>
        <p:spPr bwMode="auto">
          <a:xfrm>
            <a:off x="6046514" y="320982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8" name="AutoShape 36"/>
          <p:cNvSpPr/>
          <p:nvPr/>
        </p:nvSpPr>
        <p:spPr bwMode="auto">
          <a:xfrm>
            <a:off x="5769864" y="151445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9" name="AutoShape 38"/>
          <p:cNvSpPr/>
          <p:nvPr/>
        </p:nvSpPr>
        <p:spPr bwMode="auto">
          <a:xfrm>
            <a:off x="8848489" y="296864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0" name="AutoShape 39"/>
          <p:cNvSpPr/>
          <p:nvPr/>
        </p:nvSpPr>
        <p:spPr bwMode="auto">
          <a:xfrm>
            <a:off x="8813021" y="15215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1" name="AutoShape 41"/>
          <p:cNvSpPr/>
          <p:nvPr/>
        </p:nvSpPr>
        <p:spPr bwMode="auto">
          <a:xfrm>
            <a:off x="6819717" y="2479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2" name="AutoShape 42"/>
          <p:cNvSpPr/>
          <p:nvPr/>
        </p:nvSpPr>
        <p:spPr bwMode="auto">
          <a:xfrm>
            <a:off x="7153117" y="498322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3" name="AutoShape 43"/>
          <p:cNvSpPr/>
          <p:nvPr/>
        </p:nvSpPr>
        <p:spPr bwMode="auto">
          <a:xfrm>
            <a:off x="5720208" y="462145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4" name="AutoShape 44"/>
          <p:cNvSpPr/>
          <p:nvPr/>
        </p:nvSpPr>
        <p:spPr bwMode="auto">
          <a:xfrm>
            <a:off x="3925526" y="413908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5" name="AutoShape 46"/>
          <p:cNvSpPr/>
          <p:nvPr/>
        </p:nvSpPr>
        <p:spPr bwMode="auto">
          <a:xfrm>
            <a:off x="8408685" y="-358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6" name="AutoShape 47"/>
          <p:cNvSpPr/>
          <p:nvPr/>
        </p:nvSpPr>
        <p:spPr bwMode="auto">
          <a:xfrm>
            <a:off x="7692231" y="107464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7" name="AutoShape 48"/>
          <p:cNvSpPr/>
          <p:nvPr/>
        </p:nvSpPr>
        <p:spPr bwMode="auto">
          <a:xfrm>
            <a:off x="8642774" y="2294747"/>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8" name="AutoShape 49"/>
          <p:cNvSpPr/>
          <p:nvPr/>
        </p:nvSpPr>
        <p:spPr bwMode="auto">
          <a:xfrm>
            <a:off x="5847893" y="1734352"/>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9" name="AutoShape 50"/>
          <p:cNvSpPr/>
          <p:nvPr/>
        </p:nvSpPr>
        <p:spPr bwMode="auto">
          <a:xfrm>
            <a:off x="6429569" y="1017897"/>
            <a:ext cx="516947" cy="630445"/>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70" name="AutoShape 51"/>
          <p:cNvSpPr/>
          <p:nvPr/>
        </p:nvSpPr>
        <p:spPr bwMode="auto">
          <a:xfrm>
            <a:off x="6003953" y="2401151"/>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71" name="AutoShape 52"/>
          <p:cNvSpPr/>
          <p:nvPr/>
        </p:nvSpPr>
        <p:spPr bwMode="auto">
          <a:xfrm>
            <a:off x="6415382" y="1755633"/>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72" name="AutoShape 53"/>
          <p:cNvSpPr/>
          <p:nvPr/>
        </p:nvSpPr>
        <p:spPr bwMode="auto">
          <a:xfrm>
            <a:off x="6876466" y="1982628"/>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73" name="AutoShape 54"/>
          <p:cNvSpPr/>
          <p:nvPr/>
        </p:nvSpPr>
        <p:spPr bwMode="auto">
          <a:xfrm>
            <a:off x="6351539" y="86183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74" name="AutoShape 55"/>
          <p:cNvSpPr/>
          <p:nvPr/>
        </p:nvSpPr>
        <p:spPr bwMode="auto">
          <a:xfrm>
            <a:off x="7242325" y="25888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75" name="AutoShape 56"/>
          <p:cNvSpPr/>
          <p:nvPr/>
        </p:nvSpPr>
        <p:spPr bwMode="auto">
          <a:xfrm>
            <a:off x="7351738" y="613562"/>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76" name="AutoShape 57"/>
          <p:cNvSpPr/>
          <p:nvPr/>
        </p:nvSpPr>
        <p:spPr bwMode="auto">
          <a:xfrm>
            <a:off x="5627991" y="2826767"/>
            <a:ext cx="61183" cy="937243"/>
          </a:xfrm>
          <a:custGeom>
            <a:avLst/>
            <a:gdLst/>
            <a:ahLst/>
            <a:cxnLst/>
            <a:rect l="0" t="0" r="r" b="b"/>
            <a:pathLst>
              <a:path w="21600" h="21600">
                <a:moveTo>
                  <a:pt x="4950" y="0"/>
                </a:moveTo>
                <a:lnTo>
                  <a:pt x="21600" y="21583"/>
                </a:lnTo>
                <a:lnTo>
                  <a:pt x="16650" y="21600"/>
                </a:lnTo>
                <a:lnTo>
                  <a:pt x="0" y="17"/>
                </a:lnTo>
                <a:close/>
                <a:moveTo>
                  <a:pt x="4950"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77" name="AutoShape 58"/>
          <p:cNvSpPr/>
          <p:nvPr/>
        </p:nvSpPr>
        <p:spPr bwMode="auto">
          <a:xfrm>
            <a:off x="4975380" y="3685094"/>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78" name="AutoShape 59"/>
          <p:cNvSpPr/>
          <p:nvPr/>
        </p:nvSpPr>
        <p:spPr bwMode="auto">
          <a:xfrm>
            <a:off x="4187989" y="3188541"/>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79" name="AutoShape 60"/>
          <p:cNvSpPr/>
          <p:nvPr/>
        </p:nvSpPr>
        <p:spPr bwMode="auto">
          <a:xfrm>
            <a:off x="5110158" y="4252583"/>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80" name="AutoShape 61"/>
          <p:cNvSpPr/>
          <p:nvPr/>
        </p:nvSpPr>
        <p:spPr bwMode="auto">
          <a:xfrm>
            <a:off x="4414985" y="3798592"/>
            <a:ext cx="345813" cy="716454"/>
          </a:xfrm>
          <a:custGeom>
            <a:avLst/>
            <a:gdLst/>
            <a:ahLst/>
            <a:cxnLst/>
            <a:rect l="0" t="0" r="r" b="b"/>
            <a:pathLst>
              <a:path w="21600" h="21600">
                <a:moveTo>
                  <a:pt x="821" y="21600"/>
                </a:moveTo>
                <a:lnTo>
                  <a:pt x="0" y="21421"/>
                </a:lnTo>
                <a:lnTo>
                  <a:pt x="20779" y="0"/>
                </a:lnTo>
                <a:lnTo>
                  <a:pt x="21600" y="179"/>
                </a:lnTo>
                <a:close/>
                <a:moveTo>
                  <a:pt x="821" y="2160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81" name="AutoShape 62"/>
          <p:cNvSpPr/>
          <p:nvPr/>
        </p:nvSpPr>
        <p:spPr bwMode="auto">
          <a:xfrm>
            <a:off x="4464640" y="4649825"/>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82" name="AutoShape 63"/>
          <p:cNvSpPr/>
          <p:nvPr/>
        </p:nvSpPr>
        <p:spPr bwMode="auto">
          <a:xfrm>
            <a:off x="7351738" y="3890809"/>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83" name="AutoShape 64"/>
          <p:cNvSpPr/>
          <p:nvPr/>
        </p:nvSpPr>
        <p:spPr bwMode="auto">
          <a:xfrm>
            <a:off x="7805729" y="4522140"/>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84" name="AutoShape 65"/>
          <p:cNvSpPr/>
          <p:nvPr/>
        </p:nvSpPr>
        <p:spPr bwMode="auto">
          <a:xfrm>
            <a:off x="7791542" y="4734948"/>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85" name="AutoShape 66"/>
          <p:cNvSpPr/>
          <p:nvPr/>
        </p:nvSpPr>
        <p:spPr bwMode="auto">
          <a:xfrm>
            <a:off x="6926122" y="4656918"/>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86" name="AutoShape 67"/>
          <p:cNvSpPr/>
          <p:nvPr/>
        </p:nvSpPr>
        <p:spPr bwMode="auto">
          <a:xfrm>
            <a:off x="7557453" y="3195635"/>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87" name="AutoShape 68"/>
          <p:cNvSpPr/>
          <p:nvPr/>
        </p:nvSpPr>
        <p:spPr bwMode="auto">
          <a:xfrm>
            <a:off x="7954695" y="1747653"/>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88" name="AutoShape 69"/>
          <p:cNvSpPr/>
          <p:nvPr/>
        </p:nvSpPr>
        <p:spPr bwMode="auto">
          <a:xfrm>
            <a:off x="7316270" y="2145781"/>
            <a:ext cx="324533" cy="1017933"/>
          </a:xfrm>
          <a:custGeom>
            <a:avLst/>
            <a:gdLst/>
            <a:ahLst/>
            <a:cxnLst/>
            <a:rect l="0" t="0" r="r" b="b"/>
            <a:pathLst>
              <a:path w="21600" h="21600">
                <a:moveTo>
                  <a:pt x="20699" y="0"/>
                </a:moveTo>
                <a:lnTo>
                  <a:pt x="21600" y="88"/>
                </a:lnTo>
                <a:lnTo>
                  <a:pt x="901" y="21600"/>
                </a:lnTo>
                <a:lnTo>
                  <a:pt x="0" y="21512"/>
                </a:lnTo>
                <a:close/>
                <a:moveTo>
                  <a:pt x="20699"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89" name="AutoShape 71"/>
          <p:cNvSpPr/>
          <p:nvPr/>
        </p:nvSpPr>
        <p:spPr bwMode="auto">
          <a:xfrm>
            <a:off x="8082379" y="3280758"/>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90" name="AutoShape 72"/>
          <p:cNvSpPr/>
          <p:nvPr/>
        </p:nvSpPr>
        <p:spPr bwMode="auto">
          <a:xfrm>
            <a:off x="7727699" y="3890809"/>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91" name="AutoShape 73"/>
          <p:cNvSpPr/>
          <p:nvPr/>
        </p:nvSpPr>
        <p:spPr bwMode="auto">
          <a:xfrm>
            <a:off x="7805729" y="683612"/>
            <a:ext cx="283744" cy="419409"/>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92" name="AutoShape 74"/>
          <p:cNvSpPr/>
          <p:nvPr/>
        </p:nvSpPr>
        <p:spPr bwMode="auto">
          <a:xfrm>
            <a:off x="7309176" y="93986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93" name="AutoShape 75"/>
          <p:cNvSpPr/>
          <p:nvPr/>
        </p:nvSpPr>
        <p:spPr bwMode="auto">
          <a:xfrm>
            <a:off x="7699325" y="121651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94" name="AutoShape 76"/>
          <p:cNvSpPr/>
          <p:nvPr/>
        </p:nvSpPr>
        <p:spPr bwMode="auto">
          <a:xfrm>
            <a:off x="8330656" y="613562"/>
            <a:ext cx="397242" cy="396356"/>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95" name="AutoShape 77"/>
          <p:cNvSpPr/>
          <p:nvPr/>
        </p:nvSpPr>
        <p:spPr bwMode="auto">
          <a:xfrm>
            <a:off x="8273907" y="13031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96" name="AutoShape 81"/>
          <p:cNvSpPr/>
          <p:nvPr/>
        </p:nvSpPr>
        <p:spPr bwMode="auto">
          <a:xfrm>
            <a:off x="4769665" y="2500461"/>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97" name="AutoShape 82"/>
          <p:cNvSpPr/>
          <p:nvPr/>
        </p:nvSpPr>
        <p:spPr bwMode="auto">
          <a:xfrm>
            <a:off x="4698729" y="2599772"/>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98" name="AutoShape 83"/>
          <p:cNvSpPr/>
          <p:nvPr/>
        </p:nvSpPr>
        <p:spPr bwMode="auto">
          <a:xfrm>
            <a:off x="4152521" y="2578491"/>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99" name="AutoShape 84"/>
          <p:cNvSpPr/>
          <p:nvPr/>
        </p:nvSpPr>
        <p:spPr bwMode="auto">
          <a:xfrm>
            <a:off x="6663658" y="3727656"/>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00" name="AutoShape 85"/>
          <p:cNvSpPr/>
          <p:nvPr/>
        </p:nvSpPr>
        <p:spPr bwMode="auto">
          <a:xfrm>
            <a:off x="5982672" y="4032681"/>
            <a:ext cx="493006"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01" name="AutoShape 86"/>
          <p:cNvSpPr/>
          <p:nvPr/>
        </p:nvSpPr>
        <p:spPr bwMode="auto">
          <a:xfrm>
            <a:off x="4918631" y="2741644"/>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02" name="AutoShape 88"/>
          <p:cNvSpPr/>
          <p:nvPr/>
        </p:nvSpPr>
        <p:spPr bwMode="auto">
          <a:xfrm>
            <a:off x="8160409" y="2422432"/>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03" name="AutoShape 89"/>
          <p:cNvSpPr/>
          <p:nvPr/>
        </p:nvSpPr>
        <p:spPr bwMode="auto">
          <a:xfrm>
            <a:off x="8188784" y="3195635"/>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04" name="AutoShape 90"/>
          <p:cNvSpPr/>
          <p:nvPr/>
        </p:nvSpPr>
        <p:spPr bwMode="auto">
          <a:xfrm>
            <a:off x="8217158" y="3514847"/>
            <a:ext cx="422957"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05" name="AutoShape 91"/>
          <p:cNvSpPr/>
          <p:nvPr/>
        </p:nvSpPr>
        <p:spPr bwMode="auto">
          <a:xfrm>
            <a:off x="5911736" y="4217115"/>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06" name="AutoShape 93"/>
          <p:cNvSpPr/>
          <p:nvPr/>
        </p:nvSpPr>
        <p:spPr bwMode="auto">
          <a:xfrm>
            <a:off x="6394101" y="34400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07" name="AutoShape 95"/>
          <p:cNvSpPr/>
          <p:nvPr/>
        </p:nvSpPr>
        <p:spPr bwMode="auto">
          <a:xfrm>
            <a:off x="3882964" y="50115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08" name="AutoShape 100"/>
          <p:cNvSpPr/>
          <p:nvPr/>
        </p:nvSpPr>
        <p:spPr bwMode="auto">
          <a:xfrm>
            <a:off x="8791740" y="3834060"/>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09" name="AutoShape 101"/>
          <p:cNvSpPr/>
          <p:nvPr/>
        </p:nvSpPr>
        <p:spPr bwMode="auto">
          <a:xfrm>
            <a:off x="8614400" y="4841352"/>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10" name="AutoShape 102"/>
          <p:cNvSpPr/>
          <p:nvPr/>
        </p:nvSpPr>
        <p:spPr bwMode="auto">
          <a:xfrm>
            <a:off x="8238439" y="111720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11" name="AutoShape 103"/>
          <p:cNvSpPr/>
          <p:nvPr/>
        </p:nvSpPr>
        <p:spPr bwMode="auto">
          <a:xfrm>
            <a:off x="8869770" y="138290"/>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12" name="AutoShape 104"/>
          <p:cNvSpPr/>
          <p:nvPr/>
        </p:nvSpPr>
        <p:spPr bwMode="auto">
          <a:xfrm>
            <a:off x="8359030" y="19503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13" name="AutoShape 105"/>
          <p:cNvSpPr/>
          <p:nvPr/>
        </p:nvSpPr>
        <p:spPr bwMode="auto">
          <a:xfrm>
            <a:off x="6897747" y="17375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14" name="AutoShape 106"/>
          <p:cNvSpPr/>
          <p:nvPr/>
        </p:nvSpPr>
        <p:spPr bwMode="auto">
          <a:xfrm>
            <a:off x="6465037" y="429128"/>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15" name="AutoShape 107"/>
          <p:cNvSpPr/>
          <p:nvPr/>
        </p:nvSpPr>
        <p:spPr bwMode="auto">
          <a:xfrm>
            <a:off x="5713115" y="1655436"/>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16" name="AutoShape 111"/>
          <p:cNvSpPr/>
          <p:nvPr/>
        </p:nvSpPr>
        <p:spPr bwMode="auto">
          <a:xfrm>
            <a:off x="4046117" y="4266770"/>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17" name="AutoShape 112"/>
          <p:cNvSpPr/>
          <p:nvPr/>
        </p:nvSpPr>
        <p:spPr bwMode="auto">
          <a:xfrm>
            <a:off x="3939713" y="4692386"/>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18" name="AutoShape 113"/>
          <p:cNvSpPr/>
          <p:nvPr/>
        </p:nvSpPr>
        <p:spPr bwMode="auto">
          <a:xfrm>
            <a:off x="5755676" y="4316425"/>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19" name="AutoShape 114"/>
          <p:cNvSpPr/>
          <p:nvPr/>
        </p:nvSpPr>
        <p:spPr bwMode="auto">
          <a:xfrm>
            <a:off x="7280802" y="4812978"/>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20" name="AutoShape 115"/>
          <p:cNvSpPr/>
          <p:nvPr/>
        </p:nvSpPr>
        <p:spPr bwMode="auto">
          <a:xfrm>
            <a:off x="8763366" y="3585783"/>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21" name="AutoShape 116"/>
          <p:cNvSpPr/>
          <p:nvPr/>
        </p:nvSpPr>
        <p:spPr bwMode="auto">
          <a:xfrm>
            <a:off x="8543464" y="4642731"/>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22" name="AutoShape 117"/>
          <p:cNvSpPr/>
          <p:nvPr/>
        </p:nvSpPr>
        <p:spPr bwMode="auto">
          <a:xfrm>
            <a:off x="7819916" y="2103219"/>
            <a:ext cx="161380" cy="345813"/>
          </a:xfrm>
          <a:custGeom>
            <a:avLst/>
            <a:gdLst/>
            <a:ahLst/>
            <a:cxnLst/>
            <a:rect l="0" t="0" r="r" b="b"/>
            <a:pathLst>
              <a:path w="21600" h="21600">
                <a:moveTo>
                  <a:pt x="1734" y="0"/>
                </a:moveTo>
                <a:lnTo>
                  <a:pt x="21600" y="21245"/>
                </a:lnTo>
                <a:lnTo>
                  <a:pt x="19866" y="21600"/>
                </a:lnTo>
                <a:lnTo>
                  <a:pt x="0" y="355"/>
                </a:lnTo>
                <a:close/>
                <a:moveTo>
                  <a:pt x="1734"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23" name="AutoShape 118"/>
          <p:cNvSpPr/>
          <p:nvPr/>
        </p:nvSpPr>
        <p:spPr bwMode="auto">
          <a:xfrm>
            <a:off x="7869571" y="1173957"/>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24" name="AutoShape 119"/>
          <p:cNvSpPr/>
          <p:nvPr/>
        </p:nvSpPr>
        <p:spPr bwMode="auto">
          <a:xfrm>
            <a:off x="7201886" y="1046272"/>
            <a:ext cx="345813" cy="581676"/>
          </a:xfrm>
          <a:custGeom>
            <a:avLst/>
            <a:gdLst/>
            <a:ahLst/>
            <a:cxnLst/>
            <a:rect l="0" t="0" r="r" b="b"/>
            <a:pathLst>
              <a:path w="21600" h="21600">
                <a:moveTo>
                  <a:pt x="767" y="0"/>
                </a:moveTo>
                <a:lnTo>
                  <a:pt x="21600" y="21335"/>
                </a:lnTo>
                <a:lnTo>
                  <a:pt x="20833" y="21600"/>
                </a:lnTo>
                <a:lnTo>
                  <a:pt x="0" y="265"/>
                </a:lnTo>
                <a:close/>
                <a:moveTo>
                  <a:pt x="767"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25" name="AutoShape 120"/>
          <p:cNvSpPr/>
          <p:nvPr/>
        </p:nvSpPr>
        <p:spPr bwMode="auto">
          <a:xfrm>
            <a:off x="6791343" y="2642334"/>
            <a:ext cx="296158" cy="573696"/>
          </a:xfrm>
          <a:custGeom>
            <a:avLst/>
            <a:gdLst/>
            <a:ahLst/>
            <a:cxnLst/>
            <a:rect l="0" t="0" r="r" b="b"/>
            <a:pathLst>
              <a:path w="21600" h="21600">
                <a:moveTo>
                  <a:pt x="925" y="0"/>
                </a:moveTo>
                <a:lnTo>
                  <a:pt x="21600" y="21361"/>
                </a:lnTo>
                <a:lnTo>
                  <a:pt x="20675" y="21600"/>
                </a:lnTo>
                <a:lnTo>
                  <a:pt x="0" y="239"/>
                </a:lnTo>
                <a:close/>
                <a:moveTo>
                  <a:pt x="925" y="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26" name="AutoShape 122"/>
          <p:cNvSpPr/>
          <p:nvPr/>
        </p:nvSpPr>
        <p:spPr bwMode="auto">
          <a:xfrm>
            <a:off x="8188784" y="3039576"/>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27" name="AutoShape 123"/>
          <p:cNvSpPr/>
          <p:nvPr/>
        </p:nvSpPr>
        <p:spPr bwMode="auto">
          <a:xfrm>
            <a:off x="8798834" y="3117605"/>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28" name="AutoShape 124"/>
          <p:cNvSpPr/>
          <p:nvPr/>
        </p:nvSpPr>
        <p:spPr bwMode="auto">
          <a:xfrm>
            <a:off x="8664055" y="1620854"/>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29" name="AutoShape 127"/>
          <p:cNvSpPr/>
          <p:nvPr/>
        </p:nvSpPr>
        <p:spPr bwMode="auto">
          <a:xfrm>
            <a:off x="3882964" y="3238197"/>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30" name="AutoShape 128"/>
          <p:cNvSpPr/>
          <p:nvPr/>
        </p:nvSpPr>
        <p:spPr bwMode="auto">
          <a:xfrm>
            <a:off x="5840800" y="3351694"/>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31" name="AutoShape 129"/>
          <p:cNvSpPr/>
          <p:nvPr/>
        </p:nvSpPr>
        <p:spPr bwMode="auto">
          <a:xfrm>
            <a:off x="6195480" y="3309133"/>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32" name="AutoShape 130"/>
          <p:cNvSpPr/>
          <p:nvPr/>
        </p:nvSpPr>
        <p:spPr bwMode="auto">
          <a:xfrm>
            <a:off x="5776957" y="2755831"/>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33" name="AutoShape 131"/>
          <p:cNvSpPr/>
          <p:nvPr/>
        </p:nvSpPr>
        <p:spPr bwMode="auto">
          <a:xfrm>
            <a:off x="6699126" y="4146178"/>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34" name="AutoShape 132"/>
          <p:cNvSpPr/>
          <p:nvPr/>
        </p:nvSpPr>
        <p:spPr bwMode="auto">
          <a:xfrm>
            <a:off x="5869174" y="1138489"/>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35" name="AutoShape 133"/>
          <p:cNvSpPr/>
          <p:nvPr/>
        </p:nvSpPr>
        <p:spPr bwMode="auto">
          <a:xfrm>
            <a:off x="4442473" y="4103617"/>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36" name="AutoShape 134"/>
          <p:cNvSpPr/>
          <p:nvPr/>
        </p:nvSpPr>
        <p:spPr bwMode="auto">
          <a:xfrm>
            <a:off x="6330259" y="1110114"/>
            <a:ext cx="1106603" cy="617144"/>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37" name="AutoShape 135"/>
          <p:cNvSpPr/>
          <p:nvPr/>
        </p:nvSpPr>
        <p:spPr bwMode="auto">
          <a:xfrm>
            <a:off x="6883560" y="2514649"/>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38" name="AutoShape 136"/>
          <p:cNvSpPr/>
          <p:nvPr/>
        </p:nvSpPr>
        <p:spPr bwMode="auto">
          <a:xfrm>
            <a:off x="7592921" y="3621251"/>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39" name="AutoShape 137"/>
          <p:cNvSpPr/>
          <p:nvPr/>
        </p:nvSpPr>
        <p:spPr bwMode="auto">
          <a:xfrm>
            <a:off x="4080699" y="3259478"/>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40" name="AutoShape 138"/>
          <p:cNvSpPr/>
          <p:nvPr/>
        </p:nvSpPr>
        <p:spPr bwMode="auto">
          <a:xfrm>
            <a:off x="8281000" y="4642731"/>
            <a:ext cx="141872" cy="319212"/>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41" name="AutoShape 139"/>
          <p:cNvSpPr/>
          <p:nvPr/>
        </p:nvSpPr>
        <p:spPr bwMode="auto">
          <a:xfrm>
            <a:off x="8195877" y="3883715"/>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42" name="AutoShape 140"/>
          <p:cNvSpPr/>
          <p:nvPr/>
        </p:nvSpPr>
        <p:spPr bwMode="auto">
          <a:xfrm>
            <a:off x="7968882" y="2464993"/>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43" name="AutoShape 141"/>
          <p:cNvSpPr/>
          <p:nvPr/>
        </p:nvSpPr>
        <p:spPr bwMode="auto">
          <a:xfrm>
            <a:off x="7997256" y="1847850"/>
            <a:ext cx="474385" cy="617144"/>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44" name="AutoShape 142"/>
          <p:cNvSpPr/>
          <p:nvPr/>
        </p:nvSpPr>
        <p:spPr bwMode="auto">
          <a:xfrm>
            <a:off x="8578932" y="1883318"/>
            <a:ext cx="112611" cy="425616"/>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45" name="AutoShape 143"/>
          <p:cNvSpPr/>
          <p:nvPr/>
        </p:nvSpPr>
        <p:spPr bwMode="auto">
          <a:xfrm>
            <a:off x="8344843" y="1081740"/>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46" name="AutoShape 144"/>
          <p:cNvSpPr/>
          <p:nvPr/>
        </p:nvSpPr>
        <p:spPr bwMode="auto">
          <a:xfrm>
            <a:off x="8160409" y="71908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47" name="AutoShape 145"/>
          <p:cNvSpPr/>
          <p:nvPr/>
        </p:nvSpPr>
        <p:spPr bwMode="auto">
          <a:xfrm>
            <a:off x="7692231" y="18794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nvGrpSpPr>
          <p:cNvPr id="348" name="Group 148"/>
          <p:cNvGrpSpPr/>
          <p:nvPr/>
        </p:nvGrpSpPr>
        <p:grpSpPr bwMode="auto">
          <a:xfrm>
            <a:off x="7075087" y="3316226"/>
            <a:ext cx="349360" cy="417636"/>
            <a:chOff x="0" y="0"/>
            <a:chExt cx="394" cy="471"/>
          </a:xfrm>
          <a:solidFill>
            <a:schemeClr val="bg1">
              <a:lumMod val="85000"/>
            </a:schemeClr>
          </a:solidFill>
        </p:grpSpPr>
        <p:sp>
          <p:nvSpPr>
            <p:cNvPr id="349" name="AutoShape 146"/>
            <p:cNvSpPr/>
            <p:nvPr/>
          </p:nvSpPr>
          <p:spPr bwMode="auto">
            <a:xfrm>
              <a:off x="80" y="0"/>
              <a:ext cx="229" cy="229"/>
            </a:xfrm>
            <a:custGeom>
              <a:avLst/>
              <a:gdLst/>
              <a:ahLst/>
              <a:cxnLst/>
              <a:rect l="0" t="0" r="r" b="b"/>
              <a:pathLst>
                <a:path w="21600" h="21600">
                  <a:moveTo>
                    <a:pt x="21600" y="10800"/>
                  </a:moveTo>
                  <a:cubicBezTo>
                    <a:pt x="21600" y="4836"/>
                    <a:pt x="16769" y="0"/>
                    <a:pt x="10800" y="0"/>
                  </a:cubicBezTo>
                  <a:cubicBezTo>
                    <a:pt x="4835" y="0"/>
                    <a:pt x="0" y="4837"/>
                    <a:pt x="0" y="10800"/>
                  </a:cubicBezTo>
                  <a:cubicBezTo>
                    <a:pt x="0" y="16765"/>
                    <a:pt x="4836" y="21600"/>
                    <a:pt x="10800" y="21600"/>
                  </a:cubicBezTo>
                  <a:cubicBezTo>
                    <a:pt x="16769" y="21600"/>
                    <a:pt x="21600" y="16765"/>
                    <a:pt x="21600" y="10800"/>
                  </a:cubicBezTo>
                  <a:close/>
                  <a:moveTo>
                    <a:pt x="2699" y="11035"/>
                  </a:moveTo>
                  <a:cubicBezTo>
                    <a:pt x="2699" y="11035"/>
                    <a:pt x="2388" y="7971"/>
                    <a:pt x="4595" y="5633"/>
                  </a:cubicBezTo>
                  <a:cubicBezTo>
                    <a:pt x="6148" y="7190"/>
                    <a:pt x="10801" y="11035"/>
                    <a:pt x="18901" y="11035"/>
                  </a:cubicBezTo>
                  <a:cubicBezTo>
                    <a:pt x="18901" y="15501"/>
                    <a:pt x="15267" y="19133"/>
                    <a:pt x="10801" y="19133"/>
                  </a:cubicBezTo>
                  <a:cubicBezTo>
                    <a:pt x="6334" y="19133"/>
                    <a:pt x="2699" y="15500"/>
                    <a:pt x="2699" y="11035"/>
                  </a:cubicBezTo>
                  <a:close/>
                  <a:moveTo>
                    <a:pt x="2699" y="110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50" name="AutoShape 147"/>
            <p:cNvSpPr/>
            <p:nvPr/>
          </p:nvSpPr>
          <p:spPr bwMode="auto">
            <a:xfrm>
              <a:off x="0" y="256"/>
              <a:ext cx="394" cy="215"/>
            </a:xfrm>
            <a:custGeom>
              <a:avLst/>
              <a:gdLst/>
              <a:ahLst/>
              <a:cxnLst/>
              <a:rect l="0" t="0" r="r" b="b"/>
              <a:pathLst>
                <a:path w="21600" h="21600">
                  <a:moveTo>
                    <a:pt x="0" y="6600"/>
                  </a:moveTo>
                  <a:lnTo>
                    <a:pt x="0" y="11702"/>
                  </a:lnTo>
                  <a:lnTo>
                    <a:pt x="0" y="18301"/>
                  </a:lnTo>
                  <a:cubicBezTo>
                    <a:pt x="0" y="20124"/>
                    <a:pt x="807" y="21600"/>
                    <a:pt x="1800" y="21600"/>
                  </a:cubicBezTo>
                  <a:lnTo>
                    <a:pt x="19800" y="21600"/>
                  </a:lnTo>
                  <a:cubicBezTo>
                    <a:pt x="20795" y="21600"/>
                    <a:pt x="21600" y="20124"/>
                    <a:pt x="21600" y="18301"/>
                  </a:cubicBezTo>
                  <a:lnTo>
                    <a:pt x="21600" y="11701"/>
                  </a:lnTo>
                  <a:lnTo>
                    <a:pt x="21600" y="6599"/>
                  </a:lnTo>
                  <a:cubicBezTo>
                    <a:pt x="21600" y="2955"/>
                    <a:pt x="19989" y="1"/>
                    <a:pt x="17999" y="1"/>
                  </a:cubicBezTo>
                  <a:lnTo>
                    <a:pt x="14808" y="1"/>
                  </a:lnTo>
                  <a:cubicBezTo>
                    <a:pt x="14582" y="1"/>
                    <a:pt x="14299" y="279"/>
                    <a:pt x="14173" y="622"/>
                  </a:cubicBezTo>
                  <a:lnTo>
                    <a:pt x="11026" y="8776"/>
                  </a:lnTo>
                  <a:cubicBezTo>
                    <a:pt x="10901" y="9121"/>
                    <a:pt x="10698" y="9121"/>
                    <a:pt x="10573" y="8776"/>
                  </a:cubicBezTo>
                  <a:lnTo>
                    <a:pt x="7427" y="622"/>
                  </a:lnTo>
                  <a:cubicBezTo>
                    <a:pt x="7301" y="279"/>
                    <a:pt x="7017" y="0"/>
                    <a:pt x="6792" y="0"/>
                  </a:cubicBezTo>
                  <a:lnTo>
                    <a:pt x="3600" y="0"/>
                  </a:lnTo>
                  <a:cubicBezTo>
                    <a:pt x="1613" y="0"/>
                    <a:pt x="0" y="2956"/>
                    <a:pt x="0" y="6600"/>
                  </a:cubicBezTo>
                  <a:close/>
                  <a:moveTo>
                    <a:pt x="0" y="6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351" name="Group 154"/>
          <p:cNvGrpSpPr/>
          <p:nvPr/>
        </p:nvGrpSpPr>
        <p:grpSpPr bwMode="auto">
          <a:xfrm>
            <a:off x="5571243" y="3890809"/>
            <a:ext cx="265124" cy="314779"/>
            <a:chOff x="0" y="0"/>
            <a:chExt cx="299" cy="355"/>
          </a:xfrm>
          <a:solidFill>
            <a:schemeClr val="bg1">
              <a:lumMod val="85000"/>
            </a:schemeClr>
          </a:solidFill>
        </p:grpSpPr>
        <p:sp>
          <p:nvSpPr>
            <p:cNvPr id="352" name="AutoShape 152"/>
            <p:cNvSpPr/>
            <p:nvPr/>
          </p:nvSpPr>
          <p:spPr bwMode="auto">
            <a:xfrm>
              <a:off x="64" y="0"/>
              <a:ext cx="174" cy="174"/>
            </a:xfrm>
            <a:custGeom>
              <a:avLst/>
              <a:gdLst/>
              <a:ahLst/>
              <a:cxnLst/>
              <a:rect l="0" t="0" r="r" b="b"/>
              <a:pathLst>
                <a:path w="21600" h="21600">
                  <a:moveTo>
                    <a:pt x="21600" y="10801"/>
                  </a:moveTo>
                  <a:cubicBezTo>
                    <a:pt x="21600" y="4836"/>
                    <a:pt x="16770" y="0"/>
                    <a:pt x="10800" y="0"/>
                  </a:cubicBezTo>
                  <a:cubicBezTo>
                    <a:pt x="4836" y="0"/>
                    <a:pt x="0" y="4836"/>
                    <a:pt x="0" y="10801"/>
                  </a:cubicBezTo>
                  <a:cubicBezTo>
                    <a:pt x="0" y="16765"/>
                    <a:pt x="4836" y="21600"/>
                    <a:pt x="10800" y="21600"/>
                  </a:cubicBezTo>
                  <a:cubicBezTo>
                    <a:pt x="16770" y="21599"/>
                    <a:pt x="21600" y="16764"/>
                    <a:pt x="21600" y="10801"/>
                  </a:cubicBezTo>
                  <a:close/>
                  <a:moveTo>
                    <a:pt x="2700" y="11035"/>
                  </a:moveTo>
                  <a:cubicBezTo>
                    <a:pt x="2700" y="11035"/>
                    <a:pt x="2388" y="7971"/>
                    <a:pt x="4595" y="5634"/>
                  </a:cubicBezTo>
                  <a:cubicBezTo>
                    <a:pt x="6148" y="7191"/>
                    <a:pt x="10800" y="11035"/>
                    <a:pt x="18900" y="11035"/>
                  </a:cubicBezTo>
                  <a:cubicBezTo>
                    <a:pt x="18900" y="15501"/>
                    <a:pt x="15268" y="19132"/>
                    <a:pt x="10800" y="19132"/>
                  </a:cubicBezTo>
                  <a:cubicBezTo>
                    <a:pt x="6333" y="19132"/>
                    <a:pt x="2700" y="15500"/>
                    <a:pt x="2700" y="11035"/>
                  </a:cubicBezTo>
                  <a:close/>
                  <a:moveTo>
                    <a:pt x="2700" y="11035"/>
                  </a:moveTo>
                </a:path>
              </a:pathLst>
            </a:custGeom>
            <a:solidFill>
              <a:schemeClr val="bg2"/>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53" name="AutoShape 153"/>
            <p:cNvSpPr/>
            <p:nvPr/>
          </p:nvSpPr>
          <p:spPr bwMode="auto">
            <a:xfrm>
              <a:off x="0" y="192"/>
              <a:ext cx="299" cy="163"/>
            </a:xfrm>
            <a:custGeom>
              <a:avLst/>
              <a:gdLst/>
              <a:ahLst/>
              <a:cxnLst/>
              <a:rect l="0" t="0" r="r" b="b"/>
              <a:pathLst>
                <a:path w="21600" h="21600">
                  <a:moveTo>
                    <a:pt x="0" y="6601"/>
                  </a:moveTo>
                  <a:lnTo>
                    <a:pt x="0" y="11702"/>
                  </a:lnTo>
                  <a:lnTo>
                    <a:pt x="0" y="18302"/>
                  </a:lnTo>
                  <a:cubicBezTo>
                    <a:pt x="0" y="20126"/>
                    <a:pt x="806" y="21600"/>
                    <a:pt x="1800" y="21600"/>
                  </a:cubicBezTo>
                  <a:lnTo>
                    <a:pt x="19800" y="21600"/>
                  </a:lnTo>
                  <a:cubicBezTo>
                    <a:pt x="20795" y="21600"/>
                    <a:pt x="21600" y="20125"/>
                    <a:pt x="21600" y="18302"/>
                  </a:cubicBezTo>
                  <a:lnTo>
                    <a:pt x="21600" y="11702"/>
                  </a:lnTo>
                  <a:lnTo>
                    <a:pt x="21600" y="6601"/>
                  </a:lnTo>
                  <a:cubicBezTo>
                    <a:pt x="21600" y="2957"/>
                    <a:pt x="19989" y="2"/>
                    <a:pt x="18000" y="2"/>
                  </a:cubicBezTo>
                  <a:lnTo>
                    <a:pt x="14809" y="2"/>
                  </a:lnTo>
                  <a:cubicBezTo>
                    <a:pt x="14583" y="2"/>
                    <a:pt x="14299" y="280"/>
                    <a:pt x="14173" y="624"/>
                  </a:cubicBezTo>
                  <a:lnTo>
                    <a:pt x="11027" y="8777"/>
                  </a:lnTo>
                  <a:cubicBezTo>
                    <a:pt x="10902" y="9121"/>
                    <a:pt x="10699" y="9121"/>
                    <a:pt x="10574" y="8777"/>
                  </a:cubicBezTo>
                  <a:lnTo>
                    <a:pt x="7427" y="624"/>
                  </a:lnTo>
                  <a:cubicBezTo>
                    <a:pt x="7302" y="280"/>
                    <a:pt x="7018" y="0"/>
                    <a:pt x="6792" y="0"/>
                  </a:cubicBezTo>
                  <a:lnTo>
                    <a:pt x="3600" y="0"/>
                  </a:lnTo>
                  <a:cubicBezTo>
                    <a:pt x="1614" y="1"/>
                    <a:pt x="0" y="2957"/>
                    <a:pt x="0" y="6601"/>
                  </a:cubicBezTo>
                  <a:close/>
                  <a:moveTo>
                    <a:pt x="0" y="6601"/>
                  </a:moveTo>
                </a:path>
              </a:pathLst>
            </a:custGeom>
            <a:solidFill>
              <a:schemeClr val="bg2"/>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354" name="Group 157"/>
          <p:cNvGrpSpPr/>
          <p:nvPr/>
        </p:nvGrpSpPr>
        <p:grpSpPr bwMode="auto">
          <a:xfrm>
            <a:off x="6606909" y="2330215"/>
            <a:ext cx="189754" cy="223449"/>
            <a:chOff x="0" y="0"/>
            <a:chExt cx="214" cy="252"/>
          </a:xfrm>
          <a:solidFill>
            <a:srgbClr val="183A5D"/>
          </a:solidFill>
        </p:grpSpPr>
        <p:sp>
          <p:nvSpPr>
            <p:cNvPr id="355" name="AutoShape 155"/>
            <p:cNvSpPr/>
            <p:nvPr/>
          </p:nvSpPr>
          <p:spPr bwMode="auto">
            <a:xfrm>
              <a:off x="48" y="0"/>
              <a:ext cx="124" cy="124"/>
            </a:xfrm>
            <a:custGeom>
              <a:avLst/>
              <a:gdLst/>
              <a:ahLst/>
              <a:cxnLst/>
              <a:rect l="0" t="0" r="r" b="b"/>
              <a:pathLst>
                <a:path w="21600" h="21600">
                  <a:moveTo>
                    <a:pt x="21600" y="10801"/>
                  </a:moveTo>
                  <a:cubicBezTo>
                    <a:pt x="21600" y="4836"/>
                    <a:pt x="16769" y="0"/>
                    <a:pt x="10799" y="0"/>
                  </a:cubicBezTo>
                  <a:cubicBezTo>
                    <a:pt x="4834" y="0"/>
                    <a:pt x="0" y="4836"/>
                    <a:pt x="0" y="10801"/>
                  </a:cubicBezTo>
                  <a:cubicBezTo>
                    <a:pt x="0" y="16765"/>
                    <a:pt x="4834" y="21600"/>
                    <a:pt x="10799" y="21600"/>
                  </a:cubicBezTo>
                  <a:cubicBezTo>
                    <a:pt x="16769" y="21600"/>
                    <a:pt x="21600" y="16765"/>
                    <a:pt x="21600" y="10801"/>
                  </a:cubicBezTo>
                  <a:close/>
                  <a:moveTo>
                    <a:pt x="2698" y="11036"/>
                  </a:moveTo>
                  <a:cubicBezTo>
                    <a:pt x="2698" y="11036"/>
                    <a:pt x="2386" y="7970"/>
                    <a:pt x="4594" y="5634"/>
                  </a:cubicBezTo>
                  <a:cubicBezTo>
                    <a:pt x="6147" y="7192"/>
                    <a:pt x="10799" y="11036"/>
                    <a:pt x="18899" y="11036"/>
                  </a:cubicBezTo>
                  <a:cubicBezTo>
                    <a:pt x="18899" y="15502"/>
                    <a:pt x="15266" y="19133"/>
                    <a:pt x="10798" y="19133"/>
                  </a:cubicBezTo>
                  <a:cubicBezTo>
                    <a:pt x="6332" y="19133"/>
                    <a:pt x="2698" y="15500"/>
                    <a:pt x="2698" y="11036"/>
                  </a:cubicBezTo>
                  <a:close/>
                  <a:moveTo>
                    <a:pt x="2698" y="1103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56" name="AutoShape 156"/>
            <p:cNvSpPr/>
            <p:nvPr/>
          </p:nvSpPr>
          <p:spPr bwMode="auto">
            <a:xfrm>
              <a:off x="0" y="136"/>
              <a:ext cx="214" cy="116"/>
            </a:xfrm>
            <a:custGeom>
              <a:avLst/>
              <a:gdLst/>
              <a:ahLst/>
              <a:cxnLst/>
              <a:rect l="0" t="0" r="r" b="b"/>
              <a:pathLst>
                <a:path w="21600" h="21600">
                  <a:moveTo>
                    <a:pt x="0" y="6601"/>
                  </a:moveTo>
                  <a:lnTo>
                    <a:pt x="0" y="11702"/>
                  </a:lnTo>
                  <a:lnTo>
                    <a:pt x="0" y="18303"/>
                  </a:lnTo>
                  <a:cubicBezTo>
                    <a:pt x="0" y="20126"/>
                    <a:pt x="807" y="21600"/>
                    <a:pt x="1800" y="21600"/>
                  </a:cubicBezTo>
                  <a:lnTo>
                    <a:pt x="19800" y="21600"/>
                  </a:lnTo>
                  <a:cubicBezTo>
                    <a:pt x="20795" y="21600"/>
                    <a:pt x="21600" y="20126"/>
                    <a:pt x="21600" y="18303"/>
                  </a:cubicBezTo>
                  <a:lnTo>
                    <a:pt x="21600" y="11702"/>
                  </a:lnTo>
                  <a:lnTo>
                    <a:pt x="21600" y="6601"/>
                  </a:lnTo>
                  <a:cubicBezTo>
                    <a:pt x="21600" y="2957"/>
                    <a:pt x="19990" y="1"/>
                    <a:pt x="18000" y="1"/>
                  </a:cubicBezTo>
                  <a:lnTo>
                    <a:pt x="14809" y="1"/>
                  </a:lnTo>
                  <a:cubicBezTo>
                    <a:pt x="14584" y="1"/>
                    <a:pt x="14299" y="280"/>
                    <a:pt x="14173" y="623"/>
                  </a:cubicBezTo>
                  <a:lnTo>
                    <a:pt x="11027" y="8776"/>
                  </a:lnTo>
                  <a:cubicBezTo>
                    <a:pt x="10903" y="9121"/>
                    <a:pt x="10700" y="9121"/>
                    <a:pt x="10574" y="8776"/>
                  </a:cubicBezTo>
                  <a:lnTo>
                    <a:pt x="7427" y="623"/>
                  </a:lnTo>
                  <a:cubicBezTo>
                    <a:pt x="7302" y="278"/>
                    <a:pt x="7018" y="0"/>
                    <a:pt x="6793" y="0"/>
                  </a:cubicBezTo>
                  <a:lnTo>
                    <a:pt x="3601" y="0"/>
                  </a:lnTo>
                  <a:cubicBezTo>
                    <a:pt x="1615" y="0"/>
                    <a:pt x="0" y="2957"/>
                    <a:pt x="0" y="6601"/>
                  </a:cubicBezTo>
                  <a:close/>
                  <a:moveTo>
                    <a:pt x="0" y="660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sp>
        <p:nvSpPr>
          <p:cNvPr id="357" name="AutoShape 158"/>
          <p:cNvSpPr/>
          <p:nvPr/>
        </p:nvSpPr>
        <p:spPr bwMode="auto">
          <a:xfrm>
            <a:off x="6677845" y="4649825"/>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solidFill>
            <a:srgbClr val="183A5D"/>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nvGrpSpPr>
          <p:cNvPr id="358" name="Group 161"/>
          <p:cNvGrpSpPr/>
          <p:nvPr/>
        </p:nvGrpSpPr>
        <p:grpSpPr bwMode="auto">
          <a:xfrm>
            <a:off x="6748781" y="4713667"/>
            <a:ext cx="122365" cy="144533"/>
            <a:chOff x="0" y="0"/>
            <a:chExt cx="138" cy="163"/>
          </a:xfrm>
          <a:solidFill>
            <a:srgbClr val="183A5D"/>
          </a:solidFill>
        </p:grpSpPr>
        <p:sp>
          <p:nvSpPr>
            <p:cNvPr id="359" name="AutoShape 159"/>
            <p:cNvSpPr/>
            <p:nvPr/>
          </p:nvSpPr>
          <p:spPr bwMode="auto">
            <a:xfrm>
              <a:off x="32" y="0"/>
              <a:ext cx="80" cy="80"/>
            </a:xfrm>
            <a:custGeom>
              <a:avLst/>
              <a:gdLst/>
              <a:ahLst/>
              <a:cxnLst/>
              <a:rect l="0" t="0" r="r" b="b"/>
              <a:pathLst>
                <a:path w="21600" h="21598">
                  <a:moveTo>
                    <a:pt x="21600" y="10799"/>
                  </a:moveTo>
                  <a:cubicBezTo>
                    <a:pt x="21600" y="4836"/>
                    <a:pt x="16770" y="0"/>
                    <a:pt x="10798" y="0"/>
                  </a:cubicBezTo>
                  <a:cubicBezTo>
                    <a:pt x="4836" y="0"/>
                    <a:pt x="0" y="4836"/>
                    <a:pt x="0" y="10799"/>
                  </a:cubicBezTo>
                  <a:cubicBezTo>
                    <a:pt x="0" y="16762"/>
                    <a:pt x="4836" y="21598"/>
                    <a:pt x="10798" y="21598"/>
                  </a:cubicBezTo>
                  <a:cubicBezTo>
                    <a:pt x="16770" y="21600"/>
                    <a:pt x="21600" y="16762"/>
                    <a:pt x="21600" y="10799"/>
                  </a:cubicBezTo>
                  <a:close/>
                  <a:moveTo>
                    <a:pt x="2701" y="11037"/>
                  </a:moveTo>
                  <a:cubicBezTo>
                    <a:pt x="2701" y="11037"/>
                    <a:pt x="2385" y="7972"/>
                    <a:pt x="4595" y="5633"/>
                  </a:cubicBezTo>
                  <a:cubicBezTo>
                    <a:pt x="6149" y="7194"/>
                    <a:pt x="10798" y="11037"/>
                    <a:pt x="18899" y="11037"/>
                  </a:cubicBezTo>
                  <a:cubicBezTo>
                    <a:pt x="18899" y="15501"/>
                    <a:pt x="15269" y="19134"/>
                    <a:pt x="10796" y="19134"/>
                  </a:cubicBezTo>
                  <a:cubicBezTo>
                    <a:pt x="6329" y="19134"/>
                    <a:pt x="2701" y="15501"/>
                    <a:pt x="2701" y="11037"/>
                  </a:cubicBezTo>
                  <a:close/>
                  <a:moveTo>
                    <a:pt x="2701" y="1103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60" name="AutoShape 160"/>
            <p:cNvSpPr/>
            <p:nvPr/>
          </p:nvSpPr>
          <p:spPr bwMode="auto">
            <a:xfrm>
              <a:off x="0" y="88"/>
              <a:ext cx="138" cy="75"/>
            </a:xfrm>
            <a:custGeom>
              <a:avLst/>
              <a:gdLst/>
              <a:ahLst/>
              <a:cxnLst/>
              <a:rect l="0" t="0" r="r" b="b"/>
              <a:pathLst>
                <a:path w="21600" h="21600">
                  <a:moveTo>
                    <a:pt x="0" y="6600"/>
                  </a:moveTo>
                  <a:lnTo>
                    <a:pt x="0" y="11699"/>
                  </a:lnTo>
                  <a:lnTo>
                    <a:pt x="0" y="18299"/>
                  </a:lnTo>
                  <a:cubicBezTo>
                    <a:pt x="0" y="20123"/>
                    <a:pt x="807" y="21600"/>
                    <a:pt x="1800" y="21600"/>
                  </a:cubicBezTo>
                  <a:lnTo>
                    <a:pt x="19799" y="21600"/>
                  </a:lnTo>
                  <a:cubicBezTo>
                    <a:pt x="20794" y="21600"/>
                    <a:pt x="21600" y="20125"/>
                    <a:pt x="21600" y="18299"/>
                  </a:cubicBezTo>
                  <a:lnTo>
                    <a:pt x="21600" y="11699"/>
                  </a:lnTo>
                  <a:lnTo>
                    <a:pt x="21600" y="6600"/>
                  </a:lnTo>
                  <a:cubicBezTo>
                    <a:pt x="21600" y="2955"/>
                    <a:pt x="19989" y="5"/>
                    <a:pt x="17998" y="5"/>
                  </a:cubicBezTo>
                  <a:lnTo>
                    <a:pt x="14808" y="5"/>
                  </a:lnTo>
                  <a:cubicBezTo>
                    <a:pt x="14581" y="5"/>
                    <a:pt x="14300" y="280"/>
                    <a:pt x="14172" y="622"/>
                  </a:cubicBezTo>
                  <a:lnTo>
                    <a:pt x="11026" y="8779"/>
                  </a:lnTo>
                  <a:cubicBezTo>
                    <a:pt x="10901" y="9123"/>
                    <a:pt x="10697" y="9123"/>
                    <a:pt x="10574" y="8779"/>
                  </a:cubicBezTo>
                  <a:lnTo>
                    <a:pt x="7428" y="622"/>
                  </a:lnTo>
                  <a:cubicBezTo>
                    <a:pt x="7300" y="282"/>
                    <a:pt x="7017" y="0"/>
                    <a:pt x="6791" y="0"/>
                  </a:cubicBezTo>
                  <a:lnTo>
                    <a:pt x="3601" y="0"/>
                  </a:lnTo>
                  <a:cubicBezTo>
                    <a:pt x="1616" y="0"/>
                    <a:pt x="0" y="2955"/>
                    <a:pt x="0" y="6600"/>
                  </a:cubicBezTo>
                  <a:close/>
                  <a:moveTo>
                    <a:pt x="0" y="6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361" name="Group 164"/>
          <p:cNvGrpSpPr/>
          <p:nvPr/>
        </p:nvGrpSpPr>
        <p:grpSpPr bwMode="auto">
          <a:xfrm>
            <a:off x="8415779" y="4458297"/>
            <a:ext cx="122365" cy="144533"/>
            <a:chOff x="0" y="0"/>
            <a:chExt cx="138" cy="163"/>
          </a:xfrm>
          <a:solidFill>
            <a:schemeClr val="bg1">
              <a:lumMod val="85000"/>
            </a:schemeClr>
          </a:solidFill>
        </p:grpSpPr>
        <p:sp>
          <p:nvSpPr>
            <p:cNvPr id="362" name="AutoShape 162"/>
            <p:cNvSpPr/>
            <p:nvPr/>
          </p:nvSpPr>
          <p:spPr bwMode="auto">
            <a:xfrm>
              <a:off x="24" y="0"/>
              <a:ext cx="80" cy="80"/>
            </a:xfrm>
            <a:custGeom>
              <a:avLst/>
              <a:gdLst/>
              <a:ahLst/>
              <a:cxnLst/>
              <a:rect l="0" t="0" r="r" b="b"/>
              <a:pathLst>
                <a:path w="21600" h="21600">
                  <a:moveTo>
                    <a:pt x="21600" y="10800"/>
                  </a:moveTo>
                  <a:cubicBezTo>
                    <a:pt x="21600" y="4836"/>
                    <a:pt x="16770" y="0"/>
                    <a:pt x="10798" y="0"/>
                  </a:cubicBezTo>
                  <a:cubicBezTo>
                    <a:pt x="4836" y="0"/>
                    <a:pt x="0" y="4836"/>
                    <a:pt x="0" y="10800"/>
                  </a:cubicBezTo>
                  <a:cubicBezTo>
                    <a:pt x="0" y="16764"/>
                    <a:pt x="4836" y="21600"/>
                    <a:pt x="10798" y="21600"/>
                  </a:cubicBezTo>
                  <a:cubicBezTo>
                    <a:pt x="16770" y="21600"/>
                    <a:pt x="21600" y="16764"/>
                    <a:pt x="21600" y="10800"/>
                  </a:cubicBezTo>
                  <a:close/>
                  <a:moveTo>
                    <a:pt x="2701" y="11036"/>
                  </a:moveTo>
                  <a:cubicBezTo>
                    <a:pt x="2701" y="11036"/>
                    <a:pt x="2387" y="7971"/>
                    <a:pt x="4595" y="5631"/>
                  </a:cubicBezTo>
                  <a:cubicBezTo>
                    <a:pt x="6149" y="7193"/>
                    <a:pt x="10798" y="11036"/>
                    <a:pt x="18899" y="11036"/>
                  </a:cubicBezTo>
                  <a:cubicBezTo>
                    <a:pt x="18899" y="15501"/>
                    <a:pt x="15269" y="19136"/>
                    <a:pt x="10798" y="19136"/>
                  </a:cubicBezTo>
                  <a:cubicBezTo>
                    <a:pt x="6331" y="19136"/>
                    <a:pt x="2701" y="15501"/>
                    <a:pt x="2701" y="11036"/>
                  </a:cubicBezTo>
                  <a:close/>
                  <a:moveTo>
                    <a:pt x="2701" y="1103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63" name="AutoShape 163"/>
            <p:cNvSpPr/>
            <p:nvPr/>
          </p:nvSpPr>
          <p:spPr bwMode="auto">
            <a:xfrm>
              <a:off x="0" y="88"/>
              <a:ext cx="138" cy="75"/>
            </a:xfrm>
            <a:custGeom>
              <a:avLst/>
              <a:gdLst/>
              <a:ahLst/>
              <a:cxnLst/>
              <a:rect l="0" t="0" r="r" b="b"/>
              <a:pathLst>
                <a:path w="21600" h="21600">
                  <a:moveTo>
                    <a:pt x="0" y="6600"/>
                  </a:moveTo>
                  <a:lnTo>
                    <a:pt x="0" y="11699"/>
                  </a:lnTo>
                  <a:lnTo>
                    <a:pt x="0" y="18299"/>
                  </a:lnTo>
                  <a:cubicBezTo>
                    <a:pt x="0" y="20123"/>
                    <a:pt x="807" y="21600"/>
                    <a:pt x="1801" y="21600"/>
                  </a:cubicBezTo>
                  <a:lnTo>
                    <a:pt x="19799" y="21600"/>
                  </a:lnTo>
                  <a:cubicBezTo>
                    <a:pt x="20794" y="21600"/>
                    <a:pt x="21600" y="20123"/>
                    <a:pt x="21600" y="18299"/>
                  </a:cubicBezTo>
                  <a:lnTo>
                    <a:pt x="21600" y="11699"/>
                  </a:lnTo>
                  <a:lnTo>
                    <a:pt x="21600" y="6600"/>
                  </a:lnTo>
                  <a:cubicBezTo>
                    <a:pt x="21600" y="2955"/>
                    <a:pt x="19989" y="5"/>
                    <a:pt x="17998" y="5"/>
                  </a:cubicBezTo>
                  <a:lnTo>
                    <a:pt x="14808" y="5"/>
                  </a:lnTo>
                  <a:cubicBezTo>
                    <a:pt x="14582" y="5"/>
                    <a:pt x="14300" y="280"/>
                    <a:pt x="14173" y="619"/>
                  </a:cubicBezTo>
                  <a:lnTo>
                    <a:pt x="11027" y="8777"/>
                  </a:lnTo>
                  <a:cubicBezTo>
                    <a:pt x="10901" y="9119"/>
                    <a:pt x="10697" y="9119"/>
                    <a:pt x="10575" y="8777"/>
                  </a:cubicBezTo>
                  <a:lnTo>
                    <a:pt x="7429" y="619"/>
                  </a:lnTo>
                  <a:cubicBezTo>
                    <a:pt x="7301" y="280"/>
                    <a:pt x="7018" y="0"/>
                    <a:pt x="6792" y="0"/>
                  </a:cubicBezTo>
                  <a:lnTo>
                    <a:pt x="3602" y="0"/>
                  </a:lnTo>
                  <a:cubicBezTo>
                    <a:pt x="1616" y="0"/>
                    <a:pt x="0" y="2957"/>
                    <a:pt x="0" y="6600"/>
                  </a:cubicBezTo>
                  <a:close/>
                  <a:moveTo>
                    <a:pt x="0" y="6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364" name="Group 167"/>
          <p:cNvGrpSpPr/>
          <p:nvPr/>
        </p:nvGrpSpPr>
        <p:grpSpPr bwMode="auto">
          <a:xfrm>
            <a:off x="7202772" y="5025786"/>
            <a:ext cx="62956" cy="77143"/>
            <a:chOff x="0" y="0"/>
            <a:chExt cx="71" cy="87"/>
          </a:xfrm>
          <a:solidFill>
            <a:schemeClr val="bg1">
              <a:lumMod val="85000"/>
            </a:schemeClr>
          </a:solidFill>
        </p:grpSpPr>
        <p:sp>
          <p:nvSpPr>
            <p:cNvPr id="365" name="AutoShape 165"/>
            <p:cNvSpPr/>
            <p:nvPr/>
          </p:nvSpPr>
          <p:spPr bwMode="auto">
            <a:xfrm>
              <a:off x="16" y="0"/>
              <a:ext cx="41" cy="41"/>
            </a:xfrm>
            <a:custGeom>
              <a:avLst/>
              <a:gdLst/>
              <a:ahLst/>
              <a:cxnLst/>
              <a:rect l="0" t="0" r="r" b="b"/>
              <a:pathLst>
                <a:path w="21600" h="21600">
                  <a:moveTo>
                    <a:pt x="21600" y="10802"/>
                  </a:moveTo>
                  <a:cubicBezTo>
                    <a:pt x="21600" y="4835"/>
                    <a:pt x="16770" y="0"/>
                    <a:pt x="10800" y="0"/>
                  </a:cubicBezTo>
                  <a:cubicBezTo>
                    <a:pt x="4839" y="0"/>
                    <a:pt x="0" y="4835"/>
                    <a:pt x="0" y="10802"/>
                  </a:cubicBezTo>
                  <a:cubicBezTo>
                    <a:pt x="0" y="16765"/>
                    <a:pt x="4839" y="21600"/>
                    <a:pt x="10800" y="21600"/>
                  </a:cubicBezTo>
                  <a:cubicBezTo>
                    <a:pt x="16770" y="21600"/>
                    <a:pt x="21600" y="16765"/>
                    <a:pt x="21600" y="10802"/>
                  </a:cubicBezTo>
                  <a:close/>
                  <a:moveTo>
                    <a:pt x="2704" y="11037"/>
                  </a:moveTo>
                  <a:cubicBezTo>
                    <a:pt x="2704" y="11037"/>
                    <a:pt x="2390" y="7969"/>
                    <a:pt x="4599" y="5628"/>
                  </a:cubicBezTo>
                  <a:cubicBezTo>
                    <a:pt x="6151" y="7189"/>
                    <a:pt x="10800" y="11037"/>
                    <a:pt x="18900" y="11037"/>
                  </a:cubicBezTo>
                  <a:cubicBezTo>
                    <a:pt x="18900" y="15501"/>
                    <a:pt x="15271" y="19135"/>
                    <a:pt x="10800" y="19135"/>
                  </a:cubicBezTo>
                  <a:cubicBezTo>
                    <a:pt x="6333" y="19135"/>
                    <a:pt x="2704" y="15501"/>
                    <a:pt x="2704" y="11037"/>
                  </a:cubicBezTo>
                  <a:close/>
                  <a:moveTo>
                    <a:pt x="2704" y="1103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66" name="AutoShape 166"/>
            <p:cNvSpPr/>
            <p:nvPr/>
          </p:nvSpPr>
          <p:spPr bwMode="auto">
            <a:xfrm>
              <a:off x="0" y="48"/>
              <a:ext cx="71" cy="39"/>
            </a:xfrm>
            <a:custGeom>
              <a:avLst/>
              <a:gdLst/>
              <a:ahLst/>
              <a:cxnLst/>
              <a:rect l="0" t="0" r="r" b="b"/>
              <a:pathLst>
                <a:path w="21600" h="21600">
                  <a:moveTo>
                    <a:pt x="0" y="6597"/>
                  </a:moveTo>
                  <a:lnTo>
                    <a:pt x="0" y="11700"/>
                  </a:lnTo>
                  <a:lnTo>
                    <a:pt x="0" y="18301"/>
                  </a:lnTo>
                  <a:cubicBezTo>
                    <a:pt x="0" y="20123"/>
                    <a:pt x="806" y="21600"/>
                    <a:pt x="1802" y="21600"/>
                  </a:cubicBezTo>
                  <a:lnTo>
                    <a:pt x="19798" y="21600"/>
                  </a:lnTo>
                  <a:cubicBezTo>
                    <a:pt x="20794" y="21600"/>
                    <a:pt x="21600" y="20123"/>
                    <a:pt x="21600" y="18301"/>
                  </a:cubicBezTo>
                  <a:lnTo>
                    <a:pt x="21600" y="11700"/>
                  </a:lnTo>
                  <a:lnTo>
                    <a:pt x="21600" y="6597"/>
                  </a:lnTo>
                  <a:cubicBezTo>
                    <a:pt x="21600" y="2955"/>
                    <a:pt x="19988" y="4"/>
                    <a:pt x="17999" y="4"/>
                  </a:cubicBezTo>
                  <a:lnTo>
                    <a:pt x="14810" y="4"/>
                  </a:lnTo>
                  <a:cubicBezTo>
                    <a:pt x="14581" y="4"/>
                    <a:pt x="14300" y="278"/>
                    <a:pt x="14172" y="622"/>
                  </a:cubicBezTo>
                  <a:lnTo>
                    <a:pt x="11026" y="8780"/>
                  </a:lnTo>
                  <a:cubicBezTo>
                    <a:pt x="10899" y="9124"/>
                    <a:pt x="10697" y="9124"/>
                    <a:pt x="10574" y="8780"/>
                  </a:cubicBezTo>
                  <a:lnTo>
                    <a:pt x="7428" y="622"/>
                  </a:lnTo>
                  <a:cubicBezTo>
                    <a:pt x="7300" y="282"/>
                    <a:pt x="7016" y="0"/>
                    <a:pt x="6788" y="0"/>
                  </a:cubicBezTo>
                  <a:lnTo>
                    <a:pt x="3598" y="0"/>
                  </a:lnTo>
                  <a:cubicBezTo>
                    <a:pt x="1616" y="0"/>
                    <a:pt x="0" y="2955"/>
                    <a:pt x="0" y="6597"/>
                  </a:cubicBezTo>
                  <a:close/>
                  <a:moveTo>
                    <a:pt x="0" y="659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367" name="Group 170"/>
          <p:cNvGrpSpPr/>
          <p:nvPr/>
        </p:nvGrpSpPr>
        <p:grpSpPr bwMode="auto">
          <a:xfrm>
            <a:off x="8132035" y="3791498"/>
            <a:ext cx="62956" cy="77143"/>
            <a:chOff x="0" y="0"/>
            <a:chExt cx="71" cy="87"/>
          </a:xfrm>
          <a:solidFill>
            <a:schemeClr val="bg1">
              <a:lumMod val="85000"/>
            </a:schemeClr>
          </a:solidFill>
        </p:grpSpPr>
        <p:sp>
          <p:nvSpPr>
            <p:cNvPr id="368" name="AutoShape 168"/>
            <p:cNvSpPr/>
            <p:nvPr/>
          </p:nvSpPr>
          <p:spPr bwMode="auto">
            <a:xfrm>
              <a:off x="16" y="0"/>
              <a:ext cx="41" cy="41"/>
            </a:xfrm>
            <a:custGeom>
              <a:avLst/>
              <a:gdLst/>
              <a:ahLst/>
              <a:cxnLst/>
              <a:rect l="0" t="0" r="r" b="b"/>
              <a:pathLst>
                <a:path w="21600" h="21600">
                  <a:moveTo>
                    <a:pt x="21600" y="10802"/>
                  </a:moveTo>
                  <a:cubicBezTo>
                    <a:pt x="21600" y="4835"/>
                    <a:pt x="16770" y="0"/>
                    <a:pt x="10800" y="0"/>
                  </a:cubicBezTo>
                  <a:cubicBezTo>
                    <a:pt x="4839" y="0"/>
                    <a:pt x="0" y="4835"/>
                    <a:pt x="0" y="10802"/>
                  </a:cubicBezTo>
                  <a:cubicBezTo>
                    <a:pt x="0" y="16765"/>
                    <a:pt x="4839" y="21600"/>
                    <a:pt x="10800" y="21600"/>
                  </a:cubicBezTo>
                  <a:cubicBezTo>
                    <a:pt x="16770" y="21600"/>
                    <a:pt x="21600" y="16765"/>
                    <a:pt x="21600" y="10802"/>
                  </a:cubicBezTo>
                  <a:close/>
                  <a:moveTo>
                    <a:pt x="2704" y="11042"/>
                  </a:moveTo>
                  <a:cubicBezTo>
                    <a:pt x="2704" y="11042"/>
                    <a:pt x="2390" y="7974"/>
                    <a:pt x="4599" y="5632"/>
                  </a:cubicBezTo>
                  <a:cubicBezTo>
                    <a:pt x="6151" y="7193"/>
                    <a:pt x="10800" y="11042"/>
                    <a:pt x="18900" y="11042"/>
                  </a:cubicBezTo>
                  <a:cubicBezTo>
                    <a:pt x="18900" y="15505"/>
                    <a:pt x="15271" y="19139"/>
                    <a:pt x="10800" y="19139"/>
                  </a:cubicBezTo>
                  <a:cubicBezTo>
                    <a:pt x="6333" y="19139"/>
                    <a:pt x="2704" y="15505"/>
                    <a:pt x="2704" y="11042"/>
                  </a:cubicBezTo>
                  <a:close/>
                  <a:moveTo>
                    <a:pt x="2704" y="1104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69" name="AutoShape 169"/>
            <p:cNvSpPr/>
            <p:nvPr/>
          </p:nvSpPr>
          <p:spPr bwMode="auto">
            <a:xfrm>
              <a:off x="0" y="48"/>
              <a:ext cx="71" cy="39"/>
            </a:xfrm>
            <a:custGeom>
              <a:avLst/>
              <a:gdLst/>
              <a:ahLst/>
              <a:cxnLst/>
              <a:rect l="0" t="0" r="r" b="b"/>
              <a:pathLst>
                <a:path w="21600" h="21600">
                  <a:moveTo>
                    <a:pt x="0" y="6597"/>
                  </a:moveTo>
                  <a:lnTo>
                    <a:pt x="0" y="11700"/>
                  </a:lnTo>
                  <a:lnTo>
                    <a:pt x="0" y="18301"/>
                  </a:lnTo>
                  <a:cubicBezTo>
                    <a:pt x="0" y="20123"/>
                    <a:pt x="806" y="21600"/>
                    <a:pt x="1802" y="21600"/>
                  </a:cubicBezTo>
                  <a:lnTo>
                    <a:pt x="19798" y="21600"/>
                  </a:lnTo>
                  <a:cubicBezTo>
                    <a:pt x="20794" y="21600"/>
                    <a:pt x="21600" y="20123"/>
                    <a:pt x="21600" y="18301"/>
                  </a:cubicBezTo>
                  <a:lnTo>
                    <a:pt x="21600" y="11700"/>
                  </a:lnTo>
                  <a:lnTo>
                    <a:pt x="21600" y="6597"/>
                  </a:lnTo>
                  <a:cubicBezTo>
                    <a:pt x="21600" y="2955"/>
                    <a:pt x="19988" y="4"/>
                    <a:pt x="17999" y="4"/>
                  </a:cubicBezTo>
                  <a:lnTo>
                    <a:pt x="14810" y="4"/>
                  </a:lnTo>
                  <a:cubicBezTo>
                    <a:pt x="14581" y="4"/>
                    <a:pt x="14300" y="278"/>
                    <a:pt x="14172" y="622"/>
                  </a:cubicBezTo>
                  <a:lnTo>
                    <a:pt x="11026" y="8780"/>
                  </a:lnTo>
                  <a:cubicBezTo>
                    <a:pt x="10899" y="9124"/>
                    <a:pt x="10697" y="9124"/>
                    <a:pt x="10574" y="8780"/>
                  </a:cubicBezTo>
                  <a:lnTo>
                    <a:pt x="7428" y="622"/>
                  </a:lnTo>
                  <a:cubicBezTo>
                    <a:pt x="7300" y="282"/>
                    <a:pt x="7016" y="0"/>
                    <a:pt x="6788" y="0"/>
                  </a:cubicBezTo>
                  <a:lnTo>
                    <a:pt x="3598" y="0"/>
                  </a:lnTo>
                  <a:cubicBezTo>
                    <a:pt x="1616" y="0"/>
                    <a:pt x="0" y="2955"/>
                    <a:pt x="0" y="6597"/>
                  </a:cubicBezTo>
                  <a:close/>
                  <a:moveTo>
                    <a:pt x="0" y="659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370" name="Group 173"/>
          <p:cNvGrpSpPr/>
          <p:nvPr/>
        </p:nvGrpSpPr>
        <p:grpSpPr bwMode="auto">
          <a:xfrm>
            <a:off x="8898144" y="3004108"/>
            <a:ext cx="62956" cy="77143"/>
            <a:chOff x="0" y="0"/>
            <a:chExt cx="71" cy="87"/>
          </a:xfrm>
          <a:solidFill>
            <a:schemeClr val="bg1">
              <a:lumMod val="85000"/>
            </a:schemeClr>
          </a:solidFill>
        </p:grpSpPr>
        <p:sp>
          <p:nvSpPr>
            <p:cNvPr id="371" name="AutoShape 171"/>
            <p:cNvSpPr/>
            <p:nvPr/>
          </p:nvSpPr>
          <p:spPr bwMode="auto">
            <a:xfrm>
              <a:off x="16" y="0"/>
              <a:ext cx="41" cy="41"/>
            </a:xfrm>
            <a:custGeom>
              <a:avLst/>
              <a:gdLst/>
              <a:ahLst/>
              <a:cxnLst/>
              <a:rect l="0" t="0" r="r" b="b"/>
              <a:pathLst>
                <a:path w="21600" h="21600">
                  <a:moveTo>
                    <a:pt x="21600" y="10802"/>
                  </a:moveTo>
                  <a:cubicBezTo>
                    <a:pt x="21600" y="4835"/>
                    <a:pt x="16770" y="0"/>
                    <a:pt x="10800" y="0"/>
                  </a:cubicBezTo>
                  <a:cubicBezTo>
                    <a:pt x="4839" y="0"/>
                    <a:pt x="0" y="4835"/>
                    <a:pt x="0" y="10802"/>
                  </a:cubicBezTo>
                  <a:cubicBezTo>
                    <a:pt x="0" y="16765"/>
                    <a:pt x="4839" y="21600"/>
                    <a:pt x="10800" y="21600"/>
                  </a:cubicBezTo>
                  <a:cubicBezTo>
                    <a:pt x="16770" y="21600"/>
                    <a:pt x="21600" y="16765"/>
                    <a:pt x="21600" y="10802"/>
                  </a:cubicBezTo>
                  <a:close/>
                  <a:moveTo>
                    <a:pt x="2704" y="11042"/>
                  </a:moveTo>
                  <a:cubicBezTo>
                    <a:pt x="2704" y="11042"/>
                    <a:pt x="2390" y="7974"/>
                    <a:pt x="4599" y="5632"/>
                  </a:cubicBezTo>
                  <a:cubicBezTo>
                    <a:pt x="6151" y="7193"/>
                    <a:pt x="10800" y="11042"/>
                    <a:pt x="18900" y="11042"/>
                  </a:cubicBezTo>
                  <a:cubicBezTo>
                    <a:pt x="18900" y="15505"/>
                    <a:pt x="15271" y="19139"/>
                    <a:pt x="10800" y="19139"/>
                  </a:cubicBezTo>
                  <a:cubicBezTo>
                    <a:pt x="6333" y="19135"/>
                    <a:pt x="2704" y="15505"/>
                    <a:pt x="2704" y="11042"/>
                  </a:cubicBezTo>
                  <a:close/>
                  <a:moveTo>
                    <a:pt x="2704" y="1104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72" name="AutoShape 172"/>
            <p:cNvSpPr/>
            <p:nvPr/>
          </p:nvSpPr>
          <p:spPr bwMode="auto">
            <a:xfrm>
              <a:off x="0" y="48"/>
              <a:ext cx="71" cy="39"/>
            </a:xfrm>
            <a:custGeom>
              <a:avLst/>
              <a:gdLst/>
              <a:ahLst/>
              <a:cxnLst/>
              <a:rect l="0" t="0" r="r" b="b"/>
              <a:pathLst>
                <a:path w="21600" h="21600">
                  <a:moveTo>
                    <a:pt x="0" y="6597"/>
                  </a:moveTo>
                  <a:lnTo>
                    <a:pt x="0" y="11700"/>
                  </a:lnTo>
                  <a:lnTo>
                    <a:pt x="0" y="18301"/>
                  </a:lnTo>
                  <a:cubicBezTo>
                    <a:pt x="0" y="20123"/>
                    <a:pt x="806" y="21600"/>
                    <a:pt x="1802" y="21600"/>
                  </a:cubicBezTo>
                  <a:lnTo>
                    <a:pt x="19798" y="21600"/>
                  </a:lnTo>
                  <a:cubicBezTo>
                    <a:pt x="20794" y="21600"/>
                    <a:pt x="21600" y="20123"/>
                    <a:pt x="21600" y="18301"/>
                  </a:cubicBezTo>
                  <a:lnTo>
                    <a:pt x="21600" y="11700"/>
                  </a:lnTo>
                  <a:lnTo>
                    <a:pt x="21600" y="6597"/>
                  </a:lnTo>
                  <a:cubicBezTo>
                    <a:pt x="21600" y="2955"/>
                    <a:pt x="19988" y="4"/>
                    <a:pt x="17999" y="4"/>
                  </a:cubicBezTo>
                  <a:lnTo>
                    <a:pt x="14810" y="4"/>
                  </a:lnTo>
                  <a:cubicBezTo>
                    <a:pt x="14581" y="4"/>
                    <a:pt x="14300" y="278"/>
                    <a:pt x="14172" y="622"/>
                  </a:cubicBezTo>
                  <a:lnTo>
                    <a:pt x="11026" y="8780"/>
                  </a:lnTo>
                  <a:cubicBezTo>
                    <a:pt x="10899" y="9124"/>
                    <a:pt x="10697" y="9124"/>
                    <a:pt x="10574" y="8780"/>
                  </a:cubicBezTo>
                  <a:lnTo>
                    <a:pt x="7428" y="622"/>
                  </a:lnTo>
                  <a:cubicBezTo>
                    <a:pt x="7300" y="282"/>
                    <a:pt x="7016" y="0"/>
                    <a:pt x="6788" y="0"/>
                  </a:cubicBezTo>
                  <a:lnTo>
                    <a:pt x="3598" y="0"/>
                  </a:lnTo>
                  <a:cubicBezTo>
                    <a:pt x="1616" y="0"/>
                    <a:pt x="0" y="2955"/>
                    <a:pt x="0" y="6597"/>
                  </a:cubicBezTo>
                  <a:close/>
                  <a:moveTo>
                    <a:pt x="0" y="659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373" name="Group 176"/>
          <p:cNvGrpSpPr/>
          <p:nvPr/>
        </p:nvGrpSpPr>
        <p:grpSpPr bwMode="auto">
          <a:xfrm>
            <a:off x="8692430" y="2337309"/>
            <a:ext cx="62956" cy="77143"/>
            <a:chOff x="0" y="0"/>
            <a:chExt cx="71" cy="87"/>
          </a:xfrm>
          <a:solidFill>
            <a:schemeClr val="bg1">
              <a:lumMod val="85000"/>
            </a:schemeClr>
          </a:solidFill>
        </p:grpSpPr>
        <p:sp>
          <p:nvSpPr>
            <p:cNvPr id="374" name="AutoShape 174"/>
            <p:cNvSpPr/>
            <p:nvPr/>
          </p:nvSpPr>
          <p:spPr bwMode="auto">
            <a:xfrm>
              <a:off x="16" y="0"/>
              <a:ext cx="41" cy="41"/>
            </a:xfrm>
            <a:custGeom>
              <a:avLst/>
              <a:gdLst/>
              <a:ahLst/>
              <a:cxnLst/>
              <a:rect l="0" t="0" r="r" b="b"/>
              <a:pathLst>
                <a:path w="21600" h="21600">
                  <a:moveTo>
                    <a:pt x="21600" y="10802"/>
                  </a:moveTo>
                  <a:cubicBezTo>
                    <a:pt x="21600" y="4835"/>
                    <a:pt x="16770" y="0"/>
                    <a:pt x="10800" y="0"/>
                  </a:cubicBezTo>
                  <a:cubicBezTo>
                    <a:pt x="4839" y="0"/>
                    <a:pt x="0" y="4835"/>
                    <a:pt x="0" y="10802"/>
                  </a:cubicBezTo>
                  <a:cubicBezTo>
                    <a:pt x="0" y="16765"/>
                    <a:pt x="4839" y="21600"/>
                    <a:pt x="10800" y="21600"/>
                  </a:cubicBezTo>
                  <a:cubicBezTo>
                    <a:pt x="16770" y="21600"/>
                    <a:pt x="21600" y="16765"/>
                    <a:pt x="21600" y="10802"/>
                  </a:cubicBezTo>
                  <a:close/>
                  <a:moveTo>
                    <a:pt x="2704" y="11042"/>
                  </a:moveTo>
                  <a:cubicBezTo>
                    <a:pt x="2704" y="11042"/>
                    <a:pt x="2390" y="7974"/>
                    <a:pt x="4599" y="5632"/>
                  </a:cubicBezTo>
                  <a:cubicBezTo>
                    <a:pt x="6151" y="7193"/>
                    <a:pt x="10800" y="11042"/>
                    <a:pt x="18900" y="11042"/>
                  </a:cubicBezTo>
                  <a:cubicBezTo>
                    <a:pt x="18900" y="15505"/>
                    <a:pt x="15271" y="19139"/>
                    <a:pt x="10800" y="19139"/>
                  </a:cubicBezTo>
                  <a:cubicBezTo>
                    <a:pt x="6333" y="19135"/>
                    <a:pt x="2704" y="15505"/>
                    <a:pt x="2704" y="11042"/>
                  </a:cubicBezTo>
                  <a:close/>
                  <a:moveTo>
                    <a:pt x="2704" y="1104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75" name="AutoShape 175"/>
            <p:cNvSpPr/>
            <p:nvPr/>
          </p:nvSpPr>
          <p:spPr bwMode="auto">
            <a:xfrm>
              <a:off x="0" y="48"/>
              <a:ext cx="71" cy="39"/>
            </a:xfrm>
            <a:custGeom>
              <a:avLst/>
              <a:gdLst/>
              <a:ahLst/>
              <a:cxnLst/>
              <a:rect l="0" t="0" r="r" b="b"/>
              <a:pathLst>
                <a:path w="21600" h="21600">
                  <a:moveTo>
                    <a:pt x="0" y="6597"/>
                  </a:moveTo>
                  <a:lnTo>
                    <a:pt x="0" y="11700"/>
                  </a:lnTo>
                  <a:lnTo>
                    <a:pt x="0" y="18301"/>
                  </a:lnTo>
                  <a:cubicBezTo>
                    <a:pt x="0" y="20123"/>
                    <a:pt x="806" y="21600"/>
                    <a:pt x="1802" y="21600"/>
                  </a:cubicBezTo>
                  <a:lnTo>
                    <a:pt x="19798" y="21600"/>
                  </a:lnTo>
                  <a:cubicBezTo>
                    <a:pt x="20794" y="21600"/>
                    <a:pt x="21600" y="20123"/>
                    <a:pt x="21600" y="18301"/>
                  </a:cubicBezTo>
                  <a:lnTo>
                    <a:pt x="21600" y="11700"/>
                  </a:lnTo>
                  <a:lnTo>
                    <a:pt x="21600" y="6597"/>
                  </a:lnTo>
                  <a:cubicBezTo>
                    <a:pt x="21600" y="2955"/>
                    <a:pt x="19988" y="4"/>
                    <a:pt x="17999" y="4"/>
                  </a:cubicBezTo>
                  <a:lnTo>
                    <a:pt x="14810" y="4"/>
                  </a:lnTo>
                  <a:cubicBezTo>
                    <a:pt x="14581" y="4"/>
                    <a:pt x="14300" y="278"/>
                    <a:pt x="14172" y="622"/>
                  </a:cubicBezTo>
                  <a:lnTo>
                    <a:pt x="11026" y="8780"/>
                  </a:lnTo>
                  <a:cubicBezTo>
                    <a:pt x="10899" y="9124"/>
                    <a:pt x="10697" y="9124"/>
                    <a:pt x="10574" y="8780"/>
                  </a:cubicBezTo>
                  <a:lnTo>
                    <a:pt x="7428" y="622"/>
                  </a:lnTo>
                  <a:cubicBezTo>
                    <a:pt x="7300" y="282"/>
                    <a:pt x="7016" y="0"/>
                    <a:pt x="6788" y="0"/>
                  </a:cubicBezTo>
                  <a:lnTo>
                    <a:pt x="3598" y="0"/>
                  </a:lnTo>
                  <a:cubicBezTo>
                    <a:pt x="1616" y="0"/>
                    <a:pt x="0" y="2955"/>
                    <a:pt x="0" y="6597"/>
                  </a:cubicBezTo>
                  <a:close/>
                  <a:moveTo>
                    <a:pt x="0" y="659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376" name="Group 179"/>
          <p:cNvGrpSpPr/>
          <p:nvPr/>
        </p:nvGrpSpPr>
        <p:grpSpPr bwMode="auto">
          <a:xfrm>
            <a:off x="7741886" y="1117208"/>
            <a:ext cx="62956" cy="77143"/>
            <a:chOff x="0" y="0"/>
            <a:chExt cx="71" cy="87"/>
          </a:xfrm>
          <a:solidFill>
            <a:schemeClr val="bg1">
              <a:lumMod val="85000"/>
            </a:schemeClr>
          </a:solidFill>
        </p:grpSpPr>
        <p:sp>
          <p:nvSpPr>
            <p:cNvPr id="377" name="AutoShape 177"/>
            <p:cNvSpPr/>
            <p:nvPr/>
          </p:nvSpPr>
          <p:spPr bwMode="auto">
            <a:xfrm>
              <a:off x="16" y="0"/>
              <a:ext cx="41" cy="41"/>
            </a:xfrm>
            <a:custGeom>
              <a:avLst/>
              <a:gdLst/>
              <a:ahLst/>
              <a:cxnLst/>
              <a:rect l="0" t="0" r="r" b="b"/>
              <a:pathLst>
                <a:path w="21600" h="21600">
                  <a:moveTo>
                    <a:pt x="21600" y="10802"/>
                  </a:moveTo>
                  <a:cubicBezTo>
                    <a:pt x="21600" y="4835"/>
                    <a:pt x="16770" y="0"/>
                    <a:pt x="10800" y="0"/>
                  </a:cubicBezTo>
                  <a:cubicBezTo>
                    <a:pt x="4839" y="0"/>
                    <a:pt x="0" y="4835"/>
                    <a:pt x="0" y="10802"/>
                  </a:cubicBezTo>
                  <a:cubicBezTo>
                    <a:pt x="0" y="16765"/>
                    <a:pt x="4839" y="21600"/>
                    <a:pt x="10800" y="21600"/>
                  </a:cubicBezTo>
                  <a:cubicBezTo>
                    <a:pt x="16770" y="21600"/>
                    <a:pt x="21600" y="16765"/>
                    <a:pt x="21600" y="10802"/>
                  </a:cubicBezTo>
                  <a:close/>
                  <a:moveTo>
                    <a:pt x="2704" y="11037"/>
                  </a:moveTo>
                  <a:cubicBezTo>
                    <a:pt x="2704" y="11037"/>
                    <a:pt x="2390" y="7969"/>
                    <a:pt x="4599" y="5628"/>
                  </a:cubicBezTo>
                  <a:cubicBezTo>
                    <a:pt x="6151" y="7189"/>
                    <a:pt x="10800" y="11037"/>
                    <a:pt x="18900" y="11037"/>
                  </a:cubicBezTo>
                  <a:cubicBezTo>
                    <a:pt x="18900" y="15501"/>
                    <a:pt x="15271" y="19135"/>
                    <a:pt x="10800" y="19135"/>
                  </a:cubicBezTo>
                  <a:cubicBezTo>
                    <a:pt x="6333" y="19135"/>
                    <a:pt x="2704" y="15501"/>
                    <a:pt x="2704" y="11037"/>
                  </a:cubicBezTo>
                  <a:close/>
                  <a:moveTo>
                    <a:pt x="2704" y="1103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78" name="AutoShape 178"/>
            <p:cNvSpPr/>
            <p:nvPr/>
          </p:nvSpPr>
          <p:spPr bwMode="auto">
            <a:xfrm>
              <a:off x="0" y="48"/>
              <a:ext cx="71" cy="39"/>
            </a:xfrm>
            <a:custGeom>
              <a:avLst/>
              <a:gdLst/>
              <a:ahLst/>
              <a:cxnLst/>
              <a:rect l="0" t="0" r="r" b="b"/>
              <a:pathLst>
                <a:path w="21600" h="21600">
                  <a:moveTo>
                    <a:pt x="0" y="6597"/>
                  </a:moveTo>
                  <a:lnTo>
                    <a:pt x="0" y="11700"/>
                  </a:lnTo>
                  <a:lnTo>
                    <a:pt x="0" y="18301"/>
                  </a:lnTo>
                  <a:cubicBezTo>
                    <a:pt x="0" y="20123"/>
                    <a:pt x="806" y="21600"/>
                    <a:pt x="1802" y="21600"/>
                  </a:cubicBezTo>
                  <a:lnTo>
                    <a:pt x="19798" y="21600"/>
                  </a:lnTo>
                  <a:cubicBezTo>
                    <a:pt x="20794" y="21600"/>
                    <a:pt x="21600" y="20123"/>
                    <a:pt x="21600" y="18301"/>
                  </a:cubicBezTo>
                  <a:lnTo>
                    <a:pt x="21600" y="11700"/>
                  </a:lnTo>
                  <a:lnTo>
                    <a:pt x="21600" y="6597"/>
                  </a:lnTo>
                  <a:cubicBezTo>
                    <a:pt x="21600" y="2955"/>
                    <a:pt x="19988" y="4"/>
                    <a:pt x="17999" y="4"/>
                  </a:cubicBezTo>
                  <a:lnTo>
                    <a:pt x="14810" y="4"/>
                  </a:lnTo>
                  <a:cubicBezTo>
                    <a:pt x="14581" y="4"/>
                    <a:pt x="14300" y="278"/>
                    <a:pt x="14172" y="622"/>
                  </a:cubicBezTo>
                  <a:lnTo>
                    <a:pt x="11026" y="8780"/>
                  </a:lnTo>
                  <a:cubicBezTo>
                    <a:pt x="10899" y="9124"/>
                    <a:pt x="10697" y="9124"/>
                    <a:pt x="10574" y="8780"/>
                  </a:cubicBezTo>
                  <a:lnTo>
                    <a:pt x="7428" y="622"/>
                  </a:lnTo>
                  <a:cubicBezTo>
                    <a:pt x="7300" y="282"/>
                    <a:pt x="7016" y="0"/>
                    <a:pt x="6788" y="0"/>
                  </a:cubicBezTo>
                  <a:lnTo>
                    <a:pt x="3598" y="0"/>
                  </a:lnTo>
                  <a:cubicBezTo>
                    <a:pt x="1616" y="0"/>
                    <a:pt x="0" y="2955"/>
                    <a:pt x="0" y="6597"/>
                  </a:cubicBezTo>
                  <a:close/>
                  <a:moveTo>
                    <a:pt x="0" y="659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379" name="Group 182"/>
          <p:cNvGrpSpPr/>
          <p:nvPr/>
        </p:nvGrpSpPr>
        <p:grpSpPr bwMode="auto">
          <a:xfrm>
            <a:off x="8678242" y="3387162"/>
            <a:ext cx="122365" cy="144533"/>
            <a:chOff x="0" y="0"/>
            <a:chExt cx="138" cy="163"/>
          </a:xfrm>
          <a:solidFill>
            <a:schemeClr val="bg1">
              <a:lumMod val="85000"/>
            </a:schemeClr>
          </a:solidFill>
        </p:grpSpPr>
        <p:sp>
          <p:nvSpPr>
            <p:cNvPr id="380" name="AutoShape 180"/>
            <p:cNvSpPr/>
            <p:nvPr/>
          </p:nvSpPr>
          <p:spPr bwMode="auto">
            <a:xfrm>
              <a:off x="32" y="0"/>
              <a:ext cx="80" cy="80"/>
            </a:xfrm>
            <a:custGeom>
              <a:avLst/>
              <a:gdLst/>
              <a:ahLst/>
              <a:cxnLst/>
              <a:rect l="0" t="0" r="r" b="b"/>
              <a:pathLst>
                <a:path w="21600" h="21600">
                  <a:moveTo>
                    <a:pt x="21600" y="10800"/>
                  </a:moveTo>
                  <a:cubicBezTo>
                    <a:pt x="21600" y="4836"/>
                    <a:pt x="16770" y="0"/>
                    <a:pt x="10798" y="0"/>
                  </a:cubicBezTo>
                  <a:cubicBezTo>
                    <a:pt x="4836" y="0"/>
                    <a:pt x="0" y="4836"/>
                    <a:pt x="0" y="10800"/>
                  </a:cubicBezTo>
                  <a:cubicBezTo>
                    <a:pt x="0" y="16764"/>
                    <a:pt x="4836" y="21600"/>
                    <a:pt x="10798" y="21600"/>
                  </a:cubicBezTo>
                  <a:cubicBezTo>
                    <a:pt x="16770" y="21600"/>
                    <a:pt x="21600" y="16764"/>
                    <a:pt x="21600" y="10800"/>
                  </a:cubicBezTo>
                  <a:close/>
                  <a:moveTo>
                    <a:pt x="2703" y="11036"/>
                  </a:moveTo>
                  <a:cubicBezTo>
                    <a:pt x="2703" y="11036"/>
                    <a:pt x="2387" y="7971"/>
                    <a:pt x="4598" y="5631"/>
                  </a:cubicBezTo>
                  <a:cubicBezTo>
                    <a:pt x="6151" y="7193"/>
                    <a:pt x="10800" y="11036"/>
                    <a:pt x="18902" y="11036"/>
                  </a:cubicBezTo>
                  <a:cubicBezTo>
                    <a:pt x="18902" y="15501"/>
                    <a:pt x="15271" y="19134"/>
                    <a:pt x="10800" y="19134"/>
                  </a:cubicBezTo>
                  <a:cubicBezTo>
                    <a:pt x="6331" y="19136"/>
                    <a:pt x="2703" y="15501"/>
                    <a:pt x="2703" y="11036"/>
                  </a:cubicBezTo>
                  <a:close/>
                  <a:moveTo>
                    <a:pt x="2703" y="1103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81" name="AutoShape 181"/>
            <p:cNvSpPr/>
            <p:nvPr/>
          </p:nvSpPr>
          <p:spPr bwMode="auto">
            <a:xfrm>
              <a:off x="0" y="88"/>
              <a:ext cx="138" cy="75"/>
            </a:xfrm>
            <a:custGeom>
              <a:avLst/>
              <a:gdLst/>
              <a:ahLst/>
              <a:cxnLst/>
              <a:rect l="0" t="0" r="r" b="b"/>
              <a:pathLst>
                <a:path w="21600" h="21600">
                  <a:moveTo>
                    <a:pt x="0" y="6598"/>
                  </a:moveTo>
                  <a:lnTo>
                    <a:pt x="0" y="11698"/>
                  </a:lnTo>
                  <a:lnTo>
                    <a:pt x="0" y="18299"/>
                  </a:lnTo>
                  <a:cubicBezTo>
                    <a:pt x="0" y="20123"/>
                    <a:pt x="806" y="21600"/>
                    <a:pt x="1800" y="21600"/>
                  </a:cubicBezTo>
                  <a:lnTo>
                    <a:pt x="19800" y="21600"/>
                  </a:lnTo>
                  <a:cubicBezTo>
                    <a:pt x="20795" y="21600"/>
                    <a:pt x="21600" y="20125"/>
                    <a:pt x="21600" y="18299"/>
                  </a:cubicBezTo>
                  <a:lnTo>
                    <a:pt x="21600" y="11698"/>
                  </a:lnTo>
                  <a:lnTo>
                    <a:pt x="21600" y="6598"/>
                  </a:lnTo>
                  <a:cubicBezTo>
                    <a:pt x="21600" y="2953"/>
                    <a:pt x="19989" y="2"/>
                    <a:pt x="17998" y="2"/>
                  </a:cubicBezTo>
                  <a:lnTo>
                    <a:pt x="14808" y="2"/>
                  </a:lnTo>
                  <a:cubicBezTo>
                    <a:pt x="14581" y="2"/>
                    <a:pt x="14299" y="278"/>
                    <a:pt x="14172" y="619"/>
                  </a:cubicBezTo>
                  <a:lnTo>
                    <a:pt x="11025" y="8778"/>
                  </a:lnTo>
                  <a:cubicBezTo>
                    <a:pt x="10900" y="9122"/>
                    <a:pt x="10696" y="9122"/>
                    <a:pt x="10573" y="8778"/>
                  </a:cubicBezTo>
                  <a:lnTo>
                    <a:pt x="7427" y="619"/>
                  </a:lnTo>
                  <a:cubicBezTo>
                    <a:pt x="7299" y="280"/>
                    <a:pt x="7016" y="0"/>
                    <a:pt x="6790" y="0"/>
                  </a:cubicBezTo>
                  <a:lnTo>
                    <a:pt x="3600" y="0"/>
                  </a:lnTo>
                  <a:cubicBezTo>
                    <a:pt x="1616" y="0"/>
                    <a:pt x="0" y="2955"/>
                    <a:pt x="0" y="6598"/>
                  </a:cubicBezTo>
                  <a:close/>
                  <a:moveTo>
                    <a:pt x="0" y="659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382" name="Group 185"/>
          <p:cNvGrpSpPr/>
          <p:nvPr/>
        </p:nvGrpSpPr>
        <p:grpSpPr bwMode="auto">
          <a:xfrm>
            <a:off x="6948037" y="639923"/>
            <a:ext cx="265124" cy="314779"/>
            <a:chOff x="0" y="0"/>
            <a:chExt cx="299" cy="355"/>
          </a:xfrm>
          <a:solidFill>
            <a:srgbClr val="183A5D"/>
          </a:solidFill>
        </p:grpSpPr>
        <p:sp>
          <p:nvSpPr>
            <p:cNvPr id="383" name="AutoShape 183"/>
            <p:cNvSpPr/>
            <p:nvPr/>
          </p:nvSpPr>
          <p:spPr bwMode="auto">
            <a:xfrm>
              <a:off x="64" y="0"/>
              <a:ext cx="174" cy="174"/>
            </a:xfrm>
            <a:custGeom>
              <a:avLst/>
              <a:gdLst/>
              <a:ahLst/>
              <a:cxnLst/>
              <a:rect l="0" t="0" r="r" b="b"/>
              <a:pathLst>
                <a:path w="21600" h="21600">
                  <a:moveTo>
                    <a:pt x="21600" y="10800"/>
                  </a:moveTo>
                  <a:cubicBezTo>
                    <a:pt x="21600" y="4836"/>
                    <a:pt x="16770" y="0"/>
                    <a:pt x="10798" y="0"/>
                  </a:cubicBezTo>
                  <a:cubicBezTo>
                    <a:pt x="4837" y="0"/>
                    <a:pt x="0" y="4836"/>
                    <a:pt x="0" y="10800"/>
                  </a:cubicBezTo>
                  <a:cubicBezTo>
                    <a:pt x="0" y="16764"/>
                    <a:pt x="4837" y="21600"/>
                    <a:pt x="10798" y="21600"/>
                  </a:cubicBezTo>
                  <a:cubicBezTo>
                    <a:pt x="16770" y="21600"/>
                    <a:pt x="21600" y="16763"/>
                    <a:pt x="21600" y="10800"/>
                  </a:cubicBezTo>
                  <a:close/>
                  <a:moveTo>
                    <a:pt x="2702" y="11037"/>
                  </a:moveTo>
                  <a:cubicBezTo>
                    <a:pt x="2702" y="11037"/>
                    <a:pt x="2387" y="7971"/>
                    <a:pt x="4596" y="5632"/>
                  </a:cubicBezTo>
                  <a:cubicBezTo>
                    <a:pt x="6149" y="7193"/>
                    <a:pt x="10798" y="11037"/>
                    <a:pt x="18899" y="11037"/>
                  </a:cubicBezTo>
                  <a:cubicBezTo>
                    <a:pt x="18899" y="15501"/>
                    <a:pt x="15268" y="19135"/>
                    <a:pt x="10797" y="19135"/>
                  </a:cubicBezTo>
                  <a:cubicBezTo>
                    <a:pt x="6332" y="19135"/>
                    <a:pt x="2702" y="15501"/>
                    <a:pt x="2702" y="11037"/>
                  </a:cubicBezTo>
                  <a:close/>
                  <a:moveTo>
                    <a:pt x="2702" y="1103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84" name="AutoShape 184"/>
            <p:cNvSpPr/>
            <p:nvPr/>
          </p:nvSpPr>
          <p:spPr bwMode="auto">
            <a:xfrm>
              <a:off x="0" y="192"/>
              <a:ext cx="299" cy="163"/>
            </a:xfrm>
            <a:custGeom>
              <a:avLst/>
              <a:gdLst/>
              <a:ahLst/>
              <a:cxnLst/>
              <a:rect l="0" t="0" r="r" b="b"/>
              <a:pathLst>
                <a:path w="21600" h="21600">
                  <a:moveTo>
                    <a:pt x="0" y="6601"/>
                  </a:moveTo>
                  <a:lnTo>
                    <a:pt x="0" y="11699"/>
                  </a:lnTo>
                  <a:lnTo>
                    <a:pt x="0" y="18299"/>
                  </a:lnTo>
                  <a:cubicBezTo>
                    <a:pt x="0" y="20124"/>
                    <a:pt x="807" y="21600"/>
                    <a:pt x="1800" y="21600"/>
                  </a:cubicBezTo>
                  <a:lnTo>
                    <a:pt x="19800" y="21600"/>
                  </a:lnTo>
                  <a:cubicBezTo>
                    <a:pt x="20794" y="21600"/>
                    <a:pt x="21600" y="20124"/>
                    <a:pt x="21600" y="18299"/>
                  </a:cubicBezTo>
                  <a:lnTo>
                    <a:pt x="21600" y="11699"/>
                  </a:lnTo>
                  <a:lnTo>
                    <a:pt x="21600" y="6601"/>
                  </a:lnTo>
                  <a:cubicBezTo>
                    <a:pt x="21600" y="2955"/>
                    <a:pt x="19989" y="4"/>
                    <a:pt x="17998" y="4"/>
                  </a:cubicBezTo>
                  <a:lnTo>
                    <a:pt x="14808" y="4"/>
                  </a:lnTo>
                  <a:cubicBezTo>
                    <a:pt x="14582" y="4"/>
                    <a:pt x="14300" y="280"/>
                    <a:pt x="14173" y="621"/>
                  </a:cubicBezTo>
                  <a:lnTo>
                    <a:pt x="11027" y="8777"/>
                  </a:lnTo>
                  <a:cubicBezTo>
                    <a:pt x="10902" y="9119"/>
                    <a:pt x="10698" y="9119"/>
                    <a:pt x="10574" y="8777"/>
                  </a:cubicBezTo>
                  <a:lnTo>
                    <a:pt x="7428" y="621"/>
                  </a:lnTo>
                  <a:cubicBezTo>
                    <a:pt x="7301" y="280"/>
                    <a:pt x="7018" y="0"/>
                    <a:pt x="6792" y="0"/>
                  </a:cubicBezTo>
                  <a:lnTo>
                    <a:pt x="3602" y="0"/>
                  </a:lnTo>
                  <a:cubicBezTo>
                    <a:pt x="1616" y="1"/>
                    <a:pt x="0" y="2955"/>
                    <a:pt x="0" y="6601"/>
                  </a:cubicBezTo>
                  <a:close/>
                  <a:moveTo>
                    <a:pt x="0" y="660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385" name="Group 188"/>
          <p:cNvGrpSpPr/>
          <p:nvPr/>
        </p:nvGrpSpPr>
        <p:grpSpPr bwMode="auto">
          <a:xfrm>
            <a:off x="8749179" y="1017897"/>
            <a:ext cx="117931" cy="141872"/>
            <a:chOff x="0" y="0"/>
            <a:chExt cx="133" cy="160"/>
          </a:xfrm>
          <a:solidFill>
            <a:srgbClr val="183A5D"/>
          </a:solidFill>
        </p:grpSpPr>
        <p:sp>
          <p:nvSpPr>
            <p:cNvPr id="386" name="AutoShape 186"/>
            <p:cNvSpPr/>
            <p:nvPr/>
          </p:nvSpPr>
          <p:spPr bwMode="auto">
            <a:xfrm>
              <a:off x="32" y="0"/>
              <a:ext cx="77" cy="77"/>
            </a:xfrm>
            <a:custGeom>
              <a:avLst/>
              <a:gdLst/>
              <a:ahLst/>
              <a:cxnLst/>
              <a:rect l="0" t="0" r="r" b="b"/>
              <a:pathLst>
                <a:path w="21600" h="21598">
                  <a:moveTo>
                    <a:pt x="21600" y="10799"/>
                  </a:moveTo>
                  <a:cubicBezTo>
                    <a:pt x="21600" y="4836"/>
                    <a:pt x="16769" y="0"/>
                    <a:pt x="10798" y="0"/>
                  </a:cubicBezTo>
                  <a:cubicBezTo>
                    <a:pt x="4838" y="0"/>
                    <a:pt x="0" y="4836"/>
                    <a:pt x="0" y="10799"/>
                  </a:cubicBezTo>
                  <a:cubicBezTo>
                    <a:pt x="0" y="16764"/>
                    <a:pt x="4838" y="21598"/>
                    <a:pt x="10798" y="21598"/>
                  </a:cubicBezTo>
                  <a:cubicBezTo>
                    <a:pt x="16769" y="21600"/>
                    <a:pt x="21600" y="16764"/>
                    <a:pt x="21600" y="10799"/>
                  </a:cubicBezTo>
                  <a:close/>
                  <a:moveTo>
                    <a:pt x="2703" y="11037"/>
                  </a:moveTo>
                  <a:cubicBezTo>
                    <a:pt x="2703" y="11037"/>
                    <a:pt x="2388" y="7973"/>
                    <a:pt x="4600" y="5634"/>
                  </a:cubicBezTo>
                  <a:cubicBezTo>
                    <a:pt x="6149" y="7195"/>
                    <a:pt x="10798" y="11037"/>
                    <a:pt x="18899" y="11037"/>
                  </a:cubicBezTo>
                  <a:cubicBezTo>
                    <a:pt x="18899" y="15501"/>
                    <a:pt x="15271" y="19137"/>
                    <a:pt x="10800" y="19137"/>
                  </a:cubicBezTo>
                  <a:cubicBezTo>
                    <a:pt x="6334" y="19137"/>
                    <a:pt x="2703" y="15501"/>
                    <a:pt x="2703" y="11037"/>
                  </a:cubicBezTo>
                  <a:close/>
                  <a:moveTo>
                    <a:pt x="2703" y="1103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87" name="AutoShape 187"/>
            <p:cNvSpPr/>
            <p:nvPr/>
          </p:nvSpPr>
          <p:spPr bwMode="auto">
            <a:xfrm>
              <a:off x="0" y="88"/>
              <a:ext cx="133" cy="72"/>
            </a:xfrm>
            <a:custGeom>
              <a:avLst/>
              <a:gdLst/>
              <a:ahLst/>
              <a:cxnLst/>
              <a:rect l="0" t="0" r="r" b="b"/>
              <a:pathLst>
                <a:path w="21600" h="21598">
                  <a:moveTo>
                    <a:pt x="0" y="6599"/>
                  </a:moveTo>
                  <a:lnTo>
                    <a:pt x="0" y="11697"/>
                  </a:lnTo>
                  <a:lnTo>
                    <a:pt x="0" y="18295"/>
                  </a:lnTo>
                  <a:cubicBezTo>
                    <a:pt x="0" y="20121"/>
                    <a:pt x="806" y="21598"/>
                    <a:pt x="1801" y="21598"/>
                  </a:cubicBezTo>
                  <a:lnTo>
                    <a:pt x="19801" y="21598"/>
                  </a:lnTo>
                  <a:cubicBezTo>
                    <a:pt x="20796" y="21598"/>
                    <a:pt x="21600" y="20121"/>
                    <a:pt x="21600" y="18295"/>
                  </a:cubicBezTo>
                  <a:lnTo>
                    <a:pt x="21600" y="11697"/>
                  </a:lnTo>
                  <a:lnTo>
                    <a:pt x="21600" y="6599"/>
                  </a:lnTo>
                  <a:cubicBezTo>
                    <a:pt x="21600" y="2952"/>
                    <a:pt x="19990" y="3"/>
                    <a:pt x="17999" y="3"/>
                  </a:cubicBezTo>
                  <a:lnTo>
                    <a:pt x="14810" y="3"/>
                  </a:lnTo>
                  <a:cubicBezTo>
                    <a:pt x="14583" y="3"/>
                    <a:pt x="14301" y="281"/>
                    <a:pt x="14174" y="620"/>
                  </a:cubicBezTo>
                  <a:lnTo>
                    <a:pt x="11027" y="8779"/>
                  </a:lnTo>
                  <a:cubicBezTo>
                    <a:pt x="10903" y="9120"/>
                    <a:pt x="10698" y="9120"/>
                    <a:pt x="10575" y="8779"/>
                  </a:cubicBezTo>
                  <a:lnTo>
                    <a:pt x="7429" y="620"/>
                  </a:lnTo>
                  <a:cubicBezTo>
                    <a:pt x="7301" y="281"/>
                    <a:pt x="7018" y="0"/>
                    <a:pt x="6792" y="0"/>
                  </a:cubicBezTo>
                  <a:lnTo>
                    <a:pt x="3601" y="0"/>
                  </a:lnTo>
                  <a:cubicBezTo>
                    <a:pt x="1615" y="-2"/>
                    <a:pt x="0" y="2952"/>
                    <a:pt x="0" y="6599"/>
                  </a:cubicBezTo>
                  <a:close/>
                  <a:moveTo>
                    <a:pt x="0" y="65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388" name="Group 191"/>
          <p:cNvGrpSpPr/>
          <p:nvPr/>
        </p:nvGrpSpPr>
        <p:grpSpPr bwMode="auto">
          <a:xfrm>
            <a:off x="8493809" y="1691790"/>
            <a:ext cx="117931" cy="134779"/>
            <a:chOff x="0" y="0"/>
            <a:chExt cx="133" cy="152"/>
          </a:xfrm>
          <a:solidFill>
            <a:srgbClr val="183A5D"/>
          </a:solidFill>
        </p:grpSpPr>
        <p:sp>
          <p:nvSpPr>
            <p:cNvPr id="389" name="AutoShape 189"/>
            <p:cNvSpPr/>
            <p:nvPr/>
          </p:nvSpPr>
          <p:spPr bwMode="auto">
            <a:xfrm>
              <a:off x="32" y="0"/>
              <a:ext cx="77" cy="77"/>
            </a:xfrm>
            <a:custGeom>
              <a:avLst/>
              <a:gdLst/>
              <a:ahLst/>
              <a:cxnLst/>
              <a:rect l="0" t="0" r="r" b="b"/>
              <a:pathLst>
                <a:path w="21600" h="21598">
                  <a:moveTo>
                    <a:pt x="21600" y="10799"/>
                  </a:moveTo>
                  <a:cubicBezTo>
                    <a:pt x="21600" y="4836"/>
                    <a:pt x="16769" y="0"/>
                    <a:pt x="10797" y="0"/>
                  </a:cubicBezTo>
                  <a:cubicBezTo>
                    <a:pt x="4836" y="0"/>
                    <a:pt x="0" y="4836"/>
                    <a:pt x="0" y="10799"/>
                  </a:cubicBezTo>
                  <a:cubicBezTo>
                    <a:pt x="0" y="16764"/>
                    <a:pt x="4838" y="21598"/>
                    <a:pt x="10797" y="21598"/>
                  </a:cubicBezTo>
                  <a:cubicBezTo>
                    <a:pt x="16771" y="21600"/>
                    <a:pt x="21600" y="16764"/>
                    <a:pt x="21600" y="10799"/>
                  </a:cubicBezTo>
                  <a:close/>
                  <a:moveTo>
                    <a:pt x="2701" y="11037"/>
                  </a:moveTo>
                  <a:cubicBezTo>
                    <a:pt x="2701" y="11037"/>
                    <a:pt x="2386" y="7973"/>
                    <a:pt x="4598" y="5634"/>
                  </a:cubicBezTo>
                  <a:cubicBezTo>
                    <a:pt x="6148" y="7195"/>
                    <a:pt x="10797" y="11037"/>
                    <a:pt x="18899" y="11037"/>
                  </a:cubicBezTo>
                  <a:cubicBezTo>
                    <a:pt x="18899" y="15501"/>
                    <a:pt x="15270" y="19137"/>
                    <a:pt x="10797" y="19137"/>
                  </a:cubicBezTo>
                  <a:cubicBezTo>
                    <a:pt x="6332" y="19137"/>
                    <a:pt x="2701" y="15501"/>
                    <a:pt x="2701" y="11037"/>
                  </a:cubicBezTo>
                  <a:close/>
                  <a:moveTo>
                    <a:pt x="2701" y="1103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90" name="AutoShape 190"/>
            <p:cNvSpPr/>
            <p:nvPr/>
          </p:nvSpPr>
          <p:spPr bwMode="auto">
            <a:xfrm>
              <a:off x="0" y="80"/>
              <a:ext cx="133" cy="72"/>
            </a:xfrm>
            <a:custGeom>
              <a:avLst/>
              <a:gdLst/>
              <a:ahLst/>
              <a:cxnLst/>
              <a:rect l="0" t="0" r="r" b="b"/>
              <a:pathLst>
                <a:path w="21600" h="21600">
                  <a:moveTo>
                    <a:pt x="0" y="6599"/>
                  </a:moveTo>
                  <a:lnTo>
                    <a:pt x="0" y="11698"/>
                  </a:lnTo>
                  <a:lnTo>
                    <a:pt x="0" y="18297"/>
                  </a:lnTo>
                  <a:cubicBezTo>
                    <a:pt x="0" y="20121"/>
                    <a:pt x="806" y="21600"/>
                    <a:pt x="1801" y="21600"/>
                  </a:cubicBezTo>
                  <a:lnTo>
                    <a:pt x="19801" y="21600"/>
                  </a:lnTo>
                  <a:cubicBezTo>
                    <a:pt x="20796" y="21600"/>
                    <a:pt x="21600" y="20123"/>
                    <a:pt x="21600" y="18297"/>
                  </a:cubicBezTo>
                  <a:lnTo>
                    <a:pt x="21600" y="11698"/>
                  </a:lnTo>
                  <a:lnTo>
                    <a:pt x="21600" y="6599"/>
                  </a:lnTo>
                  <a:cubicBezTo>
                    <a:pt x="21600" y="2952"/>
                    <a:pt x="19990" y="2"/>
                    <a:pt x="17999" y="2"/>
                  </a:cubicBezTo>
                  <a:lnTo>
                    <a:pt x="14810" y="2"/>
                  </a:lnTo>
                  <a:cubicBezTo>
                    <a:pt x="14583" y="2"/>
                    <a:pt x="14301" y="280"/>
                    <a:pt x="14174" y="620"/>
                  </a:cubicBezTo>
                  <a:lnTo>
                    <a:pt x="11027" y="8779"/>
                  </a:lnTo>
                  <a:cubicBezTo>
                    <a:pt x="10903" y="9121"/>
                    <a:pt x="10698" y="9121"/>
                    <a:pt x="10575" y="8779"/>
                  </a:cubicBezTo>
                  <a:lnTo>
                    <a:pt x="7429" y="620"/>
                  </a:lnTo>
                  <a:cubicBezTo>
                    <a:pt x="7301" y="280"/>
                    <a:pt x="7018" y="0"/>
                    <a:pt x="6792" y="0"/>
                  </a:cubicBezTo>
                  <a:lnTo>
                    <a:pt x="3601" y="0"/>
                  </a:lnTo>
                  <a:cubicBezTo>
                    <a:pt x="1615" y="0"/>
                    <a:pt x="0" y="2954"/>
                    <a:pt x="0" y="6599"/>
                  </a:cubicBezTo>
                  <a:close/>
                  <a:moveTo>
                    <a:pt x="0" y="65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391" name="Group 203"/>
          <p:cNvGrpSpPr/>
          <p:nvPr/>
        </p:nvGrpSpPr>
        <p:grpSpPr bwMode="auto">
          <a:xfrm>
            <a:off x="8458341" y="38093"/>
            <a:ext cx="62069" cy="70049"/>
            <a:chOff x="0" y="0"/>
            <a:chExt cx="70" cy="78"/>
          </a:xfrm>
          <a:solidFill>
            <a:schemeClr val="bg1">
              <a:lumMod val="85000"/>
            </a:schemeClr>
          </a:solidFill>
        </p:grpSpPr>
        <p:sp>
          <p:nvSpPr>
            <p:cNvPr id="392" name="AutoShape 201"/>
            <p:cNvSpPr/>
            <p:nvPr/>
          </p:nvSpPr>
          <p:spPr bwMode="auto">
            <a:xfrm>
              <a:off x="16" y="0"/>
              <a:ext cx="40" cy="40"/>
            </a:xfrm>
            <a:custGeom>
              <a:avLst/>
              <a:gdLst/>
              <a:ahLst/>
              <a:cxnLst/>
              <a:rect l="0" t="0" r="r" b="b"/>
              <a:pathLst>
                <a:path w="21600" h="21600">
                  <a:moveTo>
                    <a:pt x="21600" y="10798"/>
                  </a:moveTo>
                  <a:cubicBezTo>
                    <a:pt x="21600" y="4834"/>
                    <a:pt x="16770" y="0"/>
                    <a:pt x="10798" y="0"/>
                  </a:cubicBezTo>
                  <a:cubicBezTo>
                    <a:pt x="4834" y="0"/>
                    <a:pt x="0" y="4839"/>
                    <a:pt x="0" y="10798"/>
                  </a:cubicBezTo>
                  <a:cubicBezTo>
                    <a:pt x="0" y="16766"/>
                    <a:pt x="4834" y="21600"/>
                    <a:pt x="10798" y="21600"/>
                  </a:cubicBezTo>
                  <a:cubicBezTo>
                    <a:pt x="16770" y="21600"/>
                    <a:pt x="21600" y="16766"/>
                    <a:pt x="21600" y="10798"/>
                  </a:cubicBezTo>
                  <a:close/>
                  <a:moveTo>
                    <a:pt x="2698" y="11039"/>
                  </a:moveTo>
                  <a:cubicBezTo>
                    <a:pt x="2698" y="11039"/>
                    <a:pt x="2385" y="7973"/>
                    <a:pt x="4593" y="5634"/>
                  </a:cubicBezTo>
                  <a:cubicBezTo>
                    <a:pt x="6145" y="7194"/>
                    <a:pt x="10798" y="11039"/>
                    <a:pt x="18897" y="11039"/>
                  </a:cubicBezTo>
                  <a:cubicBezTo>
                    <a:pt x="18897" y="15505"/>
                    <a:pt x="15268" y="19134"/>
                    <a:pt x="10798" y="19134"/>
                  </a:cubicBezTo>
                  <a:cubicBezTo>
                    <a:pt x="6332" y="19134"/>
                    <a:pt x="2698" y="15501"/>
                    <a:pt x="2698" y="11039"/>
                  </a:cubicBezTo>
                  <a:close/>
                  <a:moveTo>
                    <a:pt x="2698" y="110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93" name="AutoShape 202"/>
            <p:cNvSpPr/>
            <p:nvPr/>
          </p:nvSpPr>
          <p:spPr bwMode="auto">
            <a:xfrm>
              <a:off x="0" y="40"/>
              <a:ext cx="70" cy="38"/>
            </a:xfrm>
            <a:custGeom>
              <a:avLst/>
              <a:gdLst/>
              <a:ahLst/>
              <a:cxnLst/>
              <a:rect l="0" t="0" r="r" b="b"/>
              <a:pathLst>
                <a:path w="21600" h="21600">
                  <a:moveTo>
                    <a:pt x="0" y="6599"/>
                  </a:moveTo>
                  <a:lnTo>
                    <a:pt x="0" y="11699"/>
                  </a:lnTo>
                  <a:lnTo>
                    <a:pt x="0" y="18303"/>
                  </a:lnTo>
                  <a:cubicBezTo>
                    <a:pt x="0" y="20127"/>
                    <a:pt x="806" y="21600"/>
                    <a:pt x="1799" y="21600"/>
                  </a:cubicBezTo>
                  <a:lnTo>
                    <a:pt x="19801" y="21600"/>
                  </a:lnTo>
                  <a:cubicBezTo>
                    <a:pt x="20792" y="21600"/>
                    <a:pt x="21600" y="20123"/>
                    <a:pt x="21600" y="18303"/>
                  </a:cubicBezTo>
                  <a:lnTo>
                    <a:pt x="21600" y="11699"/>
                  </a:lnTo>
                  <a:lnTo>
                    <a:pt x="21600" y="6599"/>
                  </a:lnTo>
                  <a:cubicBezTo>
                    <a:pt x="21600" y="2954"/>
                    <a:pt x="19991" y="5"/>
                    <a:pt x="17998" y="5"/>
                  </a:cubicBezTo>
                  <a:lnTo>
                    <a:pt x="14807" y="5"/>
                  </a:lnTo>
                  <a:cubicBezTo>
                    <a:pt x="14580" y="5"/>
                    <a:pt x="14299" y="280"/>
                    <a:pt x="14171" y="623"/>
                  </a:cubicBezTo>
                  <a:lnTo>
                    <a:pt x="11027" y="8781"/>
                  </a:lnTo>
                  <a:cubicBezTo>
                    <a:pt x="10901" y="9124"/>
                    <a:pt x="10699" y="9124"/>
                    <a:pt x="10573" y="8781"/>
                  </a:cubicBezTo>
                  <a:lnTo>
                    <a:pt x="7427" y="623"/>
                  </a:lnTo>
                  <a:cubicBezTo>
                    <a:pt x="7301" y="280"/>
                    <a:pt x="7018" y="0"/>
                    <a:pt x="6791" y="0"/>
                  </a:cubicBezTo>
                  <a:lnTo>
                    <a:pt x="3600" y="0"/>
                  </a:lnTo>
                  <a:cubicBezTo>
                    <a:pt x="1614" y="0"/>
                    <a:pt x="0" y="2954"/>
                    <a:pt x="0" y="6599"/>
                  </a:cubicBezTo>
                  <a:close/>
                  <a:moveTo>
                    <a:pt x="0" y="65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394" name="Group 206"/>
          <p:cNvGrpSpPr/>
          <p:nvPr/>
        </p:nvGrpSpPr>
        <p:grpSpPr bwMode="auto">
          <a:xfrm>
            <a:off x="5819519" y="1557012"/>
            <a:ext cx="62069" cy="76256"/>
            <a:chOff x="0" y="0"/>
            <a:chExt cx="70" cy="86"/>
          </a:xfrm>
          <a:solidFill>
            <a:schemeClr val="bg1">
              <a:lumMod val="85000"/>
            </a:schemeClr>
          </a:solidFill>
        </p:grpSpPr>
        <p:sp>
          <p:nvSpPr>
            <p:cNvPr id="395" name="AutoShape 204"/>
            <p:cNvSpPr/>
            <p:nvPr/>
          </p:nvSpPr>
          <p:spPr bwMode="auto">
            <a:xfrm>
              <a:off x="16" y="0"/>
              <a:ext cx="40" cy="40"/>
            </a:xfrm>
            <a:custGeom>
              <a:avLst/>
              <a:gdLst/>
              <a:ahLst/>
              <a:cxnLst/>
              <a:rect l="0" t="0" r="r" b="b"/>
              <a:pathLst>
                <a:path w="21600" h="21600">
                  <a:moveTo>
                    <a:pt x="21600" y="10798"/>
                  </a:moveTo>
                  <a:cubicBezTo>
                    <a:pt x="21600" y="4834"/>
                    <a:pt x="16770" y="0"/>
                    <a:pt x="10798" y="0"/>
                  </a:cubicBezTo>
                  <a:cubicBezTo>
                    <a:pt x="4834" y="0"/>
                    <a:pt x="0" y="4839"/>
                    <a:pt x="0" y="10798"/>
                  </a:cubicBezTo>
                  <a:cubicBezTo>
                    <a:pt x="0" y="16766"/>
                    <a:pt x="4830" y="21600"/>
                    <a:pt x="10798" y="21600"/>
                  </a:cubicBezTo>
                  <a:cubicBezTo>
                    <a:pt x="16770" y="21600"/>
                    <a:pt x="21600" y="16766"/>
                    <a:pt x="21600" y="10798"/>
                  </a:cubicBezTo>
                  <a:close/>
                  <a:moveTo>
                    <a:pt x="2698" y="11039"/>
                  </a:moveTo>
                  <a:cubicBezTo>
                    <a:pt x="2698" y="11039"/>
                    <a:pt x="2385" y="7973"/>
                    <a:pt x="4593" y="5634"/>
                  </a:cubicBezTo>
                  <a:cubicBezTo>
                    <a:pt x="6145" y="7194"/>
                    <a:pt x="10798" y="11039"/>
                    <a:pt x="18897" y="11039"/>
                  </a:cubicBezTo>
                  <a:cubicBezTo>
                    <a:pt x="18897" y="15505"/>
                    <a:pt x="15268" y="19134"/>
                    <a:pt x="10798" y="19134"/>
                  </a:cubicBezTo>
                  <a:cubicBezTo>
                    <a:pt x="6332" y="19134"/>
                    <a:pt x="2698" y="15501"/>
                    <a:pt x="2698" y="11039"/>
                  </a:cubicBezTo>
                  <a:close/>
                  <a:moveTo>
                    <a:pt x="2698" y="110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96" name="AutoShape 205"/>
            <p:cNvSpPr/>
            <p:nvPr/>
          </p:nvSpPr>
          <p:spPr bwMode="auto">
            <a:xfrm>
              <a:off x="0" y="48"/>
              <a:ext cx="70" cy="38"/>
            </a:xfrm>
            <a:custGeom>
              <a:avLst/>
              <a:gdLst/>
              <a:ahLst/>
              <a:cxnLst/>
              <a:rect l="0" t="0" r="r" b="b"/>
              <a:pathLst>
                <a:path w="21600" h="21600">
                  <a:moveTo>
                    <a:pt x="0" y="6599"/>
                  </a:moveTo>
                  <a:lnTo>
                    <a:pt x="0" y="11699"/>
                  </a:lnTo>
                  <a:lnTo>
                    <a:pt x="0" y="18303"/>
                  </a:lnTo>
                  <a:cubicBezTo>
                    <a:pt x="0" y="20127"/>
                    <a:pt x="806" y="21600"/>
                    <a:pt x="1799" y="21600"/>
                  </a:cubicBezTo>
                  <a:lnTo>
                    <a:pt x="19803" y="21600"/>
                  </a:lnTo>
                  <a:cubicBezTo>
                    <a:pt x="20794" y="21600"/>
                    <a:pt x="21600" y="20123"/>
                    <a:pt x="21600" y="18303"/>
                  </a:cubicBezTo>
                  <a:lnTo>
                    <a:pt x="21600" y="11699"/>
                  </a:lnTo>
                  <a:lnTo>
                    <a:pt x="21600" y="6599"/>
                  </a:lnTo>
                  <a:cubicBezTo>
                    <a:pt x="21600" y="2954"/>
                    <a:pt x="19991" y="5"/>
                    <a:pt x="17997" y="5"/>
                  </a:cubicBezTo>
                  <a:lnTo>
                    <a:pt x="14806" y="5"/>
                  </a:lnTo>
                  <a:cubicBezTo>
                    <a:pt x="14579" y="5"/>
                    <a:pt x="14298" y="280"/>
                    <a:pt x="14170" y="623"/>
                  </a:cubicBezTo>
                  <a:lnTo>
                    <a:pt x="11025" y="8781"/>
                  </a:lnTo>
                  <a:cubicBezTo>
                    <a:pt x="10900" y="9124"/>
                    <a:pt x="10698" y="9124"/>
                    <a:pt x="10572" y="8781"/>
                  </a:cubicBezTo>
                  <a:lnTo>
                    <a:pt x="7425" y="623"/>
                  </a:lnTo>
                  <a:cubicBezTo>
                    <a:pt x="7299" y="280"/>
                    <a:pt x="7016" y="0"/>
                    <a:pt x="6789" y="0"/>
                  </a:cubicBezTo>
                  <a:lnTo>
                    <a:pt x="3598" y="0"/>
                  </a:lnTo>
                  <a:cubicBezTo>
                    <a:pt x="1614" y="0"/>
                    <a:pt x="0" y="2954"/>
                    <a:pt x="0" y="6599"/>
                  </a:cubicBezTo>
                  <a:close/>
                  <a:moveTo>
                    <a:pt x="0" y="65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397" name="Group 209"/>
          <p:cNvGrpSpPr/>
          <p:nvPr/>
        </p:nvGrpSpPr>
        <p:grpSpPr bwMode="auto">
          <a:xfrm>
            <a:off x="4024836" y="3060856"/>
            <a:ext cx="120591" cy="143646"/>
            <a:chOff x="0" y="0"/>
            <a:chExt cx="136" cy="162"/>
          </a:xfrm>
          <a:solidFill>
            <a:schemeClr val="bg1">
              <a:lumMod val="85000"/>
            </a:schemeClr>
          </a:solidFill>
        </p:grpSpPr>
        <p:sp>
          <p:nvSpPr>
            <p:cNvPr id="398" name="AutoShape 207"/>
            <p:cNvSpPr/>
            <p:nvPr/>
          </p:nvSpPr>
          <p:spPr bwMode="auto">
            <a:xfrm>
              <a:off x="32" y="0"/>
              <a:ext cx="79" cy="79"/>
            </a:xfrm>
            <a:custGeom>
              <a:avLst/>
              <a:gdLst/>
              <a:ahLst/>
              <a:cxnLst/>
              <a:rect l="0" t="0" r="r" b="b"/>
              <a:pathLst>
                <a:path w="21600" h="21598">
                  <a:moveTo>
                    <a:pt x="21600" y="10800"/>
                  </a:moveTo>
                  <a:cubicBezTo>
                    <a:pt x="21600" y="4836"/>
                    <a:pt x="16769" y="0"/>
                    <a:pt x="10801" y="0"/>
                  </a:cubicBezTo>
                  <a:cubicBezTo>
                    <a:pt x="4836" y="0"/>
                    <a:pt x="0" y="4836"/>
                    <a:pt x="0" y="10800"/>
                  </a:cubicBezTo>
                  <a:cubicBezTo>
                    <a:pt x="0" y="16764"/>
                    <a:pt x="4836" y="21598"/>
                    <a:pt x="10801" y="21598"/>
                  </a:cubicBezTo>
                  <a:cubicBezTo>
                    <a:pt x="16771" y="21600"/>
                    <a:pt x="21600" y="16766"/>
                    <a:pt x="21600" y="10800"/>
                  </a:cubicBezTo>
                  <a:close/>
                  <a:moveTo>
                    <a:pt x="2704" y="11033"/>
                  </a:moveTo>
                  <a:cubicBezTo>
                    <a:pt x="2704" y="11033"/>
                    <a:pt x="2392" y="7972"/>
                    <a:pt x="4598" y="5632"/>
                  </a:cubicBezTo>
                  <a:cubicBezTo>
                    <a:pt x="6151" y="7189"/>
                    <a:pt x="10803" y="11033"/>
                    <a:pt x="18903" y="11033"/>
                  </a:cubicBezTo>
                  <a:cubicBezTo>
                    <a:pt x="18903" y="15503"/>
                    <a:pt x="15271" y="19134"/>
                    <a:pt x="10805" y="19134"/>
                  </a:cubicBezTo>
                  <a:cubicBezTo>
                    <a:pt x="6336" y="19134"/>
                    <a:pt x="2704" y="15499"/>
                    <a:pt x="2704" y="11033"/>
                  </a:cubicBezTo>
                  <a:close/>
                  <a:moveTo>
                    <a:pt x="2704" y="1103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99" name="AutoShape 208"/>
            <p:cNvSpPr/>
            <p:nvPr/>
          </p:nvSpPr>
          <p:spPr bwMode="auto">
            <a:xfrm>
              <a:off x="0" y="88"/>
              <a:ext cx="136" cy="74"/>
            </a:xfrm>
            <a:custGeom>
              <a:avLst/>
              <a:gdLst/>
              <a:ahLst/>
              <a:cxnLst/>
              <a:rect l="0" t="0" r="r" b="b"/>
              <a:pathLst>
                <a:path w="21600" h="21600">
                  <a:moveTo>
                    <a:pt x="0" y="6601"/>
                  </a:moveTo>
                  <a:lnTo>
                    <a:pt x="0" y="11699"/>
                  </a:lnTo>
                  <a:lnTo>
                    <a:pt x="0" y="18302"/>
                  </a:lnTo>
                  <a:cubicBezTo>
                    <a:pt x="0" y="20123"/>
                    <a:pt x="807" y="21600"/>
                    <a:pt x="1800" y="21600"/>
                  </a:cubicBezTo>
                  <a:lnTo>
                    <a:pt x="19800" y="21600"/>
                  </a:lnTo>
                  <a:cubicBezTo>
                    <a:pt x="20795" y="21600"/>
                    <a:pt x="21600" y="20123"/>
                    <a:pt x="21600" y="18302"/>
                  </a:cubicBezTo>
                  <a:lnTo>
                    <a:pt x="21600" y="11699"/>
                  </a:lnTo>
                  <a:lnTo>
                    <a:pt x="21600" y="6601"/>
                  </a:lnTo>
                  <a:cubicBezTo>
                    <a:pt x="21600" y="2956"/>
                    <a:pt x="19989" y="0"/>
                    <a:pt x="18000" y="0"/>
                  </a:cubicBezTo>
                  <a:lnTo>
                    <a:pt x="14809" y="0"/>
                  </a:lnTo>
                  <a:cubicBezTo>
                    <a:pt x="14584" y="0"/>
                    <a:pt x="14299" y="279"/>
                    <a:pt x="14173" y="624"/>
                  </a:cubicBezTo>
                  <a:lnTo>
                    <a:pt x="11028" y="8776"/>
                  </a:lnTo>
                  <a:cubicBezTo>
                    <a:pt x="10902" y="9121"/>
                    <a:pt x="10699" y="9121"/>
                    <a:pt x="10575" y="8776"/>
                  </a:cubicBezTo>
                  <a:lnTo>
                    <a:pt x="7429" y="624"/>
                  </a:lnTo>
                  <a:cubicBezTo>
                    <a:pt x="7303" y="282"/>
                    <a:pt x="7019" y="0"/>
                    <a:pt x="6794" y="0"/>
                  </a:cubicBezTo>
                  <a:lnTo>
                    <a:pt x="3601" y="0"/>
                  </a:lnTo>
                  <a:cubicBezTo>
                    <a:pt x="1615" y="0"/>
                    <a:pt x="0" y="2956"/>
                    <a:pt x="0" y="6601"/>
                  </a:cubicBezTo>
                  <a:close/>
                  <a:moveTo>
                    <a:pt x="0" y="660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400" name="Group 212"/>
          <p:cNvGrpSpPr/>
          <p:nvPr/>
        </p:nvGrpSpPr>
        <p:grpSpPr bwMode="auto">
          <a:xfrm>
            <a:off x="4677448" y="2500461"/>
            <a:ext cx="62069" cy="76256"/>
            <a:chOff x="0" y="0"/>
            <a:chExt cx="70" cy="86"/>
          </a:xfrm>
          <a:solidFill>
            <a:schemeClr val="bg1">
              <a:lumMod val="85000"/>
            </a:schemeClr>
          </a:solidFill>
        </p:grpSpPr>
        <p:sp>
          <p:nvSpPr>
            <p:cNvPr id="401" name="AutoShape 210"/>
            <p:cNvSpPr/>
            <p:nvPr/>
          </p:nvSpPr>
          <p:spPr bwMode="auto">
            <a:xfrm>
              <a:off x="16" y="0"/>
              <a:ext cx="40" cy="40"/>
            </a:xfrm>
            <a:custGeom>
              <a:avLst/>
              <a:gdLst/>
              <a:ahLst/>
              <a:cxnLst/>
              <a:rect l="0" t="0" r="r" b="b"/>
              <a:pathLst>
                <a:path w="21600" h="21600">
                  <a:moveTo>
                    <a:pt x="21600" y="10802"/>
                  </a:moveTo>
                  <a:cubicBezTo>
                    <a:pt x="21600" y="4838"/>
                    <a:pt x="16766" y="0"/>
                    <a:pt x="10802" y="0"/>
                  </a:cubicBezTo>
                  <a:cubicBezTo>
                    <a:pt x="4834" y="0"/>
                    <a:pt x="0" y="4838"/>
                    <a:pt x="0" y="10802"/>
                  </a:cubicBezTo>
                  <a:cubicBezTo>
                    <a:pt x="0" y="16766"/>
                    <a:pt x="4834" y="21600"/>
                    <a:pt x="10802" y="21600"/>
                  </a:cubicBezTo>
                  <a:cubicBezTo>
                    <a:pt x="16766" y="21600"/>
                    <a:pt x="21600" y="16766"/>
                    <a:pt x="21600" y="10802"/>
                  </a:cubicBezTo>
                  <a:close/>
                  <a:moveTo>
                    <a:pt x="2699" y="11034"/>
                  </a:moveTo>
                  <a:cubicBezTo>
                    <a:pt x="2699" y="11034"/>
                    <a:pt x="2387" y="7972"/>
                    <a:pt x="4593" y="5635"/>
                  </a:cubicBezTo>
                  <a:cubicBezTo>
                    <a:pt x="6146" y="7192"/>
                    <a:pt x="10802" y="11034"/>
                    <a:pt x="18901" y="11034"/>
                  </a:cubicBezTo>
                  <a:cubicBezTo>
                    <a:pt x="18901" y="15505"/>
                    <a:pt x="15269" y="19133"/>
                    <a:pt x="10802" y="19133"/>
                  </a:cubicBezTo>
                  <a:cubicBezTo>
                    <a:pt x="6331" y="19133"/>
                    <a:pt x="2699" y="15501"/>
                    <a:pt x="2699" y="11034"/>
                  </a:cubicBezTo>
                  <a:close/>
                  <a:moveTo>
                    <a:pt x="2699" y="110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02" name="AutoShape 211"/>
            <p:cNvSpPr/>
            <p:nvPr/>
          </p:nvSpPr>
          <p:spPr bwMode="auto">
            <a:xfrm>
              <a:off x="0" y="48"/>
              <a:ext cx="70" cy="38"/>
            </a:xfrm>
            <a:custGeom>
              <a:avLst/>
              <a:gdLst/>
              <a:ahLst/>
              <a:cxnLst/>
              <a:rect l="0" t="0" r="r" b="b"/>
              <a:pathLst>
                <a:path w="21600" h="21595">
                  <a:moveTo>
                    <a:pt x="0" y="6599"/>
                  </a:moveTo>
                  <a:lnTo>
                    <a:pt x="0" y="11698"/>
                  </a:lnTo>
                  <a:lnTo>
                    <a:pt x="0" y="18298"/>
                  </a:lnTo>
                  <a:cubicBezTo>
                    <a:pt x="0" y="20122"/>
                    <a:pt x="806" y="21595"/>
                    <a:pt x="1799" y="21595"/>
                  </a:cubicBezTo>
                  <a:lnTo>
                    <a:pt x="19799" y="21595"/>
                  </a:lnTo>
                  <a:cubicBezTo>
                    <a:pt x="20792" y="21595"/>
                    <a:pt x="21600" y="20122"/>
                    <a:pt x="21600" y="18298"/>
                  </a:cubicBezTo>
                  <a:lnTo>
                    <a:pt x="21600" y="11698"/>
                  </a:lnTo>
                  <a:lnTo>
                    <a:pt x="21600" y="6599"/>
                  </a:lnTo>
                  <a:cubicBezTo>
                    <a:pt x="21600" y="2950"/>
                    <a:pt x="19988" y="0"/>
                    <a:pt x="18000" y="0"/>
                  </a:cubicBezTo>
                  <a:lnTo>
                    <a:pt x="14809" y="0"/>
                  </a:lnTo>
                  <a:cubicBezTo>
                    <a:pt x="14585" y="0"/>
                    <a:pt x="14300" y="279"/>
                    <a:pt x="14175" y="621"/>
                  </a:cubicBezTo>
                  <a:lnTo>
                    <a:pt x="11030" y="8775"/>
                  </a:lnTo>
                  <a:cubicBezTo>
                    <a:pt x="10904" y="9117"/>
                    <a:pt x="10700" y="9117"/>
                    <a:pt x="10578" y="8775"/>
                  </a:cubicBezTo>
                  <a:lnTo>
                    <a:pt x="7433" y="621"/>
                  </a:lnTo>
                  <a:cubicBezTo>
                    <a:pt x="7307" y="279"/>
                    <a:pt x="7022" y="0"/>
                    <a:pt x="6799" y="0"/>
                  </a:cubicBezTo>
                  <a:lnTo>
                    <a:pt x="3607" y="0"/>
                  </a:lnTo>
                  <a:cubicBezTo>
                    <a:pt x="1614" y="-5"/>
                    <a:pt x="0" y="2950"/>
                    <a:pt x="0" y="6599"/>
                  </a:cubicBezTo>
                  <a:close/>
                  <a:moveTo>
                    <a:pt x="0" y="65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403" name="Group 218"/>
          <p:cNvGrpSpPr/>
          <p:nvPr/>
        </p:nvGrpSpPr>
        <p:grpSpPr bwMode="auto">
          <a:xfrm>
            <a:off x="4287300" y="4543420"/>
            <a:ext cx="120591" cy="143646"/>
            <a:chOff x="0" y="0"/>
            <a:chExt cx="136" cy="162"/>
          </a:xfrm>
          <a:solidFill>
            <a:srgbClr val="183A5D"/>
          </a:solidFill>
        </p:grpSpPr>
        <p:sp>
          <p:nvSpPr>
            <p:cNvPr id="404" name="AutoShape 216"/>
            <p:cNvSpPr/>
            <p:nvPr/>
          </p:nvSpPr>
          <p:spPr bwMode="auto">
            <a:xfrm>
              <a:off x="32" y="0"/>
              <a:ext cx="79" cy="79"/>
            </a:xfrm>
            <a:custGeom>
              <a:avLst/>
              <a:gdLst/>
              <a:ahLst/>
              <a:cxnLst/>
              <a:rect l="0" t="0" r="r" b="b"/>
              <a:pathLst>
                <a:path w="21600" h="21600">
                  <a:moveTo>
                    <a:pt x="21600" y="10801"/>
                  </a:moveTo>
                  <a:cubicBezTo>
                    <a:pt x="21600" y="4837"/>
                    <a:pt x="16769" y="0"/>
                    <a:pt x="10801" y="0"/>
                  </a:cubicBezTo>
                  <a:cubicBezTo>
                    <a:pt x="4836" y="0"/>
                    <a:pt x="0" y="4837"/>
                    <a:pt x="0" y="10801"/>
                  </a:cubicBezTo>
                  <a:cubicBezTo>
                    <a:pt x="0" y="16765"/>
                    <a:pt x="4836" y="21600"/>
                    <a:pt x="10801" y="21600"/>
                  </a:cubicBezTo>
                  <a:cubicBezTo>
                    <a:pt x="16769" y="21600"/>
                    <a:pt x="21600" y="16765"/>
                    <a:pt x="21600" y="10801"/>
                  </a:cubicBezTo>
                  <a:close/>
                  <a:moveTo>
                    <a:pt x="2701" y="11034"/>
                  </a:moveTo>
                  <a:cubicBezTo>
                    <a:pt x="2701" y="11034"/>
                    <a:pt x="2390" y="7973"/>
                    <a:pt x="4596" y="5633"/>
                  </a:cubicBezTo>
                  <a:cubicBezTo>
                    <a:pt x="6148" y="7190"/>
                    <a:pt x="10801" y="11034"/>
                    <a:pt x="18901" y="11034"/>
                  </a:cubicBezTo>
                  <a:cubicBezTo>
                    <a:pt x="18901" y="15505"/>
                    <a:pt x="15268" y="19136"/>
                    <a:pt x="10803" y="19136"/>
                  </a:cubicBezTo>
                  <a:cubicBezTo>
                    <a:pt x="6334" y="19134"/>
                    <a:pt x="2701" y="15498"/>
                    <a:pt x="2701" y="11034"/>
                  </a:cubicBezTo>
                  <a:close/>
                  <a:moveTo>
                    <a:pt x="2701" y="110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05" name="AutoShape 217"/>
            <p:cNvSpPr/>
            <p:nvPr/>
          </p:nvSpPr>
          <p:spPr bwMode="auto">
            <a:xfrm>
              <a:off x="0" y="88"/>
              <a:ext cx="136" cy="74"/>
            </a:xfrm>
            <a:custGeom>
              <a:avLst/>
              <a:gdLst/>
              <a:ahLst/>
              <a:cxnLst/>
              <a:rect l="0" t="0" r="r" b="b"/>
              <a:pathLst>
                <a:path w="21600" h="21600">
                  <a:moveTo>
                    <a:pt x="0" y="6601"/>
                  </a:moveTo>
                  <a:lnTo>
                    <a:pt x="0" y="11699"/>
                  </a:lnTo>
                  <a:lnTo>
                    <a:pt x="0" y="18302"/>
                  </a:lnTo>
                  <a:cubicBezTo>
                    <a:pt x="0" y="20123"/>
                    <a:pt x="807" y="21600"/>
                    <a:pt x="1800" y="21600"/>
                  </a:cubicBezTo>
                  <a:lnTo>
                    <a:pt x="19800" y="21600"/>
                  </a:lnTo>
                  <a:cubicBezTo>
                    <a:pt x="20795" y="21600"/>
                    <a:pt x="21600" y="20123"/>
                    <a:pt x="21600" y="18302"/>
                  </a:cubicBezTo>
                  <a:lnTo>
                    <a:pt x="21600" y="11699"/>
                  </a:lnTo>
                  <a:lnTo>
                    <a:pt x="21600" y="6601"/>
                  </a:lnTo>
                  <a:cubicBezTo>
                    <a:pt x="21600" y="2956"/>
                    <a:pt x="19989" y="0"/>
                    <a:pt x="18000" y="0"/>
                  </a:cubicBezTo>
                  <a:lnTo>
                    <a:pt x="14809" y="0"/>
                  </a:lnTo>
                  <a:cubicBezTo>
                    <a:pt x="14584" y="0"/>
                    <a:pt x="14299" y="279"/>
                    <a:pt x="14173" y="624"/>
                  </a:cubicBezTo>
                  <a:lnTo>
                    <a:pt x="11028" y="8776"/>
                  </a:lnTo>
                  <a:cubicBezTo>
                    <a:pt x="10902" y="9121"/>
                    <a:pt x="10699" y="9121"/>
                    <a:pt x="10575" y="8776"/>
                  </a:cubicBezTo>
                  <a:lnTo>
                    <a:pt x="7429" y="624"/>
                  </a:lnTo>
                  <a:cubicBezTo>
                    <a:pt x="7303" y="282"/>
                    <a:pt x="7019" y="0"/>
                    <a:pt x="6794" y="0"/>
                  </a:cubicBezTo>
                  <a:lnTo>
                    <a:pt x="3601" y="0"/>
                  </a:lnTo>
                  <a:cubicBezTo>
                    <a:pt x="1616" y="0"/>
                    <a:pt x="0" y="2953"/>
                    <a:pt x="0" y="6601"/>
                  </a:cubicBezTo>
                  <a:close/>
                  <a:moveTo>
                    <a:pt x="0" y="660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sp>
        <p:nvSpPr>
          <p:cNvPr id="406" name="AutoShape 219"/>
          <p:cNvSpPr/>
          <p:nvPr/>
        </p:nvSpPr>
        <p:spPr bwMode="auto">
          <a:xfrm>
            <a:off x="4769665" y="4621450"/>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nvGrpSpPr>
          <p:cNvPr id="407" name="Group 222"/>
          <p:cNvGrpSpPr/>
          <p:nvPr/>
        </p:nvGrpSpPr>
        <p:grpSpPr bwMode="auto">
          <a:xfrm>
            <a:off x="4883163" y="4720761"/>
            <a:ext cx="186207" cy="214582"/>
            <a:chOff x="0" y="0"/>
            <a:chExt cx="210" cy="242"/>
          </a:xfrm>
          <a:solidFill>
            <a:schemeClr val="bg1">
              <a:lumMod val="85000"/>
            </a:schemeClr>
          </a:solidFill>
        </p:grpSpPr>
        <p:sp>
          <p:nvSpPr>
            <p:cNvPr id="408" name="AutoShape 220"/>
            <p:cNvSpPr/>
            <p:nvPr/>
          </p:nvSpPr>
          <p:spPr bwMode="auto">
            <a:xfrm>
              <a:off x="40" y="0"/>
              <a:ext cx="122" cy="122"/>
            </a:xfrm>
            <a:custGeom>
              <a:avLst/>
              <a:gdLst/>
              <a:ahLst/>
              <a:cxnLst/>
              <a:rect l="0" t="0" r="r" b="b"/>
              <a:pathLst>
                <a:path w="21600" h="21600">
                  <a:moveTo>
                    <a:pt x="21600" y="10801"/>
                  </a:moveTo>
                  <a:cubicBezTo>
                    <a:pt x="21600" y="4837"/>
                    <a:pt x="16768" y="0"/>
                    <a:pt x="10801" y="0"/>
                  </a:cubicBezTo>
                  <a:cubicBezTo>
                    <a:pt x="4836" y="0"/>
                    <a:pt x="0" y="4837"/>
                    <a:pt x="0" y="10801"/>
                  </a:cubicBezTo>
                  <a:cubicBezTo>
                    <a:pt x="0" y="16766"/>
                    <a:pt x="4836" y="21600"/>
                    <a:pt x="10801" y="21600"/>
                  </a:cubicBezTo>
                  <a:cubicBezTo>
                    <a:pt x="16768" y="21600"/>
                    <a:pt x="21600" y="16766"/>
                    <a:pt x="21600" y="10801"/>
                  </a:cubicBezTo>
                  <a:close/>
                  <a:moveTo>
                    <a:pt x="2698" y="11033"/>
                  </a:moveTo>
                  <a:cubicBezTo>
                    <a:pt x="2698" y="11033"/>
                    <a:pt x="2386" y="7971"/>
                    <a:pt x="4593" y="5632"/>
                  </a:cubicBezTo>
                  <a:cubicBezTo>
                    <a:pt x="6147" y="7188"/>
                    <a:pt x="10799" y="11033"/>
                    <a:pt x="18899" y="11033"/>
                  </a:cubicBezTo>
                  <a:cubicBezTo>
                    <a:pt x="18899" y="15503"/>
                    <a:pt x="15266" y="19133"/>
                    <a:pt x="10799" y="19133"/>
                  </a:cubicBezTo>
                  <a:cubicBezTo>
                    <a:pt x="6331" y="19133"/>
                    <a:pt x="2698" y="15498"/>
                    <a:pt x="2698" y="11033"/>
                  </a:cubicBezTo>
                  <a:close/>
                  <a:moveTo>
                    <a:pt x="2698" y="1103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09" name="AutoShape 221"/>
            <p:cNvSpPr/>
            <p:nvPr/>
          </p:nvSpPr>
          <p:spPr bwMode="auto">
            <a:xfrm>
              <a:off x="0" y="128"/>
              <a:ext cx="210" cy="114"/>
            </a:xfrm>
            <a:custGeom>
              <a:avLst/>
              <a:gdLst/>
              <a:ahLst/>
              <a:cxnLst/>
              <a:rect l="0" t="0" r="r" b="b"/>
              <a:pathLst>
                <a:path w="21600" h="21600">
                  <a:moveTo>
                    <a:pt x="0" y="6600"/>
                  </a:moveTo>
                  <a:lnTo>
                    <a:pt x="0" y="11700"/>
                  </a:lnTo>
                  <a:lnTo>
                    <a:pt x="0" y="18303"/>
                  </a:lnTo>
                  <a:cubicBezTo>
                    <a:pt x="0" y="20125"/>
                    <a:pt x="807" y="21600"/>
                    <a:pt x="1800" y="21600"/>
                  </a:cubicBezTo>
                  <a:lnTo>
                    <a:pt x="19799" y="21600"/>
                  </a:lnTo>
                  <a:cubicBezTo>
                    <a:pt x="20794" y="21600"/>
                    <a:pt x="21600" y="20123"/>
                    <a:pt x="21600" y="18303"/>
                  </a:cubicBezTo>
                  <a:lnTo>
                    <a:pt x="21600" y="11700"/>
                  </a:lnTo>
                  <a:lnTo>
                    <a:pt x="21600" y="6600"/>
                  </a:lnTo>
                  <a:cubicBezTo>
                    <a:pt x="21600" y="2954"/>
                    <a:pt x="19989" y="0"/>
                    <a:pt x="17999" y="0"/>
                  </a:cubicBezTo>
                  <a:lnTo>
                    <a:pt x="14808" y="0"/>
                  </a:lnTo>
                  <a:cubicBezTo>
                    <a:pt x="14583" y="0"/>
                    <a:pt x="14298" y="279"/>
                    <a:pt x="14173" y="622"/>
                  </a:cubicBezTo>
                  <a:lnTo>
                    <a:pt x="11027" y="8774"/>
                  </a:lnTo>
                  <a:cubicBezTo>
                    <a:pt x="10901" y="9118"/>
                    <a:pt x="10699" y="9118"/>
                    <a:pt x="10573" y="8774"/>
                  </a:cubicBezTo>
                  <a:lnTo>
                    <a:pt x="7427" y="622"/>
                  </a:lnTo>
                  <a:cubicBezTo>
                    <a:pt x="7302" y="280"/>
                    <a:pt x="7017" y="0"/>
                    <a:pt x="6792" y="0"/>
                  </a:cubicBezTo>
                  <a:lnTo>
                    <a:pt x="3600" y="0"/>
                  </a:lnTo>
                  <a:cubicBezTo>
                    <a:pt x="1614" y="2"/>
                    <a:pt x="0" y="2955"/>
                    <a:pt x="0" y="6600"/>
                  </a:cubicBezTo>
                  <a:close/>
                  <a:moveTo>
                    <a:pt x="0" y="6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410" name="Group 225"/>
          <p:cNvGrpSpPr/>
          <p:nvPr/>
        </p:nvGrpSpPr>
        <p:grpSpPr bwMode="auto">
          <a:xfrm>
            <a:off x="5478139" y="2230904"/>
            <a:ext cx="313892" cy="415863"/>
            <a:chOff x="0" y="0"/>
            <a:chExt cx="353" cy="469"/>
          </a:xfrm>
          <a:solidFill>
            <a:srgbClr val="183A5D"/>
          </a:solidFill>
        </p:grpSpPr>
        <p:sp>
          <p:nvSpPr>
            <p:cNvPr id="411" name="AutoShape 223"/>
            <p:cNvSpPr/>
            <p:nvPr/>
          </p:nvSpPr>
          <p:spPr bwMode="auto">
            <a:xfrm>
              <a:off x="32" y="0"/>
              <a:ext cx="300" cy="235"/>
            </a:xfrm>
            <a:custGeom>
              <a:avLst/>
              <a:gdLst/>
              <a:ahLst/>
              <a:cxnLst/>
              <a:rect l="0" t="0" r="r" b="b"/>
              <a:pathLst>
                <a:path w="19565" h="21600">
                  <a:moveTo>
                    <a:pt x="9776" y="0"/>
                  </a:moveTo>
                  <a:cubicBezTo>
                    <a:pt x="5536" y="0"/>
                    <a:pt x="2100" y="4836"/>
                    <a:pt x="2100" y="10800"/>
                  </a:cubicBezTo>
                  <a:lnTo>
                    <a:pt x="2100" y="14264"/>
                  </a:lnTo>
                  <a:cubicBezTo>
                    <a:pt x="2043" y="15381"/>
                    <a:pt x="1780" y="17977"/>
                    <a:pt x="547" y="17798"/>
                  </a:cubicBezTo>
                  <a:cubicBezTo>
                    <a:pt x="-1014" y="17570"/>
                    <a:pt x="964" y="21567"/>
                    <a:pt x="3998" y="21599"/>
                  </a:cubicBezTo>
                  <a:cubicBezTo>
                    <a:pt x="4005" y="21599"/>
                    <a:pt x="4011" y="21600"/>
                    <a:pt x="4018" y="21600"/>
                  </a:cubicBezTo>
                  <a:lnTo>
                    <a:pt x="15532" y="21600"/>
                  </a:lnTo>
                  <a:cubicBezTo>
                    <a:pt x="18586" y="21600"/>
                    <a:pt x="20586" y="17568"/>
                    <a:pt x="19019" y="17796"/>
                  </a:cubicBezTo>
                  <a:cubicBezTo>
                    <a:pt x="17451" y="18024"/>
                    <a:pt x="17451" y="13765"/>
                    <a:pt x="17451" y="13765"/>
                  </a:cubicBezTo>
                  <a:lnTo>
                    <a:pt x="17451" y="10799"/>
                  </a:lnTo>
                  <a:cubicBezTo>
                    <a:pt x="17451" y="4836"/>
                    <a:pt x="14014" y="0"/>
                    <a:pt x="9776" y="0"/>
                  </a:cubicBezTo>
                  <a:close/>
                  <a:moveTo>
                    <a:pt x="9776" y="2417"/>
                  </a:moveTo>
                  <a:cubicBezTo>
                    <a:pt x="12438" y="2417"/>
                    <a:pt x="14921" y="5016"/>
                    <a:pt x="14921" y="8222"/>
                  </a:cubicBezTo>
                  <a:cubicBezTo>
                    <a:pt x="14921" y="8371"/>
                    <a:pt x="14915" y="8520"/>
                    <a:pt x="14907" y="8666"/>
                  </a:cubicBezTo>
                  <a:cubicBezTo>
                    <a:pt x="14891" y="8911"/>
                    <a:pt x="14830" y="8803"/>
                    <a:pt x="14742" y="8446"/>
                  </a:cubicBezTo>
                  <a:cubicBezTo>
                    <a:pt x="14135" y="5991"/>
                    <a:pt x="11993" y="4189"/>
                    <a:pt x="9776" y="4189"/>
                  </a:cubicBezTo>
                  <a:cubicBezTo>
                    <a:pt x="7558" y="4189"/>
                    <a:pt x="5279" y="5992"/>
                    <a:pt x="4651" y="8448"/>
                  </a:cubicBezTo>
                  <a:cubicBezTo>
                    <a:pt x="4559" y="8804"/>
                    <a:pt x="4498" y="8912"/>
                    <a:pt x="4483" y="8666"/>
                  </a:cubicBezTo>
                  <a:cubicBezTo>
                    <a:pt x="4473" y="8520"/>
                    <a:pt x="4469" y="8371"/>
                    <a:pt x="4469" y="8222"/>
                  </a:cubicBezTo>
                  <a:cubicBezTo>
                    <a:pt x="4468" y="5015"/>
                    <a:pt x="7113" y="2417"/>
                    <a:pt x="9776" y="2417"/>
                  </a:cubicBezTo>
                  <a:close/>
                  <a:moveTo>
                    <a:pt x="9776" y="18901"/>
                  </a:moveTo>
                  <a:cubicBezTo>
                    <a:pt x="6597" y="18901"/>
                    <a:pt x="4019" y="15502"/>
                    <a:pt x="4019" y="11029"/>
                  </a:cubicBezTo>
                  <a:cubicBezTo>
                    <a:pt x="4019" y="11029"/>
                    <a:pt x="6581" y="7872"/>
                    <a:pt x="9830" y="7872"/>
                  </a:cubicBezTo>
                  <a:cubicBezTo>
                    <a:pt x="13127" y="7872"/>
                    <a:pt x="15533" y="11029"/>
                    <a:pt x="15533" y="11029"/>
                  </a:cubicBezTo>
                  <a:cubicBezTo>
                    <a:pt x="15532" y="15502"/>
                    <a:pt x="12953" y="18901"/>
                    <a:pt x="9776" y="18901"/>
                  </a:cubicBezTo>
                  <a:close/>
                  <a:moveTo>
                    <a:pt x="9776" y="1890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12" name="AutoShape 224"/>
            <p:cNvSpPr/>
            <p:nvPr/>
          </p:nvSpPr>
          <p:spPr bwMode="auto">
            <a:xfrm>
              <a:off x="0" y="264"/>
              <a:ext cx="353" cy="205"/>
            </a:xfrm>
            <a:custGeom>
              <a:avLst/>
              <a:gdLst/>
              <a:ahLst/>
              <a:cxnLst/>
              <a:rect l="0" t="0" r="r" b="b"/>
              <a:pathLst>
                <a:path w="21600" h="21600">
                  <a:moveTo>
                    <a:pt x="0" y="6171"/>
                  </a:moveTo>
                  <a:lnTo>
                    <a:pt x="0" y="18514"/>
                  </a:lnTo>
                  <a:cubicBezTo>
                    <a:pt x="0" y="20219"/>
                    <a:pt x="805" y="21600"/>
                    <a:pt x="1800" y="21600"/>
                  </a:cubicBezTo>
                  <a:lnTo>
                    <a:pt x="3600" y="21600"/>
                  </a:lnTo>
                  <a:lnTo>
                    <a:pt x="18000" y="21600"/>
                  </a:lnTo>
                  <a:lnTo>
                    <a:pt x="19800" y="21600"/>
                  </a:lnTo>
                  <a:cubicBezTo>
                    <a:pt x="20795" y="21600"/>
                    <a:pt x="21600" y="20219"/>
                    <a:pt x="21600" y="18514"/>
                  </a:cubicBezTo>
                  <a:lnTo>
                    <a:pt x="21600" y="6171"/>
                  </a:lnTo>
                  <a:cubicBezTo>
                    <a:pt x="21600" y="2763"/>
                    <a:pt x="19988" y="0"/>
                    <a:pt x="18000" y="0"/>
                  </a:cubicBezTo>
                  <a:lnTo>
                    <a:pt x="16354" y="0"/>
                  </a:lnTo>
                  <a:cubicBezTo>
                    <a:pt x="16102" y="0"/>
                    <a:pt x="15730" y="197"/>
                    <a:pt x="15521" y="441"/>
                  </a:cubicBezTo>
                  <a:lnTo>
                    <a:pt x="13682" y="2594"/>
                  </a:lnTo>
                  <a:cubicBezTo>
                    <a:pt x="13474" y="2836"/>
                    <a:pt x="13247" y="3370"/>
                    <a:pt x="13176" y="3784"/>
                  </a:cubicBezTo>
                  <a:lnTo>
                    <a:pt x="11031" y="16243"/>
                  </a:lnTo>
                  <a:cubicBezTo>
                    <a:pt x="10959" y="16657"/>
                    <a:pt x="10840" y="16660"/>
                    <a:pt x="10765" y="16247"/>
                  </a:cubicBezTo>
                  <a:lnTo>
                    <a:pt x="8511" y="4001"/>
                  </a:lnTo>
                  <a:cubicBezTo>
                    <a:pt x="8435" y="3589"/>
                    <a:pt x="8204" y="3059"/>
                    <a:pt x="7995" y="2818"/>
                  </a:cubicBezTo>
                  <a:lnTo>
                    <a:pt x="5931" y="438"/>
                  </a:lnTo>
                  <a:cubicBezTo>
                    <a:pt x="5721" y="196"/>
                    <a:pt x="5348" y="1"/>
                    <a:pt x="5095" y="1"/>
                  </a:cubicBezTo>
                  <a:lnTo>
                    <a:pt x="3600" y="1"/>
                  </a:lnTo>
                  <a:cubicBezTo>
                    <a:pt x="1612" y="0"/>
                    <a:pt x="0" y="2763"/>
                    <a:pt x="0" y="6171"/>
                  </a:cubicBezTo>
                  <a:close/>
                  <a:moveTo>
                    <a:pt x="7986" y="11865"/>
                  </a:moveTo>
                  <a:cubicBezTo>
                    <a:pt x="8406" y="11865"/>
                    <a:pt x="8747" y="12449"/>
                    <a:pt x="8747" y="13170"/>
                  </a:cubicBezTo>
                  <a:cubicBezTo>
                    <a:pt x="8747" y="13889"/>
                    <a:pt x="8407" y="14472"/>
                    <a:pt x="7986" y="14472"/>
                  </a:cubicBezTo>
                  <a:cubicBezTo>
                    <a:pt x="7566" y="14472"/>
                    <a:pt x="7225" y="13889"/>
                    <a:pt x="7225" y="13170"/>
                  </a:cubicBezTo>
                  <a:cubicBezTo>
                    <a:pt x="7225" y="12449"/>
                    <a:pt x="7566" y="11865"/>
                    <a:pt x="7986" y="11865"/>
                  </a:cubicBezTo>
                  <a:close/>
                  <a:moveTo>
                    <a:pt x="7986" y="16558"/>
                  </a:moveTo>
                  <a:cubicBezTo>
                    <a:pt x="8406" y="16558"/>
                    <a:pt x="8747" y="17141"/>
                    <a:pt x="8747" y="17862"/>
                  </a:cubicBezTo>
                  <a:cubicBezTo>
                    <a:pt x="8747" y="18582"/>
                    <a:pt x="8407" y="19166"/>
                    <a:pt x="7986" y="19166"/>
                  </a:cubicBezTo>
                  <a:cubicBezTo>
                    <a:pt x="7566" y="19166"/>
                    <a:pt x="7225" y="18582"/>
                    <a:pt x="7225" y="17862"/>
                  </a:cubicBezTo>
                  <a:cubicBezTo>
                    <a:pt x="7225" y="17141"/>
                    <a:pt x="7566" y="16558"/>
                    <a:pt x="7986" y="16558"/>
                  </a:cubicBezTo>
                  <a:close/>
                  <a:moveTo>
                    <a:pt x="7986" y="1655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413" name="Group 231"/>
          <p:cNvGrpSpPr/>
          <p:nvPr/>
        </p:nvGrpSpPr>
        <p:grpSpPr bwMode="auto">
          <a:xfrm>
            <a:off x="7564546" y="1690904"/>
            <a:ext cx="237636" cy="316552"/>
            <a:chOff x="0" y="0"/>
            <a:chExt cx="268" cy="356"/>
          </a:xfrm>
          <a:solidFill>
            <a:srgbClr val="183A5D"/>
          </a:solidFill>
        </p:grpSpPr>
        <p:sp>
          <p:nvSpPr>
            <p:cNvPr id="414" name="AutoShape 229"/>
            <p:cNvSpPr/>
            <p:nvPr/>
          </p:nvSpPr>
          <p:spPr bwMode="auto">
            <a:xfrm>
              <a:off x="24" y="0"/>
              <a:ext cx="227" cy="178"/>
            </a:xfrm>
            <a:custGeom>
              <a:avLst/>
              <a:gdLst/>
              <a:ahLst/>
              <a:cxnLst/>
              <a:rect l="0" t="0" r="r" b="b"/>
              <a:pathLst>
                <a:path w="19565" h="21600">
                  <a:moveTo>
                    <a:pt x="9775" y="0"/>
                  </a:moveTo>
                  <a:cubicBezTo>
                    <a:pt x="5535" y="0"/>
                    <a:pt x="2099" y="4836"/>
                    <a:pt x="2099" y="10800"/>
                  </a:cubicBezTo>
                  <a:lnTo>
                    <a:pt x="2099" y="14264"/>
                  </a:lnTo>
                  <a:cubicBezTo>
                    <a:pt x="2042" y="15381"/>
                    <a:pt x="1778" y="17976"/>
                    <a:pt x="547" y="17797"/>
                  </a:cubicBezTo>
                  <a:cubicBezTo>
                    <a:pt x="-1015" y="17570"/>
                    <a:pt x="963" y="21566"/>
                    <a:pt x="3996" y="21598"/>
                  </a:cubicBezTo>
                  <a:cubicBezTo>
                    <a:pt x="4004" y="21598"/>
                    <a:pt x="4011" y="21600"/>
                    <a:pt x="4017" y="21600"/>
                  </a:cubicBezTo>
                  <a:lnTo>
                    <a:pt x="15531" y="21600"/>
                  </a:lnTo>
                  <a:cubicBezTo>
                    <a:pt x="18584" y="21600"/>
                    <a:pt x="20585" y="17569"/>
                    <a:pt x="19018" y="17796"/>
                  </a:cubicBezTo>
                  <a:cubicBezTo>
                    <a:pt x="17449" y="18024"/>
                    <a:pt x="17449" y="13767"/>
                    <a:pt x="17449" y="13767"/>
                  </a:cubicBezTo>
                  <a:lnTo>
                    <a:pt x="17449" y="10800"/>
                  </a:lnTo>
                  <a:cubicBezTo>
                    <a:pt x="17450" y="4836"/>
                    <a:pt x="14013" y="0"/>
                    <a:pt x="9775" y="0"/>
                  </a:cubicBezTo>
                  <a:close/>
                  <a:moveTo>
                    <a:pt x="9775" y="2416"/>
                  </a:moveTo>
                  <a:cubicBezTo>
                    <a:pt x="12437" y="2416"/>
                    <a:pt x="14920" y="5015"/>
                    <a:pt x="14920" y="8220"/>
                  </a:cubicBezTo>
                  <a:cubicBezTo>
                    <a:pt x="14920" y="8370"/>
                    <a:pt x="14915" y="8519"/>
                    <a:pt x="14905" y="8666"/>
                  </a:cubicBezTo>
                  <a:cubicBezTo>
                    <a:pt x="14890" y="8910"/>
                    <a:pt x="14828" y="8803"/>
                    <a:pt x="14740" y="8445"/>
                  </a:cubicBezTo>
                  <a:cubicBezTo>
                    <a:pt x="14133" y="5991"/>
                    <a:pt x="11992" y="4188"/>
                    <a:pt x="9774" y="4188"/>
                  </a:cubicBezTo>
                  <a:cubicBezTo>
                    <a:pt x="7556" y="4188"/>
                    <a:pt x="5277" y="5991"/>
                    <a:pt x="4648" y="8446"/>
                  </a:cubicBezTo>
                  <a:cubicBezTo>
                    <a:pt x="4557" y="8802"/>
                    <a:pt x="4496" y="8910"/>
                    <a:pt x="4480" y="8666"/>
                  </a:cubicBezTo>
                  <a:cubicBezTo>
                    <a:pt x="4471" y="8520"/>
                    <a:pt x="4466" y="8370"/>
                    <a:pt x="4466" y="8220"/>
                  </a:cubicBezTo>
                  <a:cubicBezTo>
                    <a:pt x="4467" y="5015"/>
                    <a:pt x="7112" y="2416"/>
                    <a:pt x="9775" y="2416"/>
                  </a:cubicBezTo>
                  <a:close/>
                  <a:moveTo>
                    <a:pt x="9775" y="18900"/>
                  </a:moveTo>
                  <a:cubicBezTo>
                    <a:pt x="6597" y="18900"/>
                    <a:pt x="4017" y="15502"/>
                    <a:pt x="4017" y="11028"/>
                  </a:cubicBezTo>
                  <a:cubicBezTo>
                    <a:pt x="4017" y="11028"/>
                    <a:pt x="6579" y="7871"/>
                    <a:pt x="9828" y="7871"/>
                  </a:cubicBezTo>
                  <a:cubicBezTo>
                    <a:pt x="13126" y="7871"/>
                    <a:pt x="15531" y="11028"/>
                    <a:pt x="15531" y="11028"/>
                  </a:cubicBezTo>
                  <a:cubicBezTo>
                    <a:pt x="15531" y="15501"/>
                    <a:pt x="12953" y="18900"/>
                    <a:pt x="9775" y="18900"/>
                  </a:cubicBezTo>
                  <a:close/>
                  <a:moveTo>
                    <a:pt x="9775" y="189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15" name="AutoShape 230"/>
            <p:cNvSpPr/>
            <p:nvPr/>
          </p:nvSpPr>
          <p:spPr bwMode="auto">
            <a:xfrm>
              <a:off x="0" y="200"/>
              <a:ext cx="268" cy="156"/>
            </a:xfrm>
            <a:custGeom>
              <a:avLst/>
              <a:gdLst/>
              <a:ahLst/>
              <a:cxnLst/>
              <a:rect l="0" t="0" r="r" b="b"/>
              <a:pathLst>
                <a:path w="21600" h="21600">
                  <a:moveTo>
                    <a:pt x="0" y="6171"/>
                  </a:moveTo>
                  <a:lnTo>
                    <a:pt x="0" y="18513"/>
                  </a:lnTo>
                  <a:cubicBezTo>
                    <a:pt x="0" y="20219"/>
                    <a:pt x="806" y="21600"/>
                    <a:pt x="1800" y="21600"/>
                  </a:cubicBezTo>
                  <a:lnTo>
                    <a:pt x="3600" y="21600"/>
                  </a:lnTo>
                  <a:lnTo>
                    <a:pt x="18000" y="21600"/>
                  </a:lnTo>
                  <a:lnTo>
                    <a:pt x="19800" y="21600"/>
                  </a:lnTo>
                  <a:cubicBezTo>
                    <a:pt x="20794" y="21600"/>
                    <a:pt x="21600" y="20219"/>
                    <a:pt x="21600" y="18513"/>
                  </a:cubicBezTo>
                  <a:lnTo>
                    <a:pt x="21600" y="6171"/>
                  </a:lnTo>
                  <a:cubicBezTo>
                    <a:pt x="21600" y="2763"/>
                    <a:pt x="19988" y="0"/>
                    <a:pt x="18000" y="0"/>
                  </a:cubicBezTo>
                  <a:lnTo>
                    <a:pt x="16353" y="0"/>
                  </a:lnTo>
                  <a:cubicBezTo>
                    <a:pt x="16101" y="0"/>
                    <a:pt x="15729" y="197"/>
                    <a:pt x="15521" y="441"/>
                  </a:cubicBezTo>
                  <a:lnTo>
                    <a:pt x="13681" y="2594"/>
                  </a:lnTo>
                  <a:cubicBezTo>
                    <a:pt x="13473" y="2836"/>
                    <a:pt x="13247" y="3370"/>
                    <a:pt x="13176" y="3785"/>
                  </a:cubicBezTo>
                  <a:lnTo>
                    <a:pt x="11030" y="16242"/>
                  </a:lnTo>
                  <a:cubicBezTo>
                    <a:pt x="10959" y="16657"/>
                    <a:pt x="10840" y="16659"/>
                    <a:pt x="10764" y="16247"/>
                  </a:cubicBezTo>
                  <a:lnTo>
                    <a:pt x="8511" y="4001"/>
                  </a:lnTo>
                  <a:cubicBezTo>
                    <a:pt x="8435" y="3589"/>
                    <a:pt x="8203" y="3059"/>
                    <a:pt x="7995" y="2818"/>
                  </a:cubicBezTo>
                  <a:lnTo>
                    <a:pt x="5931" y="437"/>
                  </a:lnTo>
                  <a:cubicBezTo>
                    <a:pt x="5721" y="196"/>
                    <a:pt x="5347" y="0"/>
                    <a:pt x="5095" y="0"/>
                  </a:cubicBezTo>
                  <a:lnTo>
                    <a:pt x="3600" y="0"/>
                  </a:lnTo>
                  <a:cubicBezTo>
                    <a:pt x="1612" y="0"/>
                    <a:pt x="0" y="2763"/>
                    <a:pt x="0" y="6171"/>
                  </a:cubicBezTo>
                  <a:close/>
                  <a:moveTo>
                    <a:pt x="7986" y="11864"/>
                  </a:moveTo>
                  <a:cubicBezTo>
                    <a:pt x="8406" y="11864"/>
                    <a:pt x="8747" y="12449"/>
                    <a:pt x="8747" y="13169"/>
                  </a:cubicBezTo>
                  <a:cubicBezTo>
                    <a:pt x="8747" y="13888"/>
                    <a:pt x="8407" y="14473"/>
                    <a:pt x="7986" y="14473"/>
                  </a:cubicBezTo>
                  <a:cubicBezTo>
                    <a:pt x="7567" y="14473"/>
                    <a:pt x="7226" y="13889"/>
                    <a:pt x="7226" y="13169"/>
                  </a:cubicBezTo>
                  <a:cubicBezTo>
                    <a:pt x="7226" y="12448"/>
                    <a:pt x="7566" y="11864"/>
                    <a:pt x="7986" y="11864"/>
                  </a:cubicBezTo>
                  <a:close/>
                  <a:moveTo>
                    <a:pt x="7986" y="16558"/>
                  </a:moveTo>
                  <a:cubicBezTo>
                    <a:pt x="8406" y="16558"/>
                    <a:pt x="8747" y="17141"/>
                    <a:pt x="8747" y="17862"/>
                  </a:cubicBezTo>
                  <a:cubicBezTo>
                    <a:pt x="8747" y="18582"/>
                    <a:pt x="8407" y="19166"/>
                    <a:pt x="7986" y="19166"/>
                  </a:cubicBezTo>
                  <a:cubicBezTo>
                    <a:pt x="7567" y="19166"/>
                    <a:pt x="7226" y="18582"/>
                    <a:pt x="7226" y="17862"/>
                  </a:cubicBezTo>
                  <a:cubicBezTo>
                    <a:pt x="7226" y="17141"/>
                    <a:pt x="7566" y="16558"/>
                    <a:pt x="7986" y="16558"/>
                  </a:cubicBezTo>
                  <a:close/>
                  <a:moveTo>
                    <a:pt x="7986" y="1655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416" name="Group 234"/>
          <p:cNvGrpSpPr/>
          <p:nvPr/>
        </p:nvGrpSpPr>
        <p:grpSpPr bwMode="auto">
          <a:xfrm>
            <a:off x="8075286" y="393660"/>
            <a:ext cx="184434" cy="249163"/>
            <a:chOff x="0" y="0"/>
            <a:chExt cx="208" cy="281"/>
          </a:xfrm>
          <a:solidFill>
            <a:srgbClr val="183A5D"/>
          </a:solidFill>
        </p:grpSpPr>
        <p:sp>
          <p:nvSpPr>
            <p:cNvPr id="417" name="AutoShape 232"/>
            <p:cNvSpPr/>
            <p:nvPr/>
          </p:nvSpPr>
          <p:spPr bwMode="auto">
            <a:xfrm>
              <a:off x="16" y="0"/>
              <a:ext cx="177" cy="139"/>
            </a:xfrm>
            <a:custGeom>
              <a:avLst/>
              <a:gdLst/>
              <a:ahLst/>
              <a:cxnLst/>
              <a:rect l="0" t="0" r="r" b="b"/>
              <a:pathLst>
                <a:path w="19564" h="21600">
                  <a:moveTo>
                    <a:pt x="9774" y="0"/>
                  </a:moveTo>
                  <a:cubicBezTo>
                    <a:pt x="5534" y="0"/>
                    <a:pt x="2099" y="4836"/>
                    <a:pt x="2099" y="10800"/>
                  </a:cubicBezTo>
                  <a:lnTo>
                    <a:pt x="2099" y="14263"/>
                  </a:lnTo>
                  <a:cubicBezTo>
                    <a:pt x="2042" y="15380"/>
                    <a:pt x="1778" y="17975"/>
                    <a:pt x="547" y="17796"/>
                  </a:cubicBezTo>
                  <a:cubicBezTo>
                    <a:pt x="-1015" y="17569"/>
                    <a:pt x="963" y="21566"/>
                    <a:pt x="3996" y="21598"/>
                  </a:cubicBezTo>
                  <a:cubicBezTo>
                    <a:pt x="4004" y="21598"/>
                    <a:pt x="4010" y="21600"/>
                    <a:pt x="4017" y="21600"/>
                  </a:cubicBezTo>
                  <a:lnTo>
                    <a:pt x="15530" y="21600"/>
                  </a:lnTo>
                  <a:cubicBezTo>
                    <a:pt x="18583" y="21600"/>
                    <a:pt x="20585" y="17569"/>
                    <a:pt x="19017" y="17796"/>
                  </a:cubicBezTo>
                  <a:cubicBezTo>
                    <a:pt x="17449" y="18025"/>
                    <a:pt x="17449" y="13766"/>
                    <a:pt x="17449" y="13766"/>
                  </a:cubicBezTo>
                  <a:lnTo>
                    <a:pt x="17449" y="10800"/>
                  </a:lnTo>
                  <a:cubicBezTo>
                    <a:pt x="17449" y="4836"/>
                    <a:pt x="14013" y="0"/>
                    <a:pt x="9774" y="0"/>
                  </a:cubicBezTo>
                  <a:close/>
                  <a:moveTo>
                    <a:pt x="9774" y="2415"/>
                  </a:moveTo>
                  <a:cubicBezTo>
                    <a:pt x="12437" y="2415"/>
                    <a:pt x="14919" y="5015"/>
                    <a:pt x="14919" y="8220"/>
                  </a:cubicBezTo>
                  <a:cubicBezTo>
                    <a:pt x="14919" y="8369"/>
                    <a:pt x="14914" y="8518"/>
                    <a:pt x="14904" y="8665"/>
                  </a:cubicBezTo>
                  <a:cubicBezTo>
                    <a:pt x="14889" y="8909"/>
                    <a:pt x="14828" y="8801"/>
                    <a:pt x="14740" y="8445"/>
                  </a:cubicBezTo>
                  <a:cubicBezTo>
                    <a:pt x="14133" y="5990"/>
                    <a:pt x="11992" y="4188"/>
                    <a:pt x="9774" y="4188"/>
                  </a:cubicBezTo>
                  <a:cubicBezTo>
                    <a:pt x="7556" y="4188"/>
                    <a:pt x="5277" y="5991"/>
                    <a:pt x="4648" y="8446"/>
                  </a:cubicBezTo>
                  <a:cubicBezTo>
                    <a:pt x="4558" y="8802"/>
                    <a:pt x="4496" y="8911"/>
                    <a:pt x="4481" y="8665"/>
                  </a:cubicBezTo>
                  <a:cubicBezTo>
                    <a:pt x="4471" y="8518"/>
                    <a:pt x="4466" y="8369"/>
                    <a:pt x="4466" y="8220"/>
                  </a:cubicBezTo>
                  <a:cubicBezTo>
                    <a:pt x="4466" y="5015"/>
                    <a:pt x="7111" y="2415"/>
                    <a:pt x="9774" y="2415"/>
                  </a:cubicBezTo>
                  <a:close/>
                  <a:moveTo>
                    <a:pt x="9774" y="18899"/>
                  </a:moveTo>
                  <a:cubicBezTo>
                    <a:pt x="6596" y="18899"/>
                    <a:pt x="4017" y="15501"/>
                    <a:pt x="4017" y="11027"/>
                  </a:cubicBezTo>
                  <a:cubicBezTo>
                    <a:pt x="4017" y="11027"/>
                    <a:pt x="6579" y="7870"/>
                    <a:pt x="9827" y="7870"/>
                  </a:cubicBezTo>
                  <a:cubicBezTo>
                    <a:pt x="13125" y="7870"/>
                    <a:pt x="15530" y="11027"/>
                    <a:pt x="15530" y="11027"/>
                  </a:cubicBezTo>
                  <a:cubicBezTo>
                    <a:pt x="15530" y="15501"/>
                    <a:pt x="12952" y="18899"/>
                    <a:pt x="9774" y="18899"/>
                  </a:cubicBezTo>
                  <a:close/>
                  <a:moveTo>
                    <a:pt x="9774" y="188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18" name="AutoShape 233"/>
            <p:cNvSpPr/>
            <p:nvPr/>
          </p:nvSpPr>
          <p:spPr bwMode="auto">
            <a:xfrm>
              <a:off x="0" y="160"/>
              <a:ext cx="208" cy="121"/>
            </a:xfrm>
            <a:custGeom>
              <a:avLst/>
              <a:gdLst/>
              <a:ahLst/>
              <a:cxnLst/>
              <a:rect l="0" t="0" r="r" b="b"/>
              <a:pathLst>
                <a:path w="21600" h="21600">
                  <a:moveTo>
                    <a:pt x="0" y="6171"/>
                  </a:moveTo>
                  <a:lnTo>
                    <a:pt x="0" y="18514"/>
                  </a:lnTo>
                  <a:cubicBezTo>
                    <a:pt x="0" y="20220"/>
                    <a:pt x="806" y="21600"/>
                    <a:pt x="1800" y="21600"/>
                  </a:cubicBezTo>
                  <a:lnTo>
                    <a:pt x="3601" y="21600"/>
                  </a:lnTo>
                  <a:lnTo>
                    <a:pt x="17999" y="21600"/>
                  </a:lnTo>
                  <a:lnTo>
                    <a:pt x="19799" y="21600"/>
                  </a:lnTo>
                  <a:cubicBezTo>
                    <a:pt x="20794" y="21600"/>
                    <a:pt x="21600" y="20220"/>
                    <a:pt x="21600" y="18514"/>
                  </a:cubicBezTo>
                  <a:lnTo>
                    <a:pt x="21600" y="6171"/>
                  </a:lnTo>
                  <a:cubicBezTo>
                    <a:pt x="21600" y="2764"/>
                    <a:pt x="19988" y="0"/>
                    <a:pt x="17999" y="0"/>
                  </a:cubicBezTo>
                  <a:lnTo>
                    <a:pt x="16353" y="0"/>
                  </a:lnTo>
                  <a:cubicBezTo>
                    <a:pt x="16101" y="0"/>
                    <a:pt x="15729" y="197"/>
                    <a:pt x="15521" y="442"/>
                  </a:cubicBezTo>
                  <a:lnTo>
                    <a:pt x="13681" y="2595"/>
                  </a:lnTo>
                  <a:cubicBezTo>
                    <a:pt x="13473" y="2836"/>
                    <a:pt x="13247" y="3370"/>
                    <a:pt x="13175" y="3785"/>
                  </a:cubicBezTo>
                  <a:lnTo>
                    <a:pt x="11030" y="16242"/>
                  </a:lnTo>
                  <a:cubicBezTo>
                    <a:pt x="10959" y="16657"/>
                    <a:pt x="10840" y="16658"/>
                    <a:pt x="10764" y="16246"/>
                  </a:cubicBezTo>
                  <a:lnTo>
                    <a:pt x="8511" y="4001"/>
                  </a:lnTo>
                  <a:cubicBezTo>
                    <a:pt x="8434" y="3590"/>
                    <a:pt x="8203" y="3059"/>
                    <a:pt x="7994" y="2818"/>
                  </a:cubicBezTo>
                  <a:lnTo>
                    <a:pt x="5930" y="437"/>
                  </a:lnTo>
                  <a:cubicBezTo>
                    <a:pt x="5721" y="194"/>
                    <a:pt x="5347" y="0"/>
                    <a:pt x="5095" y="0"/>
                  </a:cubicBezTo>
                  <a:lnTo>
                    <a:pt x="3600" y="0"/>
                  </a:lnTo>
                  <a:cubicBezTo>
                    <a:pt x="1612" y="0"/>
                    <a:pt x="0" y="2764"/>
                    <a:pt x="0" y="6171"/>
                  </a:cubicBezTo>
                  <a:close/>
                  <a:moveTo>
                    <a:pt x="7986" y="11864"/>
                  </a:moveTo>
                  <a:cubicBezTo>
                    <a:pt x="8406" y="11864"/>
                    <a:pt x="8747" y="12448"/>
                    <a:pt x="8747" y="13167"/>
                  </a:cubicBezTo>
                  <a:cubicBezTo>
                    <a:pt x="8747" y="13887"/>
                    <a:pt x="8406" y="14471"/>
                    <a:pt x="7986" y="14471"/>
                  </a:cubicBezTo>
                  <a:cubicBezTo>
                    <a:pt x="7566" y="14471"/>
                    <a:pt x="7225" y="13887"/>
                    <a:pt x="7225" y="13167"/>
                  </a:cubicBezTo>
                  <a:cubicBezTo>
                    <a:pt x="7225" y="12448"/>
                    <a:pt x="7566" y="11864"/>
                    <a:pt x="7986" y="11864"/>
                  </a:cubicBezTo>
                  <a:close/>
                  <a:moveTo>
                    <a:pt x="7986" y="16557"/>
                  </a:moveTo>
                  <a:cubicBezTo>
                    <a:pt x="8406" y="16557"/>
                    <a:pt x="8747" y="17141"/>
                    <a:pt x="8747" y="17861"/>
                  </a:cubicBezTo>
                  <a:cubicBezTo>
                    <a:pt x="8747" y="18580"/>
                    <a:pt x="8406" y="19164"/>
                    <a:pt x="7986" y="19164"/>
                  </a:cubicBezTo>
                  <a:cubicBezTo>
                    <a:pt x="7566" y="19164"/>
                    <a:pt x="7225" y="18579"/>
                    <a:pt x="7225" y="17861"/>
                  </a:cubicBezTo>
                  <a:cubicBezTo>
                    <a:pt x="7225" y="17141"/>
                    <a:pt x="7566" y="16557"/>
                    <a:pt x="7986" y="16557"/>
                  </a:cubicBezTo>
                  <a:close/>
                  <a:moveTo>
                    <a:pt x="7986" y="1655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419" name="Group 237"/>
          <p:cNvGrpSpPr/>
          <p:nvPr/>
        </p:nvGrpSpPr>
        <p:grpSpPr bwMode="auto">
          <a:xfrm>
            <a:off x="7529078" y="95729"/>
            <a:ext cx="109064" cy="140986"/>
            <a:chOff x="0" y="0"/>
            <a:chExt cx="123" cy="159"/>
          </a:xfrm>
          <a:solidFill>
            <a:schemeClr val="bg1">
              <a:lumMod val="85000"/>
            </a:schemeClr>
          </a:solidFill>
        </p:grpSpPr>
        <p:sp>
          <p:nvSpPr>
            <p:cNvPr id="420" name="AutoShape 235"/>
            <p:cNvSpPr/>
            <p:nvPr/>
          </p:nvSpPr>
          <p:spPr bwMode="auto">
            <a:xfrm>
              <a:off x="8" y="0"/>
              <a:ext cx="104" cy="82"/>
            </a:xfrm>
            <a:custGeom>
              <a:avLst/>
              <a:gdLst/>
              <a:ahLst/>
              <a:cxnLst/>
              <a:rect l="0" t="0" r="r" b="b"/>
              <a:pathLst>
                <a:path w="19564" h="21600">
                  <a:moveTo>
                    <a:pt x="9773" y="0"/>
                  </a:moveTo>
                  <a:cubicBezTo>
                    <a:pt x="5534" y="0"/>
                    <a:pt x="2099" y="4836"/>
                    <a:pt x="2099" y="10799"/>
                  </a:cubicBezTo>
                  <a:lnTo>
                    <a:pt x="2099" y="14263"/>
                  </a:lnTo>
                  <a:cubicBezTo>
                    <a:pt x="2042" y="15380"/>
                    <a:pt x="1777" y="17976"/>
                    <a:pt x="548" y="17797"/>
                  </a:cubicBezTo>
                  <a:cubicBezTo>
                    <a:pt x="-1015" y="17569"/>
                    <a:pt x="963" y="21568"/>
                    <a:pt x="3996" y="21598"/>
                  </a:cubicBezTo>
                  <a:cubicBezTo>
                    <a:pt x="4005" y="21598"/>
                    <a:pt x="4011" y="21600"/>
                    <a:pt x="4019" y="21600"/>
                  </a:cubicBezTo>
                  <a:lnTo>
                    <a:pt x="15530" y="21600"/>
                  </a:lnTo>
                  <a:cubicBezTo>
                    <a:pt x="18583" y="21600"/>
                    <a:pt x="20585" y="17569"/>
                    <a:pt x="19017" y="17797"/>
                  </a:cubicBezTo>
                  <a:cubicBezTo>
                    <a:pt x="17448" y="18024"/>
                    <a:pt x="17448" y="13766"/>
                    <a:pt x="17448" y="13766"/>
                  </a:cubicBezTo>
                  <a:lnTo>
                    <a:pt x="17448" y="10799"/>
                  </a:lnTo>
                  <a:cubicBezTo>
                    <a:pt x="17447" y="4838"/>
                    <a:pt x="14010" y="0"/>
                    <a:pt x="9773" y="0"/>
                  </a:cubicBezTo>
                  <a:close/>
                  <a:moveTo>
                    <a:pt x="9773" y="2417"/>
                  </a:moveTo>
                  <a:cubicBezTo>
                    <a:pt x="12435" y="2417"/>
                    <a:pt x="14919" y="5017"/>
                    <a:pt x="14919" y="8222"/>
                  </a:cubicBezTo>
                  <a:cubicBezTo>
                    <a:pt x="14919" y="8372"/>
                    <a:pt x="14913" y="8521"/>
                    <a:pt x="14904" y="8667"/>
                  </a:cubicBezTo>
                  <a:cubicBezTo>
                    <a:pt x="14888" y="8911"/>
                    <a:pt x="14826" y="8804"/>
                    <a:pt x="14740" y="8447"/>
                  </a:cubicBezTo>
                  <a:cubicBezTo>
                    <a:pt x="14133" y="5993"/>
                    <a:pt x="11992" y="4189"/>
                    <a:pt x="9775" y="4189"/>
                  </a:cubicBezTo>
                  <a:cubicBezTo>
                    <a:pt x="7559" y="4189"/>
                    <a:pt x="5278" y="5993"/>
                    <a:pt x="4649" y="8447"/>
                  </a:cubicBezTo>
                  <a:cubicBezTo>
                    <a:pt x="4558" y="8804"/>
                    <a:pt x="4497" y="8911"/>
                    <a:pt x="4483" y="8667"/>
                  </a:cubicBezTo>
                  <a:cubicBezTo>
                    <a:pt x="4473" y="8519"/>
                    <a:pt x="4468" y="8369"/>
                    <a:pt x="4468" y="8222"/>
                  </a:cubicBezTo>
                  <a:cubicBezTo>
                    <a:pt x="4467" y="5017"/>
                    <a:pt x="7111" y="2417"/>
                    <a:pt x="9773" y="2417"/>
                  </a:cubicBezTo>
                  <a:close/>
                  <a:moveTo>
                    <a:pt x="9773" y="18901"/>
                  </a:moveTo>
                  <a:cubicBezTo>
                    <a:pt x="6596" y="18901"/>
                    <a:pt x="4017" y="15502"/>
                    <a:pt x="4017" y="11029"/>
                  </a:cubicBezTo>
                  <a:cubicBezTo>
                    <a:pt x="4017" y="11029"/>
                    <a:pt x="6579" y="7872"/>
                    <a:pt x="9827" y="7872"/>
                  </a:cubicBezTo>
                  <a:cubicBezTo>
                    <a:pt x="13124" y="7872"/>
                    <a:pt x="15529" y="11029"/>
                    <a:pt x="15529" y="11029"/>
                  </a:cubicBezTo>
                  <a:cubicBezTo>
                    <a:pt x="15529" y="15502"/>
                    <a:pt x="12950" y="18901"/>
                    <a:pt x="9773" y="18901"/>
                  </a:cubicBezTo>
                  <a:close/>
                  <a:moveTo>
                    <a:pt x="9773" y="1890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21" name="AutoShape 236"/>
            <p:cNvSpPr/>
            <p:nvPr/>
          </p:nvSpPr>
          <p:spPr bwMode="auto">
            <a:xfrm>
              <a:off x="0" y="88"/>
              <a:ext cx="123" cy="71"/>
            </a:xfrm>
            <a:custGeom>
              <a:avLst/>
              <a:gdLst/>
              <a:ahLst/>
              <a:cxnLst/>
              <a:rect l="0" t="0" r="r" b="b"/>
              <a:pathLst>
                <a:path w="21600" h="21600">
                  <a:moveTo>
                    <a:pt x="0" y="6172"/>
                  </a:moveTo>
                  <a:lnTo>
                    <a:pt x="0" y="18513"/>
                  </a:lnTo>
                  <a:cubicBezTo>
                    <a:pt x="0" y="20218"/>
                    <a:pt x="805" y="21600"/>
                    <a:pt x="1800" y="21600"/>
                  </a:cubicBezTo>
                  <a:lnTo>
                    <a:pt x="3600" y="21600"/>
                  </a:lnTo>
                  <a:lnTo>
                    <a:pt x="18000" y="21600"/>
                  </a:lnTo>
                  <a:lnTo>
                    <a:pt x="19799" y="21600"/>
                  </a:lnTo>
                  <a:cubicBezTo>
                    <a:pt x="20795" y="21600"/>
                    <a:pt x="21600" y="20220"/>
                    <a:pt x="21600" y="18513"/>
                  </a:cubicBezTo>
                  <a:lnTo>
                    <a:pt x="21600" y="6172"/>
                  </a:lnTo>
                  <a:cubicBezTo>
                    <a:pt x="21600" y="2762"/>
                    <a:pt x="19987" y="0"/>
                    <a:pt x="17998" y="0"/>
                  </a:cubicBezTo>
                  <a:lnTo>
                    <a:pt x="16352" y="0"/>
                  </a:lnTo>
                  <a:cubicBezTo>
                    <a:pt x="16100" y="0"/>
                    <a:pt x="15728" y="197"/>
                    <a:pt x="15519" y="441"/>
                  </a:cubicBezTo>
                  <a:lnTo>
                    <a:pt x="13678" y="2593"/>
                  </a:lnTo>
                  <a:cubicBezTo>
                    <a:pt x="13470" y="2837"/>
                    <a:pt x="13243" y="3369"/>
                    <a:pt x="13174" y="3785"/>
                  </a:cubicBezTo>
                  <a:lnTo>
                    <a:pt x="11028" y="16242"/>
                  </a:lnTo>
                  <a:cubicBezTo>
                    <a:pt x="10957" y="16656"/>
                    <a:pt x="10838" y="16659"/>
                    <a:pt x="10762" y="16245"/>
                  </a:cubicBezTo>
                  <a:lnTo>
                    <a:pt x="8509" y="4000"/>
                  </a:lnTo>
                  <a:cubicBezTo>
                    <a:pt x="8432" y="3588"/>
                    <a:pt x="8201" y="3058"/>
                    <a:pt x="7992" y="2817"/>
                  </a:cubicBezTo>
                  <a:lnTo>
                    <a:pt x="5928" y="438"/>
                  </a:lnTo>
                  <a:cubicBezTo>
                    <a:pt x="5719" y="195"/>
                    <a:pt x="5345" y="0"/>
                    <a:pt x="5092" y="0"/>
                  </a:cubicBezTo>
                  <a:lnTo>
                    <a:pt x="3596" y="0"/>
                  </a:lnTo>
                  <a:cubicBezTo>
                    <a:pt x="1613" y="0"/>
                    <a:pt x="0" y="2764"/>
                    <a:pt x="0" y="6172"/>
                  </a:cubicBezTo>
                  <a:close/>
                  <a:moveTo>
                    <a:pt x="7986" y="11864"/>
                  </a:moveTo>
                  <a:cubicBezTo>
                    <a:pt x="8408" y="11864"/>
                    <a:pt x="8748" y="12447"/>
                    <a:pt x="8748" y="13169"/>
                  </a:cubicBezTo>
                  <a:cubicBezTo>
                    <a:pt x="8748" y="13889"/>
                    <a:pt x="8408" y="14472"/>
                    <a:pt x="7986" y="14472"/>
                  </a:cubicBezTo>
                  <a:cubicBezTo>
                    <a:pt x="7566" y="14472"/>
                    <a:pt x="7226" y="13889"/>
                    <a:pt x="7226" y="13169"/>
                  </a:cubicBezTo>
                  <a:cubicBezTo>
                    <a:pt x="7226" y="12447"/>
                    <a:pt x="7566" y="11864"/>
                    <a:pt x="7986" y="11864"/>
                  </a:cubicBezTo>
                  <a:close/>
                  <a:moveTo>
                    <a:pt x="7986" y="16560"/>
                  </a:moveTo>
                  <a:cubicBezTo>
                    <a:pt x="8408" y="16560"/>
                    <a:pt x="8748" y="17143"/>
                    <a:pt x="8748" y="17863"/>
                  </a:cubicBezTo>
                  <a:cubicBezTo>
                    <a:pt x="8748" y="18583"/>
                    <a:pt x="8408" y="19168"/>
                    <a:pt x="7986" y="19168"/>
                  </a:cubicBezTo>
                  <a:cubicBezTo>
                    <a:pt x="7566" y="19168"/>
                    <a:pt x="7226" y="18583"/>
                    <a:pt x="7226" y="17863"/>
                  </a:cubicBezTo>
                  <a:cubicBezTo>
                    <a:pt x="7226" y="17140"/>
                    <a:pt x="7566" y="16560"/>
                    <a:pt x="7986" y="16560"/>
                  </a:cubicBezTo>
                  <a:close/>
                  <a:moveTo>
                    <a:pt x="7986" y="1656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422" name="Group 246"/>
          <p:cNvGrpSpPr/>
          <p:nvPr/>
        </p:nvGrpSpPr>
        <p:grpSpPr bwMode="auto">
          <a:xfrm>
            <a:off x="6543067" y="3997213"/>
            <a:ext cx="116158" cy="159606"/>
            <a:chOff x="0" y="0"/>
            <a:chExt cx="131" cy="180"/>
          </a:xfrm>
          <a:solidFill>
            <a:schemeClr val="bg1">
              <a:lumMod val="85000"/>
            </a:schemeClr>
          </a:solidFill>
        </p:grpSpPr>
        <p:sp>
          <p:nvSpPr>
            <p:cNvPr id="423" name="AutoShape 244"/>
            <p:cNvSpPr/>
            <p:nvPr/>
          </p:nvSpPr>
          <p:spPr bwMode="auto">
            <a:xfrm>
              <a:off x="8" y="0"/>
              <a:ext cx="111" cy="87"/>
            </a:xfrm>
            <a:custGeom>
              <a:avLst/>
              <a:gdLst/>
              <a:ahLst/>
              <a:cxnLst/>
              <a:rect l="0" t="0" r="r" b="b"/>
              <a:pathLst>
                <a:path w="19566" h="21600">
                  <a:moveTo>
                    <a:pt x="9774" y="0"/>
                  </a:moveTo>
                  <a:cubicBezTo>
                    <a:pt x="5536" y="0"/>
                    <a:pt x="2100" y="4836"/>
                    <a:pt x="2100" y="10798"/>
                  </a:cubicBezTo>
                  <a:lnTo>
                    <a:pt x="2100" y="14263"/>
                  </a:lnTo>
                  <a:cubicBezTo>
                    <a:pt x="2042" y="15380"/>
                    <a:pt x="1779" y="17976"/>
                    <a:pt x="547" y="17796"/>
                  </a:cubicBezTo>
                  <a:cubicBezTo>
                    <a:pt x="-1014" y="17570"/>
                    <a:pt x="964" y="21567"/>
                    <a:pt x="3998" y="21598"/>
                  </a:cubicBezTo>
                  <a:cubicBezTo>
                    <a:pt x="4005" y="21598"/>
                    <a:pt x="4012" y="21600"/>
                    <a:pt x="4019" y="21600"/>
                  </a:cubicBezTo>
                  <a:lnTo>
                    <a:pt x="15532" y="21600"/>
                  </a:lnTo>
                  <a:cubicBezTo>
                    <a:pt x="18587" y="21600"/>
                    <a:pt x="20586" y="17568"/>
                    <a:pt x="19019" y="17796"/>
                  </a:cubicBezTo>
                  <a:cubicBezTo>
                    <a:pt x="17450" y="18023"/>
                    <a:pt x="17450" y="13764"/>
                    <a:pt x="17450" y="13764"/>
                  </a:cubicBezTo>
                  <a:lnTo>
                    <a:pt x="17450" y="10798"/>
                  </a:lnTo>
                  <a:cubicBezTo>
                    <a:pt x="17450" y="4836"/>
                    <a:pt x="14015" y="0"/>
                    <a:pt x="9774" y="0"/>
                  </a:cubicBezTo>
                  <a:close/>
                  <a:moveTo>
                    <a:pt x="9774" y="2413"/>
                  </a:moveTo>
                  <a:cubicBezTo>
                    <a:pt x="12437" y="2413"/>
                    <a:pt x="14920" y="5013"/>
                    <a:pt x="14920" y="8218"/>
                  </a:cubicBezTo>
                  <a:cubicBezTo>
                    <a:pt x="14920" y="8367"/>
                    <a:pt x="14916" y="8517"/>
                    <a:pt x="14906" y="8665"/>
                  </a:cubicBezTo>
                  <a:cubicBezTo>
                    <a:pt x="14890" y="8909"/>
                    <a:pt x="14829" y="8801"/>
                    <a:pt x="14741" y="8444"/>
                  </a:cubicBezTo>
                  <a:cubicBezTo>
                    <a:pt x="14134" y="5990"/>
                    <a:pt x="11992" y="4188"/>
                    <a:pt x="9774" y="4188"/>
                  </a:cubicBezTo>
                  <a:cubicBezTo>
                    <a:pt x="7557" y="4188"/>
                    <a:pt x="5279" y="5990"/>
                    <a:pt x="4650" y="8444"/>
                  </a:cubicBezTo>
                  <a:cubicBezTo>
                    <a:pt x="4559" y="8803"/>
                    <a:pt x="4498" y="8909"/>
                    <a:pt x="4482" y="8665"/>
                  </a:cubicBezTo>
                  <a:cubicBezTo>
                    <a:pt x="4472" y="8519"/>
                    <a:pt x="4468" y="8369"/>
                    <a:pt x="4468" y="8218"/>
                  </a:cubicBezTo>
                  <a:cubicBezTo>
                    <a:pt x="4468" y="5015"/>
                    <a:pt x="7113" y="2413"/>
                    <a:pt x="9774" y="2413"/>
                  </a:cubicBezTo>
                  <a:close/>
                  <a:moveTo>
                    <a:pt x="9774" y="18900"/>
                  </a:moveTo>
                  <a:cubicBezTo>
                    <a:pt x="6596" y="18900"/>
                    <a:pt x="4019" y="15498"/>
                    <a:pt x="4019" y="11027"/>
                  </a:cubicBezTo>
                  <a:cubicBezTo>
                    <a:pt x="4019" y="11027"/>
                    <a:pt x="6581" y="7869"/>
                    <a:pt x="9829" y="7869"/>
                  </a:cubicBezTo>
                  <a:cubicBezTo>
                    <a:pt x="13126" y="7869"/>
                    <a:pt x="15531" y="11027"/>
                    <a:pt x="15531" y="11027"/>
                  </a:cubicBezTo>
                  <a:cubicBezTo>
                    <a:pt x="15532" y="15500"/>
                    <a:pt x="12955" y="18900"/>
                    <a:pt x="9774" y="18900"/>
                  </a:cubicBezTo>
                  <a:close/>
                  <a:moveTo>
                    <a:pt x="9774" y="189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24" name="AutoShape 245"/>
            <p:cNvSpPr/>
            <p:nvPr/>
          </p:nvSpPr>
          <p:spPr bwMode="auto">
            <a:xfrm>
              <a:off x="0" y="104"/>
              <a:ext cx="131" cy="76"/>
            </a:xfrm>
            <a:custGeom>
              <a:avLst/>
              <a:gdLst/>
              <a:ahLst/>
              <a:cxnLst/>
              <a:rect l="0" t="0" r="r" b="b"/>
              <a:pathLst>
                <a:path w="21600" h="21600">
                  <a:moveTo>
                    <a:pt x="0" y="6171"/>
                  </a:moveTo>
                  <a:lnTo>
                    <a:pt x="0" y="18513"/>
                  </a:lnTo>
                  <a:cubicBezTo>
                    <a:pt x="0" y="20220"/>
                    <a:pt x="805" y="21600"/>
                    <a:pt x="1800" y="21600"/>
                  </a:cubicBezTo>
                  <a:lnTo>
                    <a:pt x="3601" y="21600"/>
                  </a:lnTo>
                  <a:lnTo>
                    <a:pt x="17999" y="21600"/>
                  </a:lnTo>
                  <a:lnTo>
                    <a:pt x="19800" y="21600"/>
                  </a:lnTo>
                  <a:cubicBezTo>
                    <a:pt x="20795" y="21600"/>
                    <a:pt x="21600" y="20220"/>
                    <a:pt x="21600" y="18513"/>
                  </a:cubicBezTo>
                  <a:lnTo>
                    <a:pt x="21600" y="6171"/>
                  </a:lnTo>
                  <a:cubicBezTo>
                    <a:pt x="21600" y="2760"/>
                    <a:pt x="19987" y="0"/>
                    <a:pt x="17999" y="0"/>
                  </a:cubicBezTo>
                  <a:lnTo>
                    <a:pt x="16354" y="0"/>
                  </a:lnTo>
                  <a:cubicBezTo>
                    <a:pt x="16103" y="0"/>
                    <a:pt x="15729" y="196"/>
                    <a:pt x="15521" y="439"/>
                  </a:cubicBezTo>
                  <a:lnTo>
                    <a:pt x="13681" y="2594"/>
                  </a:lnTo>
                  <a:cubicBezTo>
                    <a:pt x="13474" y="2837"/>
                    <a:pt x="13247" y="3370"/>
                    <a:pt x="13176" y="3782"/>
                  </a:cubicBezTo>
                  <a:lnTo>
                    <a:pt x="11030" y="16242"/>
                  </a:lnTo>
                  <a:cubicBezTo>
                    <a:pt x="10958" y="16656"/>
                    <a:pt x="10839" y="16658"/>
                    <a:pt x="10765" y="16246"/>
                  </a:cubicBezTo>
                  <a:lnTo>
                    <a:pt x="8510" y="3998"/>
                  </a:lnTo>
                  <a:cubicBezTo>
                    <a:pt x="8434" y="3586"/>
                    <a:pt x="8204" y="3057"/>
                    <a:pt x="7994" y="2817"/>
                  </a:cubicBezTo>
                  <a:lnTo>
                    <a:pt x="5929" y="435"/>
                  </a:lnTo>
                  <a:cubicBezTo>
                    <a:pt x="5719" y="191"/>
                    <a:pt x="5346" y="0"/>
                    <a:pt x="5093" y="0"/>
                  </a:cubicBezTo>
                  <a:lnTo>
                    <a:pt x="3598" y="0"/>
                  </a:lnTo>
                  <a:cubicBezTo>
                    <a:pt x="1613" y="0"/>
                    <a:pt x="0" y="2760"/>
                    <a:pt x="0" y="6171"/>
                  </a:cubicBezTo>
                  <a:close/>
                  <a:moveTo>
                    <a:pt x="7986" y="11863"/>
                  </a:moveTo>
                  <a:cubicBezTo>
                    <a:pt x="8406" y="11863"/>
                    <a:pt x="8746" y="12448"/>
                    <a:pt x="8746" y="13166"/>
                  </a:cubicBezTo>
                  <a:cubicBezTo>
                    <a:pt x="8746" y="13887"/>
                    <a:pt x="8406" y="14472"/>
                    <a:pt x="7986" y="14472"/>
                  </a:cubicBezTo>
                  <a:cubicBezTo>
                    <a:pt x="7567" y="14472"/>
                    <a:pt x="7227" y="13887"/>
                    <a:pt x="7227" y="13166"/>
                  </a:cubicBezTo>
                  <a:cubicBezTo>
                    <a:pt x="7227" y="12448"/>
                    <a:pt x="7566" y="11863"/>
                    <a:pt x="7986" y="11863"/>
                  </a:cubicBezTo>
                  <a:close/>
                  <a:moveTo>
                    <a:pt x="7986" y="16557"/>
                  </a:moveTo>
                  <a:cubicBezTo>
                    <a:pt x="8406" y="16557"/>
                    <a:pt x="8746" y="17140"/>
                    <a:pt x="8746" y="17860"/>
                  </a:cubicBezTo>
                  <a:cubicBezTo>
                    <a:pt x="8746" y="18581"/>
                    <a:pt x="8406" y="19166"/>
                    <a:pt x="7986" y="19166"/>
                  </a:cubicBezTo>
                  <a:cubicBezTo>
                    <a:pt x="7567" y="19166"/>
                    <a:pt x="7227" y="18581"/>
                    <a:pt x="7227" y="17860"/>
                  </a:cubicBezTo>
                  <a:cubicBezTo>
                    <a:pt x="7227" y="17140"/>
                    <a:pt x="7566" y="16557"/>
                    <a:pt x="7986" y="16557"/>
                  </a:cubicBezTo>
                  <a:close/>
                  <a:moveTo>
                    <a:pt x="7986" y="1655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425" name="Group 249"/>
          <p:cNvGrpSpPr/>
          <p:nvPr/>
        </p:nvGrpSpPr>
        <p:grpSpPr bwMode="auto">
          <a:xfrm>
            <a:off x="6103263" y="3252384"/>
            <a:ext cx="54975" cy="74483"/>
            <a:chOff x="0" y="0"/>
            <a:chExt cx="62" cy="84"/>
          </a:xfrm>
          <a:solidFill>
            <a:schemeClr val="bg1">
              <a:lumMod val="85000"/>
            </a:schemeClr>
          </a:solidFill>
        </p:grpSpPr>
        <p:sp>
          <p:nvSpPr>
            <p:cNvPr id="426" name="AutoShape 247"/>
            <p:cNvSpPr/>
            <p:nvPr/>
          </p:nvSpPr>
          <p:spPr bwMode="auto">
            <a:xfrm>
              <a:off x="0" y="0"/>
              <a:ext cx="53" cy="41"/>
            </a:xfrm>
            <a:custGeom>
              <a:avLst/>
              <a:gdLst/>
              <a:ahLst/>
              <a:cxnLst/>
              <a:rect l="0" t="0" r="r" b="b"/>
              <a:pathLst>
                <a:path w="19565" h="21600">
                  <a:moveTo>
                    <a:pt x="9775" y="0"/>
                  </a:moveTo>
                  <a:cubicBezTo>
                    <a:pt x="5536" y="0"/>
                    <a:pt x="2099" y="4837"/>
                    <a:pt x="2099" y="10798"/>
                  </a:cubicBezTo>
                  <a:lnTo>
                    <a:pt x="2099" y="14268"/>
                  </a:lnTo>
                  <a:cubicBezTo>
                    <a:pt x="2041" y="15383"/>
                    <a:pt x="1776" y="17977"/>
                    <a:pt x="547" y="17800"/>
                  </a:cubicBezTo>
                  <a:cubicBezTo>
                    <a:pt x="-1015" y="17572"/>
                    <a:pt x="963" y="21571"/>
                    <a:pt x="3998" y="21600"/>
                  </a:cubicBezTo>
                  <a:cubicBezTo>
                    <a:pt x="4004" y="21600"/>
                    <a:pt x="4013" y="21600"/>
                    <a:pt x="4019" y="21600"/>
                  </a:cubicBezTo>
                  <a:lnTo>
                    <a:pt x="15531" y="21600"/>
                  </a:lnTo>
                  <a:cubicBezTo>
                    <a:pt x="18586" y="21600"/>
                    <a:pt x="20585" y="17568"/>
                    <a:pt x="19018" y="17800"/>
                  </a:cubicBezTo>
                  <a:cubicBezTo>
                    <a:pt x="17447" y="18027"/>
                    <a:pt x="17447" y="13764"/>
                    <a:pt x="17447" y="13764"/>
                  </a:cubicBezTo>
                  <a:lnTo>
                    <a:pt x="17447" y="10794"/>
                  </a:lnTo>
                  <a:cubicBezTo>
                    <a:pt x="17447" y="4837"/>
                    <a:pt x="14013" y="0"/>
                    <a:pt x="9775" y="0"/>
                  </a:cubicBezTo>
                  <a:close/>
                  <a:moveTo>
                    <a:pt x="9775" y="2412"/>
                  </a:moveTo>
                  <a:cubicBezTo>
                    <a:pt x="12437" y="2412"/>
                    <a:pt x="14917" y="5015"/>
                    <a:pt x="14917" y="8220"/>
                  </a:cubicBezTo>
                  <a:cubicBezTo>
                    <a:pt x="14917" y="8369"/>
                    <a:pt x="14914" y="8522"/>
                    <a:pt x="14905" y="8662"/>
                  </a:cubicBezTo>
                  <a:cubicBezTo>
                    <a:pt x="14888" y="8914"/>
                    <a:pt x="14829" y="8799"/>
                    <a:pt x="14741" y="8443"/>
                  </a:cubicBezTo>
                  <a:cubicBezTo>
                    <a:pt x="14133" y="5986"/>
                    <a:pt x="11991" y="4189"/>
                    <a:pt x="9775" y="4189"/>
                  </a:cubicBezTo>
                  <a:cubicBezTo>
                    <a:pt x="7556" y="4189"/>
                    <a:pt x="5278" y="5990"/>
                    <a:pt x="4647" y="8443"/>
                  </a:cubicBezTo>
                  <a:cubicBezTo>
                    <a:pt x="4556" y="8799"/>
                    <a:pt x="4494" y="8910"/>
                    <a:pt x="4480" y="8662"/>
                  </a:cubicBezTo>
                  <a:cubicBezTo>
                    <a:pt x="4471" y="8522"/>
                    <a:pt x="4465" y="8369"/>
                    <a:pt x="4465" y="8220"/>
                  </a:cubicBezTo>
                  <a:cubicBezTo>
                    <a:pt x="4465" y="5015"/>
                    <a:pt x="7113" y="2412"/>
                    <a:pt x="9775" y="2412"/>
                  </a:cubicBezTo>
                  <a:close/>
                  <a:moveTo>
                    <a:pt x="9775" y="18907"/>
                  </a:moveTo>
                  <a:cubicBezTo>
                    <a:pt x="6596" y="18907"/>
                    <a:pt x="4019" y="15507"/>
                    <a:pt x="4019" y="11033"/>
                  </a:cubicBezTo>
                  <a:cubicBezTo>
                    <a:pt x="4019" y="11033"/>
                    <a:pt x="6581" y="7873"/>
                    <a:pt x="9828" y="7873"/>
                  </a:cubicBezTo>
                  <a:cubicBezTo>
                    <a:pt x="13127" y="7873"/>
                    <a:pt x="15531" y="11033"/>
                    <a:pt x="15531" y="11033"/>
                  </a:cubicBezTo>
                  <a:cubicBezTo>
                    <a:pt x="15531" y="15503"/>
                    <a:pt x="12954" y="18907"/>
                    <a:pt x="9775" y="18907"/>
                  </a:cubicBezTo>
                  <a:close/>
                  <a:moveTo>
                    <a:pt x="9775" y="1890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27" name="AutoShape 248"/>
            <p:cNvSpPr/>
            <p:nvPr/>
          </p:nvSpPr>
          <p:spPr bwMode="auto">
            <a:xfrm>
              <a:off x="0" y="48"/>
              <a:ext cx="62" cy="36"/>
            </a:xfrm>
            <a:custGeom>
              <a:avLst/>
              <a:gdLst/>
              <a:ahLst/>
              <a:cxnLst/>
              <a:rect l="0" t="0" r="r" b="b"/>
              <a:pathLst>
                <a:path w="21600" h="21600">
                  <a:moveTo>
                    <a:pt x="0" y="6169"/>
                  </a:moveTo>
                  <a:lnTo>
                    <a:pt x="0" y="18513"/>
                  </a:lnTo>
                  <a:cubicBezTo>
                    <a:pt x="0" y="20217"/>
                    <a:pt x="807" y="21600"/>
                    <a:pt x="1801" y="21600"/>
                  </a:cubicBezTo>
                  <a:lnTo>
                    <a:pt x="3601" y="21600"/>
                  </a:lnTo>
                  <a:lnTo>
                    <a:pt x="17999" y="21600"/>
                  </a:lnTo>
                  <a:lnTo>
                    <a:pt x="19799" y="21600"/>
                  </a:lnTo>
                  <a:cubicBezTo>
                    <a:pt x="20793" y="21600"/>
                    <a:pt x="21600" y="20217"/>
                    <a:pt x="21600" y="18513"/>
                  </a:cubicBezTo>
                  <a:lnTo>
                    <a:pt x="21600" y="6169"/>
                  </a:lnTo>
                  <a:cubicBezTo>
                    <a:pt x="21600" y="2757"/>
                    <a:pt x="19987" y="0"/>
                    <a:pt x="17999" y="0"/>
                  </a:cubicBezTo>
                  <a:lnTo>
                    <a:pt x="16355" y="0"/>
                  </a:lnTo>
                  <a:cubicBezTo>
                    <a:pt x="16104" y="0"/>
                    <a:pt x="15730" y="194"/>
                    <a:pt x="15523" y="439"/>
                  </a:cubicBezTo>
                  <a:lnTo>
                    <a:pt x="13681" y="2591"/>
                  </a:lnTo>
                  <a:cubicBezTo>
                    <a:pt x="13475" y="2837"/>
                    <a:pt x="13246" y="3370"/>
                    <a:pt x="13178" y="3781"/>
                  </a:cubicBezTo>
                  <a:lnTo>
                    <a:pt x="11033" y="16242"/>
                  </a:lnTo>
                  <a:cubicBezTo>
                    <a:pt x="10961" y="16658"/>
                    <a:pt x="10843" y="16658"/>
                    <a:pt x="10766" y="16247"/>
                  </a:cubicBezTo>
                  <a:lnTo>
                    <a:pt x="8511" y="3998"/>
                  </a:lnTo>
                  <a:cubicBezTo>
                    <a:pt x="8436" y="3587"/>
                    <a:pt x="8205" y="3059"/>
                    <a:pt x="7996" y="2818"/>
                  </a:cubicBezTo>
                  <a:lnTo>
                    <a:pt x="5931" y="434"/>
                  </a:lnTo>
                  <a:cubicBezTo>
                    <a:pt x="5721" y="194"/>
                    <a:pt x="5347" y="0"/>
                    <a:pt x="5094" y="0"/>
                  </a:cubicBezTo>
                  <a:lnTo>
                    <a:pt x="3599" y="0"/>
                  </a:lnTo>
                  <a:cubicBezTo>
                    <a:pt x="1613" y="0"/>
                    <a:pt x="0" y="2757"/>
                    <a:pt x="0" y="6169"/>
                  </a:cubicBezTo>
                  <a:close/>
                  <a:moveTo>
                    <a:pt x="7985" y="11862"/>
                  </a:moveTo>
                  <a:cubicBezTo>
                    <a:pt x="8406" y="11862"/>
                    <a:pt x="8745" y="12447"/>
                    <a:pt x="8745" y="13165"/>
                  </a:cubicBezTo>
                  <a:cubicBezTo>
                    <a:pt x="8745" y="13882"/>
                    <a:pt x="8406" y="14468"/>
                    <a:pt x="7985" y="14468"/>
                  </a:cubicBezTo>
                  <a:cubicBezTo>
                    <a:pt x="7566" y="14468"/>
                    <a:pt x="7225" y="13882"/>
                    <a:pt x="7225" y="13165"/>
                  </a:cubicBezTo>
                  <a:cubicBezTo>
                    <a:pt x="7228" y="12447"/>
                    <a:pt x="7566" y="11862"/>
                    <a:pt x="7985" y="11862"/>
                  </a:cubicBezTo>
                  <a:close/>
                  <a:moveTo>
                    <a:pt x="7985" y="16554"/>
                  </a:moveTo>
                  <a:cubicBezTo>
                    <a:pt x="8406" y="16554"/>
                    <a:pt x="8745" y="17135"/>
                    <a:pt x="8745" y="17862"/>
                  </a:cubicBezTo>
                  <a:cubicBezTo>
                    <a:pt x="8745" y="18579"/>
                    <a:pt x="8406" y="19164"/>
                    <a:pt x="7985" y="19164"/>
                  </a:cubicBezTo>
                  <a:cubicBezTo>
                    <a:pt x="7566" y="19164"/>
                    <a:pt x="7225" y="18579"/>
                    <a:pt x="7225" y="17862"/>
                  </a:cubicBezTo>
                  <a:cubicBezTo>
                    <a:pt x="7228" y="17135"/>
                    <a:pt x="7566" y="16554"/>
                    <a:pt x="7985" y="16554"/>
                  </a:cubicBezTo>
                  <a:close/>
                  <a:moveTo>
                    <a:pt x="7985" y="16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428" name="Group 252"/>
          <p:cNvGrpSpPr/>
          <p:nvPr/>
        </p:nvGrpSpPr>
        <p:grpSpPr bwMode="auto">
          <a:xfrm>
            <a:off x="8869770" y="1564105"/>
            <a:ext cx="54975" cy="74483"/>
            <a:chOff x="0" y="0"/>
            <a:chExt cx="62" cy="84"/>
          </a:xfrm>
          <a:solidFill>
            <a:schemeClr val="bg1">
              <a:lumMod val="85000"/>
            </a:schemeClr>
          </a:solidFill>
        </p:grpSpPr>
        <p:sp>
          <p:nvSpPr>
            <p:cNvPr id="429" name="AutoShape 250"/>
            <p:cNvSpPr/>
            <p:nvPr/>
          </p:nvSpPr>
          <p:spPr bwMode="auto">
            <a:xfrm>
              <a:off x="0" y="0"/>
              <a:ext cx="53" cy="41"/>
            </a:xfrm>
            <a:custGeom>
              <a:avLst/>
              <a:gdLst/>
              <a:ahLst/>
              <a:cxnLst/>
              <a:rect l="0" t="0" r="r" b="b"/>
              <a:pathLst>
                <a:path w="19566" h="21600">
                  <a:moveTo>
                    <a:pt x="9774" y="0"/>
                  </a:moveTo>
                  <a:cubicBezTo>
                    <a:pt x="5535" y="0"/>
                    <a:pt x="2098" y="4837"/>
                    <a:pt x="2098" y="10798"/>
                  </a:cubicBezTo>
                  <a:lnTo>
                    <a:pt x="2098" y="14268"/>
                  </a:lnTo>
                  <a:cubicBezTo>
                    <a:pt x="2040" y="15383"/>
                    <a:pt x="1778" y="17977"/>
                    <a:pt x="546" y="17800"/>
                  </a:cubicBezTo>
                  <a:cubicBezTo>
                    <a:pt x="-1013" y="17572"/>
                    <a:pt x="965" y="21571"/>
                    <a:pt x="3997" y="21600"/>
                  </a:cubicBezTo>
                  <a:cubicBezTo>
                    <a:pt x="4003" y="21600"/>
                    <a:pt x="4015" y="21600"/>
                    <a:pt x="4021" y="21600"/>
                  </a:cubicBezTo>
                  <a:lnTo>
                    <a:pt x="15533" y="21600"/>
                  </a:lnTo>
                  <a:cubicBezTo>
                    <a:pt x="18588" y="21600"/>
                    <a:pt x="20587" y="17568"/>
                    <a:pt x="19020" y="17800"/>
                  </a:cubicBezTo>
                  <a:cubicBezTo>
                    <a:pt x="17452" y="18027"/>
                    <a:pt x="17452" y="13764"/>
                    <a:pt x="17452" y="13764"/>
                  </a:cubicBezTo>
                  <a:lnTo>
                    <a:pt x="17452" y="10794"/>
                  </a:lnTo>
                  <a:cubicBezTo>
                    <a:pt x="17446" y="4833"/>
                    <a:pt x="14009" y="0"/>
                    <a:pt x="9774" y="0"/>
                  </a:cubicBezTo>
                  <a:close/>
                  <a:moveTo>
                    <a:pt x="9774" y="2412"/>
                  </a:moveTo>
                  <a:cubicBezTo>
                    <a:pt x="12433" y="2412"/>
                    <a:pt x="14916" y="5015"/>
                    <a:pt x="14916" y="8220"/>
                  </a:cubicBezTo>
                  <a:cubicBezTo>
                    <a:pt x="14916" y="8369"/>
                    <a:pt x="14913" y="8522"/>
                    <a:pt x="14904" y="8662"/>
                  </a:cubicBezTo>
                  <a:cubicBezTo>
                    <a:pt x="14887" y="8914"/>
                    <a:pt x="14831" y="8799"/>
                    <a:pt x="14737" y="8443"/>
                  </a:cubicBezTo>
                  <a:cubicBezTo>
                    <a:pt x="14130" y="5986"/>
                    <a:pt x="11987" y="4189"/>
                    <a:pt x="9774" y="4189"/>
                  </a:cubicBezTo>
                  <a:cubicBezTo>
                    <a:pt x="7555" y="4189"/>
                    <a:pt x="5280" y="5990"/>
                    <a:pt x="4649" y="8443"/>
                  </a:cubicBezTo>
                  <a:cubicBezTo>
                    <a:pt x="4558" y="8799"/>
                    <a:pt x="4493" y="8910"/>
                    <a:pt x="4482" y="8662"/>
                  </a:cubicBezTo>
                  <a:cubicBezTo>
                    <a:pt x="4470" y="8522"/>
                    <a:pt x="4464" y="8369"/>
                    <a:pt x="4464" y="8220"/>
                  </a:cubicBezTo>
                  <a:cubicBezTo>
                    <a:pt x="4464" y="5011"/>
                    <a:pt x="7112" y="2412"/>
                    <a:pt x="9774" y="2412"/>
                  </a:cubicBezTo>
                  <a:close/>
                  <a:moveTo>
                    <a:pt x="9774" y="18907"/>
                  </a:moveTo>
                  <a:cubicBezTo>
                    <a:pt x="6595" y="18907"/>
                    <a:pt x="4018" y="15507"/>
                    <a:pt x="4018" y="11033"/>
                  </a:cubicBezTo>
                  <a:cubicBezTo>
                    <a:pt x="4018" y="11033"/>
                    <a:pt x="6580" y="7873"/>
                    <a:pt x="9827" y="7873"/>
                  </a:cubicBezTo>
                  <a:cubicBezTo>
                    <a:pt x="13126" y="7873"/>
                    <a:pt x="15530" y="11033"/>
                    <a:pt x="15530" y="11033"/>
                  </a:cubicBezTo>
                  <a:cubicBezTo>
                    <a:pt x="15530" y="15503"/>
                    <a:pt x="12953" y="18907"/>
                    <a:pt x="9774" y="18907"/>
                  </a:cubicBezTo>
                  <a:close/>
                  <a:moveTo>
                    <a:pt x="9774" y="1890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30" name="AutoShape 251"/>
            <p:cNvSpPr/>
            <p:nvPr/>
          </p:nvSpPr>
          <p:spPr bwMode="auto">
            <a:xfrm>
              <a:off x="0" y="48"/>
              <a:ext cx="62" cy="36"/>
            </a:xfrm>
            <a:custGeom>
              <a:avLst/>
              <a:gdLst/>
              <a:ahLst/>
              <a:cxnLst/>
              <a:rect l="0" t="0" r="r" b="b"/>
              <a:pathLst>
                <a:path w="21600" h="21600">
                  <a:moveTo>
                    <a:pt x="0" y="6169"/>
                  </a:moveTo>
                  <a:lnTo>
                    <a:pt x="0" y="18513"/>
                  </a:lnTo>
                  <a:cubicBezTo>
                    <a:pt x="0" y="20217"/>
                    <a:pt x="804" y="21600"/>
                    <a:pt x="1798" y="21600"/>
                  </a:cubicBezTo>
                  <a:lnTo>
                    <a:pt x="3600" y="21600"/>
                  </a:lnTo>
                  <a:lnTo>
                    <a:pt x="18000" y="21600"/>
                  </a:lnTo>
                  <a:lnTo>
                    <a:pt x="19802" y="21600"/>
                  </a:lnTo>
                  <a:cubicBezTo>
                    <a:pt x="20796" y="21600"/>
                    <a:pt x="21600" y="20217"/>
                    <a:pt x="21600" y="18513"/>
                  </a:cubicBezTo>
                  <a:lnTo>
                    <a:pt x="21600" y="6169"/>
                  </a:lnTo>
                  <a:cubicBezTo>
                    <a:pt x="21600" y="2757"/>
                    <a:pt x="19989" y="0"/>
                    <a:pt x="17998" y="0"/>
                  </a:cubicBezTo>
                  <a:lnTo>
                    <a:pt x="16354" y="0"/>
                  </a:lnTo>
                  <a:cubicBezTo>
                    <a:pt x="16100" y="0"/>
                    <a:pt x="15726" y="194"/>
                    <a:pt x="15519" y="439"/>
                  </a:cubicBezTo>
                  <a:lnTo>
                    <a:pt x="13677" y="2591"/>
                  </a:lnTo>
                  <a:cubicBezTo>
                    <a:pt x="13470" y="2837"/>
                    <a:pt x="13244" y="3370"/>
                    <a:pt x="13173" y="3781"/>
                  </a:cubicBezTo>
                  <a:lnTo>
                    <a:pt x="11027" y="16242"/>
                  </a:lnTo>
                  <a:cubicBezTo>
                    <a:pt x="10953" y="16658"/>
                    <a:pt x="10837" y="16658"/>
                    <a:pt x="10757" y="16247"/>
                  </a:cubicBezTo>
                  <a:lnTo>
                    <a:pt x="8505" y="3998"/>
                  </a:lnTo>
                  <a:cubicBezTo>
                    <a:pt x="8430" y="3587"/>
                    <a:pt x="8199" y="3059"/>
                    <a:pt x="7987" y="2818"/>
                  </a:cubicBezTo>
                  <a:lnTo>
                    <a:pt x="5921" y="434"/>
                  </a:lnTo>
                  <a:cubicBezTo>
                    <a:pt x="5712" y="194"/>
                    <a:pt x="5340" y="0"/>
                    <a:pt x="5087" y="0"/>
                  </a:cubicBezTo>
                  <a:lnTo>
                    <a:pt x="3591" y="0"/>
                  </a:lnTo>
                  <a:cubicBezTo>
                    <a:pt x="1614" y="0"/>
                    <a:pt x="0" y="2757"/>
                    <a:pt x="0" y="6169"/>
                  </a:cubicBezTo>
                  <a:close/>
                  <a:moveTo>
                    <a:pt x="7987" y="11862"/>
                  </a:moveTo>
                  <a:cubicBezTo>
                    <a:pt x="8408" y="11862"/>
                    <a:pt x="8747" y="12447"/>
                    <a:pt x="8747" y="13165"/>
                  </a:cubicBezTo>
                  <a:cubicBezTo>
                    <a:pt x="8747" y="13882"/>
                    <a:pt x="8408" y="14468"/>
                    <a:pt x="7987" y="14468"/>
                  </a:cubicBezTo>
                  <a:cubicBezTo>
                    <a:pt x="7568" y="14468"/>
                    <a:pt x="7227" y="13882"/>
                    <a:pt x="7227" y="13165"/>
                  </a:cubicBezTo>
                  <a:cubicBezTo>
                    <a:pt x="7227" y="12447"/>
                    <a:pt x="7568" y="11862"/>
                    <a:pt x="7987" y="11862"/>
                  </a:cubicBezTo>
                  <a:close/>
                  <a:moveTo>
                    <a:pt x="7987" y="16554"/>
                  </a:moveTo>
                  <a:cubicBezTo>
                    <a:pt x="8408" y="16554"/>
                    <a:pt x="8747" y="17135"/>
                    <a:pt x="8747" y="17862"/>
                  </a:cubicBezTo>
                  <a:cubicBezTo>
                    <a:pt x="8747" y="18579"/>
                    <a:pt x="8408" y="19164"/>
                    <a:pt x="7987" y="19164"/>
                  </a:cubicBezTo>
                  <a:cubicBezTo>
                    <a:pt x="7568" y="19164"/>
                    <a:pt x="7227" y="18579"/>
                    <a:pt x="7227" y="17862"/>
                  </a:cubicBezTo>
                  <a:cubicBezTo>
                    <a:pt x="7227" y="17135"/>
                    <a:pt x="7568" y="16554"/>
                    <a:pt x="7987" y="16554"/>
                  </a:cubicBezTo>
                  <a:close/>
                  <a:moveTo>
                    <a:pt x="7987" y="16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431" name="Group 255"/>
          <p:cNvGrpSpPr/>
          <p:nvPr/>
        </p:nvGrpSpPr>
        <p:grpSpPr bwMode="auto">
          <a:xfrm>
            <a:off x="6358633" y="1649229"/>
            <a:ext cx="54975" cy="74483"/>
            <a:chOff x="0" y="0"/>
            <a:chExt cx="62" cy="84"/>
          </a:xfrm>
          <a:solidFill>
            <a:schemeClr val="bg1">
              <a:lumMod val="85000"/>
            </a:schemeClr>
          </a:solidFill>
        </p:grpSpPr>
        <p:sp>
          <p:nvSpPr>
            <p:cNvPr id="432" name="AutoShape 253"/>
            <p:cNvSpPr/>
            <p:nvPr/>
          </p:nvSpPr>
          <p:spPr bwMode="auto">
            <a:xfrm>
              <a:off x="0" y="0"/>
              <a:ext cx="53" cy="41"/>
            </a:xfrm>
            <a:custGeom>
              <a:avLst/>
              <a:gdLst/>
              <a:ahLst/>
              <a:cxnLst/>
              <a:rect l="0" t="0" r="r" b="b"/>
              <a:pathLst>
                <a:path w="19567" h="21600">
                  <a:moveTo>
                    <a:pt x="9774" y="0"/>
                  </a:moveTo>
                  <a:cubicBezTo>
                    <a:pt x="5535" y="0"/>
                    <a:pt x="2098" y="4837"/>
                    <a:pt x="2098" y="10798"/>
                  </a:cubicBezTo>
                  <a:lnTo>
                    <a:pt x="2098" y="14268"/>
                  </a:lnTo>
                  <a:cubicBezTo>
                    <a:pt x="2040" y="15383"/>
                    <a:pt x="1778" y="17977"/>
                    <a:pt x="546" y="17800"/>
                  </a:cubicBezTo>
                  <a:cubicBezTo>
                    <a:pt x="-1013" y="17572"/>
                    <a:pt x="962" y="21571"/>
                    <a:pt x="3997" y="21600"/>
                  </a:cubicBezTo>
                  <a:cubicBezTo>
                    <a:pt x="4003" y="21600"/>
                    <a:pt x="4015" y="21600"/>
                    <a:pt x="4021" y="21600"/>
                  </a:cubicBezTo>
                  <a:lnTo>
                    <a:pt x="15533" y="21600"/>
                  </a:lnTo>
                  <a:cubicBezTo>
                    <a:pt x="18588" y="21600"/>
                    <a:pt x="20587" y="17568"/>
                    <a:pt x="19020" y="17800"/>
                  </a:cubicBezTo>
                  <a:cubicBezTo>
                    <a:pt x="17452" y="18027"/>
                    <a:pt x="17452" y="13764"/>
                    <a:pt x="17452" y="13764"/>
                  </a:cubicBezTo>
                  <a:lnTo>
                    <a:pt x="17452" y="10794"/>
                  </a:lnTo>
                  <a:cubicBezTo>
                    <a:pt x="17446" y="4837"/>
                    <a:pt x="14009" y="0"/>
                    <a:pt x="9774" y="0"/>
                  </a:cubicBezTo>
                  <a:close/>
                  <a:moveTo>
                    <a:pt x="9774" y="2412"/>
                  </a:moveTo>
                  <a:cubicBezTo>
                    <a:pt x="12433" y="2412"/>
                    <a:pt x="14916" y="5015"/>
                    <a:pt x="14916" y="8220"/>
                  </a:cubicBezTo>
                  <a:cubicBezTo>
                    <a:pt x="14916" y="8369"/>
                    <a:pt x="14913" y="8522"/>
                    <a:pt x="14904" y="8662"/>
                  </a:cubicBezTo>
                  <a:cubicBezTo>
                    <a:pt x="14887" y="8914"/>
                    <a:pt x="14831" y="8799"/>
                    <a:pt x="14737" y="8443"/>
                  </a:cubicBezTo>
                  <a:cubicBezTo>
                    <a:pt x="14130" y="5986"/>
                    <a:pt x="11990" y="4189"/>
                    <a:pt x="9774" y="4189"/>
                  </a:cubicBezTo>
                  <a:cubicBezTo>
                    <a:pt x="7555" y="4189"/>
                    <a:pt x="5280" y="5990"/>
                    <a:pt x="4649" y="8443"/>
                  </a:cubicBezTo>
                  <a:cubicBezTo>
                    <a:pt x="4558" y="8799"/>
                    <a:pt x="4493" y="8910"/>
                    <a:pt x="4482" y="8662"/>
                  </a:cubicBezTo>
                  <a:cubicBezTo>
                    <a:pt x="4470" y="8522"/>
                    <a:pt x="4464" y="8369"/>
                    <a:pt x="4464" y="8220"/>
                  </a:cubicBezTo>
                  <a:cubicBezTo>
                    <a:pt x="4464" y="5015"/>
                    <a:pt x="7112" y="2412"/>
                    <a:pt x="9774" y="2412"/>
                  </a:cubicBezTo>
                  <a:close/>
                  <a:moveTo>
                    <a:pt x="9774" y="18907"/>
                  </a:moveTo>
                  <a:cubicBezTo>
                    <a:pt x="6595" y="18907"/>
                    <a:pt x="4018" y="15507"/>
                    <a:pt x="4018" y="11033"/>
                  </a:cubicBezTo>
                  <a:cubicBezTo>
                    <a:pt x="4018" y="11033"/>
                    <a:pt x="6580" y="7873"/>
                    <a:pt x="9824" y="7873"/>
                  </a:cubicBezTo>
                  <a:cubicBezTo>
                    <a:pt x="13123" y="7873"/>
                    <a:pt x="15527" y="11033"/>
                    <a:pt x="15527" y="11033"/>
                  </a:cubicBezTo>
                  <a:cubicBezTo>
                    <a:pt x="15530" y="15507"/>
                    <a:pt x="12953" y="18907"/>
                    <a:pt x="9774" y="18907"/>
                  </a:cubicBezTo>
                  <a:close/>
                  <a:moveTo>
                    <a:pt x="9774" y="1890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33" name="AutoShape 254"/>
            <p:cNvSpPr/>
            <p:nvPr/>
          </p:nvSpPr>
          <p:spPr bwMode="auto">
            <a:xfrm>
              <a:off x="0" y="48"/>
              <a:ext cx="62" cy="36"/>
            </a:xfrm>
            <a:custGeom>
              <a:avLst/>
              <a:gdLst/>
              <a:ahLst/>
              <a:cxnLst/>
              <a:rect l="0" t="0" r="r" b="b"/>
              <a:pathLst>
                <a:path w="21600" h="21600">
                  <a:moveTo>
                    <a:pt x="0" y="6169"/>
                  </a:moveTo>
                  <a:lnTo>
                    <a:pt x="0" y="18513"/>
                  </a:lnTo>
                  <a:cubicBezTo>
                    <a:pt x="0" y="20217"/>
                    <a:pt x="804" y="21600"/>
                    <a:pt x="1798" y="21600"/>
                  </a:cubicBezTo>
                  <a:lnTo>
                    <a:pt x="3600" y="21600"/>
                  </a:lnTo>
                  <a:lnTo>
                    <a:pt x="18000" y="21600"/>
                  </a:lnTo>
                  <a:lnTo>
                    <a:pt x="19802" y="21600"/>
                  </a:lnTo>
                  <a:cubicBezTo>
                    <a:pt x="20796" y="21600"/>
                    <a:pt x="21600" y="20217"/>
                    <a:pt x="21600" y="18513"/>
                  </a:cubicBezTo>
                  <a:lnTo>
                    <a:pt x="21600" y="6169"/>
                  </a:lnTo>
                  <a:cubicBezTo>
                    <a:pt x="21600" y="2757"/>
                    <a:pt x="19989" y="0"/>
                    <a:pt x="17998" y="0"/>
                  </a:cubicBezTo>
                  <a:lnTo>
                    <a:pt x="16354" y="0"/>
                  </a:lnTo>
                  <a:cubicBezTo>
                    <a:pt x="16100" y="0"/>
                    <a:pt x="15726" y="194"/>
                    <a:pt x="15519" y="439"/>
                  </a:cubicBezTo>
                  <a:lnTo>
                    <a:pt x="13677" y="2591"/>
                  </a:lnTo>
                  <a:cubicBezTo>
                    <a:pt x="13470" y="2837"/>
                    <a:pt x="13244" y="3370"/>
                    <a:pt x="13173" y="3781"/>
                  </a:cubicBezTo>
                  <a:lnTo>
                    <a:pt x="11027" y="16242"/>
                  </a:lnTo>
                  <a:cubicBezTo>
                    <a:pt x="10953" y="16658"/>
                    <a:pt x="10837" y="16658"/>
                    <a:pt x="10757" y="16247"/>
                  </a:cubicBezTo>
                  <a:lnTo>
                    <a:pt x="8505" y="3998"/>
                  </a:lnTo>
                  <a:cubicBezTo>
                    <a:pt x="8430" y="3587"/>
                    <a:pt x="8199" y="3059"/>
                    <a:pt x="7987" y="2818"/>
                  </a:cubicBezTo>
                  <a:lnTo>
                    <a:pt x="5921" y="434"/>
                  </a:lnTo>
                  <a:cubicBezTo>
                    <a:pt x="5712" y="194"/>
                    <a:pt x="5340" y="0"/>
                    <a:pt x="5087" y="0"/>
                  </a:cubicBezTo>
                  <a:lnTo>
                    <a:pt x="3591" y="0"/>
                  </a:lnTo>
                  <a:cubicBezTo>
                    <a:pt x="1614" y="5"/>
                    <a:pt x="0" y="2757"/>
                    <a:pt x="0" y="6169"/>
                  </a:cubicBezTo>
                  <a:close/>
                  <a:moveTo>
                    <a:pt x="7987" y="11862"/>
                  </a:moveTo>
                  <a:cubicBezTo>
                    <a:pt x="8408" y="11862"/>
                    <a:pt x="8747" y="12447"/>
                    <a:pt x="8747" y="13165"/>
                  </a:cubicBezTo>
                  <a:cubicBezTo>
                    <a:pt x="8747" y="13882"/>
                    <a:pt x="8408" y="14468"/>
                    <a:pt x="7987" y="14468"/>
                  </a:cubicBezTo>
                  <a:cubicBezTo>
                    <a:pt x="7568" y="14468"/>
                    <a:pt x="7227" y="13882"/>
                    <a:pt x="7227" y="13165"/>
                  </a:cubicBezTo>
                  <a:cubicBezTo>
                    <a:pt x="7227" y="12447"/>
                    <a:pt x="7568" y="11862"/>
                    <a:pt x="7987" y="11862"/>
                  </a:cubicBezTo>
                  <a:close/>
                  <a:moveTo>
                    <a:pt x="7987" y="16554"/>
                  </a:moveTo>
                  <a:cubicBezTo>
                    <a:pt x="8408" y="16554"/>
                    <a:pt x="8747" y="17135"/>
                    <a:pt x="8747" y="17862"/>
                  </a:cubicBezTo>
                  <a:cubicBezTo>
                    <a:pt x="8747" y="18579"/>
                    <a:pt x="8408" y="19164"/>
                    <a:pt x="7987" y="19164"/>
                  </a:cubicBezTo>
                  <a:cubicBezTo>
                    <a:pt x="7568" y="19164"/>
                    <a:pt x="7227" y="18579"/>
                    <a:pt x="7227" y="17862"/>
                  </a:cubicBezTo>
                  <a:cubicBezTo>
                    <a:pt x="7227" y="17135"/>
                    <a:pt x="7568" y="16554"/>
                    <a:pt x="7987" y="16554"/>
                  </a:cubicBezTo>
                  <a:close/>
                  <a:moveTo>
                    <a:pt x="7987" y="16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434" name="Group 258"/>
          <p:cNvGrpSpPr/>
          <p:nvPr/>
        </p:nvGrpSpPr>
        <p:grpSpPr bwMode="auto">
          <a:xfrm>
            <a:off x="6876466" y="67354"/>
            <a:ext cx="54975" cy="74483"/>
            <a:chOff x="0" y="0"/>
            <a:chExt cx="62" cy="84"/>
          </a:xfrm>
          <a:solidFill>
            <a:schemeClr val="bg1">
              <a:lumMod val="85000"/>
            </a:schemeClr>
          </a:solidFill>
        </p:grpSpPr>
        <p:sp>
          <p:nvSpPr>
            <p:cNvPr id="435" name="AutoShape 256"/>
            <p:cNvSpPr/>
            <p:nvPr/>
          </p:nvSpPr>
          <p:spPr bwMode="auto">
            <a:xfrm>
              <a:off x="0" y="0"/>
              <a:ext cx="53" cy="41"/>
            </a:xfrm>
            <a:custGeom>
              <a:avLst/>
              <a:gdLst/>
              <a:ahLst/>
              <a:cxnLst/>
              <a:rect l="0" t="0" r="r" b="b"/>
              <a:pathLst>
                <a:path w="19566" h="21600">
                  <a:moveTo>
                    <a:pt x="9774" y="0"/>
                  </a:moveTo>
                  <a:cubicBezTo>
                    <a:pt x="5535" y="0"/>
                    <a:pt x="2098" y="4836"/>
                    <a:pt x="2098" y="10796"/>
                  </a:cubicBezTo>
                  <a:lnTo>
                    <a:pt x="2098" y="14265"/>
                  </a:lnTo>
                  <a:cubicBezTo>
                    <a:pt x="2040" y="15380"/>
                    <a:pt x="1778" y="17978"/>
                    <a:pt x="546" y="17800"/>
                  </a:cubicBezTo>
                  <a:cubicBezTo>
                    <a:pt x="-1013" y="17573"/>
                    <a:pt x="965" y="21571"/>
                    <a:pt x="3997" y="21600"/>
                  </a:cubicBezTo>
                  <a:cubicBezTo>
                    <a:pt x="4003" y="21600"/>
                    <a:pt x="4015" y="21600"/>
                    <a:pt x="4021" y="21600"/>
                  </a:cubicBezTo>
                  <a:lnTo>
                    <a:pt x="15533" y="21600"/>
                  </a:lnTo>
                  <a:cubicBezTo>
                    <a:pt x="18588" y="21600"/>
                    <a:pt x="20587" y="17569"/>
                    <a:pt x="19020" y="17800"/>
                  </a:cubicBezTo>
                  <a:cubicBezTo>
                    <a:pt x="17452" y="18028"/>
                    <a:pt x="17452" y="13765"/>
                    <a:pt x="17452" y="13765"/>
                  </a:cubicBezTo>
                  <a:lnTo>
                    <a:pt x="17452" y="10796"/>
                  </a:lnTo>
                  <a:cubicBezTo>
                    <a:pt x="17446" y="4832"/>
                    <a:pt x="14009" y="0"/>
                    <a:pt x="9774" y="0"/>
                  </a:cubicBezTo>
                  <a:close/>
                  <a:moveTo>
                    <a:pt x="9774" y="2412"/>
                  </a:moveTo>
                  <a:cubicBezTo>
                    <a:pt x="12433" y="2412"/>
                    <a:pt x="14916" y="5014"/>
                    <a:pt x="14916" y="8219"/>
                  </a:cubicBezTo>
                  <a:cubicBezTo>
                    <a:pt x="14916" y="8367"/>
                    <a:pt x="14913" y="8520"/>
                    <a:pt x="14904" y="8661"/>
                  </a:cubicBezTo>
                  <a:cubicBezTo>
                    <a:pt x="14887" y="8913"/>
                    <a:pt x="14831" y="8797"/>
                    <a:pt x="14737" y="8442"/>
                  </a:cubicBezTo>
                  <a:cubicBezTo>
                    <a:pt x="14130" y="5984"/>
                    <a:pt x="11990" y="4188"/>
                    <a:pt x="9774" y="4188"/>
                  </a:cubicBezTo>
                  <a:cubicBezTo>
                    <a:pt x="7555" y="4188"/>
                    <a:pt x="5280" y="5989"/>
                    <a:pt x="4649" y="8442"/>
                  </a:cubicBezTo>
                  <a:cubicBezTo>
                    <a:pt x="4558" y="8797"/>
                    <a:pt x="4493" y="8908"/>
                    <a:pt x="4482" y="8661"/>
                  </a:cubicBezTo>
                  <a:cubicBezTo>
                    <a:pt x="4470" y="8520"/>
                    <a:pt x="4464" y="8367"/>
                    <a:pt x="4464" y="8219"/>
                  </a:cubicBezTo>
                  <a:cubicBezTo>
                    <a:pt x="4464" y="5010"/>
                    <a:pt x="7112" y="2412"/>
                    <a:pt x="9774" y="2412"/>
                  </a:cubicBezTo>
                  <a:close/>
                  <a:moveTo>
                    <a:pt x="9774" y="18903"/>
                  </a:moveTo>
                  <a:cubicBezTo>
                    <a:pt x="6595" y="18903"/>
                    <a:pt x="4018" y="15504"/>
                    <a:pt x="4018" y="11031"/>
                  </a:cubicBezTo>
                  <a:cubicBezTo>
                    <a:pt x="4018" y="11031"/>
                    <a:pt x="6580" y="7872"/>
                    <a:pt x="9827" y="7872"/>
                  </a:cubicBezTo>
                  <a:cubicBezTo>
                    <a:pt x="13126" y="7872"/>
                    <a:pt x="15530" y="11031"/>
                    <a:pt x="15530" y="11031"/>
                  </a:cubicBezTo>
                  <a:cubicBezTo>
                    <a:pt x="15530" y="15500"/>
                    <a:pt x="12953" y="18903"/>
                    <a:pt x="9774" y="18903"/>
                  </a:cubicBezTo>
                  <a:close/>
                  <a:moveTo>
                    <a:pt x="9774" y="1890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36" name="AutoShape 257"/>
            <p:cNvSpPr/>
            <p:nvPr/>
          </p:nvSpPr>
          <p:spPr bwMode="auto">
            <a:xfrm>
              <a:off x="0" y="48"/>
              <a:ext cx="62" cy="36"/>
            </a:xfrm>
            <a:custGeom>
              <a:avLst/>
              <a:gdLst/>
              <a:ahLst/>
              <a:cxnLst/>
              <a:rect l="0" t="0" r="r" b="b"/>
              <a:pathLst>
                <a:path w="21600" h="21600">
                  <a:moveTo>
                    <a:pt x="0" y="6169"/>
                  </a:moveTo>
                  <a:lnTo>
                    <a:pt x="0" y="18513"/>
                  </a:lnTo>
                  <a:cubicBezTo>
                    <a:pt x="0" y="20217"/>
                    <a:pt x="804" y="21600"/>
                    <a:pt x="1798" y="21600"/>
                  </a:cubicBezTo>
                  <a:lnTo>
                    <a:pt x="3600" y="21600"/>
                  </a:lnTo>
                  <a:lnTo>
                    <a:pt x="18000" y="21600"/>
                  </a:lnTo>
                  <a:lnTo>
                    <a:pt x="19802" y="21600"/>
                  </a:lnTo>
                  <a:cubicBezTo>
                    <a:pt x="20796" y="21600"/>
                    <a:pt x="21600" y="20217"/>
                    <a:pt x="21600" y="18513"/>
                  </a:cubicBezTo>
                  <a:lnTo>
                    <a:pt x="21600" y="6169"/>
                  </a:lnTo>
                  <a:cubicBezTo>
                    <a:pt x="21600" y="2757"/>
                    <a:pt x="19989" y="0"/>
                    <a:pt x="17998" y="0"/>
                  </a:cubicBezTo>
                  <a:lnTo>
                    <a:pt x="16354" y="0"/>
                  </a:lnTo>
                  <a:cubicBezTo>
                    <a:pt x="16100" y="0"/>
                    <a:pt x="15726" y="194"/>
                    <a:pt x="15519" y="439"/>
                  </a:cubicBezTo>
                  <a:lnTo>
                    <a:pt x="13677" y="2591"/>
                  </a:lnTo>
                  <a:cubicBezTo>
                    <a:pt x="13470" y="2837"/>
                    <a:pt x="13244" y="3370"/>
                    <a:pt x="13173" y="3781"/>
                  </a:cubicBezTo>
                  <a:lnTo>
                    <a:pt x="11027" y="16242"/>
                  </a:lnTo>
                  <a:cubicBezTo>
                    <a:pt x="10953" y="16658"/>
                    <a:pt x="10837" y="16658"/>
                    <a:pt x="10757" y="16247"/>
                  </a:cubicBezTo>
                  <a:lnTo>
                    <a:pt x="8505" y="3998"/>
                  </a:lnTo>
                  <a:cubicBezTo>
                    <a:pt x="8430" y="3587"/>
                    <a:pt x="8199" y="3059"/>
                    <a:pt x="7987" y="2818"/>
                  </a:cubicBezTo>
                  <a:lnTo>
                    <a:pt x="5921" y="434"/>
                  </a:lnTo>
                  <a:cubicBezTo>
                    <a:pt x="5712" y="194"/>
                    <a:pt x="5340" y="0"/>
                    <a:pt x="5087" y="0"/>
                  </a:cubicBezTo>
                  <a:lnTo>
                    <a:pt x="3591" y="0"/>
                  </a:lnTo>
                  <a:cubicBezTo>
                    <a:pt x="1614" y="0"/>
                    <a:pt x="0" y="2757"/>
                    <a:pt x="0" y="6169"/>
                  </a:cubicBezTo>
                  <a:close/>
                  <a:moveTo>
                    <a:pt x="7987" y="11862"/>
                  </a:moveTo>
                  <a:cubicBezTo>
                    <a:pt x="8408" y="11862"/>
                    <a:pt x="8747" y="12447"/>
                    <a:pt x="8747" y="13165"/>
                  </a:cubicBezTo>
                  <a:cubicBezTo>
                    <a:pt x="8747" y="13882"/>
                    <a:pt x="8408" y="14468"/>
                    <a:pt x="7987" y="14468"/>
                  </a:cubicBezTo>
                  <a:cubicBezTo>
                    <a:pt x="7568" y="14468"/>
                    <a:pt x="7227" y="13882"/>
                    <a:pt x="7227" y="13165"/>
                  </a:cubicBezTo>
                  <a:cubicBezTo>
                    <a:pt x="7227" y="12447"/>
                    <a:pt x="7568" y="11862"/>
                    <a:pt x="7987" y="11862"/>
                  </a:cubicBezTo>
                  <a:close/>
                  <a:moveTo>
                    <a:pt x="7987" y="16554"/>
                  </a:moveTo>
                  <a:cubicBezTo>
                    <a:pt x="8408" y="16554"/>
                    <a:pt x="8747" y="17135"/>
                    <a:pt x="8747" y="17862"/>
                  </a:cubicBezTo>
                  <a:cubicBezTo>
                    <a:pt x="8747" y="18579"/>
                    <a:pt x="8408" y="19164"/>
                    <a:pt x="7987" y="19164"/>
                  </a:cubicBezTo>
                  <a:cubicBezTo>
                    <a:pt x="7568" y="19164"/>
                    <a:pt x="7227" y="18579"/>
                    <a:pt x="7227" y="17862"/>
                  </a:cubicBezTo>
                  <a:cubicBezTo>
                    <a:pt x="7227" y="17135"/>
                    <a:pt x="7568" y="16554"/>
                    <a:pt x="7987" y="16554"/>
                  </a:cubicBezTo>
                  <a:close/>
                  <a:moveTo>
                    <a:pt x="7987" y="16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437" name="Group 261"/>
          <p:cNvGrpSpPr/>
          <p:nvPr/>
        </p:nvGrpSpPr>
        <p:grpSpPr bwMode="auto">
          <a:xfrm>
            <a:off x="3982275" y="4181647"/>
            <a:ext cx="54975" cy="74483"/>
            <a:chOff x="0" y="0"/>
            <a:chExt cx="62" cy="84"/>
          </a:xfrm>
          <a:solidFill>
            <a:schemeClr val="bg1">
              <a:lumMod val="85000"/>
            </a:schemeClr>
          </a:solidFill>
        </p:grpSpPr>
        <p:sp>
          <p:nvSpPr>
            <p:cNvPr id="438" name="AutoShape 259"/>
            <p:cNvSpPr/>
            <p:nvPr/>
          </p:nvSpPr>
          <p:spPr bwMode="auto">
            <a:xfrm>
              <a:off x="0" y="0"/>
              <a:ext cx="53" cy="41"/>
            </a:xfrm>
            <a:custGeom>
              <a:avLst/>
              <a:gdLst/>
              <a:ahLst/>
              <a:cxnLst/>
              <a:rect l="0" t="0" r="r" b="b"/>
              <a:pathLst>
                <a:path w="19565" h="21600">
                  <a:moveTo>
                    <a:pt x="9775" y="0"/>
                  </a:moveTo>
                  <a:cubicBezTo>
                    <a:pt x="5536" y="0"/>
                    <a:pt x="2099" y="4836"/>
                    <a:pt x="2099" y="10796"/>
                  </a:cubicBezTo>
                  <a:lnTo>
                    <a:pt x="2099" y="14265"/>
                  </a:lnTo>
                  <a:cubicBezTo>
                    <a:pt x="2043" y="15380"/>
                    <a:pt x="1776" y="17974"/>
                    <a:pt x="547" y="17800"/>
                  </a:cubicBezTo>
                  <a:cubicBezTo>
                    <a:pt x="-1015" y="17573"/>
                    <a:pt x="963" y="21571"/>
                    <a:pt x="3998" y="21600"/>
                  </a:cubicBezTo>
                  <a:cubicBezTo>
                    <a:pt x="4004" y="21600"/>
                    <a:pt x="4013" y="21600"/>
                    <a:pt x="4019" y="21600"/>
                  </a:cubicBezTo>
                  <a:lnTo>
                    <a:pt x="15531" y="21600"/>
                  </a:lnTo>
                  <a:cubicBezTo>
                    <a:pt x="18586" y="21600"/>
                    <a:pt x="20585" y="17569"/>
                    <a:pt x="19018" y="17800"/>
                  </a:cubicBezTo>
                  <a:cubicBezTo>
                    <a:pt x="17447" y="18028"/>
                    <a:pt x="17447" y="13765"/>
                    <a:pt x="17447" y="13765"/>
                  </a:cubicBezTo>
                  <a:lnTo>
                    <a:pt x="17447" y="10796"/>
                  </a:lnTo>
                  <a:cubicBezTo>
                    <a:pt x="17447" y="4836"/>
                    <a:pt x="14010" y="0"/>
                    <a:pt x="9775" y="0"/>
                  </a:cubicBezTo>
                  <a:close/>
                  <a:moveTo>
                    <a:pt x="9775" y="2416"/>
                  </a:moveTo>
                  <a:cubicBezTo>
                    <a:pt x="12437" y="2416"/>
                    <a:pt x="14917" y="5018"/>
                    <a:pt x="14917" y="8223"/>
                  </a:cubicBezTo>
                  <a:cubicBezTo>
                    <a:pt x="14917" y="8372"/>
                    <a:pt x="14914" y="8524"/>
                    <a:pt x="14905" y="8665"/>
                  </a:cubicBezTo>
                  <a:cubicBezTo>
                    <a:pt x="14888" y="8913"/>
                    <a:pt x="14829" y="8801"/>
                    <a:pt x="14741" y="8446"/>
                  </a:cubicBezTo>
                  <a:cubicBezTo>
                    <a:pt x="14133" y="5989"/>
                    <a:pt x="11991" y="4192"/>
                    <a:pt x="9775" y="4192"/>
                  </a:cubicBezTo>
                  <a:cubicBezTo>
                    <a:pt x="7556" y="4192"/>
                    <a:pt x="5278" y="5993"/>
                    <a:pt x="4647" y="8446"/>
                  </a:cubicBezTo>
                  <a:cubicBezTo>
                    <a:pt x="4556" y="8801"/>
                    <a:pt x="4494" y="8913"/>
                    <a:pt x="4480" y="8665"/>
                  </a:cubicBezTo>
                  <a:cubicBezTo>
                    <a:pt x="4468" y="8524"/>
                    <a:pt x="4465" y="8372"/>
                    <a:pt x="4465" y="8223"/>
                  </a:cubicBezTo>
                  <a:cubicBezTo>
                    <a:pt x="4465" y="5014"/>
                    <a:pt x="7110" y="2416"/>
                    <a:pt x="9775" y="2416"/>
                  </a:cubicBezTo>
                  <a:close/>
                  <a:moveTo>
                    <a:pt x="9775" y="18907"/>
                  </a:moveTo>
                  <a:cubicBezTo>
                    <a:pt x="6596" y="18907"/>
                    <a:pt x="4019" y="15508"/>
                    <a:pt x="4019" y="11035"/>
                  </a:cubicBezTo>
                  <a:cubicBezTo>
                    <a:pt x="4019" y="11035"/>
                    <a:pt x="6581" y="7876"/>
                    <a:pt x="9828" y="7876"/>
                  </a:cubicBezTo>
                  <a:cubicBezTo>
                    <a:pt x="13124" y="7876"/>
                    <a:pt x="15531" y="11035"/>
                    <a:pt x="15531" y="11035"/>
                  </a:cubicBezTo>
                  <a:cubicBezTo>
                    <a:pt x="15528" y="15504"/>
                    <a:pt x="12954" y="18907"/>
                    <a:pt x="9775" y="18907"/>
                  </a:cubicBezTo>
                  <a:close/>
                  <a:moveTo>
                    <a:pt x="9775" y="1890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39" name="AutoShape 260"/>
            <p:cNvSpPr/>
            <p:nvPr/>
          </p:nvSpPr>
          <p:spPr bwMode="auto">
            <a:xfrm>
              <a:off x="0" y="48"/>
              <a:ext cx="62" cy="36"/>
            </a:xfrm>
            <a:custGeom>
              <a:avLst/>
              <a:gdLst/>
              <a:ahLst/>
              <a:cxnLst/>
              <a:rect l="0" t="0" r="r" b="b"/>
              <a:pathLst>
                <a:path w="21600" h="21600">
                  <a:moveTo>
                    <a:pt x="0" y="6169"/>
                  </a:moveTo>
                  <a:lnTo>
                    <a:pt x="0" y="18513"/>
                  </a:lnTo>
                  <a:cubicBezTo>
                    <a:pt x="0" y="20217"/>
                    <a:pt x="807" y="21600"/>
                    <a:pt x="1801" y="21600"/>
                  </a:cubicBezTo>
                  <a:lnTo>
                    <a:pt x="3601" y="21600"/>
                  </a:lnTo>
                  <a:lnTo>
                    <a:pt x="17999" y="21600"/>
                  </a:lnTo>
                  <a:lnTo>
                    <a:pt x="19799" y="21600"/>
                  </a:lnTo>
                  <a:cubicBezTo>
                    <a:pt x="20793" y="21600"/>
                    <a:pt x="21600" y="20217"/>
                    <a:pt x="21600" y="18513"/>
                  </a:cubicBezTo>
                  <a:lnTo>
                    <a:pt x="21600" y="6169"/>
                  </a:lnTo>
                  <a:cubicBezTo>
                    <a:pt x="21600" y="2757"/>
                    <a:pt x="19989" y="0"/>
                    <a:pt x="17999" y="0"/>
                  </a:cubicBezTo>
                  <a:lnTo>
                    <a:pt x="16355" y="0"/>
                  </a:lnTo>
                  <a:cubicBezTo>
                    <a:pt x="16104" y="0"/>
                    <a:pt x="15730" y="194"/>
                    <a:pt x="15523" y="439"/>
                  </a:cubicBezTo>
                  <a:lnTo>
                    <a:pt x="13681" y="2591"/>
                  </a:lnTo>
                  <a:cubicBezTo>
                    <a:pt x="13475" y="2837"/>
                    <a:pt x="13246" y="3370"/>
                    <a:pt x="13178" y="3781"/>
                  </a:cubicBezTo>
                  <a:lnTo>
                    <a:pt x="11033" y="16242"/>
                  </a:lnTo>
                  <a:cubicBezTo>
                    <a:pt x="10961" y="16658"/>
                    <a:pt x="10843" y="16658"/>
                    <a:pt x="10766" y="16247"/>
                  </a:cubicBezTo>
                  <a:lnTo>
                    <a:pt x="8511" y="3998"/>
                  </a:lnTo>
                  <a:cubicBezTo>
                    <a:pt x="8436" y="3587"/>
                    <a:pt x="8205" y="3059"/>
                    <a:pt x="7996" y="2818"/>
                  </a:cubicBezTo>
                  <a:lnTo>
                    <a:pt x="5931" y="434"/>
                  </a:lnTo>
                  <a:cubicBezTo>
                    <a:pt x="5721" y="194"/>
                    <a:pt x="5347" y="0"/>
                    <a:pt x="5094" y="0"/>
                  </a:cubicBezTo>
                  <a:lnTo>
                    <a:pt x="3599" y="0"/>
                  </a:lnTo>
                  <a:cubicBezTo>
                    <a:pt x="1613" y="0"/>
                    <a:pt x="0" y="2757"/>
                    <a:pt x="0" y="6169"/>
                  </a:cubicBezTo>
                  <a:close/>
                  <a:moveTo>
                    <a:pt x="7985" y="11862"/>
                  </a:moveTo>
                  <a:cubicBezTo>
                    <a:pt x="8406" y="11862"/>
                    <a:pt x="8745" y="12447"/>
                    <a:pt x="8745" y="13165"/>
                  </a:cubicBezTo>
                  <a:cubicBezTo>
                    <a:pt x="8745" y="13882"/>
                    <a:pt x="8403" y="14468"/>
                    <a:pt x="7985" y="14468"/>
                  </a:cubicBezTo>
                  <a:cubicBezTo>
                    <a:pt x="7566" y="14468"/>
                    <a:pt x="7225" y="13882"/>
                    <a:pt x="7225" y="13165"/>
                  </a:cubicBezTo>
                  <a:cubicBezTo>
                    <a:pt x="7225" y="12447"/>
                    <a:pt x="7566" y="11862"/>
                    <a:pt x="7985" y="11862"/>
                  </a:cubicBezTo>
                  <a:close/>
                  <a:moveTo>
                    <a:pt x="7985" y="16554"/>
                  </a:moveTo>
                  <a:cubicBezTo>
                    <a:pt x="8406" y="16554"/>
                    <a:pt x="8745" y="17135"/>
                    <a:pt x="8745" y="17862"/>
                  </a:cubicBezTo>
                  <a:cubicBezTo>
                    <a:pt x="8745" y="18579"/>
                    <a:pt x="8403" y="19164"/>
                    <a:pt x="7985" y="19164"/>
                  </a:cubicBezTo>
                  <a:cubicBezTo>
                    <a:pt x="7566" y="19164"/>
                    <a:pt x="7225" y="18579"/>
                    <a:pt x="7225" y="17862"/>
                  </a:cubicBezTo>
                  <a:cubicBezTo>
                    <a:pt x="7225" y="17135"/>
                    <a:pt x="7566" y="16554"/>
                    <a:pt x="7985" y="16554"/>
                  </a:cubicBezTo>
                  <a:close/>
                  <a:moveTo>
                    <a:pt x="7985" y="16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440" name="Group 264"/>
          <p:cNvGrpSpPr/>
          <p:nvPr/>
        </p:nvGrpSpPr>
        <p:grpSpPr bwMode="auto">
          <a:xfrm>
            <a:off x="5776957" y="4664012"/>
            <a:ext cx="54975" cy="74483"/>
            <a:chOff x="0" y="0"/>
            <a:chExt cx="62" cy="84"/>
          </a:xfrm>
          <a:solidFill>
            <a:schemeClr val="bg1">
              <a:lumMod val="85000"/>
            </a:schemeClr>
          </a:solidFill>
        </p:grpSpPr>
        <p:sp>
          <p:nvSpPr>
            <p:cNvPr id="441" name="AutoShape 262"/>
            <p:cNvSpPr/>
            <p:nvPr/>
          </p:nvSpPr>
          <p:spPr bwMode="auto">
            <a:xfrm>
              <a:off x="0" y="0"/>
              <a:ext cx="53" cy="41"/>
            </a:xfrm>
            <a:custGeom>
              <a:avLst/>
              <a:gdLst/>
              <a:ahLst/>
              <a:cxnLst/>
              <a:rect l="0" t="0" r="r" b="b"/>
              <a:pathLst>
                <a:path w="19565" h="21600">
                  <a:moveTo>
                    <a:pt x="9775" y="0"/>
                  </a:moveTo>
                  <a:cubicBezTo>
                    <a:pt x="5536" y="0"/>
                    <a:pt x="2099" y="4837"/>
                    <a:pt x="2099" y="10798"/>
                  </a:cubicBezTo>
                  <a:lnTo>
                    <a:pt x="2099" y="14268"/>
                  </a:lnTo>
                  <a:cubicBezTo>
                    <a:pt x="2041" y="15383"/>
                    <a:pt x="1776" y="17977"/>
                    <a:pt x="547" y="17800"/>
                  </a:cubicBezTo>
                  <a:cubicBezTo>
                    <a:pt x="-1015" y="17572"/>
                    <a:pt x="963" y="21571"/>
                    <a:pt x="3998" y="21600"/>
                  </a:cubicBezTo>
                  <a:cubicBezTo>
                    <a:pt x="4004" y="21600"/>
                    <a:pt x="4013" y="21600"/>
                    <a:pt x="4019" y="21600"/>
                  </a:cubicBezTo>
                  <a:lnTo>
                    <a:pt x="15531" y="21600"/>
                  </a:lnTo>
                  <a:cubicBezTo>
                    <a:pt x="18586" y="21600"/>
                    <a:pt x="20585" y="17568"/>
                    <a:pt x="19018" y="17800"/>
                  </a:cubicBezTo>
                  <a:cubicBezTo>
                    <a:pt x="17447" y="18027"/>
                    <a:pt x="17447" y="13764"/>
                    <a:pt x="17447" y="13764"/>
                  </a:cubicBezTo>
                  <a:lnTo>
                    <a:pt x="17447" y="10794"/>
                  </a:lnTo>
                  <a:cubicBezTo>
                    <a:pt x="17450" y="4837"/>
                    <a:pt x="14013" y="0"/>
                    <a:pt x="9775" y="0"/>
                  </a:cubicBezTo>
                  <a:close/>
                  <a:moveTo>
                    <a:pt x="9775" y="2412"/>
                  </a:moveTo>
                  <a:cubicBezTo>
                    <a:pt x="12437" y="2412"/>
                    <a:pt x="14917" y="5015"/>
                    <a:pt x="14917" y="8220"/>
                  </a:cubicBezTo>
                  <a:cubicBezTo>
                    <a:pt x="14917" y="8369"/>
                    <a:pt x="14914" y="8522"/>
                    <a:pt x="14905" y="8662"/>
                  </a:cubicBezTo>
                  <a:cubicBezTo>
                    <a:pt x="14888" y="8914"/>
                    <a:pt x="14829" y="8799"/>
                    <a:pt x="14741" y="8443"/>
                  </a:cubicBezTo>
                  <a:cubicBezTo>
                    <a:pt x="14133" y="5986"/>
                    <a:pt x="11991" y="4189"/>
                    <a:pt x="9775" y="4189"/>
                  </a:cubicBezTo>
                  <a:cubicBezTo>
                    <a:pt x="7556" y="4189"/>
                    <a:pt x="5278" y="5990"/>
                    <a:pt x="4647" y="8443"/>
                  </a:cubicBezTo>
                  <a:cubicBezTo>
                    <a:pt x="4556" y="8799"/>
                    <a:pt x="4494" y="8910"/>
                    <a:pt x="4480" y="8662"/>
                  </a:cubicBezTo>
                  <a:cubicBezTo>
                    <a:pt x="4468" y="8522"/>
                    <a:pt x="4465" y="8369"/>
                    <a:pt x="4465" y="8220"/>
                  </a:cubicBezTo>
                  <a:cubicBezTo>
                    <a:pt x="4468" y="5015"/>
                    <a:pt x="7113" y="2412"/>
                    <a:pt x="9775" y="2412"/>
                  </a:cubicBezTo>
                  <a:close/>
                  <a:moveTo>
                    <a:pt x="9775" y="18907"/>
                  </a:moveTo>
                  <a:cubicBezTo>
                    <a:pt x="6596" y="18907"/>
                    <a:pt x="4019" y="15507"/>
                    <a:pt x="4019" y="11033"/>
                  </a:cubicBezTo>
                  <a:cubicBezTo>
                    <a:pt x="4019" y="11033"/>
                    <a:pt x="6581" y="7873"/>
                    <a:pt x="9828" y="7873"/>
                  </a:cubicBezTo>
                  <a:cubicBezTo>
                    <a:pt x="13127" y="7873"/>
                    <a:pt x="15531" y="11033"/>
                    <a:pt x="15531" y="11033"/>
                  </a:cubicBezTo>
                  <a:cubicBezTo>
                    <a:pt x="15531" y="15507"/>
                    <a:pt x="12954" y="18907"/>
                    <a:pt x="9775" y="18907"/>
                  </a:cubicBezTo>
                  <a:close/>
                  <a:moveTo>
                    <a:pt x="9775" y="1890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42" name="AutoShape 263"/>
            <p:cNvSpPr/>
            <p:nvPr/>
          </p:nvSpPr>
          <p:spPr bwMode="auto">
            <a:xfrm>
              <a:off x="0" y="48"/>
              <a:ext cx="62" cy="36"/>
            </a:xfrm>
            <a:custGeom>
              <a:avLst/>
              <a:gdLst/>
              <a:ahLst/>
              <a:cxnLst/>
              <a:rect l="0" t="0" r="r" b="b"/>
              <a:pathLst>
                <a:path w="21600" h="21600">
                  <a:moveTo>
                    <a:pt x="0" y="6169"/>
                  </a:moveTo>
                  <a:lnTo>
                    <a:pt x="0" y="18513"/>
                  </a:lnTo>
                  <a:cubicBezTo>
                    <a:pt x="0" y="20217"/>
                    <a:pt x="804" y="21600"/>
                    <a:pt x="1801" y="21600"/>
                  </a:cubicBezTo>
                  <a:lnTo>
                    <a:pt x="3601" y="21600"/>
                  </a:lnTo>
                  <a:lnTo>
                    <a:pt x="17999" y="21600"/>
                  </a:lnTo>
                  <a:lnTo>
                    <a:pt x="19799" y="21600"/>
                  </a:lnTo>
                  <a:cubicBezTo>
                    <a:pt x="20793" y="21600"/>
                    <a:pt x="21600" y="20217"/>
                    <a:pt x="21600" y="18513"/>
                  </a:cubicBezTo>
                  <a:lnTo>
                    <a:pt x="21600" y="6169"/>
                  </a:lnTo>
                  <a:cubicBezTo>
                    <a:pt x="21600" y="2757"/>
                    <a:pt x="19989" y="0"/>
                    <a:pt x="17999" y="0"/>
                  </a:cubicBezTo>
                  <a:lnTo>
                    <a:pt x="16355" y="0"/>
                  </a:lnTo>
                  <a:cubicBezTo>
                    <a:pt x="16104" y="0"/>
                    <a:pt x="15730" y="194"/>
                    <a:pt x="15523" y="439"/>
                  </a:cubicBezTo>
                  <a:lnTo>
                    <a:pt x="13681" y="2591"/>
                  </a:lnTo>
                  <a:cubicBezTo>
                    <a:pt x="13475" y="2837"/>
                    <a:pt x="13246" y="3370"/>
                    <a:pt x="13178" y="3781"/>
                  </a:cubicBezTo>
                  <a:lnTo>
                    <a:pt x="11033" y="16242"/>
                  </a:lnTo>
                  <a:cubicBezTo>
                    <a:pt x="10961" y="16658"/>
                    <a:pt x="10843" y="16658"/>
                    <a:pt x="10766" y="16247"/>
                  </a:cubicBezTo>
                  <a:lnTo>
                    <a:pt x="8511" y="3998"/>
                  </a:lnTo>
                  <a:cubicBezTo>
                    <a:pt x="8436" y="3587"/>
                    <a:pt x="8205" y="3059"/>
                    <a:pt x="7996" y="2818"/>
                  </a:cubicBezTo>
                  <a:lnTo>
                    <a:pt x="5931" y="434"/>
                  </a:lnTo>
                  <a:cubicBezTo>
                    <a:pt x="5721" y="194"/>
                    <a:pt x="5347" y="0"/>
                    <a:pt x="5094" y="0"/>
                  </a:cubicBezTo>
                  <a:lnTo>
                    <a:pt x="3599" y="0"/>
                  </a:lnTo>
                  <a:cubicBezTo>
                    <a:pt x="1613" y="5"/>
                    <a:pt x="0" y="2761"/>
                    <a:pt x="0" y="6169"/>
                  </a:cubicBezTo>
                  <a:close/>
                  <a:moveTo>
                    <a:pt x="7985" y="11867"/>
                  </a:moveTo>
                  <a:cubicBezTo>
                    <a:pt x="8406" y="11867"/>
                    <a:pt x="8745" y="12452"/>
                    <a:pt x="8745" y="13170"/>
                  </a:cubicBezTo>
                  <a:cubicBezTo>
                    <a:pt x="8745" y="13887"/>
                    <a:pt x="8403" y="14472"/>
                    <a:pt x="7985" y="14472"/>
                  </a:cubicBezTo>
                  <a:cubicBezTo>
                    <a:pt x="7566" y="14472"/>
                    <a:pt x="7225" y="13887"/>
                    <a:pt x="7225" y="13170"/>
                  </a:cubicBezTo>
                  <a:cubicBezTo>
                    <a:pt x="7225" y="12452"/>
                    <a:pt x="7566" y="11867"/>
                    <a:pt x="7985" y="11867"/>
                  </a:cubicBezTo>
                  <a:close/>
                  <a:moveTo>
                    <a:pt x="7985" y="16559"/>
                  </a:moveTo>
                  <a:cubicBezTo>
                    <a:pt x="8406" y="16559"/>
                    <a:pt x="8745" y="17139"/>
                    <a:pt x="8745" y="17866"/>
                  </a:cubicBezTo>
                  <a:cubicBezTo>
                    <a:pt x="8745" y="18584"/>
                    <a:pt x="8403" y="19169"/>
                    <a:pt x="7985" y="19169"/>
                  </a:cubicBezTo>
                  <a:cubicBezTo>
                    <a:pt x="7566" y="19169"/>
                    <a:pt x="7225" y="18584"/>
                    <a:pt x="7225" y="17866"/>
                  </a:cubicBezTo>
                  <a:cubicBezTo>
                    <a:pt x="7225" y="17139"/>
                    <a:pt x="7566" y="16559"/>
                    <a:pt x="7985" y="16559"/>
                  </a:cubicBezTo>
                  <a:close/>
                  <a:moveTo>
                    <a:pt x="7985" y="16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443" name="Group 267"/>
          <p:cNvGrpSpPr/>
          <p:nvPr/>
        </p:nvGrpSpPr>
        <p:grpSpPr bwMode="auto">
          <a:xfrm>
            <a:off x="3833309" y="3493567"/>
            <a:ext cx="54975" cy="74483"/>
            <a:chOff x="0" y="0"/>
            <a:chExt cx="62" cy="84"/>
          </a:xfrm>
          <a:solidFill>
            <a:schemeClr val="bg1">
              <a:lumMod val="85000"/>
            </a:schemeClr>
          </a:solidFill>
        </p:grpSpPr>
        <p:sp>
          <p:nvSpPr>
            <p:cNvPr id="444" name="AutoShape 265"/>
            <p:cNvSpPr/>
            <p:nvPr/>
          </p:nvSpPr>
          <p:spPr bwMode="auto">
            <a:xfrm>
              <a:off x="0" y="0"/>
              <a:ext cx="53" cy="41"/>
            </a:xfrm>
            <a:custGeom>
              <a:avLst/>
              <a:gdLst/>
              <a:ahLst/>
              <a:cxnLst/>
              <a:rect l="0" t="0" r="r" b="b"/>
              <a:pathLst>
                <a:path w="19565" h="21600">
                  <a:moveTo>
                    <a:pt x="9775" y="0"/>
                  </a:moveTo>
                  <a:cubicBezTo>
                    <a:pt x="5536" y="0"/>
                    <a:pt x="2099" y="4836"/>
                    <a:pt x="2099" y="10796"/>
                  </a:cubicBezTo>
                  <a:lnTo>
                    <a:pt x="2099" y="14265"/>
                  </a:lnTo>
                  <a:cubicBezTo>
                    <a:pt x="2041" y="15380"/>
                    <a:pt x="1776" y="17974"/>
                    <a:pt x="547" y="17800"/>
                  </a:cubicBezTo>
                  <a:cubicBezTo>
                    <a:pt x="-1015" y="17573"/>
                    <a:pt x="963" y="21571"/>
                    <a:pt x="3998" y="21600"/>
                  </a:cubicBezTo>
                  <a:cubicBezTo>
                    <a:pt x="4004" y="21600"/>
                    <a:pt x="4013" y="21600"/>
                    <a:pt x="4019" y="21600"/>
                  </a:cubicBezTo>
                  <a:lnTo>
                    <a:pt x="15531" y="21600"/>
                  </a:lnTo>
                  <a:cubicBezTo>
                    <a:pt x="18586" y="21600"/>
                    <a:pt x="20585" y="17569"/>
                    <a:pt x="19018" y="17800"/>
                  </a:cubicBezTo>
                  <a:cubicBezTo>
                    <a:pt x="17447" y="18028"/>
                    <a:pt x="17447" y="13765"/>
                    <a:pt x="17447" y="13765"/>
                  </a:cubicBezTo>
                  <a:lnTo>
                    <a:pt x="17447" y="10796"/>
                  </a:lnTo>
                  <a:cubicBezTo>
                    <a:pt x="17447" y="4836"/>
                    <a:pt x="14013" y="0"/>
                    <a:pt x="9775" y="0"/>
                  </a:cubicBezTo>
                  <a:close/>
                  <a:moveTo>
                    <a:pt x="9775" y="2416"/>
                  </a:moveTo>
                  <a:cubicBezTo>
                    <a:pt x="12437" y="2416"/>
                    <a:pt x="14917" y="5018"/>
                    <a:pt x="14917" y="8223"/>
                  </a:cubicBezTo>
                  <a:cubicBezTo>
                    <a:pt x="14917" y="8372"/>
                    <a:pt x="14914" y="8524"/>
                    <a:pt x="14905" y="8665"/>
                  </a:cubicBezTo>
                  <a:cubicBezTo>
                    <a:pt x="14888" y="8913"/>
                    <a:pt x="14829" y="8801"/>
                    <a:pt x="14741" y="8446"/>
                  </a:cubicBezTo>
                  <a:cubicBezTo>
                    <a:pt x="14133" y="5989"/>
                    <a:pt x="11991" y="4192"/>
                    <a:pt x="9775" y="4192"/>
                  </a:cubicBezTo>
                  <a:cubicBezTo>
                    <a:pt x="7556" y="4192"/>
                    <a:pt x="5278" y="5993"/>
                    <a:pt x="4647" y="8446"/>
                  </a:cubicBezTo>
                  <a:cubicBezTo>
                    <a:pt x="4556" y="8801"/>
                    <a:pt x="4494" y="8913"/>
                    <a:pt x="4480" y="8665"/>
                  </a:cubicBezTo>
                  <a:cubicBezTo>
                    <a:pt x="4471" y="8524"/>
                    <a:pt x="4465" y="8372"/>
                    <a:pt x="4465" y="8223"/>
                  </a:cubicBezTo>
                  <a:cubicBezTo>
                    <a:pt x="4465" y="5014"/>
                    <a:pt x="7113" y="2416"/>
                    <a:pt x="9775" y="2416"/>
                  </a:cubicBezTo>
                  <a:close/>
                  <a:moveTo>
                    <a:pt x="9775" y="18907"/>
                  </a:moveTo>
                  <a:cubicBezTo>
                    <a:pt x="6596" y="18907"/>
                    <a:pt x="4019" y="15508"/>
                    <a:pt x="4019" y="11035"/>
                  </a:cubicBezTo>
                  <a:cubicBezTo>
                    <a:pt x="4019" y="11035"/>
                    <a:pt x="6581" y="7876"/>
                    <a:pt x="9828" y="7876"/>
                  </a:cubicBezTo>
                  <a:cubicBezTo>
                    <a:pt x="13127" y="7876"/>
                    <a:pt x="15531" y="11035"/>
                    <a:pt x="15531" y="11035"/>
                  </a:cubicBezTo>
                  <a:cubicBezTo>
                    <a:pt x="15531" y="15504"/>
                    <a:pt x="12954" y="18907"/>
                    <a:pt x="9775" y="18907"/>
                  </a:cubicBezTo>
                  <a:close/>
                  <a:moveTo>
                    <a:pt x="9775" y="1890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45" name="AutoShape 266"/>
            <p:cNvSpPr/>
            <p:nvPr/>
          </p:nvSpPr>
          <p:spPr bwMode="auto">
            <a:xfrm>
              <a:off x="0" y="48"/>
              <a:ext cx="62" cy="36"/>
            </a:xfrm>
            <a:custGeom>
              <a:avLst/>
              <a:gdLst/>
              <a:ahLst/>
              <a:cxnLst/>
              <a:rect l="0" t="0" r="r" b="b"/>
              <a:pathLst>
                <a:path w="21600" h="21600">
                  <a:moveTo>
                    <a:pt x="0" y="6169"/>
                  </a:moveTo>
                  <a:lnTo>
                    <a:pt x="0" y="18513"/>
                  </a:lnTo>
                  <a:cubicBezTo>
                    <a:pt x="0" y="20217"/>
                    <a:pt x="804" y="21600"/>
                    <a:pt x="1801" y="21600"/>
                  </a:cubicBezTo>
                  <a:lnTo>
                    <a:pt x="3601" y="21600"/>
                  </a:lnTo>
                  <a:lnTo>
                    <a:pt x="17999" y="21600"/>
                  </a:lnTo>
                  <a:lnTo>
                    <a:pt x="19799" y="21600"/>
                  </a:lnTo>
                  <a:cubicBezTo>
                    <a:pt x="20793" y="21600"/>
                    <a:pt x="21600" y="20217"/>
                    <a:pt x="21600" y="18513"/>
                  </a:cubicBezTo>
                  <a:lnTo>
                    <a:pt x="21600" y="6169"/>
                  </a:lnTo>
                  <a:cubicBezTo>
                    <a:pt x="21600" y="2757"/>
                    <a:pt x="19987" y="0"/>
                    <a:pt x="17999" y="0"/>
                  </a:cubicBezTo>
                  <a:lnTo>
                    <a:pt x="16355" y="0"/>
                  </a:lnTo>
                  <a:cubicBezTo>
                    <a:pt x="16104" y="0"/>
                    <a:pt x="15730" y="194"/>
                    <a:pt x="15523" y="439"/>
                  </a:cubicBezTo>
                  <a:lnTo>
                    <a:pt x="13681" y="2591"/>
                  </a:lnTo>
                  <a:cubicBezTo>
                    <a:pt x="13475" y="2837"/>
                    <a:pt x="13246" y="3370"/>
                    <a:pt x="13178" y="3781"/>
                  </a:cubicBezTo>
                  <a:lnTo>
                    <a:pt x="11033" y="16242"/>
                  </a:lnTo>
                  <a:cubicBezTo>
                    <a:pt x="10961" y="16658"/>
                    <a:pt x="10843" y="16658"/>
                    <a:pt x="10766" y="16247"/>
                  </a:cubicBezTo>
                  <a:lnTo>
                    <a:pt x="8511" y="3998"/>
                  </a:lnTo>
                  <a:cubicBezTo>
                    <a:pt x="8436" y="3587"/>
                    <a:pt x="8205" y="3059"/>
                    <a:pt x="7996" y="2818"/>
                  </a:cubicBezTo>
                  <a:lnTo>
                    <a:pt x="5931" y="434"/>
                  </a:lnTo>
                  <a:cubicBezTo>
                    <a:pt x="5721" y="194"/>
                    <a:pt x="5347" y="0"/>
                    <a:pt x="5094" y="0"/>
                  </a:cubicBezTo>
                  <a:lnTo>
                    <a:pt x="3599" y="0"/>
                  </a:lnTo>
                  <a:cubicBezTo>
                    <a:pt x="1613" y="0"/>
                    <a:pt x="0" y="2757"/>
                    <a:pt x="0" y="6169"/>
                  </a:cubicBezTo>
                  <a:close/>
                  <a:moveTo>
                    <a:pt x="7987" y="11862"/>
                  </a:moveTo>
                  <a:cubicBezTo>
                    <a:pt x="8409" y="11862"/>
                    <a:pt x="8747" y="12447"/>
                    <a:pt x="8747" y="13165"/>
                  </a:cubicBezTo>
                  <a:cubicBezTo>
                    <a:pt x="8747" y="13882"/>
                    <a:pt x="8409" y="14468"/>
                    <a:pt x="7987" y="14468"/>
                  </a:cubicBezTo>
                  <a:cubicBezTo>
                    <a:pt x="7569" y="14468"/>
                    <a:pt x="7228" y="13882"/>
                    <a:pt x="7228" y="13165"/>
                  </a:cubicBezTo>
                  <a:cubicBezTo>
                    <a:pt x="7228" y="12447"/>
                    <a:pt x="7566" y="11862"/>
                    <a:pt x="7987" y="11862"/>
                  </a:cubicBezTo>
                  <a:close/>
                  <a:moveTo>
                    <a:pt x="7987" y="16554"/>
                  </a:moveTo>
                  <a:cubicBezTo>
                    <a:pt x="8409" y="16554"/>
                    <a:pt x="8747" y="17135"/>
                    <a:pt x="8747" y="17862"/>
                  </a:cubicBezTo>
                  <a:cubicBezTo>
                    <a:pt x="8747" y="18579"/>
                    <a:pt x="8409" y="19164"/>
                    <a:pt x="7987" y="19164"/>
                  </a:cubicBezTo>
                  <a:cubicBezTo>
                    <a:pt x="7569" y="19164"/>
                    <a:pt x="7228" y="18579"/>
                    <a:pt x="7228" y="17862"/>
                  </a:cubicBezTo>
                  <a:cubicBezTo>
                    <a:pt x="7228" y="17135"/>
                    <a:pt x="7566" y="16554"/>
                    <a:pt x="7987" y="16554"/>
                  </a:cubicBezTo>
                  <a:close/>
                  <a:moveTo>
                    <a:pt x="7987" y="16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446" name="Group 273"/>
          <p:cNvGrpSpPr/>
          <p:nvPr/>
        </p:nvGrpSpPr>
        <p:grpSpPr bwMode="auto">
          <a:xfrm>
            <a:off x="4712916" y="3479379"/>
            <a:ext cx="176454" cy="230542"/>
            <a:chOff x="0" y="0"/>
            <a:chExt cx="199" cy="260"/>
          </a:xfrm>
          <a:solidFill>
            <a:srgbClr val="183A5D"/>
          </a:solidFill>
        </p:grpSpPr>
        <p:sp>
          <p:nvSpPr>
            <p:cNvPr id="447" name="AutoShape 271"/>
            <p:cNvSpPr/>
            <p:nvPr/>
          </p:nvSpPr>
          <p:spPr bwMode="auto">
            <a:xfrm>
              <a:off x="16" y="0"/>
              <a:ext cx="169" cy="133"/>
            </a:xfrm>
            <a:custGeom>
              <a:avLst/>
              <a:gdLst/>
              <a:ahLst/>
              <a:cxnLst/>
              <a:rect l="0" t="0" r="r" b="b"/>
              <a:pathLst>
                <a:path w="19565" h="21600">
                  <a:moveTo>
                    <a:pt x="9776" y="0"/>
                  </a:moveTo>
                  <a:cubicBezTo>
                    <a:pt x="5536" y="0"/>
                    <a:pt x="2101" y="4835"/>
                    <a:pt x="2101" y="10797"/>
                  </a:cubicBezTo>
                  <a:lnTo>
                    <a:pt x="2101" y="14267"/>
                  </a:lnTo>
                  <a:cubicBezTo>
                    <a:pt x="2044" y="15380"/>
                    <a:pt x="1779" y="17978"/>
                    <a:pt x="547" y="17800"/>
                  </a:cubicBezTo>
                  <a:cubicBezTo>
                    <a:pt x="-1015" y="17574"/>
                    <a:pt x="965" y="21571"/>
                    <a:pt x="3999" y="21600"/>
                  </a:cubicBezTo>
                  <a:cubicBezTo>
                    <a:pt x="4004" y="21600"/>
                    <a:pt x="4014" y="21600"/>
                    <a:pt x="4019" y="21600"/>
                  </a:cubicBezTo>
                  <a:lnTo>
                    <a:pt x="15532" y="21600"/>
                  </a:lnTo>
                  <a:cubicBezTo>
                    <a:pt x="18586" y="21600"/>
                    <a:pt x="20585" y="17572"/>
                    <a:pt x="19018" y="17800"/>
                  </a:cubicBezTo>
                  <a:cubicBezTo>
                    <a:pt x="17449" y="18027"/>
                    <a:pt x="17449" y="13768"/>
                    <a:pt x="17449" y="13768"/>
                  </a:cubicBezTo>
                  <a:lnTo>
                    <a:pt x="17449" y="10799"/>
                  </a:lnTo>
                  <a:cubicBezTo>
                    <a:pt x="17449" y="4836"/>
                    <a:pt x="14014" y="0"/>
                    <a:pt x="9776" y="0"/>
                  </a:cubicBezTo>
                  <a:close/>
                  <a:moveTo>
                    <a:pt x="9776" y="2412"/>
                  </a:moveTo>
                  <a:cubicBezTo>
                    <a:pt x="12438" y="2412"/>
                    <a:pt x="14920" y="5014"/>
                    <a:pt x="14920" y="8222"/>
                  </a:cubicBezTo>
                  <a:cubicBezTo>
                    <a:pt x="14920" y="8371"/>
                    <a:pt x="14916" y="8524"/>
                    <a:pt x="14907" y="8666"/>
                  </a:cubicBezTo>
                  <a:cubicBezTo>
                    <a:pt x="14889" y="8915"/>
                    <a:pt x="14831" y="8804"/>
                    <a:pt x="14742" y="8449"/>
                  </a:cubicBezTo>
                  <a:cubicBezTo>
                    <a:pt x="14134" y="5991"/>
                    <a:pt x="11991" y="4193"/>
                    <a:pt x="9776" y="4193"/>
                  </a:cubicBezTo>
                  <a:cubicBezTo>
                    <a:pt x="7557" y="4193"/>
                    <a:pt x="5280" y="5992"/>
                    <a:pt x="4650" y="8449"/>
                  </a:cubicBezTo>
                  <a:cubicBezTo>
                    <a:pt x="4559" y="8803"/>
                    <a:pt x="4497" y="8915"/>
                    <a:pt x="4483" y="8666"/>
                  </a:cubicBezTo>
                  <a:cubicBezTo>
                    <a:pt x="4473" y="8525"/>
                    <a:pt x="4467" y="8371"/>
                    <a:pt x="4467" y="8222"/>
                  </a:cubicBezTo>
                  <a:cubicBezTo>
                    <a:pt x="4468" y="5014"/>
                    <a:pt x="7113" y="2412"/>
                    <a:pt x="9776" y="2412"/>
                  </a:cubicBezTo>
                  <a:close/>
                  <a:moveTo>
                    <a:pt x="9776" y="18905"/>
                  </a:moveTo>
                  <a:cubicBezTo>
                    <a:pt x="6597" y="18905"/>
                    <a:pt x="4019" y="15504"/>
                    <a:pt x="4019" y="11032"/>
                  </a:cubicBezTo>
                  <a:cubicBezTo>
                    <a:pt x="4019" y="11032"/>
                    <a:pt x="6581" y="7873"/>
                    <a:pt x="9829" y="7873"/>
                  </a:cubicBezTo>
                  <a:cubicBezTo>
                    <a:pt x="13127" y="7873"/>
                    <a:pt x="15532" y="11032"/>
                    <a:pt x="15532" y="11032"/>
                  </a:cubicBezTo>
                  <a:cubicBezTo>
                    <a:pt x="15532" y="15504"/>
                    <a:pt x="12955" y="18905"/>
                    <a:pt x="9776" y="18905"/>
                  </a:cubicBezTo>
                  <a:close/>
                  <a:moveTo>
                    <a:pt x="9776" y="1890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48" name="AutoShape 272"/>
            <p:cNvSpPr/>
            <p:nvPr/>
          </p:nvSpPr>
          <p:spPr bwMode="auto">
            <a:xfrm>
              <a:off x="0" y="144"/>
              <a:ext cx="199" cy="116"/>
            </a:xfrm>
            <a:custGeom>
              <a:avLst/>
              <a:gdLst/>
              <a:ahLst/>
              <a:cxnLst/>
              <a:rect l="0" t="0" r="r" b="b"/>
              <a:pathLst>
                <a:path w="21600" h="21600">
                  <a:moveTo>
                    <a:pt x="0" y="6167"/>
                  </a:moveTo>
                  <a:lnTo>
                    <a:pt x="0" y="18511"/>
                  </a:lnTo>
                  <a:cubicBezTo>
                    <a:pt x="0" y="20217"/>
                    <a:pt x="806" y="21600"/>
                    <a:pt x="1800" y="21600"/>
                  </a:cubicBezTo>
                  <a:lnTo>
                    <a:pt x="3601" y="21600"/>
                  </a:lnTo>
                  <a:lnTo>
                    <a:pt x="17998" y="21600"/>
                  </a:lnTo>
                  <a:lnTo>
                    <a:pt x="19800" y="21600"/>
                  </a:lnTo>
                  <a:cubicBezTo>
                    <a:pt x="20794" y="21600"/>
                    <a:pt x="21600" y="20217"/>
                    <a:pt x="21600" y="18511"/>
                  </a:cubicBezTo>
                  <a:lnTo>
                    <a:pt x="21600" y="6167"/>
                  </a:lnTo>
                  <a:cubicBezTo>
                    <a:pt x="21600" y="2757"/>
                    <a:pt x="19988" y="0"/>
                    <a:pt x="17998" y="0"/>
                  </a:cubicBezTo>
                  <a:lnTo>
                    <a:pt x="16355" y="0"/>
                  </a:lnTo>
                  <a:cubicBezTo>
                    <a:pt x="16103" y="0"/>
                    <a:pt x="15729" y="194"/>
                    <a:pt x="15522" y="439"/>
                  </a:cubicBezTo>
                  <a:lnTo>
                    <a:pt x="13680" y="2591"/>
                  </a:lnTo>
                  <a:cubicBezTo>
                    <a:pt x="13474" y="2835"/>
                    <a:pt x="13246" y="3369"/>
                    <a:pt x="13176" y="3781"/>
                  </a:cubicBezTo>
                  <a:lnTo>
                    <a:pt x="11030" y="16239"/>
                  </a:lnTo>
                  <a:cubicBezTo>
                    <a:pt x="10958" y="16654"/>
                    <a:pt x="10841" y="16654"/>
                    <a:pt x="10764" y="16245"/>
                  </a:cubicBezTo>
                  <a:lnTo>
                    <a:pt x="8509" y="3996"/>
                  </a:lnTo>
                  <a:cubicBezTo>
                    <a:pt x="8434" y="3587"/>
                    <a:pt x="8203" y="3056"/>
                    <a:pt x="7995" y="2816"/>
                  </a:cubicBezTo>
                  <a:lnTo>
                    <a:pt x="5929" y="434"/>
                  </a:lnTo>
                  <a:cubicBezTo>
                    <a:pt x="5719" y="194"/>
                    <a:pt x="5346" y="0"/>
                    <a:pt x="5093" y="0"/>
                  </a:cubicBezTo>
                  <a:lnTo>
                    <a:pt x="3598" y="0"/>
                  </a:lnTo>
                  <a:cubicBezTo>
                    <a:pt x="1612" y="0"/>
                    <a:pt x="0" y="2757"/>
                    <a:pt x="0" y="6167"/>
                  </a:cubicBezTo>
                  <a:close/>
                  <a:moveTo>
                    <a:pt x="7985" y="11861"/>
                  </a:moveTo>
                  <a:cubicBezTo>
                    <a:pt x="8406" y="11861"/>
                    <a:pt x="8746" y="12447"/>
                    <a:pt x="8746" y="13165"/>
                  </a:cubicBezTo>
                  <a:cubicBezTo>
                    <a:pt x="8746" y="13884"/>
                    <a:pt x="8406" y="14471"/>
                    <a:pt x="7985" y="14471"/>
                  </a:cubicBezTo>
                  <a:cubicBezTo>
                    <a:pt x="7566" y="14471"/>
                    <a:pt x="7225" y="13884"/>
                    <a:pt x="7225" y="13165"/>
                  </a:cubicBezTo>
                  <a:cubicBezTo>
                    <a:pt x="7226" y="12446"/>
                    <a:pt x="7566" y="11861"/>
                    <a:pt x="7985" y="11861"/>
                  </a:cubicBezTo>
                  <a:close/>
                  <a:moveTo>
                    <a:pt x="7985" y="16553"/>
                  </a:moveTo>
                  <a:cubicBezTo>
                    <a:pt x="8406" y="16553"/>
                    <a:pt x="8746" y="17134"/>
                    <a:pt x="8746" y="17863"/>
                  </a:cubicBezTo>
                  <a:cubicBezTo>
                    <a:pt x="8746" y="18581"/>
                    <a:pt x="8406" y="19168"/>
                    <a:pt x="7985" y="19168"/>
                  </a:cubicBezTo>
                  <a:cubicBezTo>
                    <a:pt x="7566" y="19168"/>
                    <a:pt x="7225" y="18581"/>
                    <a:pt x="7225" y="17863"/>
                  </a:cubicBezTo>
                  <a:cubicBezTo>
                    <a:pt x="7226" y="17133"/>
                    <a:pt x="7566" y="16553"/>
                    <a:pt x="7985" y="16553"/>
                  </a:cubicBezTo>
                  <a:close/>
                  <a:moveTo>
                    <a:pt x="7985" y="16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449" name="Group 276"/>
          <p:cNvGrpSpPr/>
          <p:nvPr/>
        </p:nvGrpSpPr>
        <p:grpSpPr bwMode="auto">
          <a:xfrm>
            <a:off x="7543265" y="4529233"/>
            <a:ext cx="165813" cy="217242"/>
            <a:chOff x="0" y="0"/>
            <a:chExt cx="187" cy="245"/>
          </a:xfrm>
          <a:solidFill>
            <a:srgbClr val="183A5D"/>
          </a:solidFill>
        </p:grpSpPr>
        <p:sp>
          <p:nvSpPr>
            <p:cNvPr id="450" name="AutoShape 274"/>
            <p:cNvSpPr/>
            <p:nvPr/>
          </p:nvSpPr>
          <p:spPr bwMode="auto">
            <a:xfrm>
              <a:off x="16" y="0"/>
              <a:ext cx="159" cy="125"/>
            </a:xfrm>
            <a:custGeom>
              <a:avLst/>
              <a:gdLst/>
              <a:ahLst/>
              <a:cxnLst/>
              <a:rect l="0" t="0" r="r" b="b"/>
              <a:pathLst>
                <a:path w="19566" h="21600">
                  <a:moveTo>
                    <a:pt x="9775" y="0"/>
                  </a:moveTo>
                  <a:cubicBezTo>
                    <a:pt x="5536" y="0"/>
                    <a:pt x="2100" y="4836"/>
                    <a:pt x="2100" y="10798"/>
                  </a:cubicBezTo>
                  <a:lnTo>
                    <a:pt x="2100" y="14263"/>
                  </a:lnTo>
                  <a:cubicBezTo>
                    <a:pt x="2043" y="15381"/>
                    <a:pt x="1779" y="17976"/>
                    <a:pt x="547" y="17796"/>
                  </a:cubicBezTo>
                  <a:cubicBezTo>
                    <a:pt x="-1014" y="17570"/>
                    <a:pt x="964" y="21568"/>
                    <a:pt x="3998" y="21597"/>
                  </a:cubicBezTo>
                  <a:cubicBezTo>
                    <a:pt x="4005" y="21597"/>
                    <a:pt x="4012" y="21600"/>
                    <a:pt x="4019" y="21600"/>
                  </a:cubicBezTo>
                  <a:lnTo>
                    <a:pt x="15532" y="21600"/>
                  </a:lnTo>
                  <a:cubicBezTo>
                    <a:pt x="18587" y="21600"/>
                    <a:pt x="20586" y="17568"/>
                    <a:pt x="19021" y="17796"/>
                  </a:cubicBezTo>
                  <a:cubicBezTo>
                    <a:pt x="17450" y="18024"/>
                    <a:pt x="17450" y="13764"/>
                    <a:pt x="17450" y="13764"/>
                  </a:cubicBezTo>
                  <a:lnTo>
                    <a:pt x="17450" y="10798"/>
                  </a:lnTo>
                  <a:cubicBezTo>
                    <a:pt x="17449" y="4836"/>
                    <a:pt x="14013" y="0"/>
                    <a:pt x="9775" y="0"/>
                  </a:cubicBezTo>
                  <a:close/>
                  <a:moveTo>
                    <a:pt x="9775" y="2414"/>
                  </a:moveTo>
                  <a:cubicBezTo>
                    <a:pt x="12438" y="2414"/>
                    <a:pt x="14921" y="5016"/>
                    <a:pt x="14921" y="8218"/>
                  </a:cubicBezTo>
                  <a:cubicBezTo>
                    <a:pt x="14921" y="8369"/>
                    <a:pt x="14916" y="8520"/>
                    <a:pt x="14906" y="8665"/>
                  </a:cubicBezTo>
                  <a:cubicBezTo>
                    <a:pt x="14889" y="8909"/>
                    <a:pt x="14830" y="8801"/>
                    <a:pt x="14741" y="8444"/>
                  </a:cubicBezTo>
                  <a:cubicBezTo>
                    <a:pt x="14134" y="5990"/>
                    <a:pt x="11991" y="4187"/>
                    <a:pt x="9774" y="4187"/>
                  </a:cubicBezTo>
                  <a:cubicBezTo>
                    <a:pt x="7556" y="4187"/>
                    <a:pt x="5278" y="5990"/>
                    <a:pt x="4649" y="8444"/>
                  </a:cubicBezTo>
                  <a:cubicBezTo>
                    <a:pt x="4557" y="8801"/>
                    <a:pt x="4496" y="8909"/>
                    <a:pt x="4481" y="8665"/>
                  </a:cubicBezTo>
                  <a:cubicBezTo>
                    <a:pt x="4471" y="8520"/>
                    <a:pt x="4467" y="8369"/>
                    <a:pt x="4467" y="8218"/>
                  </a:cubicBezTo>
                  <a:cubicBezTo>
                    <a:pt x="4469" y="5014"/>
                    <a:pt x="7112" y="2414"/>
                    <a:pt x="9775" y="2414"/>
                  </a:cubicBezTo>
                  <a:close/>
                  <a:moveTo>
                    <a:pt x="9775" y="18900"/>
                  </a:moveTo>
                  <a:cubicBezTo>
                    <a:pt x="6598" y="18900"/>
                    <a:pt x="4019" y="15498"/>
                    <a:pt x="4019" y="11027"/>
                  </a:cubicBezTo>
                  <a:cubicBezTo>
                    <a:pt x="4019" y="11027"/>
                    <a:pt x="6581" y="7870"/>
                    <a:pt x="9830" y="7870"/>
                  </a:cubicBezTo>
                  <a:cubicBezTo>
                    <a:pt x="13126" y="7870"/>
                    <a:pt x="15532" y="11027"/>
                    <a:pt x="15532" y="11027"/>
                  </a:cubicBezTo>
                  <a:cubicBezTo>
                    <a:pt x="15531" y="15498"/>
                    <a:pt x="12955" y="18900"/>
                    <a:pt x="9775" y="18900"/>
                  </a:cubicBezTo>
                  <a:close/>
                  <a:moveTo>
                    <a:pt x="9775" y="189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51" name="AutoShape 275"/>
            <p:cNvSpPr/>
            <p:nvPr/>
          </p:nvSpPr>
          <p:spPr bwMode="auto">
            <a:xfrm>
              <a:off x="0" y="136"/>
              <a:ext cx="187" cy="109"/>
            </a:xfrm>
            <a:custGeom>
              <a:avLst/>
              <a:gdLst/>
              <a:ahLst/>
              <a:cxnLst/>
              <a:rect l="0" t="0" r="r" b="b"/>
              <a:pathLst>
                <a:path w="21600" h="21600">
                  <a:moveTo>
                    <a:pt x="0" y="6171"/>
                  </a:moveTo>
                  <a:lnTo>
                    <a:pt x="0" y="18513"/>
                  </a:lnTo>
                  <a:cubicBezTo>
                    <a:pt x="0" y="20218"/>
                    <a:pt x="805" y="21600"/>
                    <a:pt x="1800" y="21600"/>
                  </a:cubicBezTo>
                  <a:lnTo>
                    <a:pt x="3601" y="21600"/>
                  </a:lnTo>
                  <a:lnTo>
                    <a:pt x="17999" y="21600"/>
                  </a:lnTo>
                  <a:lnTo>
                    <a:pt x="19799" y="21600"/>
                  </a:lnTo>
                  <a:cubicBezTo>
                    <a:pt x="20795" y="21600"/>
                    <a:pt x="21600" y="20218"/>
                    <a:pt x="21600" y="18513"/>
                  </a:cubicBezTo>
                  <a:lnTo>
                    <a:pt x="21600" y="6171"/>
                  </a:lnTo>
                  <a:cubicBezTo>
                    <a:pt x="21600" y="2762"/>
                    <a:pt x="19988" y="0"/>
                    <a:pt x="17999" y="0"/>
                  </a:cubicBezTo>
                  <a:lnTo>
                    <a:pt x="16354" y="0"/>
                  </a:lnTo>
                  <a:cubicBezTo>
                    <a:pt x="16102" y="0"/>
                    <a:pt x="15729" y="196"/>
                    <a:pt x="15522" y="439"/>
                  </a:cubicBezTo>
                  <a:lnTo>
                    <a:pt x="13681" y="2593"/>
                  </a:lnTo>
                  <a:cubicBezTo>
                    <a:pt x="13473" y="2835"/>
                    <a:pt x="13247" y="3370"/>
                    <a:pt x="13176" y="3784"/>
                  </a:cubicBezTo>
                  <a:lnTo>
                    <a:pt x="11030" y="16242"/>
                  </a:lnTo>
                  <a:cubicBezTo>
                    <a:pt x="10959" y="16656"/>
                    <a:pt x="10841" y="16659"/>
                    <a:pt x="10765" y="16247"/>
                  </a:cubicBezTo>
                  <a:lnTo>
                    <a:pt x="8511" y="3998"/>
                  </a:lnTo>
                  <a:cubicBezTo>
                    <a:pt x="8435" y="3588"/>
                    <a:pt x="8204" y="3057"/>
                    <a:pt x="7995" y="2816"/>
                  </a:cubicBezTo>
                  <a:lnTo>
                    <a:pt x="5931" y="436"/>
                  </a:lnTo>
                  <a:cubicBezTo>
                    <a:pt x="5721" y="194"/>
                    <a:pt x="5347" y="0"/>
                    <a:pt x="5094" y="0"/>
                  </a:cubicBezTo>
                  <a:lnTo>
                    <a:pt x="3601" y="0"/>
                  </a:lnTo>
                  <a:cubicBezTo>
                    <a:pt x="1613" y="0"/>
                    <a:pt x="0" y="2762"/>
                    <a:pt x="0" y="6171"/>
                  </a:cubicBezTo>
                  <a:close/>
                  <a:moveTo>
                    <a:pt x="7986" y="11863"/>
                  </a:moveTo>
                  <a:cubicBezTo>
                    <a:pt x="8407" y="11863"/>
                    <a:pt x="8746" y="12447"/>
                    <a:pt x="8746" y="13166"/>
                  </a:cubicBezTo>
                  <a:cubicBezTo>
                    <a:pt x="8746" y="13887"/>
                    <a:pt x="8407" y="14472"/>
                    <a:pt x="7986" y="14472"/>
                  </a:cubicBezTo>
                  <a:cubicBezTo>
                    <a:pt x="7567" y="14472"/>
                    <a:pt x="7227" y="13887"/>
                    <a:pt x="7227" y="13166"/>
                  </a:cubicBezTo>
                  <a:cubicBezTo>
                    <a:pt x="7227" y="12447"/>
                    <a:pt x="7567" y="11863"/>
                    <a:pt x="7986" y="11863"/>
                  </a:cubicBezTo>
                  <a:close/>
                  <a:moveTo>
                    <a:pt x="7986" y="16556"/>
                  </a:moveTo>
                  <a:cubicBezTo>
                    <a:pt x="8407" y="16556"/>
                    <a:pt x="8746" y="17139"/>
                    <a:pt x="8746" y="17861"/>
                  </a:cubicBezTo>
                  <a:cubicBezTo>
                    <a:pt x="8746" y="18581"/>
                    <a:pt x="8407" y="19165"/>
                    <a:pt x="7986" y="19165"/>
                  </a:cubicBezTo>
                  <a:cubicBezTo>
                    <a:pt x="7567" y="19165"/>
                    <a:pt x="7227" y="18581"/>
                    <a:pt x="7227" y="17861"/>
                  </a:cubicBezTo>
                  <a:cubicBezTo>
                    <a:pt x="7227" y="17139"/>
                    <a:pt x="7567" y="16556"/>
                    <a:pt x="7986" y="16556"/>
                  </a:cubicBezTo>
                  <a:close/>
                  <a:moveTo>
                    <a:pt x="7986" y="16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452" name="Group 279"/>
          <p:cNvGrpSpPr/>
          <p:nvPr/>
        </p:nvGrpSpPr>
        <p:grpSpPr bwMode="auto">
          <a:xfrm>
            <a:off x="8181690" y="4990318"/>
            <a:ext cx="117045" cy="160493"/>
            <a:chOff x="0" y="0"/>
            <a:chExt cx="132" cy="181"/>
          </a:xfrm>
          <a:solidFill>
            <a:schemeClr val="bg1">
              <a:lumMod val="85000"/>
            </a:schemeClr>
          </a:solidFill>
        </p:grpSpPr>
        <p:sp>
          <p:nvSpPr>
            <p:cNvPr id="453" name="AutoShape 277"/>
            <p:cNvSpPr/>
            <p:nvPr/>
          </p:nvSpPr>
          <p:spPr bwMode="auto">
            <a:xfrm>
              <a:off x="8" y="0"/>
              <a:ext cx="112" cy="88"/>
            </a:xfrm>
            <a:custGeom>
              <a:avLst/>
              <a:gdLst/>
              <a:ahLst/>
              <a:cxnLst/>
              <a:rect l="0" t="0" r="r" b="b"/>
              <a:pathLst>
                <a:path w="19566" h="21600">
                  <a:moveTo>
                    <a:pt x="9773" y="0"/>
                  </a:moveTo>
                  <a:cubicBezTo>
                    <a:pt x="5535" y="0"/>
                    <a:pt x="2099" y="4836"/>
                    <a:pt x="2099" y="10797"/>
                  </a:cubicBezTo>
                  <a:lnTo>
                    <a:pt x="2099" y="14263"/>
                  </a:lnTo>
                  <a:cubicBezTo>
                    <a:pt x="2041" y="15378"/>
                    <a:pt x="1779" y="17975"/>
                    <a:pt x="547" y="17796"/>
                  </a:cubicBezTo>
                  <a:cubicBezTo>
                    <a:pt x="-1014" y="17570"/>
                    <a:pt x="963" y="21567"/>
                    <a:pt x="3999" y="21596"/>
                  </a:cubicBezTo>
                  <a:cubicBezTo>
                    <a:pt x="4004" y="21596"/>
                    <a:pt x="4013" y="21600"/>
                    <a:pt x="4020" y="21600"/>
                  </a:cubicBezTo>
                  <a:lnTo>
                    <a:pt x="15533" y="21600"/>
                  </a:lnTo>
                  <a:cubicBezTo>
                    <a:pt x="18587" y="21600"/>
                    <a:pt x="20586" y="17569"/>
                    <a:pt x="19021" y="17796"/>
                  </a:cubicBezTo>
                  <a:cubicBezTo>
                    <a:pt x="17450" y="18022"/>
                    <a:pt x="17450" y="13763"/>
                    <a:pt x="17450" y="13763"/>
                  </a:cubicBezTo>
                  <a:lnTo>
                    <a:pt x="17450" y="10797"/>
                  </a:lnTo>
                  <a:cubicBezTo>
                    <a:pt x="17448" y="4834"/>
                    <a:pt x="14013" y="0"/>
                    <a:pt x="9773" y="0"/>
                  </a:cubicBezTo>
                  <a:close/>
                  <a:moveTo>
                    <a:pt x="9773" y="2412"/>
                  </a:moveTo>
                  <a:cubicBezTo>
                    <a:pt x="12437" y="2412"/>
                    <a:pt x="14919" y="5013"/>
                    <a:pt x="14919" y="8216"/>
                  </a:cubicBezTo>
                  <a:cubicBezTo>
                    <a:pt x="14919" y="8367"/>
                    <a:pt x="14915" y="8516"/>
                    <a:pt x="14905" y="8662"/>
                  </a:cubicBezTo>
                  <a:cubicBezTo>
                    <a:pt x="14888" y="8907"/>
                    <a:pt x="14828" y="8797"/>
                    <a:pt x="14740" y="8442"/>
                  </a:cubicBezTo>
                  <a:cubicBezTo>
                    <a:pt x="14132" y="5988"/>
                    <a:pt x="11990" y="4185"/>
                    <a:pt x="9772" y="4185"/>
                  </a:cubicBezTo>
                  <a:cubicBezTo>
                    <a:pt x="7555" y="4185"/>
                    <a:pt x="5275" y="5988"/>
                    <a:pt x="4649" y="8442"/>
                  </a:cubicBezTo>
                  <a:cubicBezTo>
                    <a:pt x="4557" y="8799"/>
                    <a:pt x="4496" y="8907"/>
                    <a:pt x="4480" y="8662"/>
                  </a:cubicBezTo>
                  <a:cubicBezTo>
                    <a:pt x="4469" y="8516"/>
                    <a:pt x="4465" y="8367"/>
                    <a:pt x="4465" y="8216"/>
                  </a:cubicBezTo>
                  <a:cubicBezTo>
                    <a:pt x="4468" y="5013"/>
                    <a:pt x="7111" y="2412"/>
                    <a:pt x="9773" y="2412"/>
                  </a:cubicBezTo>
                  <a:close/>
                  <a:moveTo>
                    <a:pt x="9773" y="18897"/>
                  </a:moveTo>
                  <a:cubicBezTo>
                    <a:pt x="6598" y="18897"/>
                    <a:pt x="4018" y="15496"/>
                    <a:pt x="4018" y="11023"/>
                  </a:cubicBezTo>
                  <a:cubicBezTo>
                    <a:pt x="4018" y="11023"/>
                    <a:pt x="6581" y="7867"/>
                    <a:pt x="9829" y="7867"/>
                  </a:cubicBezTo>
                  <a:cubicBezTo>
                    <a:pt x="13126" y="7867"/>
                    <a:pt x="15531" y="11023"/>
                    <a:pt x="15531" y="11023"/>
                  </a:cubicBezTo>
                  <a:cubicBezTo>
                    <a:pt x="15531" y="15496"/>
                    <a:pt x="12954" y="18897"/>
                    <a:pt x="9773" y="18897"/>
                  </a:cubicBezTo>
                  <a:close/>
                  <a:moveTo>
                    <a:pt x="9773" y="1889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54" name="AutoShape 278"/>
            <p:cNvSpPr/>
            <p:nvPr/>
          </p:nvSpPr>
          <p:spPr bwMode="auto">
            <a:xfrm>
              <a:off x="0" y="103"/>
              <a:ext cx="132" cy="78"/>
            </a:xfrm>
            <a:custGeom>
              <a:avLst/>
              <a:gdLst/>
              <a:ahLst/>
              <a:cxnLst/>
              <a:rect l="0" t="0" r="r" b="b"/>
              <a:pathLst>
                <a:path w="21600" h="21600">
                  <a:moveTo>
                    <a:pt x="0" y="6173"/>
                  </a:moveTo>
                  <a:lnTo>
                    <a:pt x="0" y="18513"/>
                  </a:lnTo>
                  <a:cubicBezTo>
                    <a:pt x="0" y="20220"/>
                    <a:pt x="805" y="21600"/>
                    <a:pt x="1799" y="21600"/>
                  </a:cubicBezTo>
                  <a:lnTo>
                    <a:pt x="3600" y="21600"/>
                  </a:lnTo>
                  <a:lnTo>
                    <a:pt x="17997" y="21600"/>
                  </a:lnTo>
                  <a:lnTo>
                    <a:pt x="19799" y="21600"/>
                  </a:lnTo>
                  <a:cubicBezTo>
                    <a:pt x="20794" y="21600"/>
                    <a:pt x="21600" y="20220"/>
                    <a:pt x="21600" y="18513"/>
                  </a:cubicBezTo>
                  <a:lnTo>
                    <a:pt x="21600" y="6173"/>
                  </a:lnTo>
                  <a:cubicBezTo>
                    <a:pt x="21600" y="2761"/>
                    <a:pt x="19988" y="0"/>
                    <a:pt x="17997" y="0"/>
                  </a:cubicBezTo>
                  <a:lnTo>
                    <a:pt x="16352" y="0"/>
                  </a:lnTo>
                  <a:cubicBezTo>
                    <a:pt x="16103" y="0"/>
                    <a:pt x="15728" y="197"/>
                    <a:pt x="15520" y="440"/>
                  </a:cubicBezTo>
                  <a:lnTo>
                    <a:pt x="13680" y="2593"/>
                  </a:lnTo>
                  <a:cubicBezTo>
                    <a:pt x="13473" y="2835"/>
                    <a:pt x="13246" y="3372"/>
                    <a:pt x="13175" y="3784"/>
                  </a:cubicBezTo>
                  <a:lnTo>
                    <a:pt x="11029" y="16241"/>
                  </a:lnTo>
                  <a:cubicBezTo>
                    <a:pt x="10957" y="16654"/>
                    <a:pt x="10838" y="16658"/>
                    <a:pt x="10763" y="16245"/>
                  </a:cubicBezTo>
                  <a:lnTo>
                    <a:pt x="8509" y="4000"/>
                  </a:lnTo>
                  <a:cubicBezTo>
                    <a:pt x="8433" y="3589"/>
                    <a:pt x="8202" y="3058"/>
                    <a:pt x="7993" y="2817"/>
                  </a:cubicBezTo>
                  <a:lnTo>
                    <a:pt x="5928" y="437"/>
                  </a:lnTo>
                  <a:cubicBezTo>
                    <a:pt x="5719" y="197"/>
                    <a:pt x="5344" y="2"/>
                    <a:pt x="5091" y="2"/>
                  </a:cubicBezTo>
                  <a:lnTo>
                    <a:pt x="3597" y="2"/>
                  </a:lnTo>
                  <a:cubicBezTo>
                    <a:pt x="1614" y="0"/>
                    <a:pt x="0" y="2764"/>
                    <a:pt x="0" y="6173"/>
                  </a:cubicBezTo>
                  <a:close/>
                  <a:moveTo>
                    <a:pt x="7985" y="11864"/>
                  </a:moveTo>
                  <a:cubicBezTo>
                    <a:pt x="8407" y="11864"/>
                    <a:pt x="8745" y="12450"/>
                    <a:pt x="8745" y="13168"/>
                  </a:cubicBezTo>
                  <a:cubicBezTo>
                    <a:pt x="8745" y="13890"/>
                    <a:pt x="8407" y="14476"/>
                    <a:pt x="7985" y="14476"/>
                  </a:cubicBezTo>
                  <a:cubicBezTo>
                    <a:pt x="7568" y="14476"/>
                    <a:pt x="7227" y="13890"/>
                    <a:pt x="7227" y="13168"/>
                  </a:cubicBezTo>
                  <a:cubicBezTo>
                    <a:pt x="7227" y="12448"/>
                    <a:pt x="7568" y="11864"/>
                    <a:pt x="7985" y="11864"/>
                  </a:cubicBezTo>
                  <a:close/>
                  <a:moveTo>
                    <a:pt x="7985" y="16555"/>
                  </a:moveTo>
                  <a:cubicBezTo>
                    <a:pt x="8407" y="16555"/>
                    <a:pt x="8745" y="17138"/>
                    <a:pt x="8745" y="17861"/>
                  </a:cubicBezTo>
                  <a:cubicBezTo>
                    <a:pt x="8745" y="18581"/>
                    <a:pt x="8407" y="19166"/>
                    <a:pt x="7985" y="19166"/>
                  </a:cubicBezTo>
                  <a:cubicBezTo>
                    <a:pt x="7568" y="19166"/>
                    <a:pt x="7227" y="18581"/>
                    <a:pt x="7227" y="17861"/>
                  </a:cubicBezTo>
                  <a:cubicBezTo>
                    <a:pt x="7227" y="17138"/>
                    <a:pt x="7568" y="16555"/>
                    <a:pt x="7985" y="16555"/>
                  </a:cubicBezTo>
                  <a:close/>
                  <a:moveTo>
                    <a:pt x="7985" y="16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455" name="Group 282"/>
          <p:cNvGrpSpPr/>
          <p:nvPr/>
        </p:nvGrpSpPr>
        <p:grpSpPr bwMode="auto">
          <a:xfrm>
            <a:off x="8025631" y="3082137"/>
            <a:ext cx="112611" cy="150739"/>
            <a:chOff x="0" y="0"/>
            <a:chExt cx="127" cy="170"/>
          </a:xfrm>
          <a:solidFill>
            <a:srgbClr val="183A5D"/>
          </a:solidFill>
        </p:grpSpPr>
        <p:sp>
          <p:nvSpPr>
            <p:cNvPr id="456" name="AutoShape 280"/>
            <p:cNvSpPr/>
            <p:nvPr/>
          </p:nvSpPr>
          <p:spPr bwMode="auto">
            <a:xfrm>
              <a:off x="8" y="0"/>
              <a:ext cx="108" cy="84"/>
            </a:xfrm>
            <a:custGeom>
              <a:avLst/>
              <a:gdLst/>
              <a:ahLst/>
              <a:cxnLst/>
              <a:rect l="0" t="0" r="r" b="b"/>
              <a:pathLst>
                <a:path w="19566" h="21600">
                  <a:moveTo>
                    <a:pt x="9774" y="0"/>
                  </a:moveTo>
                  <a:cubicBezTo>
                    <a:pt x="5535" y="0"/>
                    <a:pt x="2099" y="4836"/>
                    <a:pt x="2099" y="10799"/>
                  </a:cubicBezTo>
                  <a:lnTo>
                    <a:pt x="2099" y="14263"/>
                  </a:lnTo>
                  <a:cubicBezTo>
                    <a:pt x="2043" y="15380"/>
                    <a:pt x="1778" y="17975"/>
                    <a:pt x="547" y="17796"/>
                  </a:cubicBezTo>
                  <a:cubicBezTo>
                    <a:pt x="-1014" y="17570"/>
                    <a:pt x="963" y="21567"/>
                    <a:pt x="3998" y="21596"/>
                  </a:cubicBezTo>
                  <a:cubicBezTo>
                    <a:pt x="4006" y="21596"/>
                    <a:pt x="4013" y="21600"/>
                    <a:pt x="4019" y="21600"/>
                  </a:cubicBezTo>
                  <a:lnTo>
                    <a:pt x="15532" y="21600"/>
                  </a:lnTo>
                  <a:cubicBezTo>
                    <a:pt x="18587" y="21600"/>
                    <a:pt x="20586" y="17568"/>
                    <a:pt x="19021" y="17796"/>
                  </a:cubicBezTo>
                  <a:cubicBezTo>
                    <a:pt x="17450" y="18022"/>
                    <a:pt x="17450" y="13762"/>
                    <a:pt x="17450" y="13762"/>
                  </a:cubicBezTo>
                  <a:lnTo>
                    <a:pt x="17450" y="10797"/>
                  </a:lnTo>
                  <a:cubicBezTo>
                    <a:pt x="17448" y="4836"/>
                    <a:pt x="14013" y="0"/>
                    <a:pt x="9774" y="0"/>
                  </a:cubicBezTo>
                  <a:close/>
                  <a:moveTo>
                    <a:pt x="9774" y="2412"/>
                  </a:moveTo>
                  <a:cubicBezTo>
                    <a:pt x="12438" y="2412"/>
                    <a:pt x="14921" y="5013"/>
                    <a:pt x="14921" y="8216"/>
                  </a:cubicBezTo>
                  <a:cubicBezTo>
                    <a:pt x="14921" y="8367"/>
                    <a:pt x="14915" y="8517"/>
                    <a:pt x="14905" y="8664"/>
                  </a:cubicBezTo>
                  <a:cubicBezTo>
                    <a:pt x="14889" y="8908"/>
                    <a:pt x="14830" y="8800"/>
                    <a:pt x="14742" y="8442"/>
                  </a:cubicBezTo>
                  <a:cubicBezTo>
                    <a:pt x="14134" y="5990"/>
                    <a:pt x="11992" y="4184"/>
                    <a:pt x="9774" y="4184"/>
                  </a:cubicBezTo>
                  <a:cubicBezTo>
                    <a:pt x="7557" y="4184"/>
                    <a:pt x="5279" y="5990"/>
                    <a:pt x="4651" y="8442"/>
                  </a:cubicBezTo>
                  <a:cubicBezTo>
                    <a:pt x="4557" y="8802"/>
                    <a:pt x="4496" y="8908"/>
                    <a:pt x="4481" y="8664"/>
                  </a:cubicBezTo>
                  <a:cubicBezTo>
                    <a:pt x="4473" y="8520"/>
                    <a:pt x="4468" y="8367"/>
                    <a:pt x="4468" y="8216"/>
                  </a:cubicBezTo>
                  <a:cubicBezTo>
                    <a:pt x="4468" y="5013"/>
                    <a:pt x="7111" y="2412"/>
                    <a:pt x="9774" y="2412"/>
                  </a:cubicBezTo>
                  <a:close/>
                  <a:moveTo>
                    <a:pt x="9774" y="18899"/>
                  </a:moveTo>
                  <a:cubicBezTo>
                    <a:pt x="6596" y="18899"/>
                    <a:pt x="4019" y="15498"/>
                    <a:pt x="4019" y="11029"/>
                  </a:cubicBezTo>
                  <a:cubicBezTo>
                    <a:pt x="4019" y="11029"/>
                    <a:pt x="6580" y="7870"/>
                    <a:pt x="9831" y="7870"/>
                  </a:cubicBezTo>
                  <a:cubicBezTo>
                    <a:pt x="13126" y="7870"/>
                    <a:pt x="15532" y="11029"/>
                    <a:pt x="15532" y="11029"/>
                  </a:cubicBezTo>
                  <a:cubicBezTo>
                    <a:pt x="15530" y="15498"/>
                    <a:pt x="12954" y="18899"/>
                    <a:pt x="9774" y="18899"/>
                  </a:cubicBezTo>
                  <a:close/>
                  <a:moveTo>
                    <a:pt x="9774" y="188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57" name="AutoShape 281"/>
            <p:cNvSpPr/>
            <p:nvPr/>
          </p:nvSpPr>
          <p:spPr bwMode="auto">
            <a:xfrm>
              <a:off x="0" y="96"/>
              <a:ext cx="127" cy="74"/>
            </a:xfrm>
            <a:custGeom>
              <a:avLst/>
              <a:gdLst/>
              <a:ahLst/>
              <a:cxnLst/>
              <a:rect l="0" t="0" r="r" b="b"/>
              <a:pathLst>
                <a:path w="21600" h="21600">
                  <a:moveTo>
                    <a:pt x="0" y="6171"/>
                  </a:moveTo>
                  <a:lnTo>
                    <a:pt x="0" y="18513"/>
                  </a:lnTo>
                  <a:cubicBezTo>
                    <a:pt x="0" y="20216"/>
                    <a:pt x="805" y="21600"/>
                    <a:pt x="1799" y="21600"/>
                  </a:cubicBezTo>
                  <a:lnTo>
                    <a:pt x="3600" y="21600"/>
                  </a:lnTo>
                  <a:lnTo>
                    <a:pt x="18000" y="21600"/>
                  </a:lnTo>
                  <a:lnTo>
                    <a:pt x="19799" y="21600"/>
                  </a:lnTo>
                  <a:cubicBezTo>
                    <a:pt x="20795" y="21600"/>
                    <a:pt x="21600" y="20216"/>
                    <a:pt x="21600" y="18513"/>
                  </a:cubicBezTo>
                  <a:lnTo>
                    <a:pt x="21600" y="6171"/>
                  </a:lnTo>
                  <a:cubicBezTo>
                    <a:pt x="21600" y="2761"/>
                    <a:pt x="19988" y="0"/>
                    <a:pt x="18000" y="0"/>
                  </a:cubicBezTo>
                  <a:lnTo>
                    <a:pt x="16354" y="0"/>
                  </a:lnTo>
                  <a:cubicBezTo>
                    <a:pt x="16103" y="0"/>
                    <a:pt x="15729" y="195"/>
                    <a:pt x="15523" y="440"/>
                  </a:cubicBezTo>
                  <a:lnTo>
                    <a:pt x="13683" y="2596"/>
                  </a:lnTo>
                  <a:cubicBezTo>
                    <a:pt x="13475" y="2838"/>
                    <a:pt x="13249" y="3373"/>
                    <a:pt x="13177" y="3785"/>
                  </a:cubicBezTo>
                  <a:lnTo>
                    <a:pt x="11031" y="16243"/>
                  </a:lnTo>
                  <a:cubicBezTo>
                    <a:pt x="10959" y="16655"/>
                    <a:pt x="10841" y="16659"/>
                    <a:pt x="10767" y="16248"/>
                  </a:cubicBezTo>
                  <a:lnTo>
                    <a:pt x="8511" y="3999"/>
                  </a:lnTo>
                  <a:cubicBezTo>
                    <a:pt x="8437" y="3587"/>
                    <a:pt x="8205" y="3059"/>
                    <a:pt x="7996" y="2817"/>
                  </a:cubicBezTo>
                  <a:lnTo>
                    <a:pt x="5932" y="437"/>
                  </a:lnTo>
                  <a:cubicBezTo>
                    <a:pt x="5721" y="198"/>
                    <a:pt x="5348" y="0"/>
                    <a:pt x="5096" y="0"/>
                  </a:cubicBezTo>
                  <a:lnTo>
                    <a:pt x="3602" y="0"/>
                  </a:lnTo>
                  <a:cubicBezTo>
                    <a:pt x="1612" y="0"/>
                    <a:pt x="0" y="2763"/>
                    <a:pt x="0" y="6171"/>
                  </a:cubicBezTo>
                  <a:close/>
                  <a:moveTo>
                    <a:pt x="7986" y="11863"/>
                  </a:moveTo>
                  <a:cubicBezTo>
                    <a:pt x="8407" y="11863"/>
                    <a:pt x="8746" y="12449"/>
                    <a:pt x="8746" y="13168"/>
                  </a:cubicBezTo>
                  <a:cubicBezTo>
                    <a:pt x="8746" y="13889"/>
                    <a:pt x="8407" y="14475"/>
                    <a:pt x="7986" y="14475"/>
                  </a:cubicBezTo>
                  <a:cubicBezTo>
                    <a:pt x="7565" y="14475"/>
                    <a:pt x="7226" y="13889"/>
                    <a:pt x="7226" y="13168"/>
                  </a:cubicBezTo>
                  <a:cubicBezTo>
                    <a:pt x="7226" y="12449"/>
                    <a:pt x="7567" y="11863"/>
                    <a:pt x="7986" y="11863"/>
                  </a:cubicBezTo>
                  <a:close/>
                  <a:moveTo>
                    <a:pt x="7986" y="16555"/>
                  </a:moveTo>
                  <a:cubicBezTo>
                    <a:pt x="8407" y="16555"/>
                    <a:pt x="8746" y="17139"/>
                    <a:pt x="8746" y="17860"/>
                  </a:cubicBezTo>
                  <a:cubicBezTo>
                    <a:pt x="8746" y="18578"/>
                    <a:pt x="8407" y="19165"/>
                    <a:pt x="7986" y="19165"/>
                  </a:cubicBezTo>
                  <a:cubicBezTo>
                    <a:pt x="7565" y="19165"/>
                    <a:pt x="7226" y="18578"/>
                    <a:pt x="7226" y="17860"/>
                  </a:cubicBezTo>
                  <a:cubicBezTo>
                    <a:pt x="7226" y="17139"/>
                    <a:pt x="7567" y="16555"/>
                    <a:pt x="7986" y="16555"/>
                  </a:cubicBezTo>
                  <a:close/>
                  <a:moveTo>
                    <a:pt x="7986" y="16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458" name="Group 285"/>
          <p:cNvGrpSpPr/>
          <p:nvPr/>
        </p:nvGrpSpPr>
        <p:grpSpPr bwMode="auto">
          <a:xfrm>
            <a:off x="6174199" y="989523"/>
            <a:ext cx="112611" cy="150739"/>
            <a:chOff x="0" y="0"/>
            <a:chExt cx="127" cy="170"/>
          </a:xfrm>
          <a:solidFill>
            <a:schemeClr val="bg1">
              <a:lumMod val="85000"/>
            </a:schemeClr>
          </a:solidFill>
        </p:grpSpPr>
        <p:sp>
          <p:nvSpPr>
            <p:cNvPr id="459" name="AutoShape 283"/>
            <p:cNvSpPr/>
            <p:nvPr/>
          </p:nvSpPr>
          <p:spPr bwMode="auto">
            <a:xfrm>
              <a:off x="8" y="0"/>
              <a:ext cx="108" cy="84"/>
            </a:xfrm>
            <a:custGeom>
              <a:avLst/>
              <a:gdLst/>
              <a:ahLst/>
              <a:cxnLst/>
              <a:rect l="0" t="0" r="r" b="b"/>
              <a:pathLst>
                <a:path w="19566" h="21600">
                  <a:moveTo>
                    <a:pt x="9774" y="0"/>
                  </a:moveTo>
                  <a:cubicBezTo>
                    <a:pt x="5535" y="0"/>
                    <a:pt x="2099" y="4836"/>
                    <a:pt x="2099" y="10799"/>
                  </a:cubicBezTo>
                  <a:lnTo>
                    <a:pt x="2099" y="14263"/>
                  </a:lnTo>
                  <a:cubicBezTo>
                    <a:pt x="2043" y="15380"/>
                    <a:pt x="1778" y="17975"/>
                    <a:pt x="547" y="17796"/>
                  </a:cubicBezTo>
                  <a:cubicBezTo>
                    <a:pt x="-1014" y="17570"/>
                    <a:pt x="963" y="21567"/>
                    <a:pt x="3998" y="21596"/>
                  </a:cubicBezTo>
                  <a:cubicBezTo>
                    <a:pt x="4006" y="21596"/>
                    <a:pt x="4013" y="21600"/>
                    <a:pt x="4019" y="21600"/>
                  </a:cubicBezTo>
                  <a:lnTo>
                    <a:pt x="15532" y="21600"/>
                  </a:lnTo>
                  <a:cubicBezTo>
                    <a:pt x="18587" y="21600"/>
                    <a:pt x="20586" y="17566"/>
                    <a:pt x="19021" y="17796"/>
                  </a:cubicBezTo>
                  <a:cubicBezTo>
                    <a:pt x="17450" y="18022"/>
                    <a:pt x="17450" y="13764"/>
                    <a:pt x="17450" y="13764"/>
                  </a:cubicBezTo>
                  <a:lnTo>
                    <a:pt x="17450" y="10799"/>
                  </a:lnTo>
                  <a:cubicBezTo>
                    <a:pt x="17450" y="4836"/>
                    <a:pt x="14014" y="0"/>
                    <a:pt x="9774" y="0"/>
                  </a:cubicBezTo>
                  <a:close/>
                  <a:moveTo>
                    <a:pt x="9774" y="2414"/>
                  </a:moveTo>
                  <a:cubicBezTo>
                    <a:pt x="12438" y="2414"/>
                    <a:pt x="14921" y="5015"/>
                    <a:pt x="14921" y="8218"/>
                  </a:cubicBezTo>
                  <a:cubicBezTo>
                    <a:pt x="14921" y="8369"/>
                    <a:pt x="14915" y="8520"/>
                    <a:pt x="14905" y="8666"/>
                  </a:cubicBezTo>
                  <a:cubicBezTo>
                    <a:pt x="14889" y="8910"/>
                    <a:pt x="14830" y="8802"/>
                    <a:pt x="14742" y="8444"/>
                  </a:cubicBezTo>
                  <a:cubicBezTo>
                    <a:pt x="14134" y="5992"/>
                    <a:pt x="11992" y="4186"/>
                    <a:pt x="9774" y="4186"/>
                  </a:cubicBezTo>
                  <a:cubicBezTo>
                    <a:pt x="7557" y="4186"/>
                    <a:pt x="5279" y="5992"/>
                    <a:pt x="4651" y="8444"/>
                  </a:cubicBezTo>
                  <a:cubicBezTo>
                    <a:pt x="4558" y="8804"/>
                    <a:pt x="4497" y="8912"/>
                    <a:pt x="4481" y="8666"/>
                  </a:cubicBezTo>
                  <a:cubicBezTo>
                    <a:pt x="4473" y="8522"/>
                    <a:pt x="4468" y="8369"/>
                    <a:pt x="4468" y="8218"/>
                  </a:cubicBezTo>
                  <a:cubicBezTo>
                    <a:pt x="4468" y="5015"/>
                    <a:pt x="7111" y="2414"/>
                    <a:pt x="9774" y="2414"/>
                  </a:cubicBezTo>
                  <a:close/>
                  <a:moveTo>
                    <a:pt x="9774" y="18899"/>
                  </a:moveTo>
                  <a:cubicBezTo>
                    <a:pt x="6596" y="18899"/>
                    <a:pt x="4017" y="15498"/>
                    <a:pt x="4017" y="11029"/>
                  </a:cubicBezTo>
                  <a:cubicBezTo>
                    <a:pt x="4017" y="11029"/>
                    <a:pt x="6580" y="7870"/>
                    <a:pt x="9829" y="7870"/>
                  </a:cubicBezTo>
                  <a:cubicBezTo>
                    <a:pt x="13125" y="7870"/>
                    <a:pt x="15530" y="11029"/>
                    <a:pt x="15530" y="11029"/>
                  </a:cubicBezTo>
                  <a:cubicBezTo>
                    <a:pt x="15530" y="15498"/>
                    <a:pt x="12954" y="18899"/>
                    <a:pt x="9774" y="18899"/>
                  </a:cubicBezTo>
                  <a:close/>
                  <a:moveTo>
                    <a:pt x="9774" y="188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60" name="AutoShape 284"/>
            <p:cNvSpPr/>
            <p:nvPr/>
          </p:nvSpPr>
          <p:spPr bwMode="auto">
            <a:xfrm>
              <a:off x="0" y="96"/>
              <a:ext cx="127" cy="74"/>
            </a:xfrm>
            <a:custGeom>
              <a:avLst/>
              <a:gdLst/>
              <a:ahLst/>
              <a:cxnLst/>
              <a:rect l="0" t="0" r="r" b="b"/>
              <a:pathLst>
                <a:path w="21600" h="21600">
                  <a:moveTo>
                    <a:pt x="0" y="6173"/>
                  </a:moveTo>
                  <a:lnTo>
                    <a:pt x="0" y="18514"/>
                  </a:lnTo>
                  <a:cubicBezTo>
                    <a:pt x="0" y="20216"/>
                    <a:pt x="805" y="21600"/>
                    <a:pt x="1799" y="21600"/>
                  </a:cubicBezTo>
                  <a:lnTo>
                    <a:pt x="3600" y="21600"/>
                  </a:lnTo>
                  <a:lnTo>
                    <a:pt x="18000" y="21600"/>
                  </a:lnTo>
                  <a:lnTo>
                    <a:pt x="19799" y="21600"/>
                  </a:lnTo>
                  <a:cubicBezTo>
                    <a:pt x="20795" y="21600"/>
                    <a:pt x="21600" y="20216"/>
                    <a:pt x="21600" y="18514"/>
                  </a:cubicBezTo>
                  <a:lnTo>
                    <a:pt x="21600" y="6173"/>
                  </a:lnTo>
                  <a:cubicBezTo>
                    <a:pt x="21600" y="2763"/>
                    <a:pt x="19988" y="2"/>
                    <a:pt x="18000" y="2"/>
                  </a:cubicBezTo>
                  <a:lnTo>
                    <a:pt x="16354" y="2"/>
                  </a:lnTo>
                  <a:cubicBezTo>
                    <a:pt x="16101" y="2"/>
                    <a:pt x="15729" y="198"/>
                    <a:pt x="15523" y="440"/>
                  </a:cubicBezTo>
                  <a:lnTo>
                    <a:pt x="13682" y="2596"/>
                  </a:lnTo>
                  <a:cubicBezTo>
                    <a:pt x="13474" y="2838"/>
                    <a:pt x="13247" y="3372"/>
                    <a:pt x="13175" y="3784"/>
                  </a:cubicBezTo>
                  <a:lnTo>
                    <a:pt x="11030" y="16241"/>
                  </a:lnTo>
                  <a:cubicBezTo>
                    <a:pt x="10958" y="16653"/>
                    <a:pt x="10840" y="16658"/>
                    <a:pt x="10765" y="16246"/>
                  </a:cubicBezTo>
                  <a:lnTo>
                    <a:pt x="8510" y="3998"/>
                  </a:lnTo>
                  <a:cubicBezTo>
                    <a:pt x="8435" y="3586"/>
                    <a:pt x="8203" y="3058"/>
                    <a:pt x="7994" y="2817"/>
                  </a:cubicBezTo>
                  <a:lnTo>
                    <a:pt x="5930" y="437"/>
                  </a:lnTo>
                  <a:cubicBezTo>
                    <a:pt x="5720" y="195"/>
                    <a:pt x="5347" y="0"/>
                    <a:pt x="5094" y="0"/>
                  </a:cubicBezTo>
                  <a:lnTo>
                    <a:pt x="3600" y="0"/>
                  </a:lnTo>
                  <a:cubicBezTo>
                    <a:pt x="1612" y="2"/>
                    <a:pt x="0" y="2763"/>
                    <a:pt x="0" y="6173"/>
                  </a:cubicBezTo>
                  <a:close/>
                  <a:moveTo>
                    <a:pt x="7988" y="11862"/>
                  </a:moveTo>
                  <a:cubicBezTo>
                    <a:pt x="8408" y="11862"/>
                    <a:pt x="8747" y="12448"/>
                    <a:pt x="8747" y="13167"/>
                  </a:cubicBezTo>
                  <a:cubicBezTo>
                    <a:pt x="8747" y="13888"/>
                    <a:pt x="8408" y="14471"/>
                    <a:pt x="7988" y="14471"/>
                  </a:cubicBezTo>
                  <a:cubicBezTo>
                    <a:pt x="7567" y="14471"/>
                    <a:pt x="7226" y="13885"/>
                    <a:pt x="7226" y="13167"/>
                  </a:cubicBezTo>
                  <a:cubicBezTo>
                    <a:pt x="7226" y="12448"/>
                    <a:pt x="7567" y="11862"/>
                    <a:pt x="7988" y="11862"/>
                  </a:cubicBezTo>
                  <a:close/>
                  <a:moveTo>
                    <a:pt x="7988" y="16555"/>
                  </a:moveTo>
                  <a:cubicBezTo>
                    <a:pt x="8408" y="16555"/>
                    <a:pt x="8747" y="17139"/>
                    <a:pt x="8747" y="17862"/>
                  </a:cubicBezTo>
                  <a:cubicBezTo>
                    <a:pt x="8747" y="18581"/>
                    <a:pt x="8408" y="19167"/>
                    <a:pt x="7988" y="19167"/>
                  </a:cubicBezTo>
                  <a:cubicBezTo>
                    <a:pt x="7567" y="19167"/>
                    <a:pt x="7226" y="18581"/>
                    <a:pt x="7226" y="17862"/>
                  </a:cubicBezTo>
                  <a:cubicBezTo>
                    <a:pt x="7226" y="17139"/>
                    <a:pt x="7567" y="16555"/>
                    <a:pt x="7988" y="16555"/>
                  </a:cubicBezTo>
                  <a:close/>
                  <a:moveTo>
                    <a:pt x="7988" y="16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sp>
        <p:nvSpPr>
          <p:cNvPr id="462" name="AutoShape 94"/>
          <p:cNvSpPr/>
          <p:nvPr/>
        </p:nvSpPr>
        <p:spPr bwMode="auto">
          <a:xfrm>
            <a:off x="7919227" y="241533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rgbClr val="183A5D"/>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63" name="AutoShape 96"/>
          <p:cNvSpPr/>
          <p:nvPr/>
        </p:nvSpPr>
        <p:spPr bwMode="auto">
          <a:xfrm>
            <a:off x="6337352" y="292607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rgbClr val="183A5D"/>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64" name="AutoShape 1"/>
          <p:cNvSpPr/>
          <p:nvPr/>
        </p:nvSpPr>
        <p:spPr bwMode="auto">
          <a:xfrm>
            <a:off x="5252030" y="205356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solidFill>
            <a:srgbClr val="183A5D"/>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65" name="AutoShape 2"/>
          <p:cNvSpPr/>
          <p:nvPr/>
        </p:nvSpPr>
        <p:spPr bwMode="auto">
          <a:xfrm>
            <a:off x="6862279" y="3138886"/>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solidFill>
            <a:schemeClr val="bg1">
              <a:lumMod val="8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66" name="AutoShape 3"/>
          <p:cNvSpPr/>
          <p:nvPr/>
        </p:nvSpPr>
        <p:spPr bwMode="auto">
          <a:xfrm>
            <a:off x="5415183" y="3756030"/>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solidFill>
            <a:schemeClr val="bg2"/>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67" name="AutoShape 5"/>
          <p:cNvSpPr/>
          <p:nvPr/>
        </p:nvSpPr>
        <p:spPr bwMode="auto">
          <a:xfrm>
            <a:off x="6791343" y="500064"/>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solidFill>
            <a:srgbClr val="183A5D"/>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68" name="AutoShape 6"/>
          <p:cNvSpPr/>
          <p:nvPr/>
        </p:nvSpPr>
        <p:spPr bwMode="auto">
          <a:xfrm>
            <a:off x="7394300" y="1571199"/>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solidFill>
            <a:srgbClr val="183A5D"/>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69" name="AutoShape 7"/>
          <p:cNvSpPr/>
          <p:nvPr/>
        </p:nvSpPr>
        <p:spPr bwMode="auto">
          <a:xfrm>
            <a:off x="6492776" y="2245092"/>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solidFill>
            <a:srgbClr val="183A5D"/>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70" name="AutoShape 10"/>
          <p:cNvSpPr/>
          <p:nvPr/>
        </p:nvSpPr>
        <p:spPr bwMode="auto">
          <a:xfrm>
            <a:off x="4592325" y="3394256"/>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solidFill>
            <a:srgbClr val="183A5D"/>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71" name="AutoShape 14"/>
          <p:cNvSpPr/>
          <p:nvPr/>
        </p:nvSpPr>
        <p:spPr bwMode="auto">
          <a:xfrm>
            <a:off x="4216364" y="448667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solidFill>
            <a:srgbClr val="183A5D"/>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nvGrpSpPr>
          <p:cNvPr id="2" name="组合 1"/>
          <p:cNvGrpSpPr/>
          <p:nvPr/>
        </p:nvGrpSpPr>
        <p:grpSpPr>
          <a:xfrm>
            <a:off x="143565" y="2727531"/>
            <a:ext cx="2922162" cy="2419144"/>
            <a:chOff x="4425186" y="923072"/>
            <a:chExt cx="3367388" cy="3276964"/>
          </a:xfrm>
        </p:grpSpPr>
        <p:sp>
          <p:nvSpPr>
            <p:cNvPr id="3" name="AutoShape 2"/>
            <p:cNvSpPr/>
            <p:nvPr/>
          </p:nvSpPr>
          <p:spPr bwMode="auto">
            <a:xfrm>
              <a:off x="4425186" y="2437653"/>
              <a:ext cx="669625" cy="1761388"/>
            </a:xfrm>
            <a:custGeom>
              <a:avLst/>
              <a:gdLst/>
              <a:ahLst/>
              <a:cxnLst/>
              <a:rect l="0" t="0" r="r" b="b"/>
              <a:pathLst>
                <a:path w="21600" h="21600">
                  <a:moveTo>
                    <a:pt x="21600" y="21600"/>
                  </a:moveTo>
                  <a:lnTo>
                    <a:pt x="0" y="21600"/>
                  </a:lnTo>
                  <a:lnTo>
                    <a:pt x="0" y="4642"/>
                  </a:lnTo>
                  <a:lnTo>
                    <a:pt x="10755" y="0"/>
                  </a:lnTo>
                  <a:lnTo>
                    <a:pt x="21600" y="4642"/>
                  </a:lnTo>
                  <a:close/>
                  <a:moveTo>
                    <a:pt x="21600" y="21600"/>
                  </a:moveTo>
                </a:path>
              </a:pathLst>
            </a:custGeom>
            <a:solidFill>
              <a:srgbClr val="3ABE99"/>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p>
              <a:endParaRPr lang="en-US" dirty="0"/>
            </a:p>
          </p:txBody>
        </p:sp>
        <p:sp>
          <p:nvSpPr>
            <p:cNvPr id="4" name="AutoShape 3"/>
            <p:cNvSpPr/>
            <p:nvPr/>
          </p:nvSpPr>
          <p:spPr bwMode="auto">
            <a:xfrm>
              <a:off x="7118416" y="2715754"/>
              <a:ext cx="674158" cy="1479566"/>
            </a:xfrm>
            <a:custGeom>
              <a:avLst/>
              <a:gdLst/>
              <a:ahLst/>
              <a:cxnLst/>
              <a:rect l="0" t="0" r="r" b="b"/>
              <a:pathLst>
                <a:path w="21600" h="21600">
                  <a:moveTo>
                    <a:pt x="21600" y="21600"/>
                  </a:moveTo>
                  <a:lnTo>
                    <a:pt x="0" y="21600"/>
                  </a:lnTo>
                  <a:lnTo>
                    <a:pt x="0" y="5527"/>
                  </a:lnTo>
                  <a:lnTo>
                    <a:pt x="10755" y="0"/>
                  </a:lnTo>
                  <a:lnTo>
                    <a:pt x="21600" y="5527"/>
                  </a:lnTo>
                  <a:close/>
                  <a:moveTo>
                    <a:pt x="21600" y="21600"/>
                  </a:moveTo>
                </a:path>
              </a:pathLst>
            </a:custGeom>
            <a:solidFill>
              <a:srgbClr val="01C4BE"/>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p>
              <a:endParaRPr lang="en-US" dirty="0"/>
            </a:p>
          </p:txBody>
        </p:sp>
        <p:sp>
          <p:nvSpPr>
            <p:cNvPr id="5" name="AutoShape 4"/>
            <p:cNvSpPr/>
            <p:nvPr/>
          </p:nvSpPr>
          <p:spPr bwMode="auto">
            <a:xfrm>
              <a:off x="5773286" y="2250040"/>
              <a:ext cx="668492" cy="1947703"/>
            </a:xfrm>
            <a:custGeom>
              <a:avLst/>
              <a:gdLst/>
              <a:ahLst/>
              <a:cxnLst/>
              <a:rect l="0" t="0" r="r" b="b"/>
              <a:pathLst>
                <a:path w="21600" h="21600">
                  <a:moveTo>
                    <a:pt x="21600" y="21600"/>
                  </a:moveTo>
                  <a:lnTo>
                    <a:pt x="0" y="21600"/>
                  </a:lnTo>
                  <a:lnTo>
                    <a:pt x="0" y="4200"/>
                  </a:lnTo>
                  <a:lnTo>
                    <a:pt x="10755" y="0"/>
                  </a:lnTo>
                  <a:lnTo>
                    <a:pt x="21600" y="4200"/>
                  </a:lnTo>
                  <a:close/>
                  <a:moveTo>
                    <a:pt x="21600" y="21600"/>
                  </a:moveTo>
                </a:path>
              </a:pathLst>
            </a:custGeom>
            <a:solidFill>
              <a:schemeClr val="bg1">
                <a:lumMod val="65000"/>
              </a:schemeClr>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p>
              <a:endParaRPr lang="en-US" dirty="0"/>
            </a:p>
          </p:txBody>
        </p:sp>
        <p:sp>
          <p:nvSpPr>
            <p:cNvPr id="6" name="AutoShape 5"/>
            <p:cNvSpPr/>
            <p:nvPr/>
          </p:nvSpPr>
          <p:spPr bwMode="auto">
            <a:xfrm>
              <a:off x="5095944" y="1646985"/>
              <a:ext cx="677556" cy="2552054"/>
            </a:xfrm>
            <a:custGeom>
              <a:avLst/>
              <a:gdLst/>
              <a:ahLst/>
              <a:cxnLst/>
              <a:rect l="0" t="0" r="r" b="b"/>
              <a:pathLst>
                <a:path w="21600" h="21600">
                  <a:moveTo>
                    <a:pt x="21600" y="21600"/>
                  </a:moveTo>
                  <a:lnTo>
                    <a:pt x="0" y="21600"/>
                  </a:lnTo>
                  <a:lnTo>
                    <a:pt x="0" y="3207"/>
                  </a:lnTo>
                  <a:lnTo>
                    <a:pt x="10755" y="0"/>
                  </a:lnTo>
                  <a:lnTo>
                    <a:pt x="21600" y="3207"/>
                  </a:lnTo>
                  <a:close/>
                  <a:moveTo>
                    <a:pt x="21600" y="21600"/>
                  </a:moveTo>
                </a:path>
              </a:pathLst>
            </a:custGeom>
            <a:solidFill>
              <a:srgbClr val="ED6579"/>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p>
              <a:endParaRPr lang="en-US" dirty="0"/>
            </a:p>
          </p:txBody>
        </p:sp>
        <p:sp>
          <p:nvSpPr>
            <p:cNvPr id="7" name="AutoShape 6"/>
            <p:cNvSpPr/>
            <p:nvPr/>
          </p:nvSpPr>
          <p:spPr bwMode="auto">
            <a:xfrm>
              <a:off x="6438593" y="923072"/>
              <a:ext cx="682088" cy="3276964"/>
            </a:xfrm>
            <a:custGeom>
              <a:avLst/>
              <a:gdLst/>
              <a:ahLst/>
              <a:cxnLst/>
              <a:rect l="0" t="0" r="r" b="b"/>
              <a:pathLst>
                <a:path w="21600" h="21600">
                  <a:moveTo>
                    <a:pt x="21600" y="21600"/>
                  </a:moveTo>
                  <a:lnTo>
                    <a:pt x="0" y="21600"/>
                  </a:lnTo>
                  <a:lnTo>
                    <a:pt x="0" y="2496"/>
                  </a:lnTo>
                  <a:lnTo>
                    <a:pt x="10755" y="0"/>
                  </a:lnTo>
                  <a:lnTo>
                    <a:pt x="21600" y="2496"/>
                  </a:lnTo>
                  <a:close/>
                  <a:moveTo>
                    <a:pt x="21600" y="21600"/>
                  </a:moveTo>
                </a:path>
              </a:pathLst>
            </a:custGeom>
            <a:solidFill>
              <a:srgbClr val="183A5D"/>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p>
              <a:endParaRPr lang="en-US" dirty="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
            <a:hlinkClick r:id="" action="ppaction://ole?verb="/>
          </p:cNvPr>
          <p:cNvGraphicFramePr>
            <a:graphicFrameLocks noChangeAspect="1"/>
          </p:cNvGraphicFramePr>
          <p:nvPr/>
        </p:nvGraphicFramePr>
        <p:xfrm>
          <a:off x="1561465" y="-73025"/>
          <a:ext cx="5143500" cy="5143500"/>
        </p:xfrm>
        <a:graphic>
          <a:graphicData uri="http://schemas.openxmlformats.org/presentationml/2006/ole">
            <mc:AlternateContent xmlns:mc="http://schemas.openxmlformats.org/markup-compatibility/2006">
              <mc:Choice xmlns:v="urn:schemas-microsoft-com:vml" Requires="v">
                <p:oleObj spid="_x0000_s2049" name="" r:id="rId1" imgW="6858000" imgH="6858000" progId="Package">
                  <p:embed/>
                </p:oleObj>
              </mc:Choice>
              <mc:Fallback>
                <p:oleObj name="" r:id="rId1" imgW="6858000" imgH="6858000" progId="Package">
                  <p:embed/>
                  <p:pic>
                    <p:nvPicPr>
                      <p:cNvPr id="0" name="Picture 2048"/>
                      <p:cNvPicPr/>
                      <p:nvPr/>
                    </p:nvPicPr>
                    <p:blipFill>
                      <a:blip r:embed="rId2"/>
                      <a:stretch>
                        <a:fillRect/>
                      </a:stretch>
                    </p:blipFill>
                    <p:spPr>
                      <a:xfrm>
                        <a:off x="1561465" y="-73025"/>
                        <a:ext cx="5143500" cy="514350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简介</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373380" y="1065530"/>
            <a:ext cx="8397240"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lang="zh-CN" altLang="en-US" sz="1400" b="1" dirty="0" smtClean="0">
                <a:solidFill>
                  <a:schemeClr val="tx1"/>
                </a:solidFill>
                <a:latin typeface="微软雅黑" panose="020B0503020204020204" pitchFamily="34" charset="-122"/>
                <a:ea typeface="微软雅黑" panose="020B0503020204020204" pitchFamily="34" charset="-122"/>
              </a:rPr>
              <a:t>为什么会有及时编译？</a:t>
            </a:r>
            <a:endParaRPr lang="zh-CN" altLang="en-US" sz="1400" b="1" dirty="0" smtClean="0">
              <a:solidFill>
                <a:schemeClr val="tx1"/>
              </a:solidFill>
              <a:latin typeface="微软雅黑" panose="020B0503020204020204" pitchFamily="34" charset="-122"/>
              <a:ea typeface="微软雅黑" panose="020B0503020204020204" pitchFamily="34" charset="-122"/>
            </a:endParaRPr>
          </a:p>
          <a:p>
            <a:pPr>
              <a:lnSpc>
                <a:spcPct val="140000"/>
              </a:lnSpc>
            </a:pPr>
            <a:endParaRPr lang="zh-CN" altLang="en-US" sz="1400" b="1" dirty="0" smtClean="0">
              <a:solidFill>
                <a:schemeClr val="tx1"/>
              </a:solidFill>
              <a:latin typeface="微软雅黑" panose="020B0503020204020204" pitchFamily="34" charset="-122"/>
              <a:ea typeface="微软雅黑" panose="020B0503020204020204" pitchFamily="34" charset="-122"/>
              <a:sym typeface="+mn-ea"/>
            </a:endParaRPr>
          </a:p>
          <a:p>
            <a:pPr>
              <a:lnSpc>
                <a:spcPct val="140000"/>
              </a:lnSpc>
            </a:pPr>
            <a:r>
              <a:rPr lang="zh-CN" altLang="en-US" sz="1400" dirty="0">
                <a:solidFill>
                  <a:schemeClr val="tx1"/>
                </a:solidFill>
                <a:latin typeface="微软雅黑" panose="020B0503020204020204" pitchFamily="34" charset="-122"/>
                <a:ea typeface="微软雅黑" panose="020B0503020204020204" pitchFamily="34" charset="-122"/>
                <a:sym typeface="+mn-ea"/>
              </a:rPr>
              <a:t>首先，</a:t>
            </a:r>
            <a:r>
              <a:rPr lang="en-US" sz="1400" dirty="0">
                <a:solidFill>
                  <a:schemeClr val="tx1"/>
                </a:solidFill>
                <a:latin typeface="微软雅黑" panose="020B0503020204020204" pitchFamily="34" charset="-122"/>
                <a:ea typeface="微软雅黑" panose="020B0503020204020204" pitchFamily="34" charset="-122"/>
                <a:sym typeface="+mn-ea"/>
              </a:rPr>
              <a:t>如果</a:t>
            </a:r>
            <a:r>
              <a:rPr lang="zh-CN" altLang="en-US" sz="1400" dirty="0">
                <a:solidFill>
                  <a:schemeClr val="tx1"/>
                </a:solidFill>
                <a:latin typeface="微软雅黑" panose="020B0503020204020204" pitchFamily="34" charset="-122"/>
                <a:ea typeface="微软雅黑" panose="020B0503020204020204" pitchFamily="34" charset="-122"/>
                <a:sym typeface="+mn-ea"/>
              </a:rPr>
              <a:t>一段</a:t>
            </a:r>
            <a:r>
              <a:rPr lang="en-US" sz="1400" dirty="0">
                <a:solidFill>
                  <a:schemeClr val="tx1"/>
                </a:solidFill>
                <a:latin typeface="微软雅黑" panose="020B0503020204020204" pitchFamily="34" charset="-122"/>
                <a:ea typeface="微软雅黑" panose="020B0503020204020204" pitchFamily="34" charset="-122"/>
                <a:sym typeface="+mn-ea"/>
              </a:rPr>
              <a:t>代码本身在将来只会被执行一次，那么从本质上看，编译就是在浪费精力。因为将代码翻译成 java 字节码相对于编译这段代码并执行代码来说，要快很多。</a:t>
            </a:r>
            <a:endParaRPr lang="en-US" sz="1400" dirty="0">
              <a:solidFill>
                <a:schemeClr val="tx1"/>
              </a:solidFill>
              <a:latin typeface="微软雅黑" panose="020B0503020204020204" pitchFamily="34" charset="-122"/>
              <a:ea typeface="微软雅黑" panose="020B0503020204020204" pitchFamily="34" charset="-122"/>
              <a:sym typeface="+mn-ea"/>
            </a:endParaRPr>
          </a:p>
          <a:p>
            <a:pPr>
              <a:lnSpc>
                <a:spcPct val="140000"/>
              </a:lnSpc>
            </a:pPr>
            <a:endParaRPr lang="en-US" sz="1400" dirty="0">
              <a:solidFill>
                <a:schemeClr val="tx1"/>
              </a:solidFill>
              <a:latin typeface="微软雅黑" panose="020B0503020204020204" pitchFamily="34" charset="-122"/>
              <a:ea typeface="微软雅黑" panose="020B0503020204020204" pitchFamily="34" charset="-122"/>
              <a:sym typeface="+mn-ea"/>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sym typeface="+mn-ea"/>
              </a:rPr>
              <a:t>J</a:t>
            </a:r>
            <a:r>
              <a:rPr sz="1400" dirty="0">
                <a:solidFill>
                  <a:schemeClr val="tx1"/>
                </a:solidFill>
                <a:latin typeface="微软雅黑" panose="020B0503020204020204" pitchFamily="34" charset="-122"/>
                <a:ea typeface="微软雅黑" panose="020B0503020204020204" pitchFamily="34" charset="-122"/>
                <a:sym typeface="+mn-ea"/>
              </a:rPr>
              <a:t>ava程序最初是通过解释器进行解释执行的，当虚拟机发现某个方法或代码块运行的特别频繁时，会把这些代码认定为“热点代码”（Hot Spot Code）。为了提高热点代码的执行效率，在运行时，虚拟机会把这些代码编译成本地平台相关的机器码，并进行各种层次的优化，完成这个任务的编译器称为即时编译器（JIT编译器，不是Java虚拟机内必须的部分）</a:t>
            </a:r>
            <a:endParaRPr sz="1400" dirty="0">
              <a:solidFill>
                <a:schemeClr val="tx1"/>
              </a:solidFill>
              <a:latin typeface="微软雅黑" panose="020B0503020204020204" pitchFamily="34" charset="-122"/>
              <a:ea typeface="微软雅黑" panose="020B0503020204020204" pitchFamily="34" charset="-122"/>
              <a:sym typeface="+mn-ea"/>
            </a:endParaRPr>
          </a:p>
          <a:p>
            <a:pPr>
              <a:lnSpc>
                <a:spcPct val="140000"/>
              </a:lnSpc>
            </a:pPr>
            <a:endParaRPr lang="zh-CN" altLang="en-US"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1400" dirty="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简介</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373380" y="1065530"/>
            <a:ext cx="8397240"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lang="zh-CN" altLang="en-US" sz="1400" dirty="0">
                <a:solidFill>
                  <a:schemeClr val="tx1"/>
                </a:solidFill>
                <a:latin typeface="微软雅黑" panose="020B0503020204020204" pitchFamily="34" charset="-122"/>
                <a:ea typeface="微软雅黑" panose="020B0503020204020204" pitchFamily="34" charset="-122"/>
                <a:sym typeface="+mn-ea"/>
              </a:rPr>
              <a:t>通过参数</a:t>
            </a:r>
            <a:r>
              <a:rPr lang="en-US" sz="1400" dirty="0">
                <a:solidFill>
                  <a:schemeClr val="tx1"/>
                </a:solidFill>
                <a:latin typeface="微软雅黑" panose="020B0503020204020204" pitchFamily="34" charset="-122"/>
                <a:ea typeface="微软雅黑" panose="020B0503020204020204" pitchFamily="34" charset="-122"/>
                <a:sym typeface="+mn-ea"/>
              </a:rPr>
              <a:t>禁用JIT					</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sym typeface="+mn-ea"/>
              </a:rPr>
              <a:t>-Djava.compiler=NONE </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sym typeface="+mn-ea"/>
              </a:rPr>
              <a:t>-XX:CompileThreshold=2000000000</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rPr>
              <a:t>此外，在程序中也可以即时地禁用和开启JIT。</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rPr>
              <a:t>java.lang.Compiler.disable(); </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rPr>
              <a:t>java.lang.Compiler.enable(); </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1400" dirty="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及时编译器</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373380" y="1065530"/>
            <a:ext cx="8397240"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lang="zh-CN" altLang="en-US" sz="1400" dirty="0" smtClean="0">
                <a:solidFill>
                  <a:schemeClr val="tx1"/>
                </a:solidFill>
                <a:latin typeface="微软雅黑" panose="020B0503020204020204" pitchFamily="34" charset="-122"/>
                <a:ea typeface="微软雅黑" panose="020B0503020204020204" pitchFamily="34" charset="-122"/>
              </a:rPr>
              <a:t>及时编译器：</a:t>
            </a:r>
            <a:endParaRPr lang="zh-CN" altLang="en-US"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lang="zh-CN" altLang="en-US" sz="1400" dirty="0" smtClean="0">
                <a:solidFill>
                  <a:schemeClr val="tx1"/>
                </a:solidFill>
                <a:latin typeface="微软雅黑" panose="020B0503020204020204" pitchFamily="34" charset="-122"/>
                <a:ea typeface="微软雅黑" panose="020B0503020204020204" pitchFamily="34" charset="-122"/>
              </a:rPr>
              <a:t>HotSpot 虚拟机包含多个即时编译器 C1、C2 和 Graal（实验阶段）。</a:t>
            </a:r>
            <a:endParaRPr lang="zh-CN" altLang="en-US"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rPr>
              <a:t>Graal 是一个实验性质的即时编译器，</a:t>
            </a:r>
            <a:r>
              <a:rPr lang="zh-CN" altLang="en-US" sz="1400" dirty="0">
                <a:solidFill>
                  <a:schemeClr val="tx1"/>
                </a:solidFill>
                <a:latin typeface="微软雅黑" panose="020B0503020204020204" pitchFamily="34" charset="-122"/>
                <a:ea typeface="微软雅黑" panose="020B0503020204020204" pitchFamily="34" charset="-122"/>
              </a:rPr>
              <a:t>（默认不开启）</a:t>
            </a:r>
            <a:r>
              <a:rPr lang="en-US" sz="1400" dirty="0">
                <a:solidFill>
                  <a:schemeClr val="tx1"/>
                </a:solidFill>
                <a:latin typeface="微软雅黑" panose="020B0503020204020204" pitchFamily="34" charset="-122"/>
                <a:ea typeface="微软雅黑" panose="020B0503020204020204" pitchFamily="34" charset="-122"/>
              </a:rPr>
              <a:t>可以通过参数 </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rPr>
              <a:t>-XX:+UnlockExperimentalVMOptions</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rPr>
              <a:t>-XX:+UseJVMCICompiler 启用，并且替换 C2</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zh-CN" altLang="en-US" sz="1400" dirty="0">
                <a:solidFill>
                  <a:schemeClr val="tx1"/>
                </a:solidFill>
                <a:latin typeface="微软雅黑" panose="020B0503020204020204" pitchFamily="34" charset="-122"/>
                <a:ea typeface="微软雅黑" panose="020B0503020204020204" pitchFamily="34" charset="-122"/>
              </a:rPr>
              <a:t>C1及C2（或称为Client及Server）。两者的区别在于，前者没有应用激进的优化技术，因为这些优化往往伴随着耗时较长的代码分析。因此，C1的编译速度较快，而C2所编译的方法运行速度较快。而</a:t>
            </a:r>
            <a:r>
              <a:rPr lang="en-US" sz="1400" dirty="0">
                <a:solidFill>
                  <a:schemeClr val="tx1"/>
                </a:solidFill>
                <a:latin typeface="微软雅黑" panose="020B0503020204020204" pitchFamily="34" charset="-122"/>
                <a:ea typeface="微软雅黑" panose="020B0503020204020204" pitchFamily="34" charset="-122"/>
                <a:sym typeface="+mn-ea"/>
              </a:rPr>
              <a:t>Graal采用更加激进的优化方式，因此当程序达到稳定状态后，其执行效率（峰值性能）将更有优势。</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rPr>
              <a:t>举例来说，针对偏好高启动性能的GUI用户端程序则使用C1，针对偏好高峰值性能的服务器端程序则使用C2。</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1400" dirty="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分层编译等级</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373380" y="1065530"/>
            <a:ext cx="8397240"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lang="en-US" sz="1400" dirty="0">
                <a:solidFill>
                  <a:schemeClr val="tx1"/>
                </a:solidFill>
                <a:latin typeface="微软雅黑" panose="020B0503020204020204" pitchFamily="34" charset="-122"/>
                <a:ea typeface="微软雅黑" panose="020B0503020204020204" pitchFamily="34" charset="-122"/>
              </a:rPr>
              <a:t>Java 7引入了tiered compilation的概念，综合了C1的高启动性能及C2的高峰值性能。这两个JIT compiler以及interpreter将HotSpot的执行方式划分为五个级别：</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rPr>
              <a:t>level 0：interpreter解释执行</a:t>
            </a:r>
            <a:r>
              <a:rPr lang="zh-CN" altLang="en-US" sz="1400" dirty="0">
                <a:solidFill>
                  <a:schemeClr val="tx1"/>
                </a:solidFill>
                <a:latin typeface="微软雅黑" panose="020B0503020204020204" pitchFamily="34" charset="-122"/>
                <a:ea typeface="微软雅黑" panose="020B0503020204020204" pitchFamily="34" charset="-122"/>
              </a:rPr>
              <a:t>（也会</a:t>
            </a:r>
            <a:r>
              <a:rPr lang="en-US" sz="1400" dirty="0">
                <a:solidFill>
                  <a:schemeClr val="tx1"/>
                </a:solidFill>
                <a:latin typeface="微软雅黑" panose="020B0503020204020204" pitchFamily="34" charset="-122"/>
                <a:ea typeface="微软雅黑" panose="020B0503020204020204" pitchFamily="34" charset="-122"/>
                <a:sym typeface="+mn-ea"/>
              </a:rPr>
              <a:t>profiling</a:t>
            </a:r>
            <a:r>
              <a:rPr lang="zh-CN" altLang="en-US" sz="1400" dirty="0">
                <a:solidFill>
                  <a:schemeClr val="tx1"/>
                </a:solidFill>
                <a:latin typeface="微软雅黑" panose="020B0503020204020204" pitchFamily="34" charset="-122"/>
                <a:ea typeface="微软雅黑" panose="020B0503020204020204" pitchFamily="34" charset="-122"/>
              </a:rPr>
              <a:t>）</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rPr>
              <a:t>level 1：C1编译，无profiling</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1</a:t>
            </a:r>
            <a:r>
              <a:rPr lang="zh-CN" altLang="en-US" sz="1400" dirty="0">
                <a:solidFill>
                  <a:schemeClr val="tx1"/>
                </a:solidFill>
                <a:latin typeface="微软雅黑" panose="020B0503020204020204" pitchFamily="34" charset="-122"/>
                <a:ea typeface="微软雅黑" panose="020B0503020204020204" pitchFamily="34" charset="-122"/>
              </a:rPr>
              <a:t>」</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rPr>
              <a:t>level 2：C1编译，仅方法及循环及循环回边执行次数的profiling</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rPr>
              <a:t>level 3：C1编译，所有 profiling </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rPr>
              <a:t>level 4：C2编译</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rPr>
              <a:t>通常情况下，C2 代码的执行效率要比 C1 代码的高出 30% 以上。然而，对于 C1 代码的三种状态，按执行效率从高至低则是 1 层 &gt; 2 层 &gt; 3 层。</a:t>
            </a:r>
            <a:endParaRPr lang="en-US" sz="1400" dirty="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en-US" altLang="zh-CN" sz="2000" dirty="0">
                <a:solidFill>
                  <a:srgbClr val="183A5D"/>
                </a:solidFill>
                <a:latin typeface="微软雅黑" panose="020B0503020204020204" pitchFamily="34" charset="-122"/>
                <a:ea typeface="微软雅黑" panose="020B0503020204020204" pitchFamily="34" charset="-122"/>
              </a:rPr>
              <a:t>profiling</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373380" y="1065530"/>
            <a:ext cx="8397240"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1</a:t>
            </a:r>
            <a:r>
              <a:rPr lang="zh-CN" altLang="en-US" sz="1400" dirty="0">
                <a:solidFill>
                  <a:schemeClr val="tx1"/>
                </a:solidFill>
                <a:latin typeface="微软雅黑" panose="020B0503020204020204" pitchFamily="34" charset="-122"/>
                <a:ea typeface="微软雅黑" panose="020B0503020204020204" pitchFamily="34" charset="-122"/>
              </a:rPr>
              <a:t>」</a:t>
            </a:r>
            <a:r>
              <a:rPr lang="en-US" sz="1400" dirty="0">
                <a:solidFill>
                  <a:schemeClr val="tx1"/>
                </a:solidFill>
                <a:latin typeface="微软雅黑" panose="020B0503020204020204" pitchFamily="34" charset="-122"/>
                <a:ea typeface="微软雅黑" panose="020B0503020204020204" pitchFamily="34" charset="-122"/>
                <a:sym typeface="+mn-ea"/>
              </a:rPr>
              <a:t>profiling</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rPr>
              <a:t>这里解释一下，profiling 是指在程序执行过程中，收集能够反映程序执行状态的数据。这里所收集的数据我们称之为程序的 profile。</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rPr>
              <a:t>方法及循环back-edge执行次数的profiling</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rPr>
              <a:t>branch（针对分支跳转字节码）的profiling</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rPr>
              <a:t>receiver type（针对成员方法调用或类检测，如checkcast，instnaceof，aastore字节码）的profiling</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hlinkClick r:id="rId1" action="ppaction://hlinkfile"/>
              </a:rPr>
              <a:t>https://www.ibm.com/developerworks/cn/java/j-lo-profiling/index.html</a:t>
            </a:r>
            <a:endParaRPr lang="en-US" sz="1400" dirty="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rPr>
              <a:t>分层编译划分</a:t>
            </a:r>
            <a:endParaRPr lang="zh-CN" altLang="en-US" sz="2000" dirty="0">
              <a:solidFill>
                <a:srgbClr val="183A5D"/>
              </a:solidFill>
              <a:latin typeface="微软雅黑" panose="020B0503020204020204" pitchFamily="34" charset="-122"/>
              <a:ea typeface="微软雅黑" panose="020B0503020204020204" pitchFamily="34" charset="-122"/>
            </a:endParaRPr>
          </a:p>
        </p:txBody>
      </p:sp>
      <p:sp>
        <p:nvSpPr>
          <p:cNvPr id="6" name="Text Placeholder 8"/>
          <p:cNvSpPr txBox="1"/>
          <p:nvPr/>
        </p:nvSpPr>
        <p:spPr>
          <a:xfrm>
            <a:off x="372745" y="1065530"/>
            <a:ext cx="8397240"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rPr>
              <a:t>上图列举了4种编译模式（非全部）。通常情况下，一个方法先被解释执行（level 0），然后被C1编译（level 3），再然后被得到profile数据的C2编译（level 4）。如果编译对象非常简单，虚拟机认为通过C1编译或通过C2编译并无区别，便会直接由C1编译且不插入profiling代码（level 1）。在C1忙碌的情况下，interpreter会触发profiling，而后方法会直接被C2编译；在C2忙碌的情况下，方法则会先由C1编译并保持较少的profiling（level 2），以获取较高的执行效率（与3级相比高30%）。</a:t>
            </a:r>
            <a:endParaRPr lang="en-US" sz="1400" dirty="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1"/>
          <a:stretch>
            <a:fillRect/>
          </a:stretch>
        </p:blipFill>
        <p:spPr>
          <a:xfrm>
            <a:off x="2384425" y="836295"/>
            <a:ext cx="4375150" cy="2187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80" y="334010"/>
            <a:ext cx="1363980" cy="502285"/>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JIT</a:t>
            </a:r>
            <a:endParaRPr lang="en-US" altLang="zh-CN" sz="1800" dirty="0" smtClean="0"/>
          </a:p>
        </p:txBody>
      </p:sp>
      <p:sp>
        <p:nvSpPr>
          <p:cNvPr id="4" name="文本框 3"/>
          <p:cNvSpPr txBox="1"/>
          <p:nvPr/>
        </p:nvSpPr>
        <p:spPr>
          <a:xfrm>
            <a:off x="2065657" y="385415"/>
            <a:ext cx="4540248" cy="398780"/>
          </a:xfrm>
          <a:prstGeom prst="rect">
            <a:avLst/>
          </a:prstGeom>
          <a:noFill/>
        </p:spPr>
        <p:txBody>
          <a:bodyPr wrap="square" rtlCol="0">
            <a:spAutoFit/>
          </a:bodyPr>
          <a:lstStyle/>
          <a:p>
            <a:r>
              <a:rPr lang="zh-CN" altLang="en-US" sz="2000" dirty="0">
                <a:solidFill>
                  <a:srgbClr val="183A5D"/>
                </a:solidFill>
                <a:latin typeface="微软雅黑" panose="020B0503020204020204" pitchFamily="34" charset="-122"/>
                <a:ea typeface="微软雅黑" panose="020B0503020204020204" pitchFamily="34" charset="-122"/>
                <a:sym typeface="+mn-ea"/>
              </a:rPr>
              <a:t>及时编译触发</a:t>
            </a:r>
            <a:endParaRPr lang="zh-CN" altLang="en-US" sz="2000" dirty="0">
              <a:solidFill>
                <a:srgbClr val="183A5D"/>
              </a:solidFill>
              <a:latin typeface="微软雅黑" panose="020B0503020204020204" pitchFamily="34" charset="-122"/>
              <a:ea typeface="微软雅黑" panose="020B0503020204020204" pitchFamily="34" charset="-122"/>
              <a:sym typeface="+mn-ea"/>
            </a:endParaRPr>
          </a:p>
        </p:txBody>
      </p:sp>
      <p:sp>
        <p:nvSpPr>
          <p:cNvPr id="6" name="Text Placeholder 8"/>
          <p:cNvSpPr txBox="1"/>
          <p:nvPr/>
        </p:nvSpPr>
        <p:spPr>
          <a:xfrm>
            <a:off x="373380" y="1065530"/>
            <a:ext cx="8397240" cy="3542030"/>
          </a:xfrm>
          <a:prstGeom prst="rect">
            <a:avLst/>
          </a:prstGeom>
        </p:spPr>
        <p:txBody>
          <a:bodyPr vert="horz" numCol="1" spcCol="274320"/>
          <a:lstStyle>
            <a:lvl1pPr marL="0" indent="0" algn="l" defTabSz="457200" rtl="0" eaLnBrk="1" latinLnBrk="0" hangingPunct="1">
              <a:lnSpc>
                <a:spcPct val="120000"/>
              </a:lnSpc>
              <a:spcBef>
                <a:spcPct val="20000"/>
              </a:spcBef>
              <a:buFont typeface="Arial" panose="020B060402020209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40000"/>
              </a:lnSpc>
            </a:pPr>
            <a:r>
              <a:rPr lang="zh-CN" altLang="en-US" sz="1400" dirty="0" smtClean="0">
                <a:solidFill>
                  <a:schemeClr val="tx1"/>
                </a:solidFill>
                <a:latin typeface="微软雅黑" panose="020B0503020204020204" pitchFamily="34" charset="-122"/>
                <a:ea typeface="微软雅黑" panose="020B0503020204020204" pitchFamily="34" charset="-122"/>
              </a:rPr>
              <a:t>即时编译的触发</a:t>
            </a:r>
            <a:endParaRPr lang="zh-CN" altLang="en-US" sz="1400" dirty="0" smtClean="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rPr>
              <a:t>Java 虚拟机是根据方法的调用次数以及循环回边的执行次数来触发即时编译的。前面提到，Java 虚拟机在 0 层、2 层和 3 层执行状态时进行 profiling，其中就包含方法的调用次数和循环回边的执行次数。</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400" dirty="0">
                <a:solidFill>
                  <a:schemeClr val="tx1"/>
                </a:solidFill>
                <a:latin typeface="微软雅黑" panose="020B0503020204020204" pitchFamily="34" charset="-122"/>
                <a:ea typeface="微软雅黑" panose="020B0503020204020204" pitchFamily="34" charset="-122"/>
              </a:rPr>
              <a:t>这里的循环回边是一个控制流图中的概念。在字节码中，我们可以简单理解为往回跳转的指令。</a:t>
            </a:r>
            <a:endParaRPr lang="en-US" sz="14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000" dirty="0">
                <a:solidFill>
                  <a:schemeClr val="tx1"/>
                </a:solidFill>
                <a:latin typeface="微软雅黑" panose="020B0503020204020204" pitchFamily="34" charset="-122"/>
                <a:ea typeface="微软雅黑" panose="020B0503020204020204" pitchFamily="34" charset="-122"/>
              </a:rPr>
              <a:t>public static void foo(Object obj) {</a:t>
            </a:r>
            <a:endParaRPr lang="en-US" sz="10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000" dirty="0">
                <a:solidFill>
                  <a:schemeClr val="tx1"/>
                </a:solidFill>
                <a:latin typeface="微软雅黑" panose="020B0503020204020204" pitchFamily="34" charset="-122"/>
                <a:ea typeface="微软雅黑" panose="020B0503020204020204" pitchFamily="34" charset="-122"/>
              </a:rPr>
              <a:t>  int sum = 0;</a:t>
            </a:r>
            <a:endParaRPr lang="en-US" sz="10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000" dirty="0">
                <a:solidFill>
                  <a:schemeClr val="tx1"/>
                </a:solidFill>
                <a:latin typeface="微软雅黑" panose="020B0503020204020204" pitchFamily="34" charset="-122"/>
                <a:ea typeface="微软雅黑" panose="020B0503020204020204" pitchFamily="34" charset="-122"/>
              </a:rPr>
              <a:t>  for (int i = 0; i &lt; 200; i++) {</a:t>
            </a:r>
            <a:endParaRPr lang="en-US" sz="10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000" dirty="0">
                <a:solidFill>
                  <a:schemeClr val="tx1"/>
                </a:solidFill>
                <a:latin typeface="微软雅黑" panose="020B0503020204020204" pitchFamily="34" charset="-122"/>
                <a:ea typeface="微软雅黑" panose="020B0503020204020204" pitchFamily="34" charset="-122"/>
              </a:rPr>
              <a:t>    sum += i;</a:t>
            </a:r>
            <a:endParaRPr lang="en-US" sz="10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000" dirty="0">
                <a:solidFill>
                  <a:schemeClr val="tx1"/>
                </a:solidFill>
                <a:latin typeface="微软雅黑" panose="020B0503020204020204" pitchFamily="34" charset="-122"/>
                <a:ea typeface="微软雅黑" panose="020B0503020204020204" pitchFamily="34" charset="-122"/>
              </a:rPr>
              <a:t>  }</a:t>
            </a:r>
            <a:endParaRPr lang="en-US" sz="1000" dirty="0">
              <a:solidFill>
                <a:schemeClr val="tx1"/>
              </a:solidFill>
              <a:latin typeface="微软雅黑" panose="020B0503020204020204" pitchFamily="34" charset="-122"/>
              <a:ea typeface="微软雅黑" panose="020B0503020204020204" pitchFamily="34" charset="-122"/>
            </a:endParaRPr>
          </a:p>
          <a:p>
            <a:pPr>
              <a:lnSpc>
                <a:spcPct val="140000"/>
              </a:lnSpc>
            </a:pPr>
            <a:r>
              <a:rPr lang="en-US" sz="1000" dirty="0">
                <a:solidFill>
                  <a:schemeClr val="tx1"/>
                </a:solidFill>
                <a:latin typeface="微软雅黑" panose="020B0503020204020204" pitchFamily="34" charset="-122"/>
                <a:ea typeface="微软雅黑" panose="020B0503020204020204" pitchFamily="34" charset="-122"/>
              </a:rPr>
              <a:t>}</a:t>
            </a:r>
            <a:endParaRPr lang="en-US" sz="1000" dirty="0">
              <a:solidFill>
                <a:schemeClr val="tx1"/>
              </a:solidFill>
              <a:latin typeface="微软雅黑" panose="020B0503020204020204" pitchFamily="34" charset="-122"/>
              <a:ea typeface="微软雅黑" panose="020B0503020204020204" pitchFamily="34" charset="-122"/>
            </a:endParaRPr>
          </a:p>
        </p:txBody>
      </p:sp>
      <p:cxnSp>
        <p:nvCxnSpPr>
          <p:cNvPr id="7" name="Straight Connector 10"/>
          <p:cNvCxnSpPr/>
          <p:nvPr/>
        </p:nvCxnSpPr>
        <p:spPr>
          <a:xfrm flipH="1">
            <a:off x="373308" y="4836978"/>
            <a:ext cx="8397312" cy="0"/>
          </a:xfrm>
          <a:prstGeom prst="line">
            <a:avLst/>
          </a:prstGeom>
          <a:ln w="3175">
            <a:solidFill>
              <a:srgbClr val="183A5D"/>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7366</Words>
  <Application>WPS Presentation</Application>
  <PresentationFormat>全屏显示(16:9)</PresentationFormat>
  <Paragraphs>353</Paragraphs>
  <Slides>28</Slides>
  <Notes>8</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6" baseType="lpstr">
      <vt:lpstr>Arial</vt:lpstr>
      <vt:lpstr>SimSun</vt:lpstr>
      <vt:lpstr>Wingdings</vt:lpstr>
      <vt:lpstr>微软雅黑</vt:lpstr>
      <vt:lpstr>Roboto condensed</vt:lpstr>
      <vt:lpstr>Arial</vt:lpstr>
      <vt:lpstr>Calibri</vt:lpstr>
      <vt:lpstr>Helvetica Neue</vt:lpstr>
      <vt:lpstr>HYQiHeiKW</vt:lpstr>
      <vt:lpstr>SimSun</vt:lpstr>
      <vt:lpstr>HYShuSongErKW</vt:lpstr>
      <vt:lpstr/>
      <vt:lpstr>Arial Unicode MS</vt:lpstr>
      <vt:lpstr>Calibri Light</vt:lpstr>
      <vt:lpstr>Thonburi</vt:lpstr>
      <vt:lpstr>SimSun</vt:lpstr>
      <vt:lpstr>Office 主题</vt:lpstr>
      <vt:lpstr>Package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哎呀小小草</dc:creator>
  <cp:lastModifiedBy>qianlei</cp:lastModifiedBy>
  <cp:revision>222</cp:revision>
  <dcterms:created xsi:type="dcterms:W3CDTF">2019-08-21T06:37:01Z</dcterms:created>
  <dcterms:modified xsi:type="dcterms:W3CDTF">2019-08-21T06:37:01Z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1033-1.4.0.1935</vt:lpwstr>
  </property>
</Properties>
</file>