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70" r:id="rId6"/>
    <p:sldId id="273" r:id="rId7"/>
    <p:sldId id="271" r:id="rId8"/>
    <p:sldId id="274" r:id="rId9"/>
    <p:sldId id="261" r:id="rId10"/>
    <p:sldId id="275" r:id="rId11"/>
    <p:sldId id="276" r:id="rId12"/>
    <p:sldId id="277" r:id="rId13"/>
    <p:sldId id="263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+0UGiAgq5/bTACZCwFu0tFxtK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104" d="100"/>
          <a:sy n="104" d="100"/>
        </p:scale>
        <p:origin x="23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755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37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6046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2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8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586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247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559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12309" y="1181703"/>
            <a:ext cx="10941798" cy="479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you will learn: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Design some basic screen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How to download and add custom fonts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Make child components clickable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Customize button, Image, Underlined Text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Customize font’s icons and Image’s icons</a:t>
            </a:r>
            <a:endParaRPr dirty="0"/>
          </a:p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endParaRPr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with Image, View, TextInput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t="31425" b="-941"/>
          <a:stretch/>
        </p:blipFill>
        <p:spPr>
          <a:xfrm>
            <a:off x="6781496" y="1181703"/>
            <a:ext cx="4345824" cy="169932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Customize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InputName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screen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8407235" y="903140"/>
            <a:ext cx="2767914" cy="57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Callout: Bent Line with Border and Accent Bar 12">
            <a:extLst>
              <a:ext uri="{FF2B5EF4-FFF2-40B4-BE49-F238E27FC236}">
                <a16:creationId xmlns:a16="http://schemas.microsoft.com/office/drawing/2014/main" id="{4E1F98F1-9BEC-AE46-AD0D-718512FE5640}"/>
              </a:ext>
            </a:extLst>
          </p:cNvPr>
          <p:cNvSpPr/>
          <p:nvPr/>
        </p:nvSpPr>
        <p:spPr>
          <a:xfrm>
            <a:off x="868569" y="907208"/>
            <a:ext cx="6623508" cy="2521792"/>
          </a:xfrm>
          <a:prstGeom prst="accentBorderCallout2">
            <a:avLst>
              <a:gd name="adj1" fmla="val 30641"/>
              <a:gd name="adj2" fmla="val 104354"/>
              <a:gd name="adj3" fmla="val 30890"/>
              <a:gd name="adj4" fmla="val 114092"/>
              <a:gd name="adj5" fmla="val 62881"/>
              <a:gd name="adj6" fmla="val 122227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Rectangle()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.fill(error ==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.red)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.frame(height: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.padding(.trailing,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(error)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.infinity, alignment: 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.font(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multilineTextAlignment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(.red)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  <p:sp>
        <p:nvSpPr>
          <p:cNvPr id="6" name="Callout: Bent Line with Border and Accent Bar 12">
            <a:extLst>
              <a:ext uri="{FF2B5EF4-FFF2-40B4-BE49-F238E27FC236}">
                <a16:creationId xmlns:a16="http://schemas.microsoft.com/office/drawing/2014/main" id="{A61523F6-06B8-1949-9083-98D4726F8B5E}"/>
              </a:ext>
            </a:extLst>
          </p:cNvPr>
          <p:cNvSpPr/>
          <p:nvPr/>
        </p:nvSpPr>
        <p:spPr>
          <a:xfrm>
            <a:off x="868569" y="3455304"/>
            <a:ext cx="6623508" cy="2715286"/>
          </a:xfrm>
          <a:prstGeom prst="accentBorderCallout2">
            <a:avLst>
              <a:gd name="adj1" fmla="val 30641"/>
              <a:gd name="adj2" fmla="val 104354"/>
              <a:gd name="adj3" fmla="val 30890"/>
              <a:gd name="adj4" fmla="val 114092"/>
              <a:gd name="adj5" fmla="val 91470"/>
              <a:gd name="adj6" fmla="val 126080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print(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"login"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"NEXT"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.infinity,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(.white)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.background(“????”)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clipShape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.padding(.trailing,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}.padding(.bottom,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.disabled(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error.count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&gt;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||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name.count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65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chemeClr val="dk1"/>
              </a:buClr>
              <a:buSzPts val="4800"/>
            </a:pPr>
            <a:r>
              <a:rPr lang="en-US" sz="4800" b="1" dirty="0">
                <a:solidFill>
                  <a:schemeClr val="dk1"/>
                </a:solidFill>
              </a:rPr>
              <a:t>Separated component</a:t>
            </a:r>
            <a:endParaRPr lang="en-US" dirty="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8407235" y="903140"/>
            <a:ext cx="2767914" cy="57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Callout: Bent Line with Border and Accent Bar 12">
            <a:extLst>
              <a:ext uri="{FF2B5EF4-FFF2-40B4-BE49-F238E27FC236}">
                <a16:creationId xmlns:a16="http://schemas.microsoft.com/office/drawing/2014/main" id="{4E1F98F1-9BEC-AE46-AD0D-718512FE5640}"/>
              </a:ext>
            </a:extLst>
          </p:cNvPr>
          <p:cNvSpPr/>
          <p:nvPr/>
        </p:nvSpPr>
        <p:spPr>
          <a:xfrm>
            <a:off x="868569" y="907207"/>
            <a:ext cx="7084584" cy="4270273"/>
          </a:xfrm>
          <a:prstGeom prst="accentBorderCallout2">
            <a:avLst>
              <a:gd name="adj1" fmla="val 30641"/>
              <a:gd name="adj2" fmla="val 104354"/>
              <a:gd name="adj3" fmla="val 30890"/>
              <a:gd name="adj4" fmla="val 114092"/>
              <a:gd name="adj5" fmla="val 16438"/>
              <a:gd name="adj6" fmla="val 119872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UIHeader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View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:()-&gt;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Void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:()-&gt;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Void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private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title: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:(()-&gt;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)?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nil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(()-&gt;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)?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nil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title: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?? {}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?? {}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title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  //code for building UI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//Calling 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UIHeader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from 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LoginScreen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UIHeader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"left"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"Login"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  <p:sp>
        <p:nvSpPr>
          <p:cNvPr id="7" name="Google Shape;208;p33">
            <a:extLst>
              <a:ext uri="{FF2B5EF4-FFF2-40B4-BE49-F238E27FC236}">
                <a16:creationId xmlns:a16="http://schemas.microsoft.com/office/drawing/2014/main" id="{C5FD5786-B577-AC4D-AFE8-DD7AAFC86B22}"/>
              </a:ext>
            </a:extLst>
          </p:cNvPr>
          <p:cNvSpPr/>
          <p:nvPr/>
        </p:nvSpPr>
        <p:spPr>
          <a:xfrm>
            <a:off x="8510010" y="1254642"/>
            <a:ext cx="2547850" cy="491545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17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chemeClr val="dk1"/>
              </a:buClr>
              <a:buSzPts val="4800"/>
            </a:pPr>
            <a:r>
              <a:rPr lang="en-US" sz="4800" b="1" dirty="0">
                <a:solidFill>
                  <a:schemeClr val="dk1"/>
                </a:solidFill>
              </a:rPr>
              <a:t>Separated component - </a:t>
            </a:r>
            <a:r>
              <a:rPr lang="en-US" sz="4800" b="1" dirty="0" err="1">
                <a:solidFill>
                  <a:schemeClr val="dk1"/>
                </a:solidFill>
              </a:rPr>
              <a:t>UIHeader</a:t>
            </a:r>
            <a:endParaRPr lang="en-US" dirty="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8407235" y="903140"/>
            <a:ext cx="2767914" cy="57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Callout: Bent Line with Border and Accent Bar 12">
            <a:extLst>
              <a:ext uri="{FF2B5EF4-FFF2-40B4-BE49-F238E27FC236}">
                <a16:creationId xmlns:a16="http://schemas.microsoft.com/office/drawing/2014/main" id="{4E1F98F1-9BEC-AE46-AD0D-718512FE5640}"/>
              </a:ext>
            </a:extLst>
          </p:cNvPr>
          <p:cNvSpPr/>
          <p:nvPr/>
        </p:nvSpPr>
        <p:spPr>
          <a:xfrm>
            <a:off x="868569" y="907208"/>
            <a:ext cx="7084584" cy="5069888"/>
          </a:xfrm>
          <a:prstGeom prst="accentBorderCallout2">
            <a:avLst>
              <a:gd name="adj1" fmla="val 27485"/>
              <a:gd name="adj2" fmla="val 104616"/>
              <a:gd name="adj3" fmla="val 27355"/>
              <a:gd name="adj4" fmla="val 114005"/>
              <a:gd name="adj5" fmla="val 16438"/>
              <a:gd name="adj6" fmla="val 119872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//props as functions</a:t>
            </a:r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.back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.resizable()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.fit)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.frame(height: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40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(title)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.font(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}.padding(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}.frame(height: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.center)</a:t>
            </a:r>
          </a:p>
        </p:txBody>
      </p:sp>
      <p:sp>
        <p:nvSpPr>
          <p:cNvPr id="7" name="Google Shape;208;p33">
            <a:extLst>
              <a:ext uri="{FF2B5EF4-FFF2-40B4-BE49-F238E27FC236}">
                <a16:creationId xmlns:a16="http://schemas.microsoft.com/office/drawing/2014/main" id="{C5FD5786-B577-AC4D-AFE8-DD7AAFC86B22}"/>
              </a:ext>
            </a:extLst>
          </p:cNvPr>
          <p:cNvSpPr/>
          <p:nvPr/>
        </p:nvSpPr>
        <p:spPr>
          <a:xfrm>
            <a:off x="8510010" y="1254642"/>
            <a:ext cx="2547850" cy="491545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8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your input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395" y="1237185"/>
            <a:ext cx="2655186" cy="47179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34"/>
          <p:cNvSpPr/>
          <p:nvPr/>
        </p:nvSpPr>
        <p:spPr>
          <a:xfrm>
            <a:off x="4168395" y="1371600"/>
            <a:ext cx="2655186" cy="4249816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4168395" y="1371600"/>
            <a:ext cx="2655186" cy="491545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99098" y="4366861"/>
            <a:ext cx="3760699" cy="962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829" y="0"/>
                </a:moveTo>
                <a:close/>
                <a:lnTo>
                  <a:pt x="127829" y="120000"/>
                </a:lnTo>
              </a:path>
              <a:path w="120000" h="120000" fill="none" extrusionOk="0">
                <a:moveTo>
                  <a:pt x="127829" y="36241"/>
                </a:moveTo>
                <a:lnTo>
                  <a:pt x="136609" y="36277"/>
                </a:lnTo>
                <a:lnTo>
                  <a:pt x="143838" y="119513"/>
                </a:lnTo>
              </a:path>
            </a:pathLst>
          </a:custGeom>
          <a:solidFill>
            <a:srgbClr val="1F1F1F"/>
          </a:solidFill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How to make this button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“active”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when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“validation is OK”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?</a:t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256615" y="2194560"/>
            <a:ext cx="3603182" cy="962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829" y="0"/>
                </a:moveTo>
                <a:close/>
                <a:lnTo>
                  <a:pt x="127829" y="120000"/>
                </a:lnTo>
              </a:path>
              <a:path w="120000" h="120000" fill="none" extrusionOk="0">
                <a:moveTo>
                  <a:pt x="127829" y="36241"/>
                </a:moveTo>
                <a:lnTo>
                  <a:pt x="136609" y="36277"/>
                </a:lnTo>
                <a:lnTo>
                  <a:pt x="150229" y="106060"/>
                </a:lnTo>
              </a:path>
            </a:pathLst>
          </a:custGeom>
          <a:solidFill>
            <a:srgbClr val="1F1F1F"/>
          </a:solidFill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//name and error are internal states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6946314" y="2717578"/>
            <a:ext cx="5146588" cy="2903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3657" y="0"/>
                </a:moveTo>
                <a:close/>
                <a:lnTo>
                  <a:pt x="-13657" y="120000"/>
                </a:lnTo>
              </a:path>
              <a:path w="120000" h="120000" fill="none" extrusionOk="0">
                <a:moveTo>
                  <a:pt x="-13657" y="75118"/>
                </a:moveTo>
                <a:lnTo>
                  <a:pt x="-20357" y="75346"/>
                </a:lnTo>
                <a:lnTo>
                  <a:pt x="-38544" y="104590"/>
                </a:lnTo>
              </a:path>
            </a:pathLst>
          </a:custGeom>
          <a:solidFill>
            <a:srgbClr val="1F1F1F"/>
          </a:solidFill>
          <a:ln w="12700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100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FC6A5D"/>
                </a:solidFill>
                <a:latin typeface="Menlo" panose="020B0609030804020204" pitchFamily="49" charset="0"/>
              </a:rPr>
              <a:t>"next"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}) {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sz="1100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FC6A5D"/>
                </a:solidFill>
                <a:latin typeface="Menlo" panose="020B0609030804020204" pitchFamily="49" charset="0"/>
              </a:rPr>
              <a:t>"NEXT"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			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white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background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67B7A4"/>
                </a:solidFill>
                <a:latin typeface="Menlo" panose="020B0609030804020204" pitchFamily="49" charset="0"/>
              </a:rPr>
              <a:t>error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==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&amp;&amp;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67B7A4"/>
                </a:solidFill>
                <a:latin typeface="Menlo" panose="020B0609030804020204" pitchFamily="49" charset="0"/>
              </a:rPr>
              <a:t>name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100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sz="1100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100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sz="1100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100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 err="1">
                <a:solidFill>
                  <a:srgbClr val="A167E6"/>
                </a:solidFill>
                <a:latin typeface="Menlo" panose="020B0609030804020204" pitchFamily="49" charset="0"/>
              </a:rPr>
              <a:t>clipShape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en-US" sz="1100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bottom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disabled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67B7A4"/>
                </a:solidFill>
                <a:latin typeface="Menlo" panose="020B0609030804020204" pitchFamily="49" charset="0"/>
              </a:rPr>
              <a:t>error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100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&gt;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||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67B7A4"/>
                </a:solidFill>
                <a:latin typeface="Menlo" panose="020B0609030804020204" pitchFamily="49" charset="0"/>
              </a:rPr>
              <a:t>name</a:t>
            </a:r>
            <a:r>
              <a:rPr lang="en-US" sz="11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100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A167E6"/>
                </a:solidFill>
                <a:latin typeface="Menlo" panose="020B0609030804020204" pitchFamily="49" charset="0"/>
              </a:rPr>
              <a:t>==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sz="11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652906" y="1252603"/>
            <a:ext cx="7251017" cy="472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Login/Register Component/Screen: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Email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Validation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“eye” icon shows/hides the Password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Button “LOGIN/REGISER” is only “active” if validation is PASSED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Back button “do nothing”, only show Alert, or print something </a:t>
            </a:r>
            <a:endParaRPr dirty="0"/>
          </a:p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Login/Register Screen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01015" y="1180787"/>
            <a:ext cx="2652371" cy="54418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screen(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@State,…)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39550" y="1371600"/>
            <a:ext cx="2674102" cy="54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38"/>
          <p:cNvSpPr/>
          <p:nvPr/>
        </p:nvSpPr>
        <p:spPr>
          <a:xfrm>
            <a:off x="5239550" y="1371600"/>
            <a:ext cx="2655186" cy="4249816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5239550" y="1661185"/>
            <a:ext cx="2655186" cy="491545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349830" y="1132183"/>
            <a:ext cx="2924655" cy="99097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829" y="0"/>
                </a:moveTo>
                <a:close/>
                <a:lnTo>
                  <a:pt x="127829" y="120000"/>
                </a:lnTo>
              </a:path>
              <a:path w="120000" h="120000" fill="none" extrusionOk="0">
                <a:moveTo>
                  <a:pt x="127829" y="36241"/>
                </a:moveTo>
                <a:lnTo>
                  <a:pt x="136609" y="36277"/>
                </a:lnTo>
                <a:lnTo>
                  <a:pt x="159895" y="88577"/>
                </a:lnTo>
              </a:path>
            </a:pathLst>
          </a:custGeom>
          <a:solidFill>
            <a:srgbClr val="1F1F1F"/>
          </a:solidFill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VStack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(alignment: .leading) {</a:t>
            </a:r>
          </a:p>
          <a:p>
            <a:r>
              <a:rPr lang="en-US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//some code here...</a:t>
            </a: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65" name="Google Shape;265;p38"/>
          <p:cNvSpPr/>
          <p:nvPr/>
        </p:nvSpPr>
        <p:spPr>
          <a:xfrm>
            <a:off x="188787" y="2876766"/>
            <a:ext cx="4764217" cy="16152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7829" y="0"/>
                </a:moveTo>
                <a:close/>
                <a:lnTo>
                  <a:pt x="127829" y="120000"/>
                </a:lnTo>
              </a:path>
              <a:path w="120000" h="120000" fill="none" extrusionOk="0">
                <a:moveTo>
                  <a:pt x="127829" y="36241"/>
                </a:moveTo>
                <a:lnTo>
                  <a:pt x="135820" y="36091"/>
                </a:lnTo>
                <a:lnTo>
                  <a:pt x="158576" y="-17738"/>
                </a:lnTo>
              </a:path>
            </a:pathLst>
          </a:custGeom>
          <a:solidFill>
            <a:schemeClr val="bg2"/>
          </a:solidFill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TextField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("Email", text: Binding&lt;String&gt;(get: {</a:t>
            </a:r>
            <a:r>
              <a:rPr lang="en-US" b="1" dirty="0" err="1">
                <a:solidFill>
                  <a:srgbClr val="002060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.email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}, set: {</a:t>
            </a:r>
          </a:p>
          <a:p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        email = $0</a:t>
            </a:r>
          </a:p>
          <a:p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errorEmail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= (</a:t>
            </a: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isValidEmail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(email: email) == </a:t>
            </a:r>
            <a:r>
              <a:rPr lang="en-US" b="1" dirty="0">
                <a:solidFill>
                  <a:srgbClr val="002060"/>
                </a:solidFill>
                <a:latin typeface="Menlo" panose="020B0609030804020204" pitchFamily="49" charset="0"/>
              </a:rPr>
              <a:t>false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? "Email is not in correct format" : ""</a:t>
            </a:r>
          </a:p>
          <a:p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    }))</a:t>
            </a:r>
          </a:p>
          <a:p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   </a:t>
            </a:r>
          </a:p>
        </p:txBody>
      </p:sp>
      <p:sp>
        <p:nvSpPr>
          <p:cNvPr id="2" name="Line Callout 2 1">
            <a:extLst>
              <a:ext uri="{FF2B5EF4-FFF2-40B4-BE49-F238E27FC236}">
                <a16:creationId xmlns:a16="http://schemas.microsoft.com/office/drawing/2014/main" id="{F34F4E19-19C0-074D-9F40-1BE110AA25BA}"/>
              </a:ext>
            </a:extLst>
          </p:cNvPr>
          <p:cNvSpPr/>
          <p:nvPr/>
        </p:nvSpPr>
        <p:spPr>
          <a:xfrm>
            <a:off x="8287753" y="2924830"/>
            <a:ext cx="3715460" cy="37537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48"/>
              <a:gd name="adj6" fmla="val -35205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 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TextField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("Password", text: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Binding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&gt;(get: {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.password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}, set: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password = $0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errorPassword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password.count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"Password must not be blank"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keyboardType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default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disableAutocorrection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.autocapitalization(.none)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.padding(.horizontal,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.padding(.top,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multilineTextAlignment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(.leading)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.font(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Font.custom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"Roboto-Thin"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  <a:endParaRPr lang="en-US" dirty="0"/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3FD91916-0FB4-9A47-96E0-6DBF610EC538}"/>
              </a:ext>
            </a:extLst>
          </p:cNvPr>
          <p:cNvSpPr/>
          <p:nvPr/>
        </p:nvSpPr>
        <p:spPr>
          <a:xfrm>
            <a:off x="8287753" y="1172161"/>
            <a:ext cx="3715460" cy="1664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43"/>
              <a:gd name="adj6" fmla="val -1373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4" name="Google Shape;264;p38"/>
          <p:cNvSpPr/>
          <p:nvPr/>
        </p:nvSpPr>
        <p:spPr>
          <a:xfrm>
            <a:off x="8473857" y="1212139"/>
            <a:ext cx="3343251" cy="15840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170" y="0"/>
                </a:moveTo>
                <a:close/>
                <a:lnTo>
                  <a:pt x="-4170" y="120000"/>
                </a:lnTo>
              </a:path>
              <a:path w="120000" h="120000" fill="none" extrusionOk="0">
                <a:moveTo>
                  <a:pt x="-4170" y="22636"/>
                </a:moveTo>
                <a:lnTo>
                  <a:pt x="-14306" y="22704"/>
                </a:lnTo>
                <a:lnTo>
                  <a:pt x="-33580" y="69719"/>
                </a:lnTo>
              </a:path>
            </a:pathLst>
          </a:custGeom>
          <a:solidFill>
            <a:srgbClr val="1F1F1F"/>
          </a:solidFill>
          <a:ln w="12700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UIHeader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onPressLeft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"left"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onPressRight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"Register"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screen(eye icon, validation)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99366" y="1190348"/>
            <a:ext cx="2649185" cy="54352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D4266E57-7808-2347-BA80-B06F44E5D2CB}"/>
              </a:ext>
            </a:extLst>
          </p:cNvPr>
          <p:cNvSpPr/>
          <p:nvPr/>
        </p:nvSpPr>
        <p:spPr>
          <a:xfrm>
            <a:off x="8049197" y="1369827"/>
            <a:ext cx="4142802" cy="37952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43"/>
              <a:gd name="adj6" fmla="val -1373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6" name="Google Shape;276;p39"/>
          <p:cNvSpPr/>
          <p:nvPr/>
        </p:nvSpPr>
        <p:spPr>
          <a:xfrm>
            <a:off x="8124553" y="1369827"/>
            <a:ext cx="4067447" cy="344118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170" y="0"/>
                </a:moveTo>
                <a:close/>
                <a:lnTo>
                  <a:pt x="-4170" y="120000"/>
                </a:lnTo>
              </a:path>
              <a:path w="120000" h="120000" fill="none" extrusionOk="0">
                <a:moveTo>
                  <a:pt x="-4170" y="22636"/>
                </a:moveTo>
                <a:lnTo>
                  <a:pt x="-14306" y="22704"/>
                </a:lnTo>
                <a:lnTo>
                  <a:pt x="-16908" y="36175"/>
                </a:lnTo>
              </a:path>
            </a:pathLst>
          </a:custGeom>
          <a:solidFill>
            <a:schemeClr val="bg2"/>
          </a:solidFill>
          <a:ln w="12700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passwordVisible.toggle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.eye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.resizable()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.fit)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.frame(height: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alignment: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topTrailing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  <a:ea typeface="+mn-ea"/>
                <a:cs typeface="+mn-cs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.offset(x: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y: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3DACAF2F-37AF-7249-9D45-F59F294D53D4}"/>
              </a:ext>
            </a:extLst>
          </p:cNvPr>
          <p:cNvSpPr/>
          <p:nvPr/>
        </p:nvSpPr>
        <p:spPr>
          <a:xfrm>
            <a:off x="0" y="1190348"/>
            <a:ext cx="4998720" cy="30810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43"/>
              <a:gd name="adj6" fmla="val -13730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5" name="Google Shape;275;p39"/>
          <p:cNvSpPr/>
          <p:nvPr/>
        </p:nvSpPr>
        <p:spPr>
          <a:xfrm>
            <a:off x="118911" y="1246716"/>
            <a:ext cx="4879809" cy="30246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368" y="0"/>
                </a:moveTo>
                <a:close/>
                <a:lnTo>
                  <a:pt x="122368" y="120000"/>
                </a:lnTo>
              </a:path>
              <a:path w="120000" h="120000" fill="none" extrusionOk="0">
                <a:moveTo>
                  <a:pt x="122368" y="37988"/>
                </a:moveTo>
                <a:lnTo>
                  <a:pt x="134040" y="37842"/>
                </a:lnTo>
                <a:lnTo>
                  <a:pt x="149830" y="53148"/>
                </a:lnTo>
              </a:path>
            </a:pathLst>
          </a:custGeom>
          <a:solidFill>
            <a:srgbClr val="1F1F1F"/>
          </a:solidFill>
          <a:ln w="9525" cap="flat" cmpd="sng">
            <a:solidFill>
              <a:srgbClr val="B0B0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SecureField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"Password"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text: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Binding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&gt;(get: {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.password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}, set: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password = $0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errorPassword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password.count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"Password must not be blank"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keyboardType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(.default)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disableAutocorrection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.autocapitalization(.none)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.padding(.horizontal,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.padding(.top,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multilineTextAlignment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(.leading)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.font(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"Roboto-Thin"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508857" y="880904"/>
            <a:ext cx="6191347" cy="49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Wecome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Screen: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Component can be a function/class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There are some components which can be clickable: Skip, Login, Create Account, Policy Privacy, Term of Use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Alert and show messages when pressing on buttons</a:t>
            </a:r>
            <a:endParaRPr dirty="0"/>
          </a:p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WelcomeScreen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7323807" y="1347417"/>
            <a:ext cx="2546463" cy="52238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Guide(Horizontal Stack, Image)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7144417" y="1033779"/>
            <a:ext cx="2744294" cy="56296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CD7481CD-F363-436E-B936-D3E59AAB964F}"/>
              </a:ext>
            </a:extLst>
          </p:cNvPr>
          <p:cNvSpPr/>
          <p:nvPr/>
        </p:nvSpPr>
        <p:spPr>
          <a:xfrm>
            <a:off x="657539" y="1521090"/>
            <a:ext cx="5720316" cy="3540008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4448"/>
              <a:gd name="adj6" fmla="val 127124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logo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(.template)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resizable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fit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("Hello World")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 {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"SKIP"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544204" y="1042627"/>
            <a:ext cx="7678213" cy="13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-Drag and drop some images to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Assets.xcassets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Pick RGB’s values of colors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some global 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8695927" y="1161711"/>
            <a:ext cx="2546463" cy="52238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Callout: Bent Line with Border and Accent Bar 12">
            <a:extLst>
              <a:ext uri="{FF2B5EF4-FFF2-40B4-BE49-F238E27FC236}">
                <a16:creationId xmlns:a16="http://schemas.microsoft.com/office/drawing/2014/main" id="{F71910E4-C566-AF4F-BDC5-FEEC7A833AD5}"/>
              </a:ext>
            </a:extLst>
          </p:cNvPr>
          <p:cNvSpPr/>
          <p:nvPr/>
        </p:nvSpPr>
        <p:spPr>
          <a:xfrm>
            <a:off x="731680" y="2722382"/>
            <a:ext cx="7843910" cy="3250055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4448"/>
              <a:gd name="adj6" fmla="val 127124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//In 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Colors.swift</a:t>
            </a:r>
            <a:endParaRPr lang="en-US" dirty="0">
              <a:solidFill>
                <a:srgbClr val="6C7986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5DD8FF"/>
                </a:solidFill>
                <a:latin typeface="Menlo" panose="020B0609030804020204" pitchFamily="49" charset="0"/>
              </a:rPr>
              <a:t> Colors{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(red: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171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green: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48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blue: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138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(red: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127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green: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127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blue: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127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//ab308a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//In 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Icons.swift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DD8FF"/>
                </a:solidFill>
                <a:latin typeface="Menlo" panose="020B0609030804020204" pitchFamily="49" charset="0"/>
              </a:rPr>
              <a:t>Icons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logo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"logo"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back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 = "icon-back"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//other variables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2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Guide(Horizontal Stack, Image)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7688858" y="1015490"/>
            <a:ext cx="2744294" cy="56296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CD7481CD-F363-436E-B936-D3E59AAB964F}"/>
              </a:ext>
            </a:extLst>
          </p:cNvPr>
          <p:cNvSpPr/>
          <p:nvPr/>
        </p:nvSpPr>
        <p:spPr>
          <a:xfrm>
            <a:off x="1991022" y="1382865"/>
            <a:ext cx="4390045" cy="2072715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62414"/>
              <a:gd name="adj6" fmla="val 138749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Images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welcome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(.original)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resizable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fit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llout: Bent Line with Border and Accent Bar 12">
            <a:extLst>
              <a:ext uri="{FF2B5EF4-FFF2-40B4-BE49-F238E27FC236}">
                <a16:creationId xmlns:a16="http://schemas.microsoft.com/office/drawing/2014/main" id="{B1682EF2-94E6-AD48-967A-EFCF784F260F}"/>
              </a:ext>
            </a:extLst>
          </p:cNvPr>
          <p:cNvSpPr/>
          <p:nvPr/>
        </p:nvSpPr>
        <p:spPr>
          <a:xfrm>
            <a:off x="1227220" y="3645514"/>
            <a:ext cx="5153847" cy="2436310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18850"/>
              <a:gd name="adj6" fmla="val 136201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("Welcome to 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MyApp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"Roboto-Bold"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17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systemName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heart.circle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system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-5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6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544204" y="1042627"/>
            <a:ext cx="7678213" cy="198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-Download fonts, drag and drop them to Resources group</a:t>
            </a:r>
          </a:p>
          <a:p>
            <a:pPr marL="34290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Pick RGB’s values of colors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custom fonts to your App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llout: Bent Line with Border and Accent Bar 12">
            <a:extLst>
              <a:ext uri="{FF2B5EF4-FFF2-40B4-BE49-F238E27FC236}">
                <a16:creationId xmlns:a16="http://schemas.microsoft.com/office/drawing/2014/main" id="{F71910E4-C566-AF4F-BDC5-FEEC7A833AD5}"/>
              </a:ext>
            </a:extLst>
          </p:cNvPr>
          <p:cNvSpPr/>
          <p:nvPr/>
        </p:nvSpPr>
        <p:spPr>
          <a:xfrm>
            <a:off x="768576" y="3182628"/>
            <a:ext cx="7843910" cy="2749378"/>
          </a:xfrm>
          <a:prstGeom prst="accentBorderCallout2">
            <a:avLst>
              <a:gd name="adj1" fmla="val 30201"/>
              <a:gd name="adj2" fmla="val 106524"/>
              <a:gd name="adj3" fmla="val 30158"/>
              <a:gd name="adj4" fmla="val 113532"/>
              <a:gd name="adj5" fmla="val 4448"/>
              <a:gd name="adj6" fmla="val 127124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rgbClr val="6C7986"/>
                </a:solidFill>
                <a:latin typeface="Menlo" panose="020B0609030804020204" pitchFamily="49" charset="0"/>
              </a:rPr>
              <a:t>//You can use any custom fonts from anywhere in your App</a:t>
            </a:r>
          </a:p>
          <a:p>
            <a:r>
              <a:rPr lang="en-US" sz="1600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sz="1600" dirty="0">
                <a:solidFill>
                  <a:srgbClr val="FC6A5D"/>
                </a:solidFill>
                <a:latin typeface="Menlo" panose="020B0609030804020204" pitchFamily="49" charset="0"/>
              </a:rPr>
              <a:t>("Welcome to </a:t>
            </a:r>
            <a:r>
              <a:rPr lang="en-US" sz="1600" dirty="0" err="1">
                <a:solidFill>
                  <a:srgbClr val="FC6A5D"/>
                </a:solidFill>
                <a:latin typeface="Menlo" panose="020B0609030804020204" pitchFamily="49" charset="0"/>
              </a:rPr>
              <a:t>MyApp</a:t>
            </a:r>
            <a:r>
              <a:rPr lang="en-US" sz="1600" dirty="0">
                <a:solidFill>
                  <a:srgbClr val="FC6A5D"/>
                </a:solidFill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sz="1600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FC6A5D"/>
                </a:solidFill>
                <a:latin typeface="Menlo" panose="020B0609030804020204" pitchFamily="49" charset="0"/>
              </a:rPr>
              <a:t>"Roboto-Bold"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sz="1600" dirty="0">
                <a:solidFill>
                  <a:srgbClr val="D0BF69"/>
                </a:solidFill>
                <a:latin typeface="Menlo" panose="020B0609030804020204" pitchFamily="49" charset="0"/>
              </a:rPr>
              <a:t>17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sz="1600" dirty="0">
                <a:solidFill>
                  <a:srgbClr val="6C7986"/>
                </a:solidFill>
                <a:latin typeface="Menlo" panose="020B0609030804020204" pitchFamily="49" charset="0"/>
              </a:rPr>
              <a:t>//You can show all font’s names </a:t>
            </a:r>
            <a:endParaRPr lang="en-US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onAppear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(perform: {</a:t>
            </a:r>
          </a:p>
          <a:p>
            <a:r>
              <a:rPr lang="en-US" sz="1600" b="1" dirty="0">
                <a:solidFill>
                  <a:srgbClr val="FC5FA3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fontFamily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UIFont.familyNames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sz="1600" b="1" dirty="0">
                <a:solidFill>
                  <a:srgbClr val="FC5FA3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fontName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UIFont.fontNames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forFamilyName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fontFamily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        print(</a:t>
            </a:r>
            <a:r>
              <a:rPr lang="en-US" sz="1600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\(</a:t>
            </a:r>
            <a:r>
              <a:rPr lang="en-US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fontName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481F0-7820-7449-85E1-C19B141E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41" y="1529321"/>
            <a:ext cx="2977395" cy="23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Guide(Horizontal Stack, Image)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7688858" y="1015490"/>
            <a:ext cx="2744294" cy="56296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CD7481CD-F363-436E-B936-D3E59AAB964F}"/>
              </a:ext>
            </a:extLst>
          </p:cNvPr>
          <p:cNvSpPr/>
          <p:nvPr/>
        </p:nvSpPr>
        <p:spPr>
          <a:xfrm>
            <a:off x="839973" y="1139914"/>
            <a:ext cx="6368901" cy="4837182"/>
          </a:xfrm>
          <a:prstGeom prst="accentBorderCallout2">
            <a:avLst>
              <a:gd name="adj1" fmla="val 30641"/>
              <a:gd name="adj2" fmla="val 104354"/>
              <a:gd name="adj3" fmla="val 30158"/>
              <a:gd name="adj4" fmla="val 113532"/>
              <a:gd name="adj5" fmla="val 78020"/>
              <a:gd name="adj6" fmla="val 125060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("login")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("LOGIN")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(.white)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background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clipShape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("Create account")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("Create Account")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infinity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minHeight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clipShape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RoundedRectangle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cornerRadius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leading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trailing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top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-10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Guide(Horizontal Stack, custom fonts)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/>
          <a:srcRect/>
          <a:stretch/>
        </p:blipFill>
        <p:spPr>
          <a:xfrm>
            <a:off x="8303454" y="1084309"/>
            <a:ext cx="2744294" cy="56296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CD7481CD-F363-436E-B936-D3E59AAB964F}"/>
              </a:ext>
            </a:extLst>
          </p:cNvPr>
          <p:cNvSpPr/>
          <p:nvPr/>
        </p:nvSpPr>
        <p:spPr>
          <a:xfrm>
            <a:off x="1144252" y="1084309"/>
            <a:ext cx="6623508" cy="5063178"/>
          </a:xfrm>
          <a:prstGeom prst="accentBorderCallout2">
            <a:avLst>
              <a:gd name="adj1" fmla="val 30641"/>
              <a:gd name="adj2" fmla="val 104354"/>
              <a:gd name="adj3" fmla="val 30890"/>
              <a:gd name="adj4" fmla="val 114092"/>
              <a:gd name="adj5" fmla="val 90955"/>
              <a:gd name="adj6" fmla="val 122821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6C7986"/>
                </a:solidFill>
                <a:latin typeface="Menlo" panose="020B0609030804020204" pitchFamily="49" charset="0"/>
              </a:rPr>
              <a:t>alignment:.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center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("Privacy Policy")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underline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"and"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})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Text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("Terms of Use")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16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underline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Spacer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 with states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8407235" y="880904"/>
            <a:ext cx="2767914" cy="57515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Callout: Bent Line with Border and Accent Bar 12">
            <a:extLst>
              <a:ext uri="{FF2B5EF4-FFF2-40B4-BE49-F238E27FC236}">
                <a16:creationId xmlns:a16="http://schemas.microsoft.com/office/drawing/2014/main" id="{4E1F98F1-9BEC-AE46-AD0D-718512FE5640}"/>
              </a:ext>
            </a:extLst>
          </p:cNvPr>
          <p:cNvSpPr/>
          <p:nvPr/>
        </p:nvSpPr>
        <p:spPr>
          <a:xfrm>
            <a:off x="1016851" y="1598657"/>
            <a:ext cx="6623508" cy="3660686"/>
          </a:xfrm>
          <a:prstGeom prst="accentBorderCallout2">
            <a:avLst>
              <a:gd name="adj1" fmla="val 30641"/>
              <a:gd name="adj2" fmla="val 104354"/>
              <a:gd name="adj3" fmla="val 30890"/>
              <a:gd name="adj4" fmla="val 114092"/>
              <a:gd name="adj5" fmla="val 21405"/>
              <a:gd name="adj6" fmla="val 127485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//states are internal variables, when it changes, the UI will refresh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name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//when Text changes, the states also change when user types</a:t>
            </a:r>
          </a:p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TextField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text: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Binding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&gt;(get: {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.name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}, set: {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   //when User types text, this code run,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    //$0 is what you typed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name = $0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error = (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name.count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 &lt;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) ? "Name must be at least 3 characters" : ""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disableAutocorrection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.padding(.leading,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.padding(.trailing,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multilineTextAlignment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(.center)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.font(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"Roboto-Thin"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1970</Words>
  <Application>Microsoft Macintosh PowerPoint</Application>
  <PresentationFormat>Widescreen</PresentationFormat>
  <Paragraphs>283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Menlo</vt:lpstr>
      <vt:lpstr>Noto Sans Symbols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35</cp:revision>
  <dcterms:created xsi:type="dcterms:W3CDTF">2016-10-08T03:07:09Z</dcterms:created>
  <dcterms:modified xsi:type="dcterms:W3CDTF">2021-11-11T00:07:01Z</dcterms:modified>
</cp:coreProperties>
</file>