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81" r:id="rId4"/>
    <p:sldId id="282" r:id="rId5"/>
    <p:sldId id="283" r:id="rId6"/>
    <p:sldId id="284" r:id="rId7"/>
    <p:sldId id="285" r:id="rId8"/>
    <p:sldId id="286" r:id="rId9"/>
    <p:sldId id="293" r:id="rId10"/>
    <p:sldId id="287" r:id="rId11"/>
    <p:sldId id="294" r:id="rId12"/>
    <p:sldId id="288" r:id="rId13"/>
    <p:sldId id="289" r:id="rId14"/>
    <p:sldId id="290" r:id="rId15"/>
    <p:sldId id="295" r:id="rId16"/>
    <p:sldId id="292" r:id="rId17"/>
    <p:sldId id="291" r:id="rId18"/>
    <p:sldId id="26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9DTXIuDzWDDQdDTOMVNxevUSC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>
      <p:cViewPr varScale="1">
        <p:scale>
          <a:sx n="120" d="100"/>
          <a:sy n="120" d="100"/>
        </p:scale>
        <p:origin x="8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25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2799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045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0658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93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037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39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798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30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25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5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82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60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64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6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3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524666" y="1340432"/>
            <a:ext cx="10941798" cy="411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1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In this </a:t>
            </a:r>
            <a:r>
              <a:rPr lang="en-US" sz="2400" b="1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lession</a:t>
            </a:r>
            <a:r>
              <a:rPr lang="en-US" sz="2400" b="1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, you will learn: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Build some </a:t>
            </a:r>
            <a:r>
              <a:rPr lang="en-US" sz="2400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ListView</a:t>
            </a: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layouts using </a:t>
            </a:r>
            <a:r>
              <a:rPr lang="en-US" sz="2400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endParaRPr lang="en-US" sz="2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GB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Make </a:t>
            </a:r>
            <a:r>
              <a:rPr lang="en-GB" sz="2400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ListViewItem</a:t>
            </a:r>
            <a:r>
              <a:rPr lang="en-GB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clickable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GB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Build </a:t>
            </a:r>
            <a:r>
              <a:rPr lang="en-GB" sz="2400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GridView</a:t>
            </a:r>
            <a:r>
              <a:rPr lang="en-GB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with customized components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GB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Change states(list of objects) when user click to </a:t>
            </a:r>
            <a:r>
              <a:rPr lang="en-GB" sz="2400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ListView</a:t>
            </a:r>
            <a:r>
              <a:rPr lang="en-GB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Item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GB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Customize UI of list items</a:t>
            </a:r>
          </a:p>
        </p:txBody>
      </p:sp>
      <p:sp>
        <p:nvSpPr>
          <p:cNvPr id="145" name="Google Shape;145;p1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b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 complicated views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8DE23-7E5C-4640-88E2-DA4E12C88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25" b="-941"/>
          <a:stretch/>
        </p:blipFill>
        <p:spPr>
          <a:xfrm>
            <a:off x="7552380" y="1140698"/>
            <a:ext cx="4345824" cy="16993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data to your </a:t>
            </a: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ListItem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039" y="1108523"/>
            <a:ext cx="2411626" cy="4986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4588361" y="1225149"/>
            <a:ext cx="7367419" cy="4751947"/>
          </a:xfrm>
          <a:prstGeom prst="accentBorderCallout2">
            <a:avLst>
              <a:gd name="adj1" fmla="val 31771"/>
              <a:gd name="adj2" fmla="val -3995"/>
              <a:gd name="adj3" fmla="val 32406"/>
              <a:gd name="adj4" fmla="val -11180"/>
              <a:gd name="adj5" fmla="val 67703"/>
              <a:gd name="adj6" fmla="val -20914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VStack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Image(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bodyType.icon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renderingMode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(.template)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.resizable()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aspectRatio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contentMode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.fit)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.frame(width: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80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Colors.primary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Spacer()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Text(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bodyType.text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.font(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Font.custom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"Roboto-Light"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16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.padding(.vertical,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.padding(.leading,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.overlay(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RoundedRectangle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cornerRadius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.stroke(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lineWidth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bodyType.isSelected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?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.padding(.leading,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.padding(.trailing,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.padding(.vertical,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3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your List Item clickable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039" y="1108523"/>
            <a:ext cx="2411626" cy="4986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4460967" y="2234130"/>
            <a:ext cx="7471952" cy="2389740"/>
          </a:xfrm>
          <a:prstGeom prst="accentBorderCallout2">
            <a:avLst>
              <a:gd name="adj1" fmla="val 31771"/>
              <a:gd name="adj2" fmla="val -3995"/>
              <a:gd name="adj3" fmla="val 32406"/>
              <a:gd name="adj4" fmla="val -11180"/>
              <a:gd name="adj5" fmla="val 87142"/>
              <a:gd name="adj6" fmla="val -23463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VStack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//...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onTapGesture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bodyTypes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bodyTypes.map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({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eachGender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changedGender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eachGender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changedGender.isSelected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eachGender.icon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bodyType.icon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changedGender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4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>
            <a:spLocks noGrp="1"/>
          </p:cNvSpPr>
          <p:nvPr>
            <p:ph type="subTitle" idx="1"/>
          </p:nvPr>
        </p:nvSpPr>
        <p:spPr>
          <a:xfrm>
            <a:off x="508857" y="880904"/>
            <a:ext cx="6191347" cy="464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GridView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like this:</a:t>
            </a:r>
            <a:endParaRPr dirty="0"/>
          </a:p>
          <a:p>
            <a:pPr marL="0" indent="0" algn="l">
              <a:lnSpc>
                <a:spcPct val="150000"/>
              </a:lnSpc>
              <a:buSzPts val="192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Use </a:t>
            </a:r>
            <a:r>
              <a:rPr lang="en-US" sz="2400" b="1" dirty="0" err="1">
                <a:solidFill>
                  <a:schemeClr val="dk1"/>
                </a:solidFill>
              </a:rPr>
              <a:t>LazyVGrid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other library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User can only select multiple items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Data is fetched from a list of objects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Icons are “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images, make sure that they have the same dimensions</a:t>
            </a:r>
          </a:p>
        </p:txBody>
      </p:sp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 Grid View and multiple choices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02F0D-1354-8E41-A64C-417F2040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061" y="1094881"/>
            <a:ext cx="2605499" cy="5393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37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chemeClr val="dk1"/>
              </a:buClr>
              <a:buSzPts val="4800"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of the </a:t>
            </a:r>
            <a:r>
              <a:rPr lang="en-US" sz="4800" b="1" dirty="0" err="1">
                <a:solidFill>
                  <a:schemeClr val="dk1"/>
                </a:solidFill>
              </a:rPr>
              <a:t>LazyVGrid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766" y="1275342"/>
            <a:ext cx="2244059" cy="4645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254246" y="1497199"/>
            <a:ext cx="4983960" cy="4233041"/>
          </a:xfrm>
          <a:prstGeom prst="accentBorderCallout2">
            <a:avLst>
              <a:gd name="adj1" fmla="val 11122"/>
              <a:gd name="adj2" fmla="val 103729"/>
              <a:gd name="adj3" fmla="val 11231"/>
              <a:gd name="adj4" fmla="val 117529"/>
              <a:gd name="adj5" fmla="val 39010"/>
              <a:gd name="adj6" fmla="val 125576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@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private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ingredients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:[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Ingredient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 = [</a:t>
            </a:r>
          </a:p>
          <a:p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    Ingredient(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icon: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broccoli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text: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"Broccoli"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),</a:t>
            </a:r>
          </a:p>
          <a:p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    Ingredient(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icon: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sweetPotato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text: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"Sweet potato"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),</a:t>
            </a:r>
          </a:p>
          <a:p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    Ingredient(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icon: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mushroom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text: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"Mushroom"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),</a:t>
            </a: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    //..other objects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CA8390EF-23E1-4D6B-87F5-78811A4F3E59}"/>
              </a:ext>
            </a:extLst>
          </p:cNvPr>
          <p:cNvSpPr/>
          <p:nvPr/>
        </p:nvSpPr>
        <p:spPr>
          <a:xfrm>
            <a:off x="5899433" y="3165443"/>
            <a:ext cx="2078707" cy="1968137"/>
          </a:xfrm>
          <a:prstGeom prst="roundRect">
            <a:avLst>
              <a:gd name="adj" fmla="val 261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llout: Bent Line with Border and Accent Bar 7">
            <a:extLst>
              <a:ext uri="{FF2B5EF4-FFF2-40B4-BE49-F238E27FC236}">
                <a16:creationId xmlns:a16="http://schemas.microsoft.com/office/drawing/2014/main" id="{38C45D6C-1E4F-48B4-8D26-0DE740D4B3DC}"/>
              </a:ext>
            </a:extLst>
          </p:cNvPr>
          <p:cNvSpPr/>
          <p:nvPr/>
        </p:nvSpPr>
        <p:spPr>
          <a:xfrm>
            <a:off x="8314511" y="3262573"/>
            <a:ext cx="3725089" cy="886938"/>
          </a:xfrm>
          <a:prstGeom prst="accentBorderCallout2">
            <a:avLst>
              <a:gd name="adj1" fmla="val 31771"/>
              <a:gd name="adj2" fmla="val -3995"/>
              <a:gd name="adj3" fmla="val 31308"/>
              <a:gd name="adj4" fmla="val -12881"/>
              <a:gd name="adj5" fmla="val 68918"/>
              <a:gd name="adj6" fmla="val -17008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selectedIngredients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ingredients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filter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$0.</a:t>
            </a:r>
            <a:r>
              <a:rPr lang="en-US" dirty="0">
                <a:solidFill>
                  <a:srgbClr val="67B7A4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true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1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</a:t>
            </a:r>
            <a:r>
              <a:rPr lang="en-US" sz="4800" b="1" dirty="0">
                <a:solidFill>
                  <a:schemeClr val="dk1"/>
                </a:solidFill>
              </a:rPr>
              <a:t>d the </a:t>
            </a:r>
            <a:r>
              <a:rPr lang="en-US" sz="4800" b="1" dirty="0" err="1">
                <a:solidFill>
                  <a:schemeClr val="dk1"/>
                </a:solidFill>
              </a:rPr>
              <a:t>LazyVGrid</a:t>
            </a:r>
            <a:r>
              <a:rPr lang="en-US" sz="4800" b="1" dirty="0">
                <a:solidFill>
                  <a:schemeClr val="dk1"/>
                </a:solidFill>
              </a:rPr>
              <a:t>(parent Views)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03" y="1290695"/>
            <a:ext cx="2621800" cy="5426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162815" y="1444413"/>
            <a:ext cx="5261801" cy="3807209"/>
          </a:xfrm>
          <a:prstGeom prst="accentBorderCallout2">
            <a:avLst>
              <a:gd name="adj1" fmla="val 11122"/>
              <a:gd name="adj2" fmla="val 103729"/>
              <a:gd name="adj3" fmla="val 11018"/>
              <a:gd name="adj4" fmla="val 110141"/>
              <a:gd name="adj5" fmla="val 25922"/>
              <a:gd name="adj6" fmla="val 123917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UIHeader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onPressLeft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"left"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onPressRight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"right"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}, title: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Group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Spacer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("Pick the ingredients you wish ?")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frame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maxWidth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infinity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alignment: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center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multilineTextAlignment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(.center)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font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"Roboto-Bold"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28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Spacer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3D47AEC8-5D93-4C6E-A4B0-432BF5F9CDB8}"/>
              </a:ext>
            </a:extLst>
          </p:cNvPr>
          <p:cNvSpPr/>
          <p:nvPr/>
        </p:nvSpPr>
        <p:spPr>
          <a:xfrm>
            <a:off x="5966730" y="1402493"/>
            <a:ext cx="2411152" cy="1865868"/>
          </a:xfrm>
          <a:prstGeom prst="roundRect">
            <a:avLst>
              <a:gd name="adj" fmla="val 261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A2AD772A-AE68-4A85-A6B9-0BF4A0364EF3}"/>
              </a:ext>
            </a:extLst>
          </p:cNvPr>
          <p:cNvSpPr/>
          <p:nvPr/>
        </p:nvSpPr>
        <p:spPr>
          <a:xfrm>
            <a:off x="5966730" y="3317789"/>
            <a:ext cx="2411152" cy="2261873"/>
          </a:xfrm>
          <a:prstGeom prst="roundRect">
            <a:avLst>
              <a:gd name="adj" fmla="val 261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Bent Line with Border and Accent Bar 13">
            <a:extLst>
              <a:ext uri="{FF2B5EF4-FFF2-40B4-BE49-F238E27FC236}">
                <a16:creationId xmlns:a16="http://schemas.microsoft.com/office/drawing/2014/main" id="{97BE249B-BBF1-495F-A7B3-A44862461230}"/>
              </a:ext>
            </a:extLst>
          </p:cNvPr>
          <p:cNvSpPr/>
          <p:nvPr/>
        </p:nvSpPr>
        <p:spPr>
          <a:xfrm>
            <a:off x="8787007" y="2881076"/>
            <a:ext cx="3318495" cy="1276973"/>
          </a:xfrm>
          <a:prstGeom prst="accentBorderCallout2">
            <a:avLst>
              <a:gd name="adj1" fmla="val 31771"/>
              <a:gd name="adj2" fmla="val -3995"/>
              <a:gd name="adj3" fmla="val 32406"/>
              <a:gd name="adj4" fmla="val -11180"/>
              <a:gd name="adj5" fmla="val 83953"/>
              <a:gd name="adj6" fmla="val -26115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Group {</a:t>
            </a:r>
          </a:p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ScrollView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LazyVGrid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.frame(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maxHeight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300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44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GridView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4800" b="1" dirty="0" err="1">
                <a:solidFill>
                  <a:schemeClr val="dk1"/>
                </a:solidFill>
              </a:rPr>
              <a:t>LazyVGrid</a:t>
            </a:r>
            <a:r>
              <a:rPr lang="en-US" sz="4800" b="1" dirty="0">
                <a:solidFill>
                  <a:schemeClr val="dk1"/>
                </a:solidFill>
              </a:rPr>
              <a:t> + columns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03" y="1290695"/>
            <a:ext cx="2621800" cy="5426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162815" y="1444413"/>
            <a:ext cx="5261801" cy="1053603"/>
          </a:xfrm>
          <a:prstGeom prst="accentBorderCallout2">
            <a:avLst>
              <a:gd name="adj1" fmla="val 11122"/>
              <a:gd name="adj2" fmla="val 103729"/>
              <a:gd name="adj3" fmla="val 11018"/>
              <a:gd name="adj4" fmla="val 110141"/>
              <a:gd name="adj5" fmla="val 25922"/>
              <a:gd name="adj6" fmla="val 123917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 columns = [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GridItem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adaptive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(minimum: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GridItem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adaptive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(minimum: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3D47AEC8-5D93-4C6E-A4B0-432BF5F9CDB8}"/>
              </a:ext>
            </a:extLst>
          </p:cNvPr>
          <p:cNvSpPr/>
          <p:nvPr/>
        </p:nvSpPr>
        <p:spPr>
          <a:xfrm>
            <a:off x="5966730" y="1402493"/>
            <a:ext cx="2411152" cy="1865868"/>
          </a:xfrm>
          <a:prstGeom prst="roundRect">
            <a:avLst>
              <a:gd name="adj" fmla="val 261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A2AD772A-AE68-4A85-A6B9-0BF4A0364EF3}"/>
              </a:ext>
            </a:extLst>
          </p:cNvPr>
          <p:cNvSpPr/>
          <p:nvPr/>
        </p:nvSpPr>
        <p:spPr>
          <a:xfrm>
            <a:off x="5966730" y="3317789"/>
            <a:ext cx="2411152" cy="2261873"/>
          </a:xfrm>
          <a:prstGeom prst="roundRect">
            <a:avLst>
              <a:gd name="adj" fmla="val 261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with Border and Accent Bar 30">
            <a:extLst>
              <a:ext uri="{FF2B5EF4-FFF2-40B4-BE49-F238E27FC236}">
                <a16:creationId xmlns:a16="http://schemas.microsoft.com/office/drawing/2014/main" id="{44B410C9-1095-464D-B5EC-E941F33FB3CD}"/>
              </a:ext>
            </a:extLst>
          </p:cNvPr>
          <p:cNvSpPr/>
          <p:nvPr/>
        </p:nvSpPr>
        <p:spPr>
          <a:xfrm>
            <a:off x="162814" y="3061525"/>
            <a:ext cx="5261801" cy="2310265"/>
          </a:xfrm>
          <a:prstGeom prst="accentBorderCallout2">
            <a:avLst>
              <a:gd name="adj1" fmla="val 11122"/>
              <a:gd name="adj2" fmla="val 103729"/>
              <a:gd name="adj3" fmla="val 11018"/>
              <a:gd name="adj4" fmla="val 110141"/>
              <a:gd name="adj5" fmla="val 25922"/>
              <a:gd name="adj6" fmla="val 123917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Group {</a:t>
            </a:r>
          </a:p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ScrollView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LazyVGrid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(columns: columns, spacing: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            //some code here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.padding(.horizontal)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.frame(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maxHeight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300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258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</a:t>
            </a:r>
            <a:r>
              <a:rPr lang="en-US" sz="4800" b="1" dirty="0">
                <a:solidFill>
                  <a:schemeClr val="dk1"/>
                </a:solidFill>
              </a:rPr>
              <a:t>d the detail </a:t>
            </a:r>
            <a:r>
              <a:rPr lang="en-US" sz="4800" b="1" dirty="0" err="1">
                <a:solidFill>
                  <a:schemeClr val="dk1"/>
                </a:solidFill>
              </a:rPr>
              <a:t>FlatList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671" y="1165412"/>
            <a:ext cx="2719207" cy="5628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allout: Bent Line with Border and Accent Bar 13">
            <a:extLst>
              <a:ext uri="{FF2B5EF4-FFF2-40B4-BE49-F238E27FC236}">
                <a16:creationId xmlns:a16="http://schemas.microsoft.com/office/drawing/2014/main" id="{97BE249B-BBF1-495F-A7B3-A44862461230}"/>
              </a:ext>
            </a:extLst>
          </p:cNvPr>
          <p:cNvSpPr/>
          <p:nvPr/>
        </p:nvSpPr>
        <p:spPr>
          <a:xfrm>
            <a:off x="1018122" y="2470980"/>
            <a:ext cx="6757346" cy="3750752"/>
          </a:xfrm>
          <a:prstGeom prst="accentBorderCallout2">
            <a:avLst>
              <a:gd name="adj1" fmla="val 38864"/>
              <a:gd name="adj2" fmla="val 104325"/>
              <a:gd name="adj3" fmla="val 38818"/>
              <a:gd name="adj4" fmla="val 118740"/>
              <a:gd name="adj5" fmla="val 63159"/>
              <a:gd name="adj6" fmla="val 125740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HStack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(spacing: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Image(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ingredient.icon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renderingMode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(.template)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.resizable()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aspectRatio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contentMode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.fit)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.frame(height: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30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Colors.primary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Text(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ingredient.text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.font(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Font.custom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"Roboto-Light"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16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Spacer()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.padding(.vertical,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.padding(.leading,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.overlay(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RoundedRectangle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cornerRadius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.stroke(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lineWidth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ingredient.isSelected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?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</a:p>
        </p:txBody>
      </p:sp>
      <p:sp>
        <p:nvSpPr>
          <p:cNvPr id="15" name="Callout: Bent Line with Border and Accent Bar 14">
            <a:extLst>
              <a:ext uri="{FF2B5EF4-FFF2-40B4-BE49-F238E27FC236}">
                <a16:creationId xmlns:a16="http://schemas.microsoft.com/office/drawing/2014/main" id="{A1F362B5-F194-4F05-8EAB-FE4514398E14}"/>
              </a:ext>
            </a:extLst>
          </p:cNvPr>
          <p:cNvSpPr/>
          <p:nvPr/>
        </p:nvSpPr>
        <p:spPr>
          <a:xfrm>
            <a:off x="3184453" y="979631"/>
            <a:ext cx="4494094" cy="1412130"/>
          </a:xfrm>
          <a:prstGeom prst="accentBorderCallout2">
            <a:avLst>
              <a:gd name="adj1" fmla="val 11122"/>
              <a:gd name="adj2" fmla="val 103729"/>
              <a:gd name="adj3" fmla="val 11009"/>
              <a:gd name="adj4" fmla="val 113424"/>
              <a:gd name="adj5" fmla="val 118466"/>
              <a:gd name="adj6" fmla="val 130103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LazyVGrid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(columns: columns, spacing: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ForEach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(ingredients) { ingredient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        //</a:t>
            </a:r>
            <a:r>
              <a:rPr lang="en-US" dirty="0" err="1">
                <a:solidFill>
                  <a:srgbClr val="6C7986"/>
                </a:solidFill>
                <a:latin typeface="Menlo" panose="020B0609030804020204" pitchFamily="49" charset="0"/>
              </a:rPr>
              <a:t>ListView</a:t>
            </a:r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 item code here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939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LazyVGrid’s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 Events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790" y="1245871"/>
            <a:ext cx="2579012" cy="5338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768555" y="870005"/>
            <a:ext cx="6821065" cy="2110598"/>
          </a:xfrm>
          <a:prstGeom prst="accentBorderCallout2">
            <a:avLst>
              <a:gd name="adj1" fmla="val 12285"/>
              <a:gd name="adj2" fmla="val 101750"/>
              <a:gd name="adj3" fmla="val 11856"/>
              <a:gd name="adj4" fmla="val 107788"/>
              <a:gd name="adj5" fmla="val 160553"/>
              <a:gd name="adj6" fmla="val 139249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onTapGesture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ingredients 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ingredients.map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({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eachIngredient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changedIngredient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eachIngredient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changedIngredient.isSelected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changedIngredient.icon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ingredient.icon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? !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changedIngredient.isSelected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changedIngredient.isSelected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changedIngredient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})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Callout: Bent Line with Border and Accent Bar 9">
            <a:extLst>
              <a:ext uri="{FF2B5EF4-FFF2-40B4-BE49-F238E27FC236}">
                <a16:creationId xmlns:a16="http://schemas.microsoft.com/office/drawing/2014/main" id="{87C471BE-23A2-4C02-A8BF-1126E5DB347E}"/>
              </a:ext>
            </a:extLst>
          </p:cNvPr>
          <p:cNvSpPr/>
          <p:nvPr/>
        </p:nvSpPr>
        <p:spPr>
          <a:xfrm>
            <a:off x="464700" y="3094604"/>
            <a:ext cx="7428774" cy="2882492"/>
          </a:xfrm>
          <a:prstGeom prst="accentBorderCallout2">
            <a:avLst>
              <a:gd name="adj1" fmla="val 48374"/>
              <a:gd name="adj2" fmla="val 103277"/>
              <a:gd name="adj3" fmla="val 48123"/>
              <a:gd name="adj4" fmla="val 109744"/>
              <a:gd name="adj5" fmla="val 99681"/>
              <a:gd name="adj6" fmla="val 123576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(action: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FC6A5D"/>
                </a:solidFill>
                <a:latin typeface="Menlo" panose="020B0609030804020204" pitchFamily="49" charset="0"/>
              </a:rPr>
              <a:t>haha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})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"NEXT"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frame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maxWidth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infinity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minHeight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50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white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background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selectedIngredients.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count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?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inactive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clipShape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RoundedRectangle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cornerRadius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leading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trailing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}.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bottom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disabled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selectedIngredients.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count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84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0811" y="0"/>
            <a:ext cx="5804390" cy="580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>
            <a:spLocks noGrp="1"/>
          </p:cNvSpPr>
          <p:nvPr>
            <p:ph type="subTitle" idx="1"/>
          </p:nvPr>
        </p:nvSpPr>
        <p:spPr>
          <a:xfrm>
            <a:off x="508857" y="880904"/>
            <a:ext cx="6191347" cy="499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Component using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FlatList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User can only select one row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Data is fetched from a list of objects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Icons are “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images which have foreground colors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Donot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ListView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other library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Tx/>
              <a:buChar char="-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</a:t>
            </a: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ListView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02F0D-1354-8E41-A64C-417F2040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813" y="1256804"/>
            <a:ext cx="2626983" cy="5396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your own List View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06" y="1257546"/>
            <a:ext cx="2282919" cy="4689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649658" y="1558378"/>
            <a:ext cx="4712229" cy="4169714"/>
          </a:xfrm>
          <a:prstGeom prst="accentBorderCallout2">
            <a:avLst>
              <a:gd name="adj1" fmla="val 30201"/>
              <a:gd name="adj2" fmla="val 106524"/>
              <a:gd name="adj3" fmla="val 16840"/>
              <a:gd name="adj4" fmla="val 111086"/>
              <a:gd name="adj5" fmla="val 53774"/>
              <a:gd name="adj6" fmla="val 145321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//Identifiable is a protocol("interface") which must implement "id" property</a:t>
            </a:r>
          </a:p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struct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DD8FF"/>
                </a:solidFill>
                <a:latin typeface="Menlo" panose="020B0609030804020204" pitchFamily="49" charset="0"/>
              </a:rPr>
              <a:t>Gender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: Identifiable{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icon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1A1C0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Bool</a:t>
            </a:r>
            <a:endParaRPr lang="en-US" dirty="0">
              <a:solidFill>
                <a:srgbClr val="41A1C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    //conform to Identifiable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1A1C0"/>
                </a:solidFill>
                <a:latin typeface="Menlo" panose="020B0609030804020204" pitchFamily="49" charset="0"/>
              </a:rPr>
              <a:t>id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  <a:r>
              <a:rPr lang="en-US" dirty="0">
                <a:solidFill>
                  <a:srgbClr val="67B7A4"/>
                </a:solidFill>
                <a:latin typeface="Menlo" panose="020B0609030804020204" pitchFamily="49" charset="0"/>
              </a:rPr>
              <a:t>icon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6C7986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//States as a list of objects  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@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private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genders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:[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Gender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 = [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Gender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(icon: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male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,text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"Male"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Gender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(icon: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female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,text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"Female"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Gender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(icon: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nonBinary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,text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"Male"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7CEDABA0-0E22-4333-A4B9-210F59ACEAE3}"/>
              </a:ext>
            </a:extLst>
          </p:cNvPr>
          <p:cNvSpPr/>
          <p:nvPr/>
        </p:nvSpPr>
        <p:spPr>
          <a:xfrm>
            <a:off x="8838296" y="3643235"/>
            <a:ext cx="2948027" cy="51258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121"/>
              <a:gd name="adj6" fmla="val -27203"/>
            </a:avLst>
          </a:prstGeom>
          <a:solidFill>
            <a:srgbClr val="1F1F1F"/>
          </a:solidFill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isSelected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true / 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CA8390EF-23E1-4D6B-87F5-78811A4F3E59}"/>
              </a:ext>
            </a:extLst>
          </p:cNvPr>
          <p:cNvSpPr/>
          <p:nvPr/>
        </p:nvSpPr>
        <p:spPr>
          <a:xfrm>
            <a:off x="6095999" y="3643235"/>
            <a:ext cx="2047104" cy="1470009"/>
          </a:xfrm>
          <a:prstGeom prst="roundRect">
            <a:avLst>
              <a:gd name="adj" fmla="val 261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your List View inside Views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970" y="1443205"/>
            <a:ext cx="2282919" cy="4689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1012618" y="1443205"/>
            <a:ext cx="5234450" cy="2656073"/>
          </a:xfrm>
          <a:prstGeom prst="accentBorderCallout2">
            <a:avLst>
              <a:gd name="adj1" fmla="val 30201"/>
              <a:gd name="adj2" fmla="val 106524"/>
              <a:gd name="adj3" fmla="val 30158"/>
              <a:gd name="adj4" fmla="val 113532"/>
              <a:gd name="adj5" fmla="val 55925"/>
              <a:gd name="adj6" fmla="val 124409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//If you have many items inside Group, let's group it, otherwise it may encounter errors</a:t>
            </a:r>
          </a:p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Group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Spacer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("What's your Gender ?")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frame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maxWidth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infinity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alignment: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center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font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"Roboto-Bold"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Spacer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Callout: Bent Line with Border and Accent Bar 9">
            <a:extLst>
              <a:ext uri="{FF2B5EF4-FFF2-40B4-BE49-F238E27FC236}">
                <a16:creationId xmlns:a16="http://schemas.microsoft.com/office/drawing/2014/main" id="{191F3617-0055-481C-94E4-D5D5FFAFE65A}"/>
              </a:ext>
            </a:extLst>
          </p:cNvPr>
          <p:cNvSpPr/>
          <p:nvPr/>
        </p:nvSpPr>
        <p:spPr>
          <a:xfrm>
            <a:off x="1869792" y="4691750"/>
            <a:ext cx="3877971" cy="1275122"/>
          </a:xfrm>
          <a:prstGeom prst="accentBorderCallout2">
            <a:avLst>
              <a:gd name="adj1" fmla="val 30201"/>
              <a:gd name="adj2" fmla="val 106524"/>
              <a:gd name="adj3" fmla="val 30158"/>
              <a:gd name="adj4" fmla="val 113532"/>
              <a:gd name="adj5" fmla="val -16959"/>
              <a:gd name="adj6" fmla="val 136426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Group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ForEach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(genders) { gender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        //List item here...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97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data to your List View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99" y="1020739"/>
            <a:ext cx="2282919" cy="4689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4762462" y="1020739"/>
            <a:ext cx="5400970" cy="5272760"/>
          </a:xfrm>
          <a:prstGeom prst="accentBorderCallout2">
            <a:avLst>
              <a:gd name="adj1" fmla="val 31771"/>
              <a:gd name="adj2" fmla="val -3995"/>
              <a:gd name="adj3" fmla="val 31963"/>
              <a:gd name="adj4" fmla="val -39958"/>
              <a:gd name="adj5" fmla="val 47424"/>
              <a:gd name="adj6" fmla="val -47578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SwiftUI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HStack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(spacing: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Image(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gender.icon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renderingMode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(.template)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.resizable()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aspectRatio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contentMode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.fit)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.frame(height: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30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Colors.primary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Text(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gender.text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.font(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Font.custom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"Roboto-Light"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16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Spacer()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.padding(.vertical,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.padding(.leading,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.overlay(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RoundedRectangle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cornerRadius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.stroke(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lineWidth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gender.isSelected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?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.padding(.leading,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.padding(.trailing,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.padding(.vertical,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80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list item clickable 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44" y="1190556"/>
            <a:ext cx="2282919" cy="4689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4085959" y="1377763"/>
            <a:ext cx="5693707" cy="1791746"/>
          </a:xfrm>
          <a:prstGeom prst="accentBorderCallout2">
            <a:avLst>
              <a:gd name="adj1" fmla="val 31771"/>
              <a:gd name="adj2" fmla="val -3995"/>
              <a:gd name="adj3" fmla="val 32167"/>
              <a:gd name="adj4" fmla="val -11858"/>
              <a:gd name="adj5" fmla="val 140702"/>
              <a:gd name="adj6" fmla="val -30900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onTapGesture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genders 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genders.map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({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eachGender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changedGender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eachGender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changedGender.isSelected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eachGender.icon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gender.icon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changedGender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})</a:t>
            </a:r>
          </a:p>
        </p:txBody>
      </p:sp>
      <p:sp>
        <p:nvSpPr>
          <p:cNvPr id="6" name="Callout: Bent Line with Border and Accent Bar 30">
            <a:extLst>
              <a:ext uri="{FF2B5EF4-FFF2-40B4-BE49-F238E27FC236}">
                <a16:creationId xmlns:a16="http://schemas.microsoft.com/office/drawing/2014/main" id="{3854E9DF-C62C-F740-BB45-2369424921A0}"/>
              </a:ext>
            </a:extLst>
          </p:cNvPr>
          <p:cNvSpPr/>
          <p:nvPr/>
        </p:nvSpPr>
        <p:spPr>
          <a:xfrm>
            <a:off x="4085959" y="3345021"/>
            <a:ext cx="5978621" cy="2505140"/>
          </a:xfrm>
          <a:prstGeom prst="accentBorderCallout2">
            <a:avLst>
              <a:gd name="adj1" fmla="val 31771"/>
              <a:gd name="adj2" fmla="val -3995"/>
              <a:gd name="adj3" fmla="val 32167"/>
              <a:gd name="adj4" fmla="val -11858"/>
              <a:gd name="adj5" fmla="val 78430"/>
              <a:gd name="adj6" fmla="val -22627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(action: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"NEXT"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frame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maxWidth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infinity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minHeight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50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(.white)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background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clipShape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RoundedRectangle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cornerRadius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leading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trailing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}.padding(.bottom,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571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>
            <a:spLocks noGrp="1"/>
          </p:cNvSpPr>
          <p:nvPr>
            <p:ph type="subTitle" idx="1"/>
          </p:nvPr>
        </p:nvSpPr>
        <p:spPr>
          <a:xfrm>
            <a:off x="799241" y="929011"/>
            <a:ext cx="5830160" cy="499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 Horizontal List:</a:t>
            </a:r>
            <a:endParaRPr dirty="0"/>
          </a:p>
          <a:p>
            <a:pPr marL="0" indent="0" algn="l">
              <a:lnSpc>
                <a:spcPct val="150000"/>
              </a:lnSpc>
              <a:buSzPts val="1920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Donot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ListView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other library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User can only select one row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Data is fetched from a list of objects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Icons are “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images which have foreground colors</a:t>
            </a:r>
          </a:p>
        </p:txBody>
      </p:sp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your own Horizontal List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02F0D-1354-8E41-A64C-417F2040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338" y="1207825"/>
            <a:ext cx="2539261" cy="5250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107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 of Horizontal List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135" y="1129317"/>
            <a:ext cx="2712170" cy="5607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477609" y="1937869"/>
            <a:ext cx="4879045" cy="3783310"/>
          </a:xfrm>
          <a:prstGeom prst="accentBorderCallout2">
            <a:avLst>
              <a:gd name="adj1" fmla="val 30201"/>
              <a:gd name="adj2" fmla="val 106524"/>
              <a:gd name="adj3" fmla="val 16840"/>
              <a:gd name="adj4" fmla="val 111086"/>
              <a:gd name="adj5" fmla="val 53774"/>
              <a:gd name="adj6" fmla="val 145321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struct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5DD8FF"/>
                </a:solidFill>
                <a:latin typeface="Menlo" panose="020B0609030804020204" pitchFamily="49" charset="0"/>
              </a:rPr>
              <a:t>BodyType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: Identifiable{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icon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1A1C0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Bool</a:t>
            </a:r>
            <a:endParaRPr lang="en-US" dirty="0">
              <a:solidFill>
                <a:srgbClr val="41A1C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    //conform to Identifiable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1A1C0"/>
                </a:solidFill>
                <a:latin typeface="Menlo" panose="020B0609030804020204" pitchFamily="49" charset="0"/>
              </a:rPr>
              <a:t>id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{icon}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@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private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1A1C0"/>
                </a:solidFill>
                <a:latin typeface="Menlo" panose="020B0609030804020204" pitchFamily="49" charset="0"/>
              </a:rPr>
              <a:t>bodyTypes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:[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BodyType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 = [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BodyType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(icon: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bodyShapeThin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,text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"Thin"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BodyType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(icon: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bodyShapeNormal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,text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"Normal"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BodyType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(icon: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bodyShapeFat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,text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"Fat"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7CEDABA0-0E22-4333-A4B9-210F59ACEAE3}"/>
              </a:ext>
            </a:extLst>
          </p:cNvPr>
          <p:cNvSpPr/>
          <p:nvPr/>
        </p:nvSpPr>
        <p:spPr>
          <a:xfrm>
            <a:off x="8992755" y="4190134"/>
            <a:ext cx="2948027" cy="51258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334"/>
              <a:gd name="adj6" fmla="val -48999"/>
            </a:avLst>
          </a:prstGeom>
          <a:solidFill>
            <a:srgbClr val="1F1F1F"/>
          </a:solidFill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isSelected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true / 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CA8390EF-23E1-4D6B-87F5-78811A4F3E59}"/>
              </a:ext>
            </a:extLst>
          </p:cNvPr>
          <p:cNvSpPr/>
          <p:nvPr/>
        </p:nvSpPr>
        <p:spPr>
          <a:xfrm>
            <a:off x="6073966" y="3783667"/>
            <a:ext cx="2488508" cy="1426954"/>
          </a:xfrm>
          <a:prstGeom prst="roundRect">
            <a:avLst>
              <a:gd name="adj" fmla="val 261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object’s list to UI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135" y="1129317"/>
            <a:ext cx="2712170" cy="5607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477609" y="1937869"/>
            <a:ext cx="5076753" cy="2498207"/>
          </a:xfrm>
          <a:prstGeom prst="accentBorderCallout2">
            <a:avLst>
              <a:gd name="adj1" fmla="val 30201"/>
              <a:gd name="adj2" fmla="val 106524"/>
              <a:gd name="adj3" fmla="val 16840"/>
              <a:gd name="adj4" fmla="val 111086"/>
              <a:gd name="adj5" fmla="val 88887"/>
              <a:gd name="adj6" fmla="val 127918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//this </a:t>
            </a:r>
            <a:r>
              <a:rPr lang="en-US" dirty="0" err="1">
                <a:solidFill>
                  <a:srgbClr val="6C7986"/>
                </a:solidFill>
                <a:latin typeface="Menlo" panose="020B0609030804020204" pitchFamily="49" charset="0"/>
              </a:rPr>
              <a:t>HorizontalStack</a:t>
            </a:r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 has full-width</a:t>
            </a:r>
            <a:endParaRPr lang="en-US" dirty="0">
              <a:solidFill>
                <a:srgbClr val="D0A8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Group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HStack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ForEach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Array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bodyTypes.enumerated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()), id: \.offset) { index,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bodyType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            //body type's objects here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.frame(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maxWidth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.infinity,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maxHeight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200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alignment: .center)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7CEDABA0-0E22-4333-A4B9-210F59ACEAE3}"/>
              </a:ext>
            </a:extLst>
          </p:cNvPr>
          <p:cNvSpPr/>
          <p:nvPr/>
        </p:nvSpPr>
        <p:spPr>
          <a:xfrm>
            <a:off x="8992755" y="4190134"/>
            <a:ext cx="2948027" cy="51258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334"/>
              <a:gd name="adj6" fmla="val -48999"/>
            </a:avLst>
          </a:prstGeom>
          <a:solidFill>
            <a:srgbClr val="1F1F1F"/>
          </a:solidFill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isSelected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true / 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CA8390EF-23E1-4D6B-87F5-78811A4F3E59}"/>
              </a:ext>
            </a:extLst>
          </p:cNvPr>
          <p:cNvSpPr/>
          <p:nvPr/>
        </p:nvSpPr>
        <p:spPr>
          <a:xfrm>
            <a:off x="6073966" y="3783667"/>
            <a:ext cx="2488508" cy="1426954"/>
          </a:xfrm>
          <a:prstGeom prst="roundRect">
            <a:avLst>
              <a:gd name="adj" fmla="val 261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99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1605</Words>
  <Application>Microsoft Macintosh PowerPoint</Application>
  <PresentationFormat>Widescreen</PresentationFormat>
  <Paragraphs>259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Consolas</vt:lpstr>
      <vt:lpstr>Menlo</vt:lpstr>
      <vt:lpstr>Noto Sans Symbols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Microsoft Office User</cp:lastModifiedBy>
  <cp:revision>401</cp:revision>
  <dcterms:created xsi:type="dcterms:W3CDTF">2016-10-08T03:07:09Z</dcterms:created>
  <dcterms:modified xsi:type="dcterms:W3CDTF">2021-11-11T00:08:00Z</dcterms:modified>
</cp:coreProperties>
</file>