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98" r:id="rId4"/>
    <p:sldId id="297" r:id="rId5"/>
    <p:sldId id="279" r:id="rId6"/>
    <p:sldId id="314" r:id="rId7"/>
    <p:sldId id="315" r:id="rId8"/>
    <p:sldId id="316" r:id="rId9"/>
    <p:sldId id="300" r:id="rId10"/>
    <p:sldId id="301" r:id="rId11"/>
    <p:sldId id="302" r:id="rId12"/>
    <p:sldId id="303" r:id="rId13"/>
    <p:sldId id="317" r:id="rId14"/>
    <p:sldId id="295" r:id="rId15"/>
    <p:sldId id="286" r:id="rId16"/>
    <p:sldId id="307" r:id="rId17"/>
    <p:sldId id="318" r:id="rId18"/>
    <p:sldId id="319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9DTXIuDzWDDQdDTOMVNxevUSC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7655F5"/>
    <a:srgbClr val="5572D9"/>
    <a:srgbClr val="1E49AE"/>
    <a:srgbClr val="2F54CB"/>
    <a:srgbClr val="505FE3"/>
    <a:srgbClr val="87C644"/>
    <a:srgbClr val="2AC2FA"/>
    <a:srgbClr val="FF8F65"/>
    <a:srgbClr val="FDA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672"/>
  </p:normalViewPr>
  <p:slideViewPr>
    <p:cSldViewPr snapToGrid="0">
      <p:cViewPr varScale="1">
        <p:scale>
          <a:sx n="120" d="100"/>
          <a:sy n="120" d="100"/>
        </p:scale>
        <p:origin x="1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47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78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3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797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493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76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770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693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304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92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15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95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79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04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05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37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12309" y="1181703"/>
            <a:ext cx="10941798" cy="479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this </a:t>
            </a:r>
            <a:r>
              <a:rPr lang="en-US" sz="2400" b="1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lession</a:t>
            </a: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, you will learn: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Design Drawer navigation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Navigate between screens and navigate back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Tab Navigator and send data between screens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Call </a:t>
            </a:r>
            <a:r>
              <a:rPr lang="en-US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with POST/GET methods using </a:t>
            </a:r>
            <a:r>
              <a:rPr lang="en-US" sz="2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package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Fetch Data to UI, state management using Redux and Redux-saga</a:t>
            </a:r>
            <a:endParaRPr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Navigation and </a:t>
            </a:r>
            <a:r>
              <a:rPr lang="en-GB" sz="4800" b="1" dirty="0">
                <a:solidFill>
                  <a:schemeClr val="dk1"/>
                </a:solidFill>
              </a:rPr>
              <a:t>call </a:t>
            </a:r>
            <a:r>
              <a:rPr lang="en-GB" sz="4800" b="1" dirty="0" err="1">
                <a:solidFill>
                  <a:schemeClr val="dk1"/>
                </a:solidFill>
              </a:rPr>
              <a:t>api</a:t>
            </a:r>
            <a:r>
              <a:rPr lang="en-GB" sz="4800" b="1" dirty="0">
                <a:solidFill>
                  <a:schemeClr val="dk1"/>
                </a:solidFill>
              </a:rPr>
              <a:t> with </a:t>
            </a:r>
            <a:r>
              <a:rPr lang="en-GB" sz="4800" b="1" dirty="0" err="1">
                <a:solidFill>
                  <a:schemeClr val="dk1"/>
                </a:solidFill>
              </a:rPr>
              <a:t>URLSession</a:t>
            </a:r>
            <a:r>
              <a:rPr lang="en-GB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DE23-7E5C-4640-88E2-DA4E12C8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25" b="-941"/>
          <a:stretch/>
        </p:blipFill>
        <p:spPr>
          <a:xfrm>
            <a:off x="5869423" y="880904"/>
            <a:ext cx="4345824" cy="1699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ASP.Net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5.0 Web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9132" y="929011"/>
            <a:ext cx="10373733" cy="222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Demo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WebApi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here is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TodoListApp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 send/receive between Client-Server are DTO(Data Transfer Object)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User can use multiple tokens to access Data(all tokens must be “not-expired”)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F8E9C-3AD2-41C8-92BF-D407070C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86" y="2839907"/>
            <a:ext cx="4958131" cy="3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1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GET request with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URLSession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5310" y="1040222"/>
            <a:ext cx="10891571" cy="219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Client can use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URLSession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Alamofire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send GET/POST/PUT/Delete request to Server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Response data is saved to a component’s state(state can be an object/array of objects)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CCEABA32-2DFF-49B2-970B-682C69B0099C}"/>
              </a:ext>
            </a:extLst>
          </p:cNvPr>
          <p:cNvSpPr/>
          <p:nvPr/>
        </p:nvSpPr>
        <p:spPr>
          <a:xfrm>
            <a:off x="3649750" y="2993797"/>
            <a:ext cx="7798785" cy="3536749"/>
          </a:xfrm>
          <a:prstGeom prst="accentBorderCallout2">
            <a:avLst>
              <a:gd name="adj1" fmla="val 31845"/>
              <a:gd name="adj2" fmla="val 104232"/>
              <a:gd name="adj3" fmla="val 15103"/>
              <a:gd name="adj4" fmla="val 110994"/>
              <a:gd name="adj5" fmla="val 14576"/>
              <a:gd name="adj6" fmla="val 137127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getUsers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(completion: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@escaping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Result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],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&gt;) -&gt; ()){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guard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response = response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?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HTTPURLResponse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completion(.failure(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"why failed"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response.statusCode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200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completion(.failure(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"response object"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DispatchQueue.main.async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          //gest response object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6961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1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object as response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9132" y="929011"/>
            <a:ext cx="10373733" cy="118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Response object is saved to Result, the response is loaded from a Callback function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CCEABA32-2DFF-49B2-970B-682C69B0099C}"/>
              </a:ext>
            </a:extLst>
          </p:cNvPr>
          <p:cNvSpPr/>
          <p:nvPr/>
        </p:nvSpPr>
        <p:spPr>
          <a:xfrm>
            <a:off x="909132" y="2318382"/>
            <a:ext cx="9471462" cy="3798213"/>
          </a:xfrm>
          <a:prstGeom prst="accentBorderCallout2">
            <a:avLst>
              <a:gd name="adj1" fmla="val 31845"/>
              <a:gd name="adj2" fmla="val 104232"/>
              <a:gd name="adj3" fmla="val 15103"/>
              <a:gd name="adj4" fmla="val 110994"/>
              <a:gd name="adj5" fmla="val 14576"/>
              <a:gd name="adj6" fmla="val 137127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guard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url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URL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(string: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urlGetUsers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())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completion(.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failure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UserException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responseError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errorCode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ErrorCode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invalidUrl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message: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"Invalid 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url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dataTask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URLSession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shared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dataTask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(with: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urlRequest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 (data, response, error)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 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error = error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"Request error: 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error)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completion(.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failure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UserException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responseError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errorCode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ErrorCode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internalServerError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message:error.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localizedDescription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1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thread on Main Queue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5310" y="804211"/>
            <a:ext cx="10693863" cy="7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response object in the callback function is load to UI using Main Thread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CCEABA32-2DFF-49B2-970B-682C69B0099C}"/>
              </a:ext>
            </a:extLst>
          </p:cNvPr>
          <p:cNvSpPr/>
          <p:nvPr/>
        </p:nvSpPr>
        <p:spPr>
          <a:xfrm>
            <a:off x="807475" y="1348933"/>
            <a:ext cx="10577049" cy="4809123"/>
          </a:xfrm>
          <a:prstGeom prst="accentBorderCallout2">
            <a:avLst>
              <a:gd name="adj1" fmla="val 31845"/>
              <a:gd name="adj2" fmla="val 104232"/>
              <a:gd name="adj3" fmla="val 15103"/>
              <a:gd name="adj4" fmla="val 110994"/>
              <a:gd name="adj5" fmla="val 14576"/>
              <a:gd name="adj6" fmla="val 137127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guard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data = data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completion(.failure(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UserException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.responseError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errorCode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ErrorCode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.notFound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            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message:error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?.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localizedDescription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??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return</a:t>
            </a:r>
            <a:endParaRPr lang="en-US" dirty="0">
              <a:solidFill>
                <a:srgbClr val="FC5FA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0A8FF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DispatchQueue.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main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async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do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decodedUsers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JSONDecoder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().decode([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].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from: data)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decodedUsers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completion(.success(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decodedUsers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catch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error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completion(.failure(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UserException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.responseError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errorCode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ErrorCode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.internalServerError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message:error.localizedDescription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77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</a:rPr>
              <a:t>Free </a:t>
            </a:r>
            <a:r>
              <a:rPr lang="en-US" sz="4800" b="1" dirty="0" err="1">
                <a:solidFill>
                  <a:schemeClr val="dk1"/>
                </a:solidFill>
              </a:rPr>
              <a:t>Api</a:t>
            </a:r>
            <a:r>
              <a:rPr lang="en-US" sz="4800" b="1" dirty="0">
                <a:solidFill>
                  <a:schemeClr val="dk1"/>
                </a:solidFill>
              </a:rPr>
              <a:t> for testing</a:t>
            </a:r>
            <a:endParaRPr lang="en-US" sz="4800" dirty="0"/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313DCE11-63CD-4C86-B72B-89EA82A3C5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8052" y="870344"/>
            <a:ext cx="10115045" cy="482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These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apis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are for testing-purpose only: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https://jsonplaceholder.typicode.com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https://jsonbin.io/api-reference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https://rapidapi.com/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lang="en-US" sz="2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in actual project, you need to develop your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Api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using: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-.NET Core 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Api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NodeJS &amp; Express,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Java Spring,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…and deploy with Docker/</a:t>
            </a:r>
            <a:r>
              <a:rPr lang="en-US" sz="240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Kubenetes</a:t>
            </a:r>
            <a:r>
              <a:rPr lang="en-US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,…</a:t>
            </a:r>
            <a:endParaRPr lang="vi-VN" sz="2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95735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subTitle" idx="1"/>
          </p:nvPr>
        </p:nvSpPr>
        <p:spPr>
          <a:xfrm>
            <a:off x="508857" y="880904"/>
            <a:ext cx="6191347" cy="49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a List by calling API: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Know about Global State management with Environment Object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Understanding of Published, Observable, Environment Object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Get response data and reload UI of more than 1 components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ListScreen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Observable, Published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2F0D-1354-8E41-A64C-417F2040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238" y="1276256"/>
            <a:ext cx="2593727" cy="531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57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1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2630" y="737819"/>
            <a:ext cx="10373733" cy="118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Repositories contain some functions to get Data from API, save it to some Environment Objects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CCEABA32-2DFF-49B2-970B-682C69B0099C}"/>
              </a:ext>
            </a:extLst>
          </p:cNvPr>
          <p:cNvSpPr/>
          <p:nvPr/>
        </p:nvSpPr>
        <p:spPr>
          <a:xfrm>
            <a:off x="917444" y="2017851"/>
            <a:ext cx="9471462" cy="3959245"/>
          </a:xfrm>
          <a:prstGeom prst="accentBorderCallout2">
            <a:avLst>
              <a:gd name="adj1" fmla="val 31845"/>
              <a:gd name="adj2" fmla="val 104232"/>
              <a:gd name="adj3" fmla="val 15103"/>
              <a:gd name="adj4" fmla="val 110994"/>
              <a:gd name="adj5" fmla="val 14576"/>
              <a:gd name="adj6" fmla="val 137127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5DD8FF"/>
                </a:solidFill>
                <a:latin typeface="Menlo" panose="020B0609030804020204" pitchFamily="49" charset="0"/>
              </a:rPr>
              <a:t>UserRepository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:ObservableObject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//Global objects/ Shared state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@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Published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 = []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    @Published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isLoading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:Bool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D0A8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urlGetUsers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 -&gt;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\(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SERVER_NAME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/users"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 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getUsers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(completion: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@escaping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Result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&lt;[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],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Error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&gt;) -&gt; ()){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    //some code to get data from API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6C798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//response data is save to Global State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decodedUsers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JSONDecoder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().decode([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].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from: data)</a:t>
            </a:r>
          </a:p>
          <a:p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.users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decodedUsers</a:t>
            </a:r>
            <a:endParaRPr lang="en-US" dirty="0">
              <a:solidFill>
                <a:srgbClr val="67B7A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completion(.success(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decodedUsers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false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1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/ event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2630" y="737819"/>
            <a:ext cx="10373733" cy="118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Screen loaded, user press “Login”, “Register” buttons, we call the function inside the repositories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CCEABA32-2DFF-49B2-970B-682C69B0099C}"/>
              </a:ext>
            </a:extLst>
          </p:cNvPr>
          <p:cNvSpPr/>
          <p:nvPr/>
        </p:nvSpPr>
        <p:spPr>
          <a:xfrm>
            <a:off x="911266" y="1863390"/>
            <a:ext cx="9471462" cy="4352058"/>
          </a:xfrm>
          <a:prstGeom prst="accentBorderCallout2">
            <a:avLst>
              <a:gd name="adj1" fmla="val 31845"/>
              <a:gd name="adj2" fmla="val 104232"/>
              <a:gd name="adj3" fmla="val 15103"/>
              <a:gd name="adj4" fmla="val 110994"/>
              <a:gd name="adj5" fmla="val 14576"/>
              <a:gd name="adj6" fmla="val 137127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>
              <a:solidFill>
                <a:srgbClr val="A167E6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onAppear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userRepository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getUsers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 result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                       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//In screen’s UI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EnvironmentObject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userRepository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UserRepository</a:t>
            </a:r>
            <a:endParaRPr lang="en-US" dirty="0">
              <a:solidFill>
                <a:srgbClr val="D0A8FF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userRepository.isLoading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==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    //show progress bar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userRepository.users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 user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alignment:.top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Text(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\(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user.id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//Detail UI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Spacer()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.frame(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maxWidth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.infinity)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1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screen listen to the Global object</a:t>
            </a:r>
            <a:endParaRPr dirty="0"/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CCEABA32-2DFF-49B2-970B-682C69B0099C}"/>
              </a:ext>
            </a:extLst>
          </p:cNvPr>
          <p:cNvSpPr/>
          <p:nvPr/>
        </p:nvSpPr>
        <p:spPr>
          <a:xfrm>
            <a:off x="840571" y="2484938"/>
            <a:ext cx="9471462" cy="3623010"/>
          </a:xfrm>
          <a:prstGeom prst="accentBorderCallout2">
            <a:avLst>
              <a:gd name="adj1" fmla="val 31845"/>
              <a:gd name="adj2" fmla="val 104232"/>
              <a:gd name="adj3" fmla="val 15103"/>
              <a:gd name="adj4" fmla="val 110994"/>
              <a:gd name="adj5" fmla="val 14576"/>
              <a:gd name="adj6" fmla="val 137127"/>
            </a:avLst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Plan()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environmentObject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UserRepository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" panose="020B0609030804020204" pitchFamily="49" charset="0"/>
              </a:rPr>
              <a:t>//inside the screen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EnvironmentObject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1A1C0"/>
                </a:solidFill>
                <a:latin typeface="Menlo" panose="020B0609030804020204" pitchFamily="49" charset="0"/>
              </a:rPr>
              <a:t>userRepository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UserRepository</a:t>
            </a:r>
            <a:endParaRPr lang="en-US" dirty="0">
              <a:solidFill>
                <a:srgbClr val="9EF1D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" panose="020B0609030804020204" pitchFamily="49" charset="0"/>
              </a:rPr>
              <a:t>//You can also test separated screens by calling:</a:t>
            </a: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5DD8FF"/>
                </a:solidFill>
                <a:latin typeface="Menlo" panose="020B0609030804020204" pitchFamily="49" charset="0"/>
              </a:rPr>
              <a:t>Plan_Previews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PreviewProvider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static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previews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: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some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View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Plan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environmentObject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UserRepository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Menlo" panose="020B0609030804020204" pitchFamily="49" charset="0"/>
              </a:rPr>
              <a:t>//Enable localhost Server in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Menlo" panose="020B0609030804020204" pitchFamily="49" charset="0"/>
              </a:rPr>
              <a:t>Info.plist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&lt;key&gt;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NSAppTransportSecurity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&lt;/key&gt;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dict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FC5FA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&lt;key&gt;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NSAllowsLocalNetworking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&lt;/key&gt;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&lt;true/&gt;</a:t>
            </a:r>
            <a:endParaRPr lang="en-US" dirty="0">
              <a:solidFill>
                <a:srgbClr val="FC5FA3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&lt;/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dict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FC5FA3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D0A8FF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A167E6"/>
              </a:solidFill>
              <a:latin typeface="Menlo" panose="020B0609030804020204" pitchFamily="49" charset="0"/>
            </a:endParaRPr>
          </a:p>
        </p:txBody>
      </p:sp>
      <p:sp>
        <p:nvSpPr>
          <p:cNvPr id="8" name="Google Shape;214;p10">
            <a:extLst>
              <a:ext uri="{FF2B5EF4-FFF2-40B4-BE49-F238E27FC236}">
                <a16:creationId xmlns:a16="http://schemas.microsoft.com/office/drawing/2014/main" id="{6E916D1B-DC63-4B49-B59C-56A9ACE49B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7708" y="799602"/>
            <a:ext cx="11430000" cy="16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SwiftUI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gives us the @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EnvironmentObject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property wrapper. This lets us share model data anywhere it’s needed, while also ensuring that our views automatically stay updated when that data changes.</a:t>
            </a:r>
          </a:p>
        </p:txBody>
      </p:sp>
    </p:spTree>
    <p:extLst>
      <p:ext uri="{BB962C8B-B14F-4D97-AF65-F5344CB8AC3E}">
        <p14:creationId xmlns:p14="http://schemas.microsoft.com/office/powerpoint/2010/main" val="141606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with Stack Navigation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2F0D-1354-8E41-A64C-417F2040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31" y="1346873"/>
            <a:ext cx="1152602" cy="2367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F484B-5B04-4DAD-BE54-09D30D852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63" y="1290658"/>
            <a:ext cx="1154125" cy="2367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A8904-A590-4C09-AAD8-29C866279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181" y="3706986"/>
            <a:ext cx="1153975" cy="2367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2E521A-A80F-4661-B7A5-9E431E3B2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754" y="1324990"/>
            <a:ext cx="1149208" cy="2381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E8309-C56B-4EE3-AEB1-5CB848C0D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223" y="1350610"/>
            <a:ext cx="1140179" cy="2360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F2D2CA-6825-4E81-9ACC-F4B0CDF2729C}"/>
              </a:ext>
            </a:extLst>
          </p:cNvPr>
          <p:cNvCxnSpPr>
            <a:cxnSpLocks/>
          </p:cNvCxnSpPr>
          <p:nvPr/>
        </p:nvCxnSpPr>
        <p:spPr>
          <a:xfrm>
            <a:off x="1772805" y="2877767"/>
            <a:ext cx="1252143" cy="956153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5BEDB0-3A5D-4805-B634-B797C9ADD679}"/>
              </a:ext>
            </a:extLst>
          </p:cNvPr>
          <p:cNvCxnSpPr>
            <a:cxnSpLocks/>
          </p:cNvCxnSpPr>
          <p:nvPr/>
        </p:nvCxnSpPr>
        <p:spPr>
          <a:xfrm flipV="1">
            <a:off x="3963128" y="3797015"/>
            <a:ext cx="1301848" cy="1093765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C9B4E9-4C20-4706-9AE0-76F4FADE65CE}"/>
              </a:ext>
            </a:extLst>
          </p:cNvPr>
          <p:cNvCxnSpPr>
            <a:cxnSpLocks/>
          </p:cNvCxnSpPr>
          <p:nvPr/>
        </p:nvCxnSpPr>
        <p:spPr>
          <a:xfrm flipV="1">
            <a:off x="6326234" y="2386461"/>
            <a:ext cx="1243194" cy="1038189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2E98-4E2B-4973-84D8-817E02CD5F01}"/>
              </a:ext>
            </a:extLst>
          </p:cNvPr>
          <p:cNvCxnSpPr>
            <a:cxnSpLocks/>
          </p:cNvCxnSpPr>
          <p:nvPr/>
        </p:nvCxnSpPr>
        <p:spPr>
          <a:xfrm flipV="1">
            <a:off x="8596406" y="2515988"/>
            <a:ext cx="1452546" cy="95981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552E-34D3-4430-AC45-65EA518CD0AE}"/>
              </a:ext>
            </a:extLst>
          </p:cNvPr>
          <p:cNvCxnSpPr>
            <a:cxnSpLocks/>
          </p:cNvCxnSpPr>
          <p:nvPr/>
        </p:nvCxnSpPr>
        <p:spPr>
          <a:xfrm>
            <a:off x="2145140" y="1521235"/>
            <a:ext cx="3062430" cy="1009431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with Stack Navigation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F484B-5B04-4DAD-BE54-09D30D85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68" y="1395105"/>
            <a:ext cx="1154125" cy="2367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A8904-A590-4C09-AAD8-29C866279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475" y="3968547"/>
            <a:ext cx="1153975" cy="2367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E8309-C56B-4EE3-AEB1-5CB848C0D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5840" y="1522966"/>
            <a:ext cx="1140179" cy="2360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C9B4E9-4C20-4706-9AE0-76F4FADE65CE}"/>
              </a:ext>
            </a:extLst>
          </p:cNvPr>
          <p:cNvCxnSpPr>
            <a:cxnSpLocks/>
          </p:cNvCxnSpPr>
          <p:nvPr/>
        </p:nvCxnSpPr>
        <p:spPr>
          <a:xfrm flipV="1">
            <a:off x="6326234" y="2386461"/>
            <a:ext cx="1243194" cy="1038189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2E98-4E2B-4973-84D8-817E02CD5F01}"/>
              </a:ext>
            </a:extLst>
          </p:cNvPr>
          <p:cNvCxnSpPr>
            <a:cxnSpLocks/>
          </p:cNvCxnSpPr>
          <p:nvPr/>
        </p:nvCxnSpPr>
        <p:spPr>
          <a:xfrm flipV="1">
            <a:off x="8596406" y="2515988"/>
            <a:ext cx="1452546" cy="95981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allout: Bent Line with Border and Accent Bar 13">
            <a:extLst>
              <a:ext uri="{FF2B5EF4-FFF2-40B4-BE49-F238E27FC236}">
                <a16:creationId xmlns:a16="http://schemas.microsoft.com/office/drawing/2014/main" id="{5D24C5E7-2792-42C1-AF62-392708D6B01E}"/>
              </a:ext>
            </a:extLst>
          </p:cNvPr>
          <p:cNvSpPr/>
          <p:nvPr/>
        </p:nvSpPr>
        <p:spPr>
          <a:xfrm>
            <a:off x="2633305" y="1522966"/>
            <a:ext cx="7385858" cy="211636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723"/>
              <a:gd name="adj6" fmla="val -39750"/>
            </a:avLst>
          </a:prstGeom>
          <a:solidFill>
            <a:srgbClr val="1F1F1F"/>
          </a:solidFill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NavigationLink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(destination: Text(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"Second View"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Image(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hws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(.original)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//navigate to another screen</a:t>
            </a:r>
          </a:p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NavigationLink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(destination: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ResultView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(choice: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"Tails"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    Text("Choose Tails")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C54EEC-A80F-624D-9E20-B8F99223F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440" y="3968547"/>
            <a:ext cx="1155360" cy="23675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8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subTitle" idx="1"/>
          </p:nvPr>
        </p:nvSpPr>
        <p:spPr>
          <a:xfrm>
            <a:off x="616922" y="1279915"/>
            <a:ext cx="6191347" cy="461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Screen using Customized Tab: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Each bottom Tab Bar icon has selected color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Swipe left/right to navigate between tabs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Change colors of active/inactive bottom items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Navigate between Tab and other screens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 using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ScrollViewReader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2F0D-1354-8E41-A64C-417F2040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56" y="1208480"/>
            <a:ext cx="2567930" cy="5262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43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Tab Component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93" y="1074125"/>
            <a:ext cx="2446611" cy="5013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694998" y="3504579"/>
            <a:ext cx="7331164" cy="2516040"/>
          </a:xfrm>
          <a:prstGeom prst="accentBorderCallout2">
            <a:avLst>
              <a:gd name="adj1" fmla="val 30201"/>
              <a:gd name="adj2" fmla="val 106524"/>
              <a:gd name="adj3" fmla="val 15103"/>
              <a:gd name="adj4" fmla="val 110994"/>
              <a:gd name="adj5" fmla="val 95515"/>
              <a:gd name="adj6" fmla="val 130343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DD8FF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C5FA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icon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b="1" dirty="0" err="1">
                <a:solidFill>
                  <a:srgbClr val="FC5FA3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String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1A1C0"/>
                </a:solidFill>
                <a:latin typeface="Menlo" panose="020B0609030804020204" pitchFamily="49" charset="0"/>
              </a:rPr>
              <a:t>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[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 = [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plan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"Plan"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training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"Training"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food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"Food"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challenges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"Challenges"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(icon: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Image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Icons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profile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 title: 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"Profile"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Google Shape;214;p10">
            <a:extLst>
              <a:ext uri="{FF2B5EF4-FFF2-40B4-BE49-F238E27FC236}">
                <a16:creationId xmlns:a16="http://schemas.microsoft.com/office/drawing/2014/main" id="{93DF4D85-49EC-574F-A259-E8B8FFB2DB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4998" y="837381"/>
            <a:ext cx="7600321" cy="261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list of objects contain Tab’s icon and title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Each screen on the Tab is a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TabView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selectedTab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state and change when user switch to new Tab</a:t>
            </a:r>
          </a:p>
        </p:txBody>
      </p:sp>
    </p:spTree>
    <p:extLst>
      <p:ext uri="{BB962C8B-B14F-4D97-AF65-F5344CB8AC3E}">
        <p14:creationId xmlns:p14="http://schemas.microsoft.com/office/powerpoint/2010/main" val="26353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TabView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(red region)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93" y="1074125"/>
            <a:ext cx="2446611" cy="5013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775317" y="1170803"/>
            <a:ext cx="7967088" cy="4516394"/>
          </a:xfrm>
          <a:prstGeom prst="accentBorderCallout2">
            <a:avLst>
              <a:gd name="adj1" fmla="val 31159"/>
              <a:gd name="adj2" fmla="val 101794"/>
              <a:gd name="adj3" fmla="val 15103"/>
              <a:gd name="adj4" fmla="val 110994"/>
              <a:gd name="adj5" fmla="val 62399"/>
              <a:gd name="adj6" fmla="val 127008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NavigationView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GeometryReader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 geometry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VStack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(spacing: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TabView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(selection: 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content: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Plan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tag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Training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tag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Food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tag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Challenges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tag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Profile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tag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})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tabViewStyle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PageTabViewStyle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indexDisplayMode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never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(tabs: 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geoWidth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geometry.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size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ignoresSafeArea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        }.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navigationBarHidden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true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Google Shape;208;p33">
            <a:extLst>
              <a:ext uri="{FF2B5EF4-FFF2-40B4-BE49-F238E27FC236}">
                <a16:creationId xmlns:a16="http://schemas.microsoft.com/office/drawing/2014/main" id="{8AB18BBB-84C7-1A4C-8C10-BB3EC22F6F7B}"/>
              </a:ext>
            </a:extLst>
          </p:cNvPr>
          <p:cNvSpPr/>
          <p:nvPr/>
        </p:nvSpPr>
        <p:spPr>
          <a:xfrm>
            <a:off x="9366422" y="1359675"/>
            <a:ext cx="2211859" cy="4327522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70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Icon list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93" y="1074125"/>
            <a:ext cx="2446611" cy="5013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762961" y="910883"/>
            <a:ext cx="7967088" cy="5110330"/>
          </a:xfrm>
          <a:prstGeom prst="accentBorderCallout2">
            <a:avLst>
              <a:gd name="adj1" fmla="val 31159"/>
              <a:gd name="adj2" fmla="val 101794"/>
              <a:gd name="adj3" fmla="val 31062"/>
              <a:gd name="adj4" fmla="val 110296"/>
              <a:gd name="adj5" fmla="val 92624"/>
              <a:gd name="adj6" fmla="val 127086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ScrollView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horizontal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ScrollViewReader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 proxy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HStack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(spacing: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ForEach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..&lt;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tabs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id: \.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 row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row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selectedTab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</a:t>
            </a:r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(action: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withAnimation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= row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}, label: {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                           //Icons and title here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})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onChange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(of: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 target </a:t>
            </a:r>
            <a:r>
              <a:rPr lang="en-US" b="1" dirty="0">
                <a:solidFill>
                  <a:srgbClr val="FC5FA3"/>
                </a:solidFill>
                <a:latin typeface="Menlo" panose="020B0609030804020204" pitchFamily="49" charset="0"/>
              </a:rPr>
              <a:t>in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FC6A5D"/>
                </a:solidFill>
                <a:latin typeface="Menlo" panose="020B0609030804020204" pitchFamily="49" charset="0"/>
              </a:rPr>
              <a:t>haha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withAnimation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proxy.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scrollTo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(target)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Google Shape;208;p33">
            <a:extLst>
              <a:ext uri="{FF2B5EF4-FFF2-40B4-BE49-F238E27FC236}">
                <a16:creationId xmlns:a16="http://schemas.microsoft.com/office/drawing/2014/main" id="{8AB18BBB-84C7-1A4C-8C10-BB3EC22F6F7B}"/>
              </a:ext>
            </a:extLst>
          </p:cNvPr>
          <p:cNvSpPr/>
          <p:nvPr/>
        </p:nvSpPr>
        <p:spPr>
          <a:xfrm>
            <a:off x="9366422" y="5640859"/>
            <a:ext cx="2211859" cy="336237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6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icons and titles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248087-5136-3043-B775-747B7292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93" y="1074125"/>
            <a:ext cx="2446611" cy="5013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Callout: Bent Line with Border and Accent Bar 30">
            <a:extLst>
              <a:ext uri="{FF2B5EF4-FFF2-40B4-BE49-F238E27FC236}">
                <a16:creationId xmlns:a16="http://schemas.microsoft.com/office/drawing/2014/main" id="{688BC2D9-91AA-4584-AE28-87848C9C4636}"/>
              </a:ext>
            </a:extLst>
          </p:cNvPr>
          <p:cNvSpPr/>
          <p:nvPr/>
        </p:nvSpPr>
        <p:spPr>
          <a:xfrm>
            <a:off x="304801" y="1692419"/>
            <a:ext cx="8159577" cy="3473161"/>
          </a:xfrm>
          <a:prstGeom prst="accentBorderCallout2">
            <a:avLst>
              <a:gd name="adj1" fmla="val 31159"/>
              <a:gd name="adj2" fmla="val 101794"/>
              <a:gd name="adj3" fmla="val 31062"/>
              <a:gd name="adj4" fmla="val 110296"/>
              <a:gd name="adj5" fmla="val 117912"/>
              <a:gd name="adj6" fmla="val 123725"/>
            </a:avLst>
          </a:prstGeom>
          <a:solidFill>
            <a:srgbClr val="1F1F1F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VStack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(alignment: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center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spacing: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                       </a:t>
            </a:r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 Image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	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[row].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icon</a:t>
            </a:r>
            <a:endParaRPr lang="en-US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renderingMode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template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resizable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aspectRatio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contentMode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fit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D0A8FF"/>
                </a:solidFill>
                <a:latin typeface="Menlo" panose="020B0609030804020204" pitchFamily="49" charset="0"/>
              </a:rPr>
              <a:t>	Text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[row].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font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Font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custom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FC6A5D"/>
                </a:solidFill>
                <a:latin typeface="Menlo" panose="020B0609030804020204" pitchFamily="49" charset="0"/>
              </a:rPr>
              <a:t>"Roboto-Light"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size: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foregroundColor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isSelected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?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primary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: </a:t>
            </a:r>
            <a:r>
              <a:rPr lang="en-US" dirty="0" err="1">
                <a:solidFill>
                  <a:srgbClr val="9EF1DD"/>
                </a:solidFill>
                <a:latin typeface="Menlo" panose="020B0609030804020204" pitchFamily="49" charset="0"/>
              </a:rPr>
              <a:t>Colors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inactive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         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padding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vertical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}.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frame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(width: 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geoWidth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167E6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0A8FF"/>
                </a:solidFill>
                <a:latin typeface="Menlo" panose="020B0609030804020204" pitchFamily="49" charset="0"/>
              </a:rPr>
              <a:t>CGFloat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tabs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count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), height: </a:t>
            </a:r>
            <a:r>
              <a:rPr lang="en-US" dirty="0">
                <a:solidFill>
                  <a:srgbClr val="D0BF69"/>
                </a:solidFill>
                <a:latin typeface="Menlo" panose="020B0609030804020204" pitchFamily="49" charset="0"/>
              </a:rPr>
              <a:t>52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6C7986"/>
                </a:solidFill>
                <a:latin typeface="Menlo" panose="020B0609030804020204" pitchFamily="49" charset="0"/>
              </a:rPr>
              <a:t>// Call this component:</a:t>
            </a:r>
          </a:p>
          <a:p>
            <a:r>
              <a:rPr lang="en-US" dirty="0">
                <a:solidFill>
                  <a:srgbClr val="9EF1DD"/>
                </a:solidFill>
                <a:latin typeface="Menlo" panose="020B0609030804020204" pitchFamily="49" charset="0"/>
              </a:rPr>
              <a:t>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(tabs: 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tabs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geoWidth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geometry.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size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A167E6"/>
                </a:solidFill>
                <a:latin typeface="Menlo" panose="020B0609030804020204" pitchFamily="49" charset="0"/>
              </a:rPr>
              <a:t>width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67B7A4"/>
                </a:solidFill>
                <a:latin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67B7A4"/>
                </a:solidFill>
                <a:latin typeface="Menlo" panose="020B0609030804020204" pitchFamily="49" charset="0"/>
              </a:rPr>
              <a:t>selectedTab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Google Shape;208;p33">
            <a:extLst>
              <a:ext uri="{FF2B5EF4-FFF2-40B4-BE49-F238E27FC236}">
                <a16:creationId xmlns:a16="http://schemas.microsoft.com/office/drawing/2014/main" id="{8AB18BBB-84C7-1A4C-8C10-BB3EC22F6F7B}"/>
              </a:ext>
            </a:extLst>
          </p:cNvPr>
          <p:cNvSpPr/>
          <p:nvPr/>
        </p:nvSpPr>
        <p:spPr>
          <a:xfrm>
            <a:off x="9366422" y="5640859"/>
            <a:ext cx="2211859" cy="336237"/>
          </a:xfrm>
          <a:prstGeom prst="roundRect">
            <a:avLst>
              <a:gd name="adj" fmla="val 261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5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>
            <a:off x="0" y="63969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ASP.Net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5.0 Web </a:t>
            </a:r>
            <a:r>
              <a:rPr lang="en-US" sz="4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2" name="Google Shape;214;p10">
            <a:extLst>
              <a:ext uri="{FF2B5EF4-FFF2-40B4-BE49-F238E27FC236}">
                <a16:creationId xmlns:a16="http://schemas.microsoft.com/office/drawing/2014/main" id="{67ADB637-D8F7-4E7F-80E0-10F760F9D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9132" y="929011"/>
            <a:ext cx="10373733" cy="499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Create Login/Register API with ASP. Net(5.0) Web API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After login, server send back JWT Access Token &amp; Refresh Token to client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Database is SQLite or SQL Server(using Docker)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Client use the response JWT Token to send other APIs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Code is tested in .NET 5.0, Visual Studio 2019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Let’s try to deploy it in MacOS’s Docker, create image with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setup multiple containers using Docker Composer…</a:t>
            </a:r>
          </a:p>
        </p:txBody>
      </p:sp>
    </p:spTree>
    <p:extLst>
      <p:ext uri="{BB962C8B-B14F-4D97-AF65-F5344CB8AC3E}">
        <p14:creationId xmlns:p14="http://schemas.microsoft.com/office/powerpoint/2010/main" val="2039502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rgbClr val="000000"/>
    </a:dk1>
    <a:lt1>
      <a:srgbClr val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1715</Words>
  <Application>Microsoft Macintosh PowerPoint</Application>
  <PresentationFormat>Widescreen</PresentationFormat>
  <Paragraphs>244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Menlo</vt:lpstr>
      <vt:lpstr>Noto Sans Symbols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508</cp:revision>
  <dcterms:created xsi:type="dcterms:W3CDTF">2016-10-08T03:07:09Z</dcterms:created>
  <dcterms:modified xsi:type="dcterms:W3CDTF">2021-11-11T00:09:06Z</dcterms:modified>
</cp:coreProperties>
</file>