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1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5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F3C15-7B51-CA6E-3E08-5B2CECE10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D11506-B6AD-75C8-5E84-1879CC7E7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26CFE-4722-9190-03B1-839993AA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2F0-588C-4FEE-A030-8EDA2FA93A6D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009016-207D-29CA-7DA3-8CF94B9E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AD3F11-2CA1-433B-C858-6AD285DB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C486-2B15-418F-8A94-96E06650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46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A53A1-0108-ED1B-22F4-6685F4BE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23880A-5FC7-CF88-65B2-E43375E6B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83179-4473-BD60-EE59-7616EFAF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2F0-588C-4FEE-A030-8EDA2FA93A6D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0A2CB-DFBC-24D8-EF2A-C2F2DDE5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B4BE1-5030-8D8E-B9A9-B71F1244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C486-2B15-418F-8A94-96E06650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79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68CF74-BFF7-B881-B80B-F589A28BA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232CD1-5ACB-3DC0-6E2F-FA51D4D55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80ABA-0480-6D46-763B-DFDDB307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2F0-588C-4FEE-A030-8EDA2FA93A6D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13863-1651-5391-04C8-A72A5EF6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3177DE-CF5B-12A2-B44F-72BAB1FA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C486-2B15-418F-8A94-96E06650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68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0E431-998C-4FF3-4F3E-66282313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F2C0B-7AD8-D26B-A19E-DE70C71F2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F61EA-B5B0-1FAD-6607-37F726B7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2F0-588C-4FEE-A030-8EDA2FA93A6D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820162-6864-351D-F560-69970048A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A3D408-2057-8D83-7C8B-A86934B92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C486-2B15-418F-8A94-96E06650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96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D09D6-0577-B18D-0F71-1CF933AF9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B45644-8AB8-DC5D-12C6-FCC413FB3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117E9F-4F56-C8D7-9DB6-6CEFA2C1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2F0-588C-4FEE-A030-8EDA2FA93A6D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3E744A-F279-EF5A-B49C-DDCDA709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C1DD7-748C-A993-4251-E6DC4D9E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C486-2B15-418F-8A94-96E06650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6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2BD3B-58D1-CA88-0977-1FCC28006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FB89E-4049-AB69-334D-466A8520E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6933FE-929F-34B9-B1D1-C0F17451C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D7EAC6-28E6-2D35-3B99-065CF8C5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2F0-588C-4FEE-A030-8EDA2FA93A6D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012E4B-E111-3580-165C-FB6D5272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E52820-F578-3DF8-23A8-84669B99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C486-2B15-418F-8A94-96E06650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08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3514E-EFB4-34E2-3220-0BF39568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E971BF-7A92-C7DC-4C2D-AAD7DFE43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B1DF31-A64C-95D5-F6CF-8B79AFD57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445D1E-5DBD-878F-F76C-4618D36F2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CB83C9-65D2-82D2-F6A3-ECE72758C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B83DEB-B1A2-7EC2-79CF-F8E572873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2F0-588C-4FEE-A030-8EDA2FA93A6D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97519B-8C14-B307-2984-94FD52B5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63C767-B778-DE27-41A0-D0FC4535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C486-2B15-418F-8A94-96E06650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36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FC287-8A25-22A5-56F4-0E6559947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8FB097-CE64-BD85-84E5-198AA832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2F0-588C-4FEE-A030-8EDA2FA93A6D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1240C2-8318-6D95-BA7D-C50AA5F11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60212A-90E4-65EF-2B93-91A65617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C486-2B15-418F-8A94-96E06650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33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9873F5-607F-2EDB-7F47-2DFFAC14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2F0-588C-4FEE-A030-8EDA2FA93A6D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7C6B35-7AB5-D6F1-B035-F65208C6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F019F3-5183-7610-877F-999D073C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C486-2B15-418F-8A94-96E06650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6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27D4C-BC83-3283-267F-5A9B0F1B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63971-6DF6-E8B1-6134-7B4B3405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0AEDD4-32BB-22D8-4400-599B430D8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2C01E6-B04B-CAF1-62F0-D8DC4B7F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2F0-588C-4FEE-A030-8EDA2FA93A6D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EBB8DA-E68A-DE66-C452-7456A96F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F9C2AC-8A09-F1E1-0C2F-2F056098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C486-2B15-418F-8A94-96E06650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50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1041A-4157-8084-2565-C33006B8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22FD8E-2881-F1DE-57A5-E91C35F21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1707CA-1E3E-31AC-4B5F-70D3793D8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66D2DD-AF4B-5CD6-E0AE-5EECEB7F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2F0-588C-4FEE-A030-8EDA2FA93A6D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3F916-F539-53B3-7501-76F335C0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3FE1A2-E083-75DF-1187-9747F7FA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C486-2B15-418F-8A94-96E06650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56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BC947F-CC8B-2DD1-09E8-C3A501E9D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6A21A6-DFCE-9A6A-E747-42195C51E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372907-0747-112C-B52C-E1E57EDCC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FF62F0-588C-4FEE-A030-8EDA2FA93A6D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F0ECF0-A712-F6BA-1B90-24FD0BBC2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D5BA3A-05CE-1AF5-7287-6E585BF3A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1FC486-2B15-418F-8A94-96E06650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19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hanhyoju7@naver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35DF20-E931-8549-99B7-A5DB5E5B6A5E}"/>
              </a:ext>
            </a:extLst>
          </p:cNvPr>
          <p:cNvSpPr/>
          <p:nvPr/>
        </p:nvSpPr>
        <p:spPr>
          <a:xfrm>
            <a:off x="0" y="0"/>
            <a:ext cx="767638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9BEE44-64CC-960E-0D20-39271E5AA2D6}"/>
              </a:ext>
            </a:extLst>
          </p:cNvPr>
          <p:cNvSpPr txBox="1"/>
          <p:nvPr/>
        </p:nvSpPr>
        <p:spPr>
          <a:xfrm>
            <a:off x="979563" y="2421387"/>
            <a:ext cx="6409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Cloud Engineer &amp; Back-End Developer</a:t>
            </a:r>
          </a:p>
          <a:p>
            <a:pPr algn="r"/>
            <a:r>
              <a:rPr lang="en-US" altLang="ko-KR" sz="36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PORTFOLIO</a:t>
            </a:r>
            <a:endParaRPr lang="ko-KR" altLang="en-US" sz="36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20E58-5D7D-F6BC-1EEF-FD1BE97BC6C3}"/>
              </a:ext>
            </a:extLst>
          </p:cNvPr>
          <p:cNvSpPr txBox="1"/>
          <p:nvPr/>
        </p:nvSpPr>
        <p:spPr>
          <a:xfrm>
            <a:off x="8887969" y="5338122"/>
            <a:ext cx="2839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원  종  수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010-6773-0155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hanhyoju7@naver.com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4B1C5D-FD92-1797-3014-D682B5012258}"/>
              </a:ext>
            </a:extLst>
          </p:cNvPr>
          <p:cNvSpPr txBox="1"/>
          <p:nvPr/>
        </p:nvSpPr>
        <p:spPr>
          <a:xfrm>
            <a:off x="2053209" y="1344168"/>
            <a:ext cx="42531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WON JONG SOO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CAB3221-1C44-6380-D7F4-B500E910B1CF}"/>
              </a:ext>
            </a:extLst>
          </p:cNvPr>
          <p:cNvCxnSpPr/>
          <p:nvPr/>
        </p:nvCxnSpPr>
        <p:spPr>
          <a:xfrm>
            <a:off x="979563" y="2359831"/>
            <a:ext cx="64099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3F962D-D27C-06E1-96D3-F5D0BAEE1930}"/>
              </a:ext>
            </a:extLst>
          </p:cNvPr>
          <p:cNvSpPr/>
          <p:nvPr/>
        </p:nvSpPr>
        <p:spPr>
          <a:xfrm>
            <a:off x="0" y="182879"/>
            <a:ext cx="150876" cy="30175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9AD316-22E0-7D1E-3FD5-10B3EB936FA6}"/>
              </a:ext>
            </a:extLst>
          </p:cNvPr>
          <p:cNvSpPr txBox="1"/>
          <p:nvPr/>
        </p:nvSpPr>
        <p:spPr>
          <a:xfrm>
            <a:off x="7307580" y="5338122"/>
            <a:ext cx="1580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 </a:t>
            </a:r>
          </a:p>
          <a:p>
            <a:pPr algn="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Phone</a:t>
            </a:r>
          </a:p>
          <a:p>
            <a:pPr algn="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E-Mail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11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4C77DEF-8E40-4C73-C759-8F36C72D42FB}"/>
              </a:ext>
            </a:extLst>
          </p:cNvPr>
          <p:cNvSpPr/>
          <p:nvPr/>
        </p:nvSpPr>
        <p:spPr>
          <a:xfrm>
            <a:off x="0" y="0"/>
            <a:ext cx="767638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9BEE44-64CC-960E-0D20-39271E5AA2D6}"/>
              </a:ext>
            </a:extLst>
          </p:cNvPr>
          <p:cNvSpPr txBox="1"/>
          <p:nvPr/>
        </p:nvSpPr>
        <p:spPr>
          <a:xfrm>
            <a:off x="300404" y="223478"/>
            <a:ext cx="595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B0993E-DA81-EA0D-3286-709740814A76}"/>
              </a:ext>
            </a:extLst>
          </p:cNvPr>
          <p:cNvSpPr txBox="1"/>
          <p:nvPr/>
        </p:nvSpPr>
        <p:spPr>
          <a:xfrm>
            <a:off x="1692203" y="1773482"/>
            <a:ext cx="46400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자기소개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경력 및 교육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자격증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F40E24-E8D3-F62E-CA5C-DA91768EC6C4}"/>
              </a:ext>
            </a:extLst>
          </p:cNvPr>
          <p:cNvSpPr/>
          <p:nvPr/>
        </p:nvSpPr>
        <p:spPr>
          <a:xfrm>
            <a:off x="0" y="182879"/>
            <a:ext cx="150876" cy="30175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7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B0993E-DA81-EA0D-3286-709740814A76}"/>
              </a:ext>
            </a:extLst>
          </p:cNvPr>
          <p:cNvSpPr txBox="1"/>
          <p:nvPr/>
        </p:nvSpPr>
        <p:spPr>
          <a:xfrm>
            <a:off x="50442" y="237094"/>
            <a:ext cx="5956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자기소개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4CC8FE-032B-C3C6-752C-E6DDF1982439}"/>
              </a:ext>
            </a:extLst>
          </p:cNvPr>
          <p:cNvSpPr/>
          <p:nvPr/>
        </p:nvSpPr>
        <p:spPr>
          <a:xfrm flipV="1">
            <a:off x="0" y="0"/>
            <a:ext cx="12192000" cy="182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5C8A70D-4845-CF5A-D10D-4F9F12DF29C6}"/>
              </a:ext>
            </a:extLst>
          </p:cNvPr>
          <p:cNvGrpSpPr/>
          <p:nvPr/>
        </p:nvGrpSpPr>
        <p:grpSpPr>
          <a:xfrm>
            <a:off x="5567963" y="566061"/>
            <a:ext cx="7207795" cy="5927320"/>
            <a:chOff x="2251672" y="1083938"/>
            <a:chExt cx="7207795" cy="59273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49E151-676E-4F61-7382-1FBFF9287AA6}"/>
                </a:ext>
              </a:extLst>
            </p:cNvPr>
            <p:cNvSpPr txBox="1"/>
            <p:nvPr/>
          </p:nvSpPr>
          <p:spPr>
            <a:xfrm>
              <a:off x="2251672" y="1083938"/>
              <a:ext cx="7207795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책임감에 따른 높은 성장성 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– </a:t>
              </a:r>
              <a:r>
                <a:rPr lang="en-US" altLang="ko-KR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매니저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경험</a:t>
              </a: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업무 내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•외 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커뮤니케이션을 담당합니다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새로운 기술 습득에 대한 노력 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– AWS Public Cloud </a:t>
              </a:r>
              <a:r>
                <a:rPr lang="en-US" altLang="ko-KR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구축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경험</a:t>
              </a: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6BD33DE-5687-2630-E5FC-61E263B37C24}"/>
                </a:ext>
              </a:extLst>
            </p:cNvPr>
            <p:cNvSpPr txBox="1"/>
            <p:nvPr/>
          </p:nvSpPr>
          <p:spPr>
            <a:xfrm>
              <a:off x="2564891" y="1420617"/>
              <a:ext cx="5610988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현재 재직중인 회사에 입사한 지 불과 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개월만에 신규 팀의 운영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(SM)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업무를 인수인계 받았습니다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초기에 빈번하게 장애 상황이 발생하게 되면서 운영 담당자로서 업무에 대한 안정화를 원했습니다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일과 시간 내에는 운영 업무를 하고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이후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시간은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개인적으로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할애하여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발생했던 과거 장애 상황을 정리하고 </a:t>
              </a:r>
              <a:r>
                <a:rPr lang="ko-KR" altLang="en-US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메뉴얼화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했습니다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개선점을 도출하기 위해 선배님들과 의논하며 운영 업무를 안정화 시켰습니다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이러한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노력을 인정받아 대리로 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1년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조기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진급하게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되었고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그동안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익혔던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운영 업무에 대한 지식과 스킬들을 활용하여 운영 업무 고도화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사업의 프로젝트 매니저로 선정되었습니다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매니저와 </a:t>
              </a:r>
              <a:r>
                <a:rPr lang="ko-KR" altLang="en-US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백엔드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개발 업무를 진행했고 팀원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고객사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간의 의견을 조율하며 프로젝트 리더로서 노력했습니다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그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결과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2024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과장으로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1년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조기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진급하게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되었습</a:t>
              </a:r>
              <a:r>
                <a:rPr lang="ko-KR" altLang="en-US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책임감은 저를 강하게 만들고 성장시키고 있습니다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또한 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2024 ~ 2025년도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제안에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참여하고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있으며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계약이 성사될 경우 프로젝트 매니저 역할을 담당할 예정입니다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71E6BA-8F65-DC1E-1180-15EFAF4AD49B}"/>
                </a:ext>
              </a:extLst>
            </p:cNvPr>
            <p:cNvSpPr txBox="1"/>
            <p:nvPr/>
          </p:nvSpPr>
          <p:spPr>
            <a:xfrm>
              <a:off x="2564891" y="3477274"/>
              <a:ext cx="5610988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지식이 있으면 공유하고 의견을 나누는 것을 좋아합니다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특히 타인과의 협업을 선호합니다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상호 간 커뮤니케이션이 중요한 업무에서 좋은 성과를 이루었습니다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운영 업무에서는 고객사와 개발팀 간의 다리가 되어 의견을 조율하여 고객사의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Needs에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맞춘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개발팀의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결과물이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나올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수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있도록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운영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담당자로서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커뮤니케이션을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담당하였습니다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매니저로서 고객사의 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Needs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따른 요구 사항 정의에 많은 시간을 할애하였고 프로젝트 중간에 추가되는 요구사항에 대해서도 일부는 수용하면서 프로젝트 기간 내 정상 종료가 될 수 있도록 고객사 프로젝트 매니저와의 의견 조율에 노력하였습니다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</a:p>
            <a:p>
              <a:pPr algn="just"/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클라우드에 대한 지식을 나누기 위해 후배들에게 과제를 내주면서 교육을 하고 있습니다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생각하지 못했던 질문들에 대해 같이 공부하고 찾아 익히는 것이 즐겁습니다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389C78-E4D1-DA9C-1508-CB6ACB910FA4}"/>
                </a:ext>
              </a:extLst>
            </p:cNvPr>
            <p:cNvSpPr txBox="1"/>
            <p:nvPr/>
          </p:nvSpPr>
          <p:spPr>
            <a:xfrm>
              <a:off x="2564891" y="5380042"/>
              <a:ext cx="5610988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2022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 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현재 재직중인 회사로부터 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ON-PREMISE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환경에서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클라우드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환경으로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이전하는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클라우드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전환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사업의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업무를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맡게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되었습니다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새로운 기술을 배울 수 있는 기회에 도전하고 싶었습니다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Docker, K8S,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HelmChart에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대해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공부했습니다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SM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업무를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하면서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서버와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프로세스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증설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철거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등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유후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자원에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고민이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많았고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ON-DEMAND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방식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클라우드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기술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매력을 느꼈습니다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DEV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환경에서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K8S를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적용하는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PoC가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종료되고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PROD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환경에서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AWS가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도입되면서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CI/CD, EKS, EC2 등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사용하면서 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Public Cloud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환경을 정상적으로 반영하였습니다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그리고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AWS에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관심으로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AWS Certified Solutions Architect Associate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자격증을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공부하고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있습니다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네이버 클라우드에 대한 관심도 있어 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’24년 3월 Naver Cloud Platform Certified Expert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자격증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취득했습니다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</a:p>
            <a:p>
              <a:pPr algn="just"/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현재 참여하고 있는 프로젝트에서는 권한이 제한되어 있어 많은 기술을 사용하기에 어렵습니다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클라우드 엔지니어와 개발자로서 더 많은 기회를 얻어 도전하고 싶습니다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새로운 기술에 대한 관심이 많습니다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3" name="그림 12" descr="사람, 인간의 얼굴, 턱, 의류이(가) 표시된 사진&#10;&#10;자동 생성된 설명">
            <a:extLst>
              <a:ext uri="{FF2B5EF4-FFF2-40B4-BE49-F238E27FC236}">
                <a16:creationId xmlns:a16="http://schemas.microsoft.com/office/drawing/2014/main" id="{7ED499F3-909E-F91D-BE94-EE080B6AA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028" y="1163467"/>
            <a:ext cx="2366772" cy="3042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E7FBB2-FAE2-D87A-7B46-120453B9567F}"/>
              </a:ext>
            </a:extLst>
          </p:cNvPr>
          <p:cNvSpPr/>
          <p:nvPr/>
        </p:nvSpPr>
        <p:spPr>
          <a:xfrm>
            <a:off x="10325100" y="6461760"/>
            <a:ext cx="1744980" cy="281940"/>
          </a:xfrm>
          <a:prstGeom prst="rect">
            <a:avLst/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funjongsoo</a:t>
            </a:r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  <a:sym typeface="Wingdings" panose="05000000000000000000" pitchFamily="2" charset="2"/>
              </a:rPr>
              <a:t></a:t>
            </a:r>
            <a:endParaRPr lang="ko-KR" altLang="en-US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51B896-9B80-FF99-0D0A-F8F999641920}"/>
              </a:ext>
            </a:extLst>
          </p:cNvPr>
          <p:cNvSpPr txBox="1"/>
          <p:nvPr/>
        </p:nvSpPr>
        <p:spPr>
          <a:xfrm>
            <a:off x="1275588" y="4340339"/>
            <a:ext cx="2671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WON JONG SOO</a:t>
            </a: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원 종 수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5E3C8B-AE97-CFDA-96A5-42D9A80C2C9C}"/>
              </a:ext>
            </a:extLst>
          </p:cNvPr>
          <p:cNvSpPr txBox="1"/>
          <p:nvPr/>
        </p:nvSpPr>
        <p:spPr>
          <a:xfrm>
            <a:off x="1444562" y="5301130"/>
            <a:ext cx="290672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생년월일  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:   1990.08.16</a:t>
            </a:r>
          </a:p>
          <a:p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취        미  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:   </a:t>
            </a:r>
            <a:r>
              <a:rPr lang="en-US" altLang="ko-KR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자전거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라이딩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/ </a:t>
            </a: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풋살</a:t>
            </a:r>
            <a:endParaRPr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특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       기  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:   </a:t>
            </a:r>
            <a:r>
              <a:rPr lang="en-US" altLang="ko-KR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사진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촬영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(</a:t>
            </a:r>
            <a:r>
              <a:rPr lang="en-US" altLang="ko-KR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카메라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주        소  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:   </a:t>
            </a:r>
            <a:r>
              <a:rPr lang="en-US" altLang="ko-KR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경기도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용인시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처인구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고림동</a:t>
            </a:r>
            <a:endParaRPr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좌  우  명  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:   </a:t>
            </a:r>
            <a:r>
              <a:rPr lang="en-US" altLang="ko-KR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즐겁게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fun하게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살자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480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49E151-676E-4F61-7382-1FBFF9287AA6}"/>
              </a:ext>
            </a:extLst>
          </p:cNvPr>
          <p:cNvSpPr txBox="1"/>
          <p:nvPr/>
        </p:nvSpPr>
        <p:spPr>
          <a:xfrm>
            <a:off x="461264" y="1594759"/>
            <a:ext cx="544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2009.03 ~ 2018.08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한국외국어대학교 경영정보학과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부전공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광고.PR브랜딩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2017.04 ~ 2017.11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쌍용교육센터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Java&amp;Python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기반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응용SW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개발자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양성과정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2019.03 ~ 2019.04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쌍용교육센터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Linux+데이터베이스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향상과정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754028-AA35-460A-199C-9F5DCF88C237}"/>
              </a:ext>
            </a:extLst>
          </p:cNvPr>
          <p:cNvSpPr txBox="1"/>
          <p:nvPr/>
        </p:nvSpPr>
        <p:spPr>
          <a:xfrm>
            <a:off x="461264" y="5105531"/>
            <a:ext cx="3756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Naver Cloud Platform Certified Expert</a:t>
            </a: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정보처리기사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정보처리기능사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정보기기운용기능사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컴퓨터활용능력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2급</a:t>
            </a: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워드프로세서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7355B-C9A5-BBD5-F361-971F021B17AA}"/>
              </a:ext>
            </a:extLst>
          </p:cNvPr>
          <p:cNvSpPr txBox="1"/>
          <p:nvPr/>
        </p:nvSpPr>
        <p:spPr>
          <a:xfrm>
            <a:off x="461264" y="2957513"/>
            <a:ext cx="375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2018.10 ~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현재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㈜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아이비컴텍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B2E3A-A52F-AD0D-A9AE-C2E2EB9023B2}"/>
              </a:ext>
            </a:extLst>
          </p:cNvPr>
          <p:cNvSpPr txBox="1"/>
          <p:nvPr/>
        </p:nvSpPr>
        <p:spPr>
          <a:xfrm>
            <a:off x="7326478" y="1289959"/>
            <a:ext cx="423305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Java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Spring / Sprint Boot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Rest API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Oracle / RDS(Aurora MySQL)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Linux (Centos, Amazon Linux, VM)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Shell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Tomcat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Kafka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Zookeeper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HA - DRBD / Pacemaker</a:t>
            </a: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Docker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Kubernetes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AWS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Naver Cloud Platform</a:t>
            </a:r>
          </a:p>
          <a:p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DataDog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CI/CD</a:t>
            </a: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Jira / Confluence / Slack / Naver Works /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XWiki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Git / SVN</a:t>
            </a: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Infrastructure/Application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Failover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TroubleShooting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Documentation (MS Word, Excel, PowerPoint)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Project Management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Architecture Design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99D1D-F51A-DFE2-0935-50563057B7BF}"/>
              </a:ext>
            </a:extLst>
          </p:cNvPr>
          <p:cNvSpPr txBox="1"/>
          <p:nvPr/>
        </p:nvSpPr>
        <p:spPr>
          <a:xfrm>
            <a:off x="50442" y="237094"/>
            <a:ext cx="5956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en-US" altLang="ko-KR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경력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</a:t>
            </a:r>
            <a:r>
              <a:rPr lang="en-US" altLang="ko-KR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자격증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B840E8-C9C7-0DA7-5B3E-9E99753B83A2}"/>
              </a:ext>
            </a:extLst>
          </p:cNvPr>
          <p:cNvSpPr/>
          <p:nvPr/>
        </p:nvSpPr>
        <p:spPr>
          <a:xfrm flipV="1">
            <a:off x="0" y="0"/>
            <a:ext cx="12192000" cy="182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947813-2061-83CC-57C1-9504E81D68AE}"/>
              </a:ext>
            </a:extLst>
          </p:cNvPr>
          <p:cNvSpPr txBox="1"/>
          <p:nvPr/>
        </p:nvSpPr>
        <p:spPr>
          <a:xfrm>
            <a:off x="461264" y="1223022"/>
            <a:ext cx="375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Education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5F8CEB-E95A-5DB1-F753-134232B335BD}"/>
              </a:ext>
            </a:extLst>
          </p:cNvPr>
          <p:cNvSpPr txBox="1"/>
          <p:nvPr/>
        </p:nvSpPr>
        <p:spPr>
          <a:xfrm>
            <a:off x="461264" y="2590873"/>
            <a:ext cx="375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Career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B90DB9-0D3F-B8CE-E298-5D878C24EE83}"/>
              </a:ext>
            </a:extLst>
          </p:cNvPr>
          <p:cNvSpPr txBox="1"/>
          <p:nvPr/>
        </p:nvSpPr>
        <p:spPr>
          <a:xfrm>
            <a:off x="462952" y="3790915"/>
            <a:ext cx="433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2018.10 ~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현재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: SKT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차세대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OSS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구축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2022.03 ~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현재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: SKT TANGO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클라우드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전환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사업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2023.07 ~ 2023.12 : SKT TANGO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수집부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고도화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ADA69A-2E16-6F78-CA96-FC040F8FBC03}"/>
              </a:ext>
            </a:extLst>
          </p:cNvPr>
          <p:cNvSpPr txBox="1"/>
          <p:nvPr/>
        </p:nvSpPr>
        <p:spPr>
          <a:xfrm>
            <a:off x="461264" y="3424275"/>
            <a:ext cx="375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5B4623-1ED8-A5C0-D349-F151F70F3196}"/>
              </a:ext>
            </a:extLst>
          </p:cNvPr>
          <p:cNvSpPr txBox="1"/>
          <p:nvPr/>
        </p:nvSpPr>
        <p:spPr>
          <a:xfrm>
            <a:off x="461264" y="4727686"/>
            <a:ext cx="375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License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E7E292-F821-1BDF-F05F-37618EA0AC67}"/>
              </a:ext>
            </a:extLst>
          </p:cNvPr>
          <p:cNvSpPr txBox="1"/>
          <p:nvPr/>
        </p:nvSpPr>
        <p:spPr>
          <a:xfrm>
            <a:off x="7326479" y="828294"/>
            <a:ext cx="1150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Skill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C6A2DA7-0863-7BFD-1A98-607DE3098F4F}"/>
              </a:ext>
            </a:extLst>
          </p:cNvPr>
          <p:cNvCxnSpPr/>
          <p:nvPr/>
        </p:nvCxnSpPr>
        <p:spPr>
          <a:xfrm>
            <a:off x="6469380" y="1223022"/>
            <a:ext cx="0" cy="4972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F0B91D-B95D-6720-984A-8597581B71DA}"/>
              </a:ext>
            </a:extLst>
          </p:cNvPr>
          <p:cNvSpPr/>
          <p:nvPr/>
        </p:nvSpPr>
        <p:spPr>
          <a:xfrm>
            <a:off x="10325100" y="6461760"/>
            <a:ext cx="1744980" cy="281940"/>
          </a:xfrm>
          <a:prstGeom prst="rect">
            <a:avLst/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funjongsoo</a:t>
            </a:r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  <a:sym typeface="Wingdings" panose="05000000000000000000" pitchFamily="2" charset="2"/>
              </a:rPr>
              <a:t></a:t>
            </a:r>
            <a:endParaRPr lang="ko-KR" altLang="en-US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96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C00CCA7-7FAE-BFD5-4DC7-A576DC953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170198"/>
              </p:ext>
            </p:extLst>
          </p:nvPr>
        </p:nvGraphicFramePr>
        <p:xfrm>
          <a:off x="205740" y="837389"/>
          <a:ext cx="5440680" cy="5715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34420265"/>
                    </a:ext>
                  </a:extLst>
                </a:gridCol>
                <a:gridCol w="4221480">
                  <a:extLst>
                    <a:ext uri="{9D8B030D-6E8A-4147-A177-3AD203B41FA5}">
                      <a16:colId xmlns:a16="http://schemas.microsoft.com/office/drawing/2014/main" val="3486815784"/>
                    </a:ext>
                  </a:extLst>
                </a:gridCol>
              </a:tblGrid>
              <a:tr h="671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SKT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차세대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OSS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구축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TANGO - T-Advanced Next Generation OSS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045412"/>
                  </a:ext>
                </a:extLst>
              </a:tr>
              <a:tr h="391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발주처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 C&amp;C /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SKTelecom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97977"/>
                  </a:ext>
                </a:extLst>
              </a:tr>
              <a:tr h="455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2018.10 ~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052225"/>
                  </a:ext>
                </a:extLst>
              </a:tr>
              <a:tr h="792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Eng.-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구축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운용에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걸쳐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세분화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된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Network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Tool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들을 통합하고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데이터를 분석하여 통합 감시 및 제어하는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차세대 네트워크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Management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환경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제공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471988"/>
                  </a:ext>
                </a:extLst>
              </a:tr>
              <a:tr h="9440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담당역할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2018.10 ~ 2019.03 TANGO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운용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성능관리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개발팀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2019.04 ~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TANGO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운용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수집관리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운영팀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업무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중심으로 시작하여 개발 업무에도 참여하였음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파이프라인 운영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077555"/>
                  </a:ext>
                </a:extLst>
              </a:tr>
              <a:tr h="2461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주요성과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수집관리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점검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: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파이프라인 운영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FEP/GW (JSON, CSV, XML, ETC) -&gt; Adaptor (Python) -&gt; Parser (Parsing) -&gt; Kafka or Server (SFTP)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수용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문서화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운영업무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매뉴얼 및 연동규격 문서 관리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내/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외부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이해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관계자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커뮤니케이션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Infra/App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장애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대응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개선점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도출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실적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CR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계약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회의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배포 내역 관리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VOC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유선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산출물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App Source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개선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(Python)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관리를 위한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Confluence,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Xwiki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연동을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외부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b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(FEP, Gateway,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RestAPI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Kafka, TL1, ETL)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60638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48E5B1F-15D0-9F6D-441F-0B0F7399FD6F}"/>
              </a:ext>
            </a:extLst>
          </p:cNvPr>
          <p:cNvSpPr/>
          <p:nvPr/>
        </p:nvSpPr>
        <p:spPr>
          <a:xfrm flipV="1">
            <a:off x="0" y="0"/>
            <a:ext cx="12192000" cy="182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020071-184C-68AF-7EBF-002222B258DA}"/>
              </a:ext>
            </a:extLst>
          </p:cNvPr>
          <p:cNvSpPr txBox="1"/>
          <p:nvPr/>
        </p:nvSpPr>
        <p:spPr>
          <a:xfrm>
            <a:off x="50442" y="237094"/>
            <a:ext cx="5956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0D6CCF1-8072-DB9C-C0E1-2DE6B4B5D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605" y="837390"/>
            <a:ext cx="6029751" cy="52483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9047B0-C7EA-F1C1-ABF0-E03D77A522E4}"/>
              </a:ext>
            </a:extLst>
          </p:cNvPr>
          <p:cNvSpPr txBox="1"/>
          <p:nvPr/>
        </p:nvSpPr>
        <p:spPr>
          <a:xfrm>
            <a:off x="6610001" y="6141049"/>
            <a:ext cx="4632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운영 및 개발 업무 일지 작성 등 운영 업무 파악 및 안정화에 노력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DF46E9-5306-737F-BD12-5C5834332DDC}"/>
              </a:ext>
            </a:extLst>
          </p:cNvPr>
          <p:cNvSpPr/>
          <p:nvPr/>
        </p:nvSpPr>
        <p:spPr>
          <a:xfrm>
            <a:off x="10325100" y="6461760"/>
            <a:ext cx="1744980" cy="281940"/>
          </a:xfrm>
          <a:prstGeom prst="rect">
            <a:avLst/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funjongsoo</a:t>
            </a:r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  <a:sym typeface="Wingdings" panose="05000000000000000000" pitchFamily="2" charset="2"/>
              </a:rPr>
              <a:t></a:t>
            </a:r>
            <a:endParaRPr lang="ko-KR" altLang="en-US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229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C00CCA7-7FAE-BFD5-4DC7-A576DC953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204143"/>
              </p:ext>
            </p:extLst>
          </p:nvPr>
        </p:nvGraphicFramePr>
        <p:xfrm>
          <a:off x="205740" y="686045"/>
          <a:ext cx="5440680" cy="569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34420265"/>
                    </a:ext>
                  </a:extLst>
                </a:gridCol>
                <a:gridCol w="4221480">
                  <a:extLst>
                    <a:ext uri="{9D8B030D-6E8A-4147-A177-3AD203B41FA5}">
                      <a16:colId xmlns:a16="http://schemas.microsoft.com/office/drawing/2014/main" val="3486815784"/>
                    </a:ext>
                  </a:extLst>
                </a:gridCol>
              </a:tblGrid>
              <a:tr h="669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SKT TANGO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클라우드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전환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045412"/>
                  </a:ext>
                </a:extLst>
              </a:tr>
              <a:tr h="390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발주처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 C&amp;C /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SKTelecom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97977"/>
                  </a:ext>
                </a:extLst>
              </a:tr>
              <a:tr h="453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2022.03 ~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(위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기간동안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3,4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사업에 참여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현재는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클라우드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안정화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진행중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052225"/>
                  </a:ext>
                </a:extLst>
              </a:tr>
              <a:tr h="790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On-Premise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Infra/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App을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Public Cloud (AWS)로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이전하는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일부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Infra는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On-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Premise에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위치하여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Hybrid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Cloud로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471988"/>
                  </a:ext>
                </a:extLst>
              </a:tr>
              <a:tr h="9414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담당역할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2022.03 ~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TANGO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운용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수집관리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운영팀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Application Container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테스팅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077555"/>
                  </a:ext>
                </a:extLst>
              </a:tr>
              <a:tr h="2454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주요성과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Application AS-IS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TO-BE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테스팅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On-Premise Application Python2 -&gt; Python3 Upgrade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On-Premise APP 및 Infra,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DB를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Public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Cloud로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Migration</a:t>
                      </a:r>
                    </a:p>
                    <a:p>
                      <a:pPr algn="l" latinLnBrk="1"/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Docker, K8S,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HelmChart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DEV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환경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App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테스팅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AWS Solution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적용을 위한 설계 및 구현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CI/CD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설계 및 구현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Public Cloud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안정화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및 비용 절감을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Container별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리소스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관리를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Jira 및 Confluence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팀 내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지식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업무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공유를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XWiki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60638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48E5B1F-15D0-9F6D-441F-0B0F7399FD6F}"/>
              </a:ext>
            </a:extLst>
          </p:cNvPr>
          <p:cNvSpPr/>
          <p:nvPr/>
        </p:nvSpPr>
        <p:spPr>
          <a:xfrm flipV="1">
            <a:off x="0" y="0"/>
            <a:ext cx="12192000" cy="182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020071-184C-68AF-7EBF-002222B258DA}"/>
              </a:ext>
            </a:extLst>
          </p:cNvPr>
          <p:cNvSpPr txBox="1"/>
          <p:nvPr/>
        </p:nvSpPr>
        <p:spPr>
          <a:xfrm>
            <a:off x="50442" y="237094"/>
            <a:ext cx="5956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792AB7-054A-92FB-D5E8-09EC2300D5DD}"/>
              </a:ext>
            </a:extLst>
          </p:cNvPr>
          <p:cNvSpPr/>
          <p:nvPr/>
        </p:nvSpPr>
        <p:spPr>
          <a:xfrm>
            <a:off x="10325100" y="6461760"/>
            <a:ext cx="1744980" cy="281940"/>
          </a:xfrm>
          <a:prstGeom prst="rect">
            <a:avLst/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funjongsoo</a:t>
            </a:r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  <a:sym typeface="Wingdings" panose="05000000000000000000" pitchFamily="2" charset="2"/>
              </a:rPr>
              <a:t></a:t>
            </a:r>
            <a:endParaRPr lang="ko-KR" altLang="en-US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3AE924E-8C4C-7731-DFE7-D88FD6755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425242"/>
              </p:ext>
            </p:extLst>
          </p:nvPr>
        </p:nvGraphicFramePr>
        <p:xfrm>
          <a:off x="6006534" y="686045"/>
          <a:ext cx="6063546" cy="569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1656">
                  <a:extLst>
                    <a:ext uri="{9D8B030D-6E8A-4147-A177-3AD203B41FA5}">
                      <a16:colId xmlns:a16="http://schemas.microsoft.com/office/drawing/2014/main" val="234420265"/>
                    </a:ext>
                  </a:extLst>
                </a:gridCol>
                <a:gridCol w="5061890">
                  <a:extLst>
                    <a:ext uri="{9D8B030D-6E8A-4147-A177-3AD203B41FA5}">
                      <a16:colId xmlns:a16="http://schemas.microsoft.com/office/drawing/2014/main" val="3486815784"/>
                    </a:ext>
                  </a:extLst>
                </a:gridCol>
              </a:tblGrid>
              <a:tr h="5513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ECR base-python / base-java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LifeCycle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- CentOS -&gt; Amazon Linux2 -&gt; AL2 graviton</a:t>
                      </a: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CodeCommit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Repository 내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Docker File 및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buildspec.yaml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CodeBuild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Parameter Store image tag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Code Pipeline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CodeCommit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+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CodeBuild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ArgoCD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–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CodeCommit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연동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InitContainer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설계 및 구현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- Container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별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상태코드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주키퍼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znode로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생성하여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Source Python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2.7.12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-&gt;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3.9.13 Upgrade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적용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-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소스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불필요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소스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Container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특성에 따른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Pod toleration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- Routing / Non-Routing /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NATgateway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별 EC2 instance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Storage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- EFS – Burst Mode, EBS,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emptyDir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– Size Limit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Boto3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활용한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S3 Data Upload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-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연동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Interface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제공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위함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(S3 API)</a:t>
                      </a: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S3 Bucket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LifeCycle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HelmChart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values.yaml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Container별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Resource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Livenessprobe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shell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후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적용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- Container App Log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ctime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특정 시간 초과 시 </a:t>
                      </a:r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재기동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로직 구현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RDS (Aurora MySQL) Reader/Writer,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SlowQuery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Cronjob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사용한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EFS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(IA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미사용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Secret/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ConfigMap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IAM 및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ServiceAccount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MSK Upgrade, </a:t>
                      </a:r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보안패치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모니터링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Topic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생성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파티션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ALB / NLB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및 Ingress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Container Restart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이력 관리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606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29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C00CCA7-7FAE-BFD5-4DC7-A576DC953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584735"/>
              </p:ext>
            </p:extLst>
          </p:nvPr>
        </p:nvGraphicFramePr>
        <p:xfrm>
          <a:off x="205740" y="686046"/>
          <a:ext cx="5440680" cy="5713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34420265"/>
                    </a:ext>
                  </a:extLst>
                </a:gridCol>
                <a:gridCol w="4221480">
                  <a:extLst>
                    <a:ext uri="{9D8B030D-6E8A-4147-A177-3AD203B41FA5}">
                      <a16:colId xmlns:a16="http://schemas.microsoft.com/office/drawing/2014/main" val="3486815784"/>
                    </a:ext>
                  </a:extLst>
                </a:gridCol>
              </a:tblGrid>
              <a:tr h="726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SKT TANGO Data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수집부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구조개선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045412"/>
                  </a:ext>
                </a:extLst>
              </a:tr>
              <a:tr h="424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발주처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 C&amp;C /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SKTelecom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97977"/>
                  </a:ext>
                </a:extLst>
              </a:tr>
              <a:tr h="492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2023.07 ~ 2023.12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052225"/>
                  </a:ext>
                </a:extLst>
              </a:tr>
              <a:tr h="876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TANGO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연동 대상 시스템의 지속적인 확대에 따라 수집부의 중요성이</a:t>
                      </a:r>
                      <a:b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증가하고 있어 기존 </a:t>
                      </a:r>
                      <a:r>
                        <a:rPr lang="ko-KR" altLang="en-US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수집부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구성 및 관리의 고도화 필요로</a:t>
                      </a:r>
                      <a:b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중요 장비에 대해 수집 상태 관리 모니터링 기능 개발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 수집 여부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사이즈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모니터링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</a:t>
                      </a:r>
                      <a:b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장비명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종류에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따라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임계치 설정하여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발생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471988"/>
                  </a:ext>
                </a:extLst>
              </a:tr>
              <a:tr h="527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담당역할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TANGO Data </a:t>
                      </a:r>
                      <a:r>
                        <a:rPr lang="ko-KR" altLang="en-US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수집부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구조개선 프로젝트 매니저 및 </a:t>
                      </a:r>
                      <a:r>
                        <a:rPr lang="ko-KR" altLang="en-US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백엔드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개발자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077555"/>
                  </a:ext>
                </a:extLst>
              </a:tr>
              <a:tr h="2665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주요성과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제안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사업내용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현황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공수산정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기대효과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현장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VOC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반영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회의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UI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아키텍처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프로그램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</a:t>
                      </a:r>
                      <a:r>
                        <a:rPr lang="ko-KR" altLang="en-US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백엔드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DB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(RDS Aurora MySQL) 및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(Table, Partition)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테스팅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시나리오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케이스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시현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증적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운영자 매뉴얼 작성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장애상황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시나리오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대응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매뉴얼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관리를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WBS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산출물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 및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: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정의서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UI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아키텍처 정의서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프로그램 목록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DB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시나리오 케이스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테스트 </a:t>
                      </a:r>
                      <a:r>
                        <a:rPr lang="ko-KR" altLang="en-US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증적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운영자 매뉴얼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장애상황 대응 시나리오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’24년, ’25년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제안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계약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매니저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수행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예정</a:t>
                      </a:r>
                      <a:b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(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수집부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구조개선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V2,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공동운용망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모니터링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NEXT-TANGO 등)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60638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48E5B1F-15D0-9F6D-441F-0B0F7399FD6F}"/>
              </a:ext>
            </a:extLst>
          </p:cNvPr>
          <p:cNvSpPr/>
          <p:nvPr/>
        </p:nvSpPr>
        <p:spPr>
          <a:xfrm flipV="1">
            <a:off x="0" y="0"/>
            <a:ext cx="12192000" cy="182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020071-184C-68AF-7EBF-002222B258DA}"/>
              </a:ext>
            </a:extLst>
          </p:cNvPr>
          <p:cNvSpPr txBox="1"/>
          <p:nvPr/>
        </p:nvSpPr>
        <p:spPr>
          <a:xfrm>
            <a:off x="50442" y="237094"/>
            <a:ext cx="5956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59ECA3-B734-A3F2-55C8-F3DBADDFB826}"/>
              </a:ext>
            </a:extLst>
          </p:cNvPr>
          <p:cNvSpPr/>
          <p:nvPr/>
        </p:nvSpPr>
        <p:spPr>
          <a:xfrm>
            <a:off x="10325100" y="6461760"/>
            <a:ext cx="1744980" cy="281940"/>
          </a:xfrm>
          <a:prstGeom prst="rect">
            <a:avLst/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funjongsoo</a:t>
            </a:r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  <a:sym typeface="Wingdings" panose="05000000000000000000" pitchFamily="2" charset="2"/>
              </a:rPr>
              <a:t></a:t>
            </a:r>
            <a:endParaRPr lang="ko-KR" altLang="en-US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DDD410C-8CE6-0E4B-0935-DD8D012D6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25135"/>
              </p:ext>
            </p:extLst>
          </p:nvPr>
        </p:nvGraphicFramePr>
        <p:xfrm>
          <a:off x="6006534" y="686046"/>
          <a:ext cx="6063546" cy="5713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1656">
                  <a:extLst>
                    <a:ext uri="{9D8B030D-6E8A-4147-A177-3AD203B41FA5}">
                      <a16:colId xmlns:a16="http://schemas.microsoft.com/office/drawing/2014/main" val="234420265"/>
                    </a:ext>
                  </a:extLst>
                </a:gridCol>
                <a:gridCol w="5061890">
                  <a:extLst>
                    <a:ext uri="{9D8B030D-6E8A-4147-A177-3AD203B41FA5}">
                      <a16:colId xmlns:a16="http://schemas.microsoft.com/office/drawing/2014/main" val="3486815784"/>
                    </a:ext>
                  </a:extLst>
                </a:gridCol>
              </a:tblGrid>
              <a:tr h="5713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[Python, Confluent-Kafka, Side-car Container]</a:t>
                      </a: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Confluent-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kafka를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활용한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Kafka (MSK) Producer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- Raw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Data의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파일명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사이즈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라인수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Version 등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정보를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JSON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Message로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만들어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Topic에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전송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-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기존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Container의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처리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속도에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영향을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주어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별도의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Container로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(Side-car Container)</a:t>
                      </a: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[Java, Spring Boot, Rest API, Kafka Listener, RDS(Aurora)]</a:t>
                      </a:r>
                    </a:p>
                    <a:p>
                      <a:pPr algn="l" latinLnBrk="1"/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AcknowledgeMessageListener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사용한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Kafka Listener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-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특정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Kafka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Topic의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Consumer로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Message를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DB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Table에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insert</a:t>
                      </a: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개별 기능을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RestAPI로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구현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1. DB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Table에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데이터를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group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by하여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통계용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Table에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insert하는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RestAPI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2.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데이터의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수집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주기에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따라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생성하는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RestAPI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이벤트는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미수집일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미수집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발생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장비별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임계치를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UI에서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등록하여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임계치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이상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감소할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단계별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발생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데이터는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5분, 15분, 60분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수집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주기에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따라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구분하며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각각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RestAPI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별도 구현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1)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정보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장비별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임계치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join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2) 1일 전,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기준으로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right join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3) 8일 ~ 2일 전,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기준으로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left join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4)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left join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5)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1일 전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데이터의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증감율과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8일 ~ 2일 전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증감율을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계산하여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감소는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AND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조건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증가는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OR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조건으로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생성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6) 위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Table에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Insert</a:t>
                      </a: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3.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발생한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SMS/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MMS로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전송하는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RestAPI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테이블에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특정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주기마다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insert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시간을 기준으로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조회하여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SMS/MMS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전송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openAPI를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사용하여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SMS/MMS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모듈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연동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4.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이상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발생이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없을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Clear하는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Rest API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5. Raw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Data의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Version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정보를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토대로 신규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Version이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수집될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발생하는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Rest API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6.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장비정보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테이블에서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운용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상태코드가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철거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장비의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Clear하는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Rest API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-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RestAPI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호출은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Cronjob으로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필요에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따라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on/off)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Cronjob에서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1분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가량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지연되어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실행되는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경우가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있어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검증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로직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이유는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실행되는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시간이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발생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Query의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조건으로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추가되기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때문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실행되는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시간을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계산하여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가장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가까운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5분, 15분으로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시간을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수정하는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로직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예를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들어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16분에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실행될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15분으로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06분에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수정될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경우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05분으로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수정되는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로직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-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8일 전, 2일 전 등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수시로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수정될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있는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값은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모두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config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파일에서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관리하여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유지보수의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편의성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고려</a:t>
                      </a:r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-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데이터베이스 모델링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(RDS(Aurora MySQL) Table 및 Partition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606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63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35DF20-E931-8549-99B7-A5DB5E5B6A5E}"/>
              </a:ext>
            </a:extLst>
          </p:cNvPr>
          <p:cNvSpPr/>
          <p:nvPr/>
        </p:nvSpPr>
        <p:spPr>
          <a:xfrm>
            <a:off x="-1" y="0"/>
            <a:ext cx="1166621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3F962D-D27C-06E1-96D3-F5D0BAEE1930}"/>
              </a:ext>
            </a:extLst>
          </p:cNvPr>
          <p:cNvSpPr/>
          <p:nvPr/>
        </p:nvSpPr>
        <p:spPr>
          <a:xfrm>
            <a:off x="1" y="1615439"/>
            <a:ext cx="6705600" cy="30175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20E58-5D7D-F6BC-1EEF-FD1BE97BC6C3}"/>
              </a:ext>
            </a:extLst>
          </p:cNvPr>
          <p:cNvSpPr txBox="1"/>
          <p:nvPr/>
        </p:nvSpPr>
        <p:spPr>
          <a:xfrm>
            <a:off x="7190994" y="2524033"/>
            <a:ext cx="3989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종 수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Tel : 010-6773-0155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E-mail :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hanhyoju7@naver.com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github.com/only-for-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jihye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4B1C5D-FD92-1797-3014-D682B5012258}"/>
              </a:ext>
            </a:extLst>
          </p:cNvPr>
          <p:cNvSpPr txBox="1"/>
          <p:nvPr/>
        </p:nvSpPr>
        <p:spPr>
          <a:xfrm>
            <a:off x="1977009" y="2616367"/>
            <a:ext cx="42531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9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감사합니다</a:t>
            </a:r>
            <a:r>
              <a:rPr lang="en-US" altLang="ko-KR" sz="6000" dirty="0">
                <a:solidFill>
                  <a:schemeClr val="bg1">
                    <a:lumMod val="9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662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4560</TotalTime>
  <Words>2070</Words>
  <Application>Microsoft Office PowerPoint</Application>
  <PresentationFormat>와이드스크린</PresentationFormat>
  <Paragraphs>248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나눔고딕</vt:lpstr>
      <vt:lpstr>나눔바른고딕</vt:lpstr>
      <vt:lpstr>나눔손글씨 펜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원종수님/OSS DevOps</dc:creator>
  <cp:lastModifiedBy>원종수님/OSS DevOps</cp:lastModifiedBy>
  <cp:revision>140</cp:revision>
  <dcterms:created xsi:type="dcterms:W3CDTF">2024-06-11T13:27:39Z</dcterms:created>
  <dcterms:modified xsi:type="dcterms:W3CDTF">2024-07-09T08:18:35Z</dcterms:modified>
</cp:coreProperties>
</file>