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p:scale>
          <a:sx n="50" d="100"/>
          <a:sy n="50" d="100"/>
        </p:scale>
        <p:origin x="1891" y="8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60CA9-2225-632D-4C84-909CCEB1A0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90F6A8D-4F5F-F276-7BF5-985C43E808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E41DFC7-825F-7CAD-3FF7-B8ED1CC3554A}"/>
              </a:ext>
            </a:extLst>
          </p:cNvPr>
          <p:cNvSpPr>
            <a:spLocks noGrp="1"/>
          </p:cNvSpPr>
          <p:nvPr>
            <p:ph type="dt" sz="half" idx="10"/>
          </p:nvPr>
        </p:nvSpPr>
        <p:spPr/>
        <p:txBody>
          <a:bodyPr/>
          <a:lstStyle/>
          <a:p>
            <a:fld id="{B889A02F-02BE-41A4-97CF-E5D8F7E72795}" type="datetimeFigureOut">
              <a:rPr lang="en-US" smtClean="0"/>
              <a:t>5/12/2024</a:t>
            </a:fld>
            <a:endParaRPr lang="en-US"/>
          </a:p>
        </p:txBody>
      </p:sp>
      <p:sp>
        <p:nvSpPr>
          <p:cNvPr id="5" name="Footer Placeholder 4">
            <a:extLst>
              <a:ext uri="{FF2B5EF4-FFF2-40B4-BE49-F238E27FC236}">
                <a16:creationId xmlns:a16="http://schemas.microsoft.com/office/drawing/2014/main" id="{2DB1CAB6-AE17-CF98-1B7D-FF5BF59E36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9A8290-19D0-C777-8CB9-24CF8C648F63}"/>
              </a:ext>
            </a:extLst>
          </p:cNvPr>
          <p:cNvSpPr>
            <a:spLocks noGrp="1"/>
          </p:cNvSpPr>
          <p:nvPr>
            <p:ph type="sldNum" sz="quarter" idx="12"/>
          </p:nvPr>
        </p:nvSpPr>
        <p:spPr/>
        <p:txBody>
          <a:bodyPr/>
          <a:lstStyle/>
          <a:p>
            <a:fld id="{F69EC4F3-4BEF-4CA0-AE22-7BEEA26C799A}" type="slidenum">
              <a:rPr lang="en-US" smtClean="0"/>
              <a:t>‹#›</a:t>
            </a:fld>
            <a:endParaRPr lang="en-US"/>
          </a:p>
        </p:txBody>
      </p:sp>
    </p:spTree>
    <p:extLst>
      <p:ext uri="{BB962C8B-B14F-4D97-AF65-F5344CB8AC3E}">
        <p14:creationId xmlns:p14="http://schemas.microsoft.com/office/powerpoint/2010/main" val="1885349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2B290-6ECE-2BB1-BEBD-D9FAF469F06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42FCED-970F-A182-B3E7-4932813B1E3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FBBC7-1ADD-1EC0-D6AC-FB1D2AFF203A}"/>
              </a:ext>
            </a:extLst>
          </p:cNvPr>
          <p:cNvSpPr>
            <a:spLocks noGrp="1"/>
          </p:cNvSpPr>
          <p:nvPr>
            <p:ph type="dt" sz="half" idx="10"/>
          </p:nvPr>
        </p:nvSpPr>
        <p:spPr/>
        <p:txBody>
          <a:bodyPr/>
          <a:lstStyle/>
          <a:p>
            <a:fld id="{B889A02F-02BE-41A4-97CF-E5D8F7E72795}" type="datetimeFigureOut">
              <a:rPr lang="en-US" smtClean="0"/>
              <a:t>5/12/2024</a:t>
            </a:fld>
            <a:endParaRPr lang="en-US"/>
          </a:p>
        </p:txBody>
      </p:sp>
      <p:sp>
        <p:nvSpPr>
          <p:cNvPr id="5" name="Footer Placeholder 4">
            <a:extLst>
              <a:ext uri="{FF2B5EF4-FFF2-40B4-BE49-F238E27FC236}">
                <a16:creationId xmlns:a16="http://schemas.microsoft.com/office/drawing/2014/main" id="{82EEA27F-42F7-306B-1870-405C140908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779194-7E61-2266-898F-D6C4FB673220}"/>
              </a:ext>
            </a:extLst>
          </p:cNvPr>
          <p:cNvSpPr>
            <a:spLocks noGrp="1"/>
          </p:cNvSpPr>
          <p:nvPr>
            <p:ph type="sldNum" sz="quarter" idx="12"/>
          </p:nvPr>
        </p:nvSpPr>
        <p:spPr/>
        <p:txBody>
          <a:bodyPr/>
          <a:lstStyle/>
          <a:p>
            <a:fld id="{F69EC4F3-4BEF-4CA0-AE22-7BEEA26C799A}" type="slidenum">
              <a:rPr lang="en-US" smtClean="0"/>
              <a:t>‹#›</a:t>
            </a:fld>
            <a:endParaRPr lang="en-US"/>
          </a:p>
        </p:txBody>
      </p:sp>
    </p:spTree>
    <p:extLst>
      <p:ext uri="{BB962C8B-B14F-4D97-AF65-F5344CB8AC3E}">
        <p14:creationId xmlns:p14="http://schemas.microsoft.com/office/powerpoint/2010/main" val="2533651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834015-6430-222E-1C8E-DF552811AFB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2430B7-EF19-3B0D-F851-F18C0B9625D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02BD9C-F061-945B-171C-6F30B55D5F0E}"/>
              </a:ext>
            </a:extLst>
          </p:cNvPr>
          <p:cNvSpPr>
            <a:spLocks noGrp="1"/>
          </p:cNvSpPr>
          <p:nvPr>
            <p:ph type="dt" sz="half" idx="10"/>
          </p:nvPr>
        </p:nvSpPr>
        <p:spPr/>
        <p:txBody>
          <a:bodyPr/>
          <a:lstStyle/>
          <a:p>
            <a:fld id="{B889A02F-02BE-41A4-97CF-E5D8F7E72795}" type="datetimeFigureOut">
              <a:rPr lang="en-US" smtClean="0"/>
              <a:t>5/12/2024</a:t>
            </a:fld>
            <a:endParaRPr lang="en-US"/>
          </a:p>
        </p:txBody>
      </p:sp>
      <p:sp>
        <p:nvSpPr>
          <p:cNvPr id="5" name="Footer Placeholder 4">
            <a:extLst>
              <a:ext uri="{FF2B5EF4-FFF2-40B4-BE49-F238E27FC236}">
                <a16:creationId xmlns:a16="http://schemas.microsoft.com/office/drawing/2014/main" id="{100B0F1F-F2FC-B7F4-71DD-4AE89234E7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0D590D-BDF3-55A5-5CA5-1D3B9EC7616B}"/>
              </a:ext>
            </a:extLst>
          </p:cNvPr>
          <p:cNvSpPr>
            <a:spLocks noGrp="1"/>
          </p:cNvSpPr>
          <p:nvPr>
            <p:ph type="sldNum" sz="quarter" idx="12"/>
          </p:nvPr>
        </p:nvSpPr>
        <p:spPr/>
        <p:txBody>
          <a:bodyPr/>
          <a:lstStyle/>
          <a:p>
            <a:fld id="{F69EC4F3-4BEF-4CA0-AE22-7BEEA26C799A}" type="slidenum">
              <a:rPr lang="en-US" smtClean="0"/>
              <a:t>‹#›</a:t>
            </a:fld>
            <a:endParaRPr lang="en-US"/>
          </a:p>
        </p:txBody>
      </p:sp>
    </p:spTree>
    <p:extLst>
      <p:ext uri="{BB962C8B-B14F-4D97-AF65-F5344CB8AC3E}">
        <p14:creationId xmlns:p14="http://schemas.microsoft.com/office/powerpoint/2010/main" val="3160563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BFD1A-8C45-5B11-0381-C66D882082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E6878E-ABBD-2D9B-EDB2-AF79277099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3ACD26-A865-D0B9-A3D3-1F9EC5BF38DA}"/>
              </a:ext>
            </a:extLst>
          </p:cNvPr>
          <p:cNvSpPr>
            <a:spLocks noGrp="1"/>
          </p:cNvSpPr>
          <p:nvPr>
            <p:ph type="dt" sz="half" idx="10"/>
          </p:nvPr>
        </p:nvSpPr>
        <p:spPr/>
        <p:txBody>
          <a:bodyPr/>
          <a:lstStyle/>
          <a:p>
            <a:fld id="{B889A02F-02BE-41A4-97CF-E5D8F7E72795}" type="datetimeFigureOut">
              <a:rPr lang="en-US" smtClean="0"/>
              <a:t>5/12/2024</a:t>
            </a:fld>
            <a:endParaRPr lang="en-US"/>
          </a:p>
        </p:txBody>
      </p:sp>
      <p:sp>
        <p:nvSpPr>
          <p:cNvPr id="5" name="Footer Placeholder 4">
            <a:extLst>
              <a:ext uri="{FF2B5EF4-FFF2-40B4-BE49-F238E27FC236}">
                <a16:creationId xmlns:a16="http://schemas.microsoft.com/office/drawing/2014/main" id="{11097591-8FDD-50EC-7CF8-D9AF44831F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E5FA2E-4F16-6D95-4C97-423C2E8CE792}"/>
              </a:ext>
            </a:extLst>
          </p:cNvPr>
          <p:cNvSpPr>
            <a:spLocks noGrp="1"/>
          </p:cNvSpPr>
          <p:nvPr>
            <p:ph type="sldNum" sz="quarter" idx="12"/>
          </p:nvPr>
        </p:nvSpPr>
        <p:spPr/>
        <p:txBody>
          <a:bodyPr/>
          <a:lstStyle/>
          <a:p>
            <a:fld id="{F69EC4F3-4BEF-4CA0-AE22-7BEEA26C799A}" type="slidenum">
              <a:rPr lang="en-US" smtClean="0"/>
              <a:t>‹#›</a:t>
            </a:fld>
            <a:endParaRPr lang="en-US"/>
          </a:p>
        </p:txBody>
      </p:sp>
    </p:spTree>
    <p:extLst>
      <p:ext uri="{BB962C8B-B14F-4D97-AF65-F5344CB8AC3E}">
        <p14:creationId xmlns:p14="http://schemas.microsoft.com/office/powerpoint/2010/main" val="1218877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3FBFE-31B9-55E8-7F33-046CA56E7C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AB497E-D4AE-A759-D206-1E9B1F4041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F46EAE-CDE5-0A2A-14ED-A19DA016B56B}"/>
              </a:ext>
            </a:extLst>
          </p:cNvPr>
          <p:cNvSpPr>
            <a:spLocks noGrp="1"/>
          </p:cNvSpPr>
          <p:nvPr>
            <p:ph type="dt" sz="half" idx="10"/>
          </p:nvPr>
        </p:nvSpPr>
        <p:spPr/>
        <p:txBody>
          <a:bodyPr/>
          <a:lstStyle/>
          <a:p>
            <a:fld id="{B889A02F-02BE-41A4-97CF-E5D8F7E72795}" type="datetimeFigureOut">
              <a:rPr lang="en-US" smtClean="0"/>
              <a:t>5/12/2024</a:t>
            </a:fld>
            <a:endParaRPr lang="en-US"/>
          </a:p>
        </p:txBody>
      </p:sp>
      <p:sp>
        <p:nvSpPr>
          <p:cNvPr id="5" name="Footer Placeholder 4">
            <a:extLst>
              <a:ext uri="{FF2B5EF4-FFF2-40B4-BE49-F238E27FC236}">
                <a16:creationId xmlns:a16="http://schemas.microsoft.com/office/drawing/2014/main" id="{17C99620-5E35-6374-BBB9-B0FF423CD8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F77CB6-1DA0-170B-484A-B9B9DA555A3E}"/>
              </a:ext>
            </a:extLst>
          </p:cNvPr>
          <p:cNvSpPr>
            <a:spLocks noGrp="1"/>
          </p:cNvSpPr>
          <p:nvPr>
            <p:ph type="sldNum" sz="quarter" idx="12"/>
          </p:nvPr>
        </p:nvSpPr>
        <p:spPr/>
        <p:txBody>
          <a:bodyPr/>
          <a:lstStyle/>
          <a:p>
            <a:fld id="{F69EC4F3-4BEF-4CA0-AE22-7BEEA26C799A}" type="slidenum">
              <a:rPr lang="en-US" smtClean="0"/>
              <a:t>‹#›</a:t>
            </a:fld>
            <a:endParaRPr lang="en-US"/>
          </a:p>
        </p:txBody>
      </p:sp>
    </p:spTree>
    <p:extLst>
      <p:ext uri="{BB962C8B-B14F-4D97-AF65-F5344CB8AC3E}">
        <p14:creationId xmlns:p14="http://schemas.microsoft.com/office/powerpoint/2010/main" val="3444912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2D6DF-30A1-2E55-40EA-5DEE627AFB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0B4E2A-1A99-EAFD-CDEE-1C5150CA3BD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36522E-B37D-5CCD-B134-A65B9257CA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9E42236-BC21-E1CD-876E-EDA9C43AB271}"/>
              </a:ext>
            </a:extLst>
          </p:cNvPr>
          <p:cNvSpPr>
            <a:spLocks noGrp="1"/>
          </p:cNvSpPr>
          <p:nvPr>
            <p:ph type="dt" sz="half" idx="10"/>
          </p:nvPr>
        </p:nvSpPr>
        <p:spPr/>
        <p:txBody>
          <a:bodyPr/>
          <a:lstStyle/>
          <a:p>
            <a:fld id="{B889A02F-02BE-41A4-97CF-E5D8F7E72795}" type="datetimeFigureOut">
              <a:rPr lang="en-US" smtClean="0"/>
              <a:t>5/12/2024</a:t>
            </a:fld>
            <a:endParaRPr lang="en-US"/>
          </a:p>
        </p:txBody>
      </p:sp>
      <p:sp>
        <p:nvSpPr>
          <p:cNvPr id="6" name="Footer Placeholder 5">
            <a:extLst>
              <a:ext uri="{FF2B5EF4-FFF2-40B4-BE49-F238E27FC236}">
                <a16:creationId xmlns:a16="http://schemas.microsoft.com/office/drawing/2014/main" id="{702A0AFB-3A86-DCDE-58D8-A41ECE0A5A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1873CD-875F-FF50-D40C-8690D2A917C2}"/>
              </a:ext>
            </a:extLst>
          </p:cNvPr>
          <p:cNvSpPr>
            <a:spLocks noGrp="1"/>
          </p:cNvSpPr>
          <p:nvPr>
            <p:ph type="sldNum" sz="quarter" idx="12"/>
          </p:nvPr>
        </p:nvSpPr>
        <p:spPr/>
        <p:txBody>
          <a:bodyPr/>
          <a:lstStyle/>
          <a:p>
            <a:fld id="{F69EC4F3-4BEF-4CA0-AE22-7BEEA26C799A}" type="slidenum">
              <a:rPr lang="en-US" smtClean="0"/>
              <a:t>‹#›</a:t>
            </a:fld>
            <a:endParaRPr lang="en-US"/>
          </a:p>
        </p:txBody>
      </p:sp>
    </p:spTree>
    <p:extLst>
      <p:ext uri="{BB962C8B-B14F-4D97-AF65-F5344CB8AC3E}">
        <p14:creationId xmlns:p14="http://schemas.microsoft.com/office/powerpoint/2010/main" val="620362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EC882-07B4-4835-F5F5-5AAA80A21CE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2EA1EA5-1AAD-8C61-1F01-4654B56DD5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34DB0C-33C7-D93F-DCDB-5BB1BF4282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CEDB27B-C3B9-569C-EB20-7DDD3F3ED8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749CCD-3CD9-9364-94DD-C0E9DAAE31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0F4CD-EBC0-7263-379C-577EA5F5A73D}"/>
              </a:ext>
            </a:extLst>
          </p:cNvPr>
          <p:cNvSpPr>
            <a:spLocks noGrp="1"/>
          </p:cNvSpPr>
          <p:nvPr>
            <p:ph type="dt" sz="half" idx="10"/>
          </p:nvPr>
        </p:nvSpPr>
        <p:spPr/>
        <p:txBody>
          <a:bodyPr/>
          <a:lstStyle/>
          <a:p>
            <a:fld id="{B889A02F-02BE-41A4-97CF-E5D8F7E72795}" type="datetimeFigureOut">
              <a:rPr lang="en-US" smtClean="0"/>
              <a:t>5/12/2024</a:t>
            </a:fld>
            <a:endParaRPr lang="en-US"/>
          </a:p>
        </p:txBody>
      </p:sp>
      <p:sp>
        <p:nvSpPr>
          <p:cNvPr id="8" name="Footer Placeholder 7">
            <a:extLst>
              <a:ext uri="{FF2B5EF4-FFF2-40B4-BE49-F238E27FC236}">
                <a16:creationId xmlns:a16="http://schemas.microsoft.com/office/drawing/2014/main" id="{0B38159F-B721-9F1B-9CF1-D1EEC1F686C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AFBABC0-142F-1221-4F62-34DFFC7016F4}"/>
              </a:ext>
            </a:extLst>
          </p:cNvPr>
          <p:cNvSpPr>
            <a:spLocks noGrp="1"/>
          </p:cNvSpPr>
          <p:nvPr>
            <p:ph type="sldNum" sz="quarter" idx="12"/>
          </p:nvPr>
        </p:nvSpPr>
        <p:spPr/>
        <p:txBody>
          <a:bodyPr/>
          <a:lstStyle/>
          <a:p>
            <a:fld id="{F69EC4F3-4BEF-4CA0-AE22-7BEEA26C799A}" type="slidenum">
              <a:rPr lang="en-US" smtClean="0"/>
              <a:t>‹#›</a:t>
            </a:fld>
            <a:endParaRPr lang="en-US"/>
          </a:p>
        </p:txBody>
      </p:sp>
    </p:spTree>
    <p:extLst>
      <p:ext uri="{BB962C8B-B14F-4D97-AF65-F5344CB8AC3E}">
        <p14:creationId xmlns:p14="http://schemas.microsoft.com/office/powerpoint/2010/main" val="2494151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FDCE2-1E84-0FD6-5F6C-58374383972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AB6EA49-1B74-C7D4-74B0-74FDE83929C7}"/>
              </a:ext>
            </a:extLst>
          </p:cNvPr>
          <p:cNvSpPr>
            <a:spLocks noGrp="1"/>
          </p:cNvSpPr>
          <p:nvPr>
            <p:ph type="dt" sz="half" idx="10"/>
          </p:nvPr>
        </p:nvSpPr>
        <p:spPr/>
        <p:txBody>
          <a:bodyPr/>
          <a:lstStyle/>
          <a:p>
            <a:fld id="{B889A02F-02BE-41A4-97CF-E5D8F7E72795}" type="datetimeFigureOut">
              <a:rPr lang="en-US" smtClean="0"/>
              <a:t>5/12/2024</a:t>
            </a:fld>
            <a:endParaRPr lang="en-US"/>
          </a:p>
        </p:txBody>
      </p:sp>
      <p:sp>
        <p:nvSpPr>
          <p:cNvPr id="4" name="Footer Placeholder 3">
            <a:extLst>
              <a:ext uri="{FF2B5EF4-FFF2-40B4-BE49-F238E27FC236}">
                <a16:creationId xmlns:a16="http://schemas.microsoft.com/office/drawing/2014/main" id="{A232632D-5958-EDAD-1D1C-8D72DC105EB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6A2D991-60A1-B0B4-BFC4-EF3717E12F3A}"/>
              </a:ext>
            </a:extLst>
          </p:cNvPr>
          <p:cNvSpPr>
            <a:spLocks noGrp="1"/>
          </p:cNvSpPr>
          <p:nvPr>
            <p:ph type="sldNum" sz="quarter" idx="12"/>
          </p:nvPr>
        </p:nvSpPr>
        <p:spPr/>
        <p:txBody>
          <a:bodyPr/>
          <a:lstStyle/>
          <a:p>
            <a:fld id="{F69EC4F3-4BEF-4CA0-AE22-7BEEA26C799A}" type="slidenum">
              <a:rPr lang="en-US" smtClean="0"/>
              <a:t>‹#›</a:t>
            </a:fld>
            <a:endParaRPr lang="en-US"/>
          </a:p>
        </p:txBody>
      </p:sp>
    </p:spTree>
    <p:extLst>
      <p:ext uri="{BB962C8B-B14F-4D97-AF65-F5344CB8AC3E}">
        <p14:creationId xmlns:p14="http://schemas.microsoft.com/office/powerpoint/2010/main" val="3121631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AD7919-C4A5-8E5C-F3CD-EEC1A901FF8A}"/>
              </a:ext>
            </a:extLst>
          </p:cNvPr>
          <p:cNvSpPr>
            <a:spLocks noGrp="1"/>
          </p:cNvSpPr>
          <p:nvPr>
            <p:ph type="dt" sz="half" idx="10"/>
          </p:nvPr>
        </p:nvSpPr>
        <p:spPr/>
        <p:txBody>
          <a:bodyPr/>
          <a:lstStyle/>
          <a:p>
            <a:fld id="{B889A02F-02BE-41A4-97CF-E5D8F7E72795}" type="datetimeFigureOut">
              <a:rPr lang="en-US" smtClean="0"/>
              <a:t>5/12/2024</a:t>
            </a:fld>
            <a:endParaRPr lang="en-US"/>
          </a:p>
        </p:txBody>
      </p:sp>
      <p:sp>
        <p:nvSpPr>
          <p:cNvPr id="3" name="Footer Placeholder 2">
            <a:extLst>
              <a:ext uri="{FF2B5EF4-FFF2-40B4-BE49-F238E27FC236}">
                <a16:creationId xmlns:a16="http://schemas.microsoft.com/office/drawing/2014/main" id="{96AA01F7-8979-8394-D968-ACF92BA120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D5BB262-3985-FABC-607C-9AA0CF4D737A}"/>
              </a:ext>
            </a:extLst>
          </p:cNvPr>
          <p:cNvSpPr>
            <a:spLocks noGrp="1"/>
          </p:cNvSpPr>
          <p:nvPr>
            <p:ph type="sldNum" sz="quarter" idx="12"/>
          </p:nvPr>
        </p:nvSpPr>
        <p:spPr/>
        <p:txBody>
          <a:bodyPr/>
          <a:lstStyle/>
          <a:p>
            <a:fld id="{F69EC4F3-4BEF-4CA0-AE22-7BEEA26C799A}" type="slidenum">
              <a:rPr lang="en-US" smtClean="0"/>
              <a:t>‹#›</a:t>
            </a:fld>
            <a:endParaRPr lang="en-US"/>
          </a:p>
        </p:txBody>
      </p:sp>
    </p:spTree>
    <p:extLst>
      <p:ext uri="{BB962C8B-B14F-4D97-AF65-F5344CB8AC3E}">
        <p14:creationId xmlns:p14="http://schemas.microsoft.com/office/powerpoint/2010/main" val="755133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5F112-C6BB-6D6B-F1A0-5902A6D596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90AED64-3DDE-52B8-8099-C8DCE620D0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CCCF630-7FD7-5777-19BA-4C7AF39FFA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CD616E-A97C-471A-0DE3-64CD0E479B3C}"/>
              </a:ext>
            </a:extLst>
          </p:cNvPr>
          <p:cNvSpPr>
            <a:spLocks noGrp="1"/>
          </p:cNvSpPr>
          <p:nvPr>
            <p:ph type="dt" sz="half" idx="10"/>
          </p:nvPr>
        </p:nvSpPr>
        <p:spPr/>
        <p:txBody>
          <a:bodyPr/>
          <a:lstStyle/>
          <a:p>
            <a:fld id="{B889A02F-02BE-41A4-97CF-E5D8F7E72795}" type="datetimeFigureOut">
              <a:rPr lang="en-US" smtClean="0"/>
              <a:t>5/12/2024</a:t>
            </a:fld>
            <a:endParaRPr lang="en-US"/>
          </a:p>
        </p:txBody>
      </p:sp>
      <p:sp>
        <p:nvSpPr>
          <p:cNvPr id="6" name="Footer Placeholder 5">
            <a:extLst>
              <a:ext uri="{FF2B5EF4-FFF2-40B4-BE49-F238E27FC236}">
                <a16:creationId xmlns:a16="http://schemas.microsoft.com/office/drawing/2014/main" id="{CBC3F359-F009-93C1-72A8-9F4F8D0D4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A7B350-E51A-437A-7F89-19E3B7770C3E}"/>
              </a:ext>
            </a:extLst>
          </p:cNvPr>
          <p:cNvSpPr>
            <a:spLocks noGrp="1"/>
          </p:cNvSpPr>
          <p:nvPr>
            <p:ph type="sldNum" sz="quarter" idx="12"/>
          </p:nvPr>
        </p:nvSpPr>
        <p:spPr/>
        <p:txBody>
          <a:bodyPr/>
          <a:lstStyle/>
          <a:p>
            <a:fld id="{F69EC4F3-4BEF-4CA0-AE22-7BEEA26C799A}" type="slidenum">
              <a:rPr lang="en-US" smtClean="0"/>
              <a:t>‹#›</a:t>
            </a:fld>
            <a:endParaRPr lang="en-US"/>
          </a:p>
        </p:txBody>
      </p:sp>
    </p:spTree>
    <p:extLst>
      <p:ext uri="{BB962C8B-B14F-4D97-AF65-F5344CB8AC3E}">
        <p14:creationId xmlns:p14="http://schemas.microsoft.com/office/powerpoint/2010/main" val="4179369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2B9C2-AAF2-C639-9930-B2610BBAE7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85632CF-FF3B-6775-B292-296585FFFC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F0A2FFC-9378-1317-5A9F-0DFE79E7A0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8DFAF2-E8BD-53C9-C673-1D24FB03938D}"/>
              </a:ext>
            </a:extLst>
          </p:cNvPr>
          <p:cNvSpPr>
            <a:spLocks noGrp="1"/>
          </p:cNvSpPr>
          <p:nvPr>
            <p:ph type="dt" sz="half" idx="10"/>
          </p:nvPr>
        </p:nvSpPr>
        <p:spPr/>
        <p:txBody>
          <a:bodyPr/>
          <a:lstStyle/>
          <a:p>
            <a:fld id="{B889A02F-02BE-41A4-97CF-E5D8F7E72795}" type="datetimeFigureOut">
              <a:rPr lang="en-US" smtClean="0"/>
              <a:t>5/12/2024</a:t>
            </a:fld>
            <a:endParaRPr lang="en-US"/>
          </a:p>
        </p:txBody>
      </p:sp>
      <p:sp>
        <p:nvSpPr>
          <p:cNvPr id="6" name="Footer Placeholder 5">
            <a:extLst>
              <a:ext uri="{FF2B5EF4-FFF2-40B4-BE49-F238E27FC236}">
                <a16:creationId xmlns:a16="http://schemas.microsoft.com/office/drawing/2014/main" id="{2EFC55D7-EBF4-BFDF-7116-3713B4E9C9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1B3225-4AE3-64E8-B4FC-353C581ECF98}"/>
              </a:ext>
            </a:extLst>
          </p:cNvPr>
          <p:cNvSpPr>
            <a:spLocks noGrp="1"/>
          </p:cNvSpPr>
          <p:nvPr>
            <p:ph type="sldNum" sz="quarter" idx="12"/>
          </p:nvPr>
        </p:nvSpPr>
        <p:spPr/>
        <p:txBody>
          <a:bodyPr/>
          <a:lstStyle/>
          <a:p>
            <a:fld id="{F69EC4F3-4BEF-4CA0-AE22-7BEEA26C799A}" type="slidenum">
              <a:rPr lang="en-US" smtClean="0"/>
              <a:t>‹#›</a:t>
            </a:fld>
            <a:endParaRPr lang="en-US"/>
          </a:p>
        </p:txBody>
      </p:sp>
    </p:spTree>
    <p:extLst>
      <p:ext uri="{BB962C8B-B14F-4D97-AF65-F5344CB8AC3E}">
        <p14:creationId xmlns:p14="http://schemas.microsoft.com/office/powerpoint/2010/main" val="2677641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B39351-D003-DA85-9D5B-9A8F7D7BEA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369A2F6-E9CF-4297-012D-AA218FBDB5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C43343-DAF2-F4AC-EDEF-81155343C6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89A02F-02BE-41A4-97CF-E5D8F7E72795}" type="datetimeFigureOut">
              <a:rPr lang="en-US" smtClean="0"/>
              <a:t>5/12/2024</a:t>
            </a:fld>
            <a:endParaRPr lang="en-US"/>
          </a:p>
        </p:txBody>
      </p:sp>
      <p:sp>
        <p:nvSpPr>
          <p:cNvPr id="5" name="Footer Placeholder 4">
            <a:extLst>
              <a:ext uri="{FF2B5EF4-FFF2-40B4-BE49-F238E27FC236}">
                <a16:creationId xmlns:a16="http://schemas.microsoft.com/office/drawing/2014/main" id="{9362A38E-2CDD-79CE-C05B-FEA72D79D9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EF41EEB-2975-7AC7-34CB-30F3AA1FAD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9EC4F3-4BEF-4CA0-AE22-7BEEA26C799A}" type="slidenum">
              <a:rPr lang="en-US" smtClean="0"/>
              <a:t>‹#›</a:t>
            </a:fld>
            <a:endParaRPr lang="en-US"/>
          </a:p>
        </p:txBody>
      </p:sp>
    </p:spTree>
    <p:extLst>
      <p:ext uri="{BB962C8B-B14F-4D97-AF65-F5344CB8AC3E}">
        <p14:creationId xmlns:p14="http://schemas.microsoft.com/office/powerpoint/2010/main" val="3635270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camilanovaes/tetris-ai/tree/master?tab=readme-ov-file"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41D17B3-41E8-9F62-8EFE-3CF230DF51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0720" y="361645"/>
            <a:ext cx="8290560" cy="5775756"/>
          </a:xfrm>
          <a:prstGeom prst="rect">
            <a:avLst/>
          </a:prstGeom>
        </p:spPr>
      </p:pic>
      <p:sp>
        <p:nvSpPr>
          <p:cNvPr id="8" name="TextBox 7">
            <a:extLst>
              <a:ext uri="{FF2B5EF4-FFF2-40B4-BE49-F238E27FC236}">
                <a16:creationId xmlns:a16="http://schemas.microsoft.com/office/drawing/2014/main" id="{BB01C653-0A9F-8531-0DEC-073655794E38}"/>
              </a:ext>
            </a:extLst>
          </p:cNvPr>
          <p:cNvSpPr txBox="1"/>
          <p:nvPr/>
        </p:nvSpPr>
        <p:spPr>
          <a:xfrm>
            <a:off x="5105400" y="3611880"/>
            <a:ext cx="1996440" cy="1938992"/>
          </a:xfrm>
          <a:prstGeom prst="rect">
            <a:avLst/>
          </a:prstGeom>
          <a:noFill/>
        </p:spPr>
        <p:txBody>
          <a:bodyPr wrap="square" rtlCol="0">
            <a:spAutoFit/>
          </a:bodyPr>
          <a:lstStyle/>
          <a:p>
            <a:pPr algn="ctr"/>
            <a:r>
              <a:rPr lang="en-US" sz="12000" dirty="0">
                <a:solidFill>
                  <a:schemeClr val="bg1"/>
                </a:solidFill>
                <a:latin typeface="Bauhaus 93" panose="04030905020B02020C02" pitchFamily="82" charset="0"/>
              </a:rPr>
              <a:t>AI</a:t>
            </a:r>
          </a:p>
        </p:txBody>
      </p:sp>
    </p:spTree>
    <p:extLst>
      <p:ext uri="{BB962C8B-B14F-4D97-AF65-F5344CB8AC3E}">
        <p14:creationId xmlns:p14="http://schemas.microsoft.com/office/powerpoint/2010/main" val="1514006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8A0937D-1952-8F6D-CEDE-4C3ED54BD4DA}"/>
              </a:ext>
            </a:extLst>
          </p:cNvPr>
          <p:cNvSpPr txBox="1"/>
          <p:nvPr/>
        </p:nvSpPr>
        <p:spPr>
          <a:xfrm>
            <a:off x="3518170" y="166760"/>
            <a:ext cx="5155660" cy="1015663"/>
          </a:xfrm>
          <a:prstGeom prst="rect">
            <a:avLst/>
          </a:prstGeom>
          <a:noFill/>
        </p:spPr>
        <p:txBody>
          <a:bodyPr wrap="square" rtlCol="0">
            <a:spAutoFit/>
          </a:bodyPr>
          <a:lstStyle/>
          <a:p>
            <a:pPr algn="ctr"/>
            <a:r>
              <a:rPr lang="en-US" sz="6000" dirty="0">
                <a:solidFill>
                  <a:schemeClr val="bg1"/>
                </a:solidFill>
                <a:latin typeface="Bahnschrift" panose="020B0502040204020203" pitchFamily="34" charset="0"/>
              </a:rPr>
              <a:t>Our Work</a:t>
            </a:r>
          </a:p>
        </p:txBody>
      </p:sp>
      <p:sp>
        <p:nvSpPr>
          <p:cNvPr id="3" name="TextBox 2">
            <a:extLst>
              <a:ext uri="{FF2B5EF4-FFF2-40B4-BE49-F238E27FC236}">
                <a16:creationId xmlns:a16="http://schemas.microsoft.com/office/drawing/2014/main" id="{6D8D6F91-642E-54B0-3923-FEE590D91A2E}"/>
              </a:ext>
            </a:extLst>
          </p:cNvPr>
          <p:cNvSpPr txBox="1"/>
          <p:nvPr/>
        </p:nvSpPr>
        <p:spPr>
          <a:xfrm>
            <a:off x="519792" y="1387929"/>
            <a:ext cx="3350079" cy="4524315"/>
          </a:xfrm>
          <a:prstGeom prst="rect">
            <a:avLst/>
          </a:prstGeom>
          <a:noFill/>
        </p:spPr>
        <p:txBody>
          <a:bodyPr wrap="square" rtlCol="0">
            <a:spAutoFit/>
          </a:bodyPr>
          <a:lstStyle/>
          <a:p>
            <a:r>
              <a:rPr lang="en-US" sz="3600" b="1" dirty="0">
                <a:solidFill>
                  <a:schemeClr val="bg1"/>
                </a:solidFill>
              </a:rPr>
              <a:t>Solution (Calculate Best Move)</a:t>
            </a:r>
            <a:r>
              <a:rPr lang="en-US" dirty="0">
                <a:solidFill>
                  <a:schemeClr val="bg1"/>
                </a:solidFill>
              </a:rPr>
              <a:t>:</a:t>
            </a:r>
          </a:p>
          <a:p>
            <a:endParaRPr lang="en-US" dirty="0">
              <a:solidFill>
                <a:schemeClr val="bg1"/>
              </a:solidFill>
            </a:endParaRPr>
          </a:p>
          <a:p>
            <a:r>
              <a:rPr lang="en-US" dirty="0">
                <a:solidFill>
                  <a:schemeClr val="bg1"/>
                </a:solidFill>
              </a:rPr>
              <a:t>We calculate the best move by iterating through all possible combinations of column position and rotation for the given piece. While doing so, we also calculate the best move of the next piece after the current move by calling the function again but on a new board.</a:t>
            </a:r>
          </a:p>
        </p:txBody>
      </p:sp>
      <p:pic>
        <p:nvPicPr>
          <p:cNvPr id="7170" name="Picture 2">
            <a:extLst>
              <a:ext uri="{FF2B5EF4-FFF2-40B4-BE49-F238E27FC236}">
                <a16:creationId xmlns:a16="http://schemas.microsoft.com/office/drawing/2014/main" id="{6B1BA2D2-006F-B9A3-B9C8-7B6E3C0A36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9175" y="1387929"/>
            <a:ext cx="6682468" cy="5017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6787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8A0937D-1952-8F6D-CEDE-4C3ED54BD4DA}"/>
              </a:ext>
            </a:extLst>
          </p:cNvPr>
          <p:cNvSpPr txBox="1"/>
          <p:nvPr/>
        </p:nvSpPr>
        <p:spPr>
          <a:xfrm>
            <a:off x="3518170" y="166760"/>
            <a:ext cx="5155660" cy="1015663"/>
          </a:xfrm>
          <a:prstGeom prst="rect">
            <a:avLst/>
          </a:prstGeom>
          <a:noFill/>
        </p:spPr>
        <p:txBody>
          <a:bodyPr wrap="square" rtlCol="0">
            <a:spAutoFit/>
          </a:bodyPr>
          <a:lstStyle/>
          <a:p>
            <a:pPr algn="ctr"/>
            <a:r>
              <a:rPr lang="en-US" sz="6000" dirty="0">
                <a:solidFill>
                  <a:schemeClr val="bg1"/>
                </a:solidFill>
                <a:latin typeface="Bahnschrift" panose="020B0502040204020203" pitchFamily="34" charset="0"/>
              </a:rPr>
              <a:t>Our Work</a:t>
            </a:r>
          </a:p>
        </p:txBody>
      </p:sp>
      <p:sp>
        <p:nvSpPr>
          <p:cNvPr id="3" name="TextBox 2">
            <a:extLst>
              <a:ext uri="{FF2B5EF4-FFF2-40B4-BE49-F238E27FC236}">
                <a16:creationId xmlns:a16="http://schemas.microsoft.com/office/drawing/2014/main" id="{6D8D6F91-642E-54B0-3923-FEE590D91A2E}"/>
              </a:ext>
            </a:extLst>
          </p:cNvPr>
          <p:cNvSpPr txBox="1"/>
          <p:nvPr/>
        </p:nvSpPr>
        <p:spPr>
          <a:xfrm>
            <a:off x="519792" y="1387929"/>
            <a:ext cx="11285765" cy="4867999"/>
          </a:xfrm>
          <a:prstGeom prst="rect">
            <a:avLst/>
          </a:prstGeom>
          <a:noFill/>
        </p:spPr>
        <p:txBody>
          <a:bodyPr wrap="square" rtlCol="0">
            <a:spAutoFit/>
          </a:bodyPr>
          <a:lstStyle/>
          <a:p>
            <a:r>
              <a:rPr lang="en-US" sz="3600" b="1" dirty="0">
                <a:solidFill>
                  <a:schemeClr val="bg1"/>
                </a:solidFill>
              </a:rPr>
              <a:t>Experimenting:</a:t>
            </a:r>
          </a:p>
          <a:p>
            <a:pPr rtl="0" fontAlgn="base">
              <a:spcBef>
                <a:spcPts val="1000"/>
              </a:spcBef>
              <a:spcAft>
                <a:spcPts val="0"/>
              </a:spcAft>
              <a:buFont typeface="+mj-lt"/>
              <a:buAutoNum type="arabicPeriod"/>
            </a:pPr>
            <a:r>
              <a:rPr lang="en-US" sz="1400" b="1" i="0" u="none" strike="noStrike" dirty="0">
                <a:solidFill>
                  <a:schemeClr val="bg1"/>
                </a:solidFill>
                <a:effectLst/>
                <a:latin typeface="Droid Serif"/>
              </a:rPr>
              <a:t>Model 1</a:t>
            </a:r>
            <a:r>
              <a:rPr lang="en-US" sz="1400" b="0" i="0" u="none" strike="noStrike" dirty="0">
                <a:solidFill>
                  <a:schemeClr val="bg1"/>
                </a:solidFill>
                <a:effectLst/>
                <a:latin typeface="Droid Serif"/>
              </a:rPr>
              <a:t>: </a:t>
            </a:r>
          </a:p>
          <a:p>
            <a:pPr marL="742950" lvl="1" indent="-285750" rtl="0" fontAlgn="base">
              <a:spcBef>
                <a:spcPts val="0"/>
              </a:spcBef>
              <a:spcAft>
                <a:spcPts val="0"/>
              </a:spcAft>
              <a:buFont typeface="+mj-lt"/>
              <a:buAutoNum type="arabicPeriod"/>
            </a:pPr>
            <a:r>
              <a:rPr lang="en-US" sz="1400" b="0" i="0" u="none" strike="noStrike" dirty="0">
                <a:solidFill>
                  <a:schemeClr val="bg1"/>
                </a:solidFill>
                <a:effectLst/>
                <a:latin typeface="Droid Serif"/>
              </a:rPr>
              <a:t>Chosen Heuristics: </a:t>
            </a:r>
            <a:r>
              <a:rPr lang="en-US" sz="1400" b="0" i="0" u="none" strike="noStrike" dirty="0">
                <a:solidFill>
                  <a:schemeClr val="bg1"/>
                </a:solidFill>
                <a:effectLst/>
                <a:latin typeface="Courier New" panose="02070309020205020404" pitchFamily="49" charset="0"/>
              </a:rPr>
              <a:t>['</a:t>
            </a:r>
            <a:r>
              <a:rPr lang="en-US" sz="1400" b="0" i="0" u="none" strike="noStrike" dirty="0" err="1">
                <a:solidFill>
                  <a:schemeClr val="bg1"/>
                </a:solidFill>
                <a:effectLst/>
                <a:latin typeface="Courier New" panose="02070309020205020404" pitchFamily="49" charset="0"/>
              </a:rPr>
              <a:t>aggregate_height</a:t>
            </a:r>
            <a:r>
              <a:rPr lang="en-US" sz="1400" b="0" i="0" u="none" strike="noStrike" dirty="0">
                <a:solidFill>
                  <a:schemeClr val="bg1"/>
                </a:solidFill>
                <a:effectLst/>
                <a:latin typeface="Courier New" panose="02070309020205020404" pitchFamily="49" charset="0"/>
              </a:rPr>
              <a:t>', '</a:t>
            </a:r>
            <a:r>
              <a:rPr lang="en-US" sz="1400" b="0" i="0" u="none" strike="noStrike" dirty="0" err="1">
                <a:solidFill>
                  <a:schemeClr val="bg1"/>
                </a:solidFill>
                <a:effectLst/>
                <a:latin typeface="Courier New" panose="02070309020205020404" pitchFamily="49" charset="0"/>
              </a:rPr>
              <a:t>complete_lines</a:t>
            </a:r>
            <a:r>
              <a:rPr lang="en-US" sz="1400" b="0" i="0" u="none" strike="noStrike" dirty="0">
                <a:solidFill>
                  <a:schemeClr val="bg1"/>
                </a:solidFill>
                <a:effectLst/>
                <a:latin typeface="Courier New" panose="02070309020205020404" pitchFamily="49" charset="0"/>
              </a:rPr>
              <a:t>', 'holes', 'bumpiness']</a:t>
            </a:r>
            <a:endParaRPr lang="en-US" sz="1400" b="0" i="0" u="none" strike="noStrike" dirty="0">
              <a:solidFill>
                <a:schemeClr val="bg1"/>
              </a:solidFill>
              <a:effectLst/>
              <a:latin typeface="Droid Serif"/>
            </a:endParaRPr>
          </a:p>
          <a:p>
            <a:pPr marL="742950" lvl="1" indent="-285750" rtl="0" fontAlgn="base">
              <a:spcBef>
                <a:spcPts val="0"/>
              </a:spcBef>
              <a:spcAft>
                <a:spcPts val="0"/>
              </a:spcAft>
              <a:buFont typeface="+mj-lt"/>
              <a:buAutoNum type="arabicPeriod"/>
            </a:pPr>
            <a:r>
              <a:rPr lang="en-US" sz="1400" b="0" i="0" u="none" strike="noStrike" dirty="0">
                <a:solidFill>
                  <a:schemeClr val="bg1"/>
                </a:solidFill>
                <a:effectLst/>
                <a:latin typeface="Droid Serif"/>
              </a:rPr>
              <a:t>Calculate Next Move: </a:t>
            </a:r>
            <a:r>
              <a:rPr lang="en-US" sz="1400" b="0" i="0" u="none" strike="noStrike" dirty="0">
                <a:solidFill>
                  <a:schemeClr val="bg1"/>
                </a:solidFill>
                <a:effectLst/>
                <a:latin typeface="Courier New" panose="02070309020205020404" pitchFamily="49" charset="0"/>
              </a:rPr>
              <a:t>False</a:t>
            </a:r>
            <a:endParaRPr lang="en-US" sz="1400" dirty="0">
              <a:solidFill>
                <a:schemeClr val="bg1"/>
              </a:solidFill>
              <a:latin typeface="Droid Serif"/>
            </a:endParaRPr>
          </a:p>
          <a:p>
            <a:pPr marL="285750" indent="-285750" fontAlgn="base">
              <a:buFont typeface="+mj-lt"/>
              <a:buAutoNum type="arabicPeriod"/>
            </a:pPr>
            <a:r>
              <a:rPr lang="en-US" sz="1400" b="1" i="0" u="none" strike="noStrike" dirty="0">
                <a:solidFill>
                  <a:schemeClr val="bg1"/>
                </a:solidFill>
                <a:effectLst/>
                <a:latin typeface="Droid Serif"/>
              </a:rPr>
              <a:t>Model 2</a:t>
            </a:r>
            <a:r>
              <a:rPr lang="en-US" sz="1400" b="0" i="0" u="none" strike="noStrike" dirty="0">
                <a:solidFill>
                  <a:schemeClr val="bg1"/>
                </a:solidFill>
                <a:effectLst/>
                <a:latin typeface="Droid Serif"/>
              </a:rPr>
              <a:t>: </a:t>
            </a:r>
          </a:p>
          <a:p>
            <a:pPr marL="742950" lvl="1" indent="-285750" rtl="0" fontAlgn="base">
              <a:spcBef>
                <a:spcPts val="0"/>
              </a:spcBef>
              <a:spcAft>
                <a:spcPts val="0"/>
              </a:spcAft>
              <a:buFont typeface="+mj-lt"/>
              <a:buAutoNum type="arabicPeriod"/>
            </a:pPr>
            <a:r>
              <a:rPr lang="en-US" sz="1400" b="0" i="0" u="none" strike="noStrike" dirty="0">
                <a:solidFill>
                  <a:schemeClr val="bg1"/>
                </a:solidFill>
                <a:effectLst/>
                <a:latin typeface="Droid Serif"/>
              </a:rPr>
              <a:t>Chosen Heuristics: </a:t>
            </a:r>
            <a:r>
              <a:rPr lang="en-US" sz="1400" b="0" i="0" u="none" strike="noStrike" dirty="0">
                <a:solidFill>
                  <a:schemeClr val="bg1"/>
                </a:solidFill>
                <a:effectLst/>
                <a:latin typeface="Courier New" panose="02070309020205020404" pitchFamily="49" charset="0"/>
              </a:rPr>
              <a:t>['</a:t>
            </a:r>
            <a:r>
              <a:rPr lang="en-US" sz="1400" b="0" i="0" u="none" strike="noStrike" dirty="0" err="1">
                <a:solidFill>
                  <a:schemeClr val="bg1"/>
                </a:solidFill>
                <a:effectLst/>
                <a:latin typeface="Courier New" panose="02070309020205020404" pitchFamily="49" charset="0"/>
              </a:rPr>
              <a:t>one_rows</a:t>
            </a:r>
            <a:r>
              <a:rPr lang="en-US" sz="1400" b="0" i="0" u="none" strike="noStrike" dirty="0">
                <a:solidFill>
                  <a:schemeClr val="bg1"/>
                </a:solidFill>
                <a:effectLst/>
                <a:latin typeface="Courier New" panose="02070309020205020404" pitchFamily="49" charset="0"/>
              </a:rPr>
              <a:t>', '</a:t>
            </a:r>
            <a:r>
              <a:rPr lang="en-US" sz="1400" b="0" i="0" u="none" strike="noStrike" dirty="0" err="1">
                <a:solidFill>
                  <a:schemeClr val="bg1"/>
                </a:solidFill>
                <a:effectLst/>
                <a:latin typeface="Courier New" panose="02070309020205020404" pitchFamily="49" charset="0"/>
              </a:rPr>
              <a:t>two_rows</a:t>
            </a:r>
            <a:r>
              <a:rPr lang="en-US" sz="1400" b="0" i="0" u="none" strike="noStrike" dirty="0">
                <a:solidFill>
                  <a:schemeClr val="bg1"/>
                </a:solidFill>
                <a:effectLst/>
                <a:latin typeface="Courier New" panose="02070309020205020404" pitchFamily="49" charset="0"/>
              </a:rPr>
              <a:t>', '</a:t>
            </a:r>
            <a:r>
              <a:rPr lang="en-US" sz="1400" b="0" i="0" u="none" strike="noStrike" dirty="0" err="1">
                <a:solidFill>
                  <a:schemeClr val="bg1"/>
                </a:solidFill>
                <a:effectLst/>
                <a:latin typeface="Courier New" panose="02070309020205020404" pitchFamily="49" charset="0"/>
              </a:rPr>
              <a:t>three_rows</a:t>
            </a:r>
            <a:r>
              <a:rPr lang="en-US" sz="1400" b="0" i="0" u="none" strike="noStrike" dirty="0">
                <a:solidFill>
                  <a:schemeClr val="bg1"/>
                </a:solidFill>
                <a:effectLst/>
                <a:latin typeface="Courier New" panose="02070309020205020404" pitchFamily="49" charset="0"/>
              </a:rPr>
              <a:t>', '</a:t>
            </a:r>
            <a:r>
              <a:rPr lang="en-US" sz="1400" b="0" i="0" u="none" strike="noStrike" dirty="0" err="1">
                <a:solidFill>
                  <a:schemeClr val="bg1"/>
                </a:solidFill>
                <a:effectLst/>
                <a:latin typeface="Courier New" panose="02070309020205020404" pitchFamily="49" charset="0"/>
              </a:rPr>
              <a:t>four_rows</a:t>
            </a:r>
            <a:r>
              <a:rPr lang="en-US" sz="1400" b="0" i="0" u="none" strike="noStrike" dirty="0">
                <a:solidFill>
                  <a:schemeClr val="bg1"/>
                </a:solidFill>
                <a:effectLst/>
                <a:latin typeface="Courier New" panose="02070309020205020404" pitchFamily="49" charset="0"/>
              </a:rPr>
              <a:t>']</a:t>
            </a:r>
            <a:endParaRPr lang="en-US" sz="1400" b="0" i="0" u="none" strike="noStrike" dirty="0">
              <a:solidFill>
                <a:schemeClr val="bg1"/>
              </a:solidFill>
              <a:effectLst/>
              <a:latin typeface="Droid Serif"/>
            </a:endParaRPr>
          </a:p>
          <a:p>
            <a:pPr marL="742950" lvl="1" indent="-285750" rtl="0" fontAlgn="base">
              <a:spcBef>
                <a:spcPts val="0"/>
              </a:spcBef>
              <a:spcAft>
                <a:spcPts val="0"/>
              </a:spcAft>
              <a:buFont typeface="+mj-lt"/>
              <a:buAutoNum type="arabicPeriod"/>
            </a:pPr>
            <a:r>
              <a:rPr lang="en-US" sz="1400" b="0" i="0" u="none" strike="noStrike" dirty="0">
                <a:solidFill>
                  <a:schemeClr val="bg1"/>
                </a:solidFill>
                <a:effectLst/>
                <a:latin typeface="Droid Serif"/>
              </a:rPr>
              <a:t>Calculate Next Move: </a:t>
            </a:r>
            <a:r>
              <a:rPr lang="en-US" sz="1400" b="0" i="0" u="none" strike="noStrike" dirty="0">
                <a:solidFill>
                  <a:schemeClr val="bg1"/>
                </a:solidFill>
                <a:effectLst/>
                <a:latin typeface="Courier New" panose="02070309020205020404" pitchFamily="49" charset="0"/>
              </a:rPr>
              <a:t>False</a:t>
            </a:r>
            <a:endParaRPr lang="en-US" sz="1400" dirty="0">
              <a:solidFill>
                <a:schemeClr val="bg1"/>
              </a:solidFill>
              <a:latin typeface="Droid Serif"/>
            </a:endParaRPr>
          </a:p>
          <a:p>
            <a:pPr marL="285750" indent="-285750" fontAlgn="base">
              <a:buFont typeface="+mj-lt"/>
              <a:buAutoNum type="arabicPeriod"/>
            </a:pPr>
            <a:r>
              <a:rPr lang="en-US" sz="1400" b="1" i="0" u="none" strike="noStrike" dirty="0">
                <a:solidFill>
                  <a:schemeClr val="bg1"/>
                </a:solidFill>
                <a:effectLst/>
                <a:latin typeface="Droid Serif"/>
              </a:rPr>
              <a:t>Model 3</a:t>
            </a:r>
            <a:r>
              <a:rPr lang="en-US" sz="1400" b="0" i="0" u="none" strike="noStrike" dirty="0">
                <a:solidFill>
                  <a:schemeClr val="bg1"/>
                </a:solidFill>
                <a:effectLst/>
                <a:latin typeface="Droid Serif"/>
              </a:rPr>
              <a:t>: </a:t>
            </a:r>
          </a:p>
          <a:p>
            <a:pPr marL="742950" lvl="1" indent="-285750" rtl="0" fontAlgn="base">
              <a:spcBef>
                <a:spcPts val="0"/>
              </a:spcBef>
              <a:spcAft>
                <a:spcPts val="0"/>
              </a:spcAft>
              <a:buFont typeface="+mj-lt"/>
              <a:buAutoNum type="arabicPeriod"/>
            </a:pPr>
            <a:r>
              <a:rPr lang="en-US" sz="1400" b="0" i="0" u="none" strike="noStrike" dirty="0">
                <a:solidFill>
                  <a:schemeClr val="bg1"/>
                </a:solidFill>
                <a:effectLst/>
                <a:latin typeface="Droid Serif"/>
              </a:rPr>
              <a:t>Chosen Heuristics: </a:t>
            </a:r>
            <a:r>
              <a:rPr lang="en-US" sz="1400" b="0" i="0" u="none" strike="noStrike" dirty="0">
                <a:solidFill>
                  <a:schemeClr val="bg1"/>
                </a:solidFill>
                <a:effectLst/>
                <a:latin typeface="Courier New" panose="02070309020205020404" pitchFamily="49" charset="0"/>
              </a:rPr>
              <a:t>['</a:t>
            </a:r>
            <a:r>
              <a:rPr lang="en-US" sz="1400" b="0" i="0" u="none" strike="noStrike" dirty="0" err="1">
                <a:solidFill>
                  <a:schemeClr val="bg1"/>
                </a:solidFill>
                <a:effectLst/>
                <a:latin typeface="Courier New" panose="02070309020205020404" pitchFamily="49" charset="0"/>
              </a:rPr>
              <a:t>aggregate_height</a:t>
            </a:r>
            <a:r>
              <a:rPr lang="en-US" sz="1400" b="0" i="0" u="none" strike="noStrike" dirty="0">
                <a:solidFill>
                  <a:schemeClr val="bg1"/>
                </a:solidFill>
                <a:effectLst/>
                <a:latin typeface="Courier New" panose="02070309020205020404" pitchFamily="49" charset="0"/>
              </a:rPr>
              <a:t>', '</a:t>
            </a:r>
            <a:r>
              <a:rPr lang="en-US" sz="1400" b="0" i="0" u="none" strike="noStrike" dirty="0" err="1">
                <a:solidFill>
                  <a:schemeClr val="bg1"/>
                </a:solidFill>
                <a:effectLst/>
                <a:latin typeface="Courier New" panose="02070309020205020404" pitchFamily="49" charset="0"/>
              </a:rPr>
              <a:t>complete_lines</a:t>
            </a:r>
            <a:r>
              <a:rPr lang="en-US" sz="1400" b="0" i="0" u="none" strike="noStrike" dirty="0">
                <a:solidFill>
                  <a:schemeClr val="bg1"/>
                </a:solidFill>
                <a:effectLst/>
                <a:latin typeface="Courier New" panose="02070309020205020404" pitchFamily="49" charset="0"/>
              </a:rPr>
              <a:t>', 'holes','bumpiness',’hole_segment’,’max_height’,’empty_columns’,'one_rows', '</a:t>
            </a:r>
            <a:r>
              <a:rPr lang="en-US" sz="1400" b="0" i="0" u="none" strike="noStrike" dirty="0" err="1">
                <a:solidFill>
                  <a:schemeClr val="bg1"/>
                </a:solidFill>
                <a:effectLst/>
                <a:latin typeface="Courier New" panose="02070309020205020404" pitchFamily="49" charset="0"/>
              </a:rPr>
              <a:t>two_rows</a:t>
            </a:r>
            <a:r>
              <a:rPr lang="en-US" sz="1400" b="0" i="0" u="none" strike="noStrike" dirty="0">
                <a:solidFill>
                  <a:schemeClr val="bg1"/>
                </a:solidFill>
                <a:effectLst/>
                <a:latin typeface="Courier New" panose="02070309020205020404" pitchFamily="49" charset="0"/>
              </a:rPr>
              <a:t>', '</a:t>
            </a:r>
            <a:r>
              <a:rPr lang="en-US" sz="1400" b="0" i="0" u="none" strike="noStrike" dirty="0" err="1">
                <a:solidFill>
                  <a:schemeClr val="bg1"/>
                </a:solidFill>
                <a:effectLst/>
                <a:latin typeface="Courier New" panose="02070309020205020404" pitchFamily="49" charset="0"/>
              </a:rPr>
              <a:t>three_rows</a:t>
            </a:r>
            <a:r>
              <a:rPr lang="en-US" sz="1400" b="0" i="0" u="none" strike="noStrike" dirty="0">
                <a:solidFill>
                  <a:schemeClr val="bg1"/>
                </a:solidFill>
                <a:effectLst/>
                <a:latin typeface="Courier New" panose="02070309020205020404" pitchFamily="49" charset="0"/>
              </a:rPr>
              <a:t>', '</a:t>
            </a:r>
            <a:r>
              <a:rPr lang="en-US" sz="1400" b="0" i="0" u="none" strike="noStrike" dirty="0" err="1">
                <a:solidFill>
                  <a:schemeClr val="bg1"/>
                </a:solidFill>
                <a:effectLst/>
                <a:latin typeface="Courier New" panose="02070309020205020404" pitchFamily="49" charset="0"/>
              </a:rPr>
              <a:t>four_rows</a:t>
            </a:r>
            <a:r>
              <a:rPr lang="en-US" sz="1400" b="0" i="0" u="none" strike="noStrike" dirty="0">
                <a:solidFill>
                  <a:schemeClr val="bg1"/>
                </a:solidFill>
                <a:effectLst/>
                <a:latin typeface="Courier New" panose="02070309020205020404" pitchFamily="49" charset="0"/>
              </a:rPr>
              <a:t>']</a:t>
            </a:r>
            <a:endParaRPr lang="en-US" sz="1400" b="0" i="0" u="none" strike="noStrike" dirty="0">
              <a:solidFill>
                <a:schemeClr val="bg1"/>
              </a:solidFill>
              <a:effectLst/>
              <a:latin typeface="Droid Serif"/>
            </a:endParaRPr>
          </a:p>
          <a:p>
            <a:pPr marL="742950" lvl="1" indent="-285750" rtl="0" fontAlgn="base">
              <a:spcBef>
                <a:spcPts val="0"/>
              </a:spcBef>
              <a:spcAft>
                <a:spcPts val="0"/>
              </a:spcAft>
              <a:buFont typeface="+mj-lt"/>
              <a:buAutoNum type="arabicPeriod"/>
            </a:pPr>
            <a:r>
              <a:rPr lang="en-US" sz="1400" b="0" i="0" u="none" strike="noStrike" dirty="0">
                <a:solidFill>
                  <a:schemeClr val="bg1"/>
                </a:solidFill>
                <a:effectLst/>
                <a:latin typeface="Droid Serif"/>
              </a:rPr>
              <a:t>Calculate Next Move: </a:t>
            </a:r>
            <a:r>
              <a:rPr lang="en-US" sz="1400" b="0" i="0" u="none" strike="noStrike" dirty="0">
                <a:solidFill>
                  <a:schemeClr val="bg1"/>
                </a:solidFill>
                <a:effectLst/>
                <a:latin typeface="Courier New" panose="02070309020205020404" pitchFamily="49" charset="0"/>
              </a:rPr>
              <a:t>False</a:t>
            </a:r>
            <a:endParaRPr lang="en-US" sz="1400" dirty="0">
              <a:solidFill>
                <a:schemeClr val="bg1"/>
              </a:solidFill>
              <a:latin typeface="Droid Serif"/>
            </a:endParaRPr>
          </a:p>
          <a:p>
            <a:pPr marL="285750" indent="-285750" fontAlgn="base">
              <a:buFont typeface="+mj-lt"/>
              <a:buAutoNum type="arabicPeriod"/>
            </a:pPr>
            <a:r>
              <a:rPr lang="en-US" sz="1400" b="1" i="0" u="none" strike="noStrike" dirty="0">
                <a:solidFill>
                  <a:schemeClr val="bg1"/>
                </a:solidFill>
                <a:effectLst/>
                <a:latin typeface="Droid Serif"/>
              </a:rPr>
              <a:t>Model 4</a:t>
            </a:r>
            <a:r>
              <a:rPr lang="en-US" sz="1400" b="0" i="0" u="none" strike="noStrike" dirty="0">
                <a:solidFill>
                  <a:schemeClr val="bg1"/>
                </a:solidFill>
                <a:effectLst/>
                <a:latin typeface="Droid Serif"/>
              </a:rPr>
              <a:t>: </a:t>
            </a:r>
          </a:p>
          <a:p>
            <a:pPr marL="742950" lvl="1" indent="-285750" rtl="0" fontAlgn="base">
              <a:spcBef>
                <a:spcPts val="0"/>
              </a:spcBef>
              <a:spcAft>
                <a:spcPts val="0"/>
              </a:spcAft>
              <a:buFont typeface="+mj-lt"/>
              <a:buAutoNum type="arabicPeriod"/>
            </a:pPr>
            <a:r>
              <a:rPr lang="en-US" sz="1400" b="0" i="0" u="none" strike="noStrike" dirty="0">
                <a:solidFill>
                  <a:schemeClr val="bg1"/>
                </a:solidFill>
                <a:effectLst/>
                <a:latin typeface="Droid Serif"/>
              </a:rPr>
              <a:t>Chosen Heuristics: </a:t>
            </a:r>
            <a:r>
              <a:rPr lang="en-US" sz="1400" b="0" i="0" u="none" strike="noStrike" dirty="0">
                <a:solidFill>
                  <a:schemeClr val="bg1"/>
                </a:solidFill>
                <a:effectLst/>
                <a:latin typeface="Courier New" panose="02070309020205020404" pitchFamily="49" charset="0"/>
              </a:rPr>
              <a:t>['</a:t>
            </a:r>
            <a:r>
              <a:rPr lang="en-US" sz="1400" b="0" i="0" u="none" strike="noStrike" dirty="0" err="1">
                <a:solidFill>
                  <a:schemeClr val="bg1"/>
                </a:solidFill>
                <a:effectLst/>
                <a:latin typeface="Courier New" panose="02070309020205020404" pitchFamily="49" charset="0"/>
              </a:rPr>
              <a:t>aggregate_height</a:t>
            </a:r>
            <a:r>
              <a:rPr lang="en-US" sz="1400" b="0" i="0" u="none" strike="noStrike" dirty="0">
                <a:solidFill>
                  <a:schemeClr val="bg1"/>
                </a:solidFill>
                <a:effectLst/>
                <a:latin typeface="Courier New" panose="02070309020205020404" pitchFamily="49" charset="0"/>
              </a:rPr>
              <a:t>', '</a:t>
            </a:r>
            <a:r>
              <a:rPr lang="en-US" sz="1400" b="0" i="0" u="none" strike="noStrike" dirty="0" err="1">
                <a:solidFill>
                  <a:schemeClr val="bg1"/>
                </a:solidFill>
                <a:effectLst/>
                <a:latin typeface="Courier New" panose="02070309020205020404" pitchFamily="49" charset="0"/>
              </a:rPr>
              <a:t>complete_lines</a:t>
            </a:r>
            <a:r>
              <a:rPr lang="en-US" sz="1400" b="0" i="0" u="none" strike="noStrike" dirty="0">
                <a:solidFill>
                  <a:schemeClr val="bg1"/>
                </a:solidFill>
                <a:effectLst/>
                <a:latin typeface="Courier New" panose="02070309020205020404" pitchFamily="49" charset="0"/>
              </a:rPr>
              <a:t>', 'holes', 'bumpiness',’</a:t>
            </a:r>
            <a:r>
              <a:rPr lang="en-US" sz="1400" b="0" i="0" u="none" strike="noStrike" dirty="0" err="1">
                <a:solidFill>
                  <a:schemeClr val="bg1"/>
                </a:solidFill>
                <a:effectLst/>
                <a:latin typeface="Courier New" panose="02070309020205020404" pitchFamily="49" charset="0"/>
              </a:rPr>
              <a:t>four_rows</a:t>
            </a:r>
            <a:r>
              <a:rPr lang="en-US" sz="1400" b="0" i="0" u="none" strike="noStrike" dirty="0">
                <a:solidFill>
                  <a:schemeClr val="bg1"/>
                </a:solidFill>
                <a:effectLst/>
                <a:latin typeface="Courier New" panose="02070309020205020404" pitchFamily="49" charset="0"/>
              </a:rPr>
              <a:t>’]</a:t>
            </a:r>
            <a:endParaRPr lang="en-US" sz="1400" b="0" i="0" u="none" strike="noStrike" dirty="0">
              <a:solidFill>
                <a:schemeClr val="bg1"/>
              </a:solidFill>
              <a:effectLst/>
              <a:latin typeface="Droid Serif"/>
            </a:endParaRPr>
          </a:p>
          <a:p>
            <a:pPr marL="742950" lvl="1" indent="-285750" rtl="0" fontAlgn="base">
              <a:spcBef>
                <a:spcPts val="0"/>
              </a:spcBef>
              <a:spcAft>
                <a:spcPts val="0"/>
              </a:spcAft>
              <a:buFont typeface="+mj-lt"/>
              <a:buAutoNum type="arabicPeriod"/>
            </a:pPr>
            <a:r>
              <a:rPr lang="en-US" sz="1400" b="0" i="0" u="none" strike="noStrike" dirty="0">
                <a:solidFill>
                  <a:schemeClr val="bg1"/>
                </a:solidFill>
                <a:effectLst/>
                <a:latin typeface="Droid Serif"/>
              </a:rPr>
              <a:t>Calculate Next Move: </a:t>
            </a:r>
            <a:r>
              <a:rPr lang="en-US" sz="1400" b="0" i="0" u="none" strike="noStrike" dirty="0">
                <a:solidFill>
                  <a:schemeClr val="bg1"/>
                </a:solidFill>
                <a:effectLst/>
                <a:latin typeface="Courier New" panose="02070309020205020404" pitchFamily="49" charset="0"/>
              </a:rPr>
              <a:t>False</a:t>
            </a:r>
            <a:endParaRPr lang="en-US" sz="1400" b="0" i="0" u="none" strike="noStrike" dirty="0">
              <a:solidFill>
                <a:schemeClr val="bg1"/>
              </a:solidFill>
              <a:effectLst/>
              <a:latin typeface="Droid Serif"/>
            </a:endParaRPr>
          </a:p>
          <a:p>
            <a:pPr marL="285750" indent="-285750" fontAlgn="base">
              <a:buFont typeface="+mj-lt"/>
              <a:buAutoNum type="arabicPeriod"/>
            </a:pPr>
            <a:r>
              <a:rPr lang="en-US" sz="1400" b="1" i="0" u="none" strike="noStrike" dirty="0">
                <a:solidFill>
                  <a:schemeClr val="bg1"/>
                </a:solidFill>
                <a:effectLst/>
                <a:latin typeface="Droid Serif"/>
              </a:rPr>
              <a:t>Model 5</a:t>
            </a:r>
            <a:r>
              <a:rPr lang="en-US" sz="1400" b="0" i="0" u="none" strike="noStrike" dirty="0">
                <a:solidFill>
                  <a:schemeClr val="bg1"/>
                </a:solidFill>
                <a:effectLst/>
                <a:latin typeface="Droid Serif"/>
              </a:rPr>
              <a:t>: </a:t>
            </a:r>
          </a:p>
          <a:p>
            <a:pPr marL="742950" lvl="1" indent="-285750" rtl="0" fontAlgn="base">
              <a:spcBef>
                <a:spcPts val="0"/>
              </a:spcBef>
              <a:spcAft>
                <a:spcPts val="0"/>
              </a:spcAft>
              <a:buFont typeface="+mj-lt"/>
              <a:buAutoNum type="arabicPeriod"/>
            </a:pPr>
            <a:r>
              <a:rPr lang="en-US" sz="1400" b="0" i="0" u="none" strike="noStrike" dirty="0">
                <a:solidFill>
                  <a:schemeClr val="bg1"/>
                </a:solidFill>
                <a:effectLst/>
                <a:latin typeface="Droid Serif"/>
              </a:rPr>
              <a:t>Chosen Heuristics: </a:t>
            </a:r>
            <a:r>
              <a:rPr lang="en-US" sz="1400" b="0" i="0" u="none" strike="noStrike" dirty="0">
                <a:solidFill>
                  <a:schemeClr val="bg1"/>
                </a:solidFill>
                <a:effectLst/>
                <a:latin typeface="Courier New" panose="02070309020205020404" pitchFamily="49" charset="0"/>
              </a:rPr>
              <a:t>['</a:t>
            </a:r>
            <a:r>
              <a:rPr lang="en-US" sz="1400" b="0" i="0" u="none" strike="noStrike" dirty="0" err="1">
                <a:solidFill>
                  <a:schemeClr val="bg1"/>
                </a:solidFill>
                <a:effectLst/>
                <a:latin typeface="Courier New" panose="02070309020205020404" pitchFamily="49" charset="0"/>
              </a:rPr>
              <a:t>aggregate_height</a:t>
            </a:r>
            <a:r>
              <a:rPr lang="en-US" sz="1400" b="0" i="0" u="none" strike="noStrike" dirty="0">
                <a:solidFill>
                  <a:schemeClr val="bg1"/>
                </a:solidFill>
                <a:effectLst/>
                <a:latin typeface="Courier New" panose="02070309020205020404" pitchFamily="49" charset="0"/>
              </a:rPr>
              <a:t>', '</a:t>
            </a:r>
            <a:r>
              <a:rPr lang="en-US" sz="1400" b="0" i="0" u="none" strike="noStrike" dirty="0" err="1">
                <a:solidFill>
                  <a:schemeClr val="bg1"/>
                </a:solidFill>
                <a:effectLst/>
                <a:latin typeface="Courier New" panose="02070309020205020404" pitchFamily="49" charset="0"/>
              </a:rPr>
              <a:t>complete_lines</a:t>
            </a:r>
            <a:r>
              <a:rPr lang="en-US" sz="1400" b="0" i="0" u="none" strike="noStrike" dirty="0">
                <a:solidFill>
                  <a:schemeClr val="bg1"/>
                </a:solidFill>
                <a:effectLst/>
                <a:latin typeface="Courier New" panose="02070309020205020404" pitchFamily="49" charset="0"/>
              </a:rPr>
              <a:t>', 'holes','bumpiness',’hole_segment’,’max_height’,’empty_columns’,'one_rows', '</a:t>
            </a:r>
            <a:r>
              <a:rPr lang="en-US" sz="1400" b="0" i="0" u="none" strike="noStrike" dirty="0" err="1">
                <a:solidFill>
                  <a:schemeClr val="bg1"/>
                </a:solidFill>
                <a:effectLst/>
                <a:latin typeface="Courier New" panose="02070309020205020404" pitchFamily="49" charset="0"/>
              </a:rPr>
              <a:t>two_rows</a:t>
            </a:r>
            <a:r>
              <a:rPr lang="en-US" sz="1400" b="0" i="0" u="none" strike="noStrike" dirty="0">
                <a:solidFill>
                  <a:schemeClr val="bg1"/>
                </a:solidFill>
                <a:effectLst/>
                <a:latin typeface="Courier New" panose="02070309020205020404" pitchFamily="49" charset="0"/>
              </a:rPr>
              <a:t>', '</a:t>
            </a:r>
            <a:r>
              <a:rPr lang="en-US" sz="1400" b="0" i="0" u="none" strike="noStrike" dirty="0" err="1">
                <a:solidFill>
                  <a:schemeClr val="bg1"/>
                </a:solidFill>
                <a:effectLst/>
                <a:latin typeface="Courier New" panose="02070309020205020404" pitchFamily="49" charset="0"/>
              </a:rPr>
              <a:t>three_rows</a:t>
            </a:r>
            <a:r>
              <a:rPr lang="en-US" sz="1400" b="0" i="0" u="none" strike="noStrike" dirty="0">
                <a:solidFill>
                  <a:schemeClr val="bg1"/>
                </a:solidFill>
                <a:effectLst/>
                <a:latin typeface="Courier New" panose="02070309020205020404" pitchFamily="49" charset="0"/>
              </a:rPr>
              <a:t>', '</a:t>
            </a:r>
            <a:r>
              <a:rPr lang="en-US" sz="1400" b="0" i="0" u="none" strike="noStrike" dirty="0" err="1">
                <a:solidFill>
                  <a:schemeClr val="bg1"/>
                </a:solidFill>
                <a:effectLst/>
                <a:latin typeface="Courier New" panose="02070309020205020404" pitchFamily="49" charset="0"/>
              </a:rPr>
              <a:t>four_rows</a:t>
            </a:r>
            <a:r>
              <a:rPr lang="en-US" sz="1400" b="0" i="0" u="none" strike="noStrike" dirty="0">
                <a:solidFill>
                  <a:schemeClr val="bg1"/>
                </a:solidFill>
                <a:effectLst/>
                <a:latin typeface="Courier New" panose="02070309020205020404" pitchFamily="49" charset="0"/>
              </a:rPr>
              <a:t>’]</a:t>
            </a:r>
            <a:endParaRPr lang="en-US" sz="1400" dirty="0">
              <a:solidFill>
                <a:schemeClr val="bg1"/>
              </a:solidFill>
              <a:latin typeface="Droid Serif"/>
            </a:endParaRPr>
          </a:p>
          <a:p>
            <a:pPr marL="742950" lvl="1" indent="-285750" rtl="0" fontAlgn="base">
              <a:spcBef>
                <a:spcPts val="0"/>
              </a:spcBef>
              <a:spcAft>
                <a:spcPts val="0"/>
              </a:spcAft>
              <a:buFont typeface="+mj-lt"/>
              <a:buAutoNum type="arabicPeriod"/>
            </a:pPr>
            <a:r>
              <a:rPr lang="en-US" sz="1400" b="0" i="0" u="none" strike="noStrike" dirty="0">
                <a:solidFill>
                  <a:schemeClr val="bg1"/>
                </a:solidFill>
                <a:effectLst/>
                <a:latin typeface="Droid Serif"/>
              </a:rPr>
              <a:t>Calculate Next Move: </a:t>
            </a:r>
            <a:r>
              <a:rPr lang="en-US" sz="1400" b="0" i="0" u="none" strike="noStrike" dirty="0">
                <a:solidFill>
                  <a:schemeClr val="bg1"/>
                </a:solidFill>
                <a:effectLst/>
                <a:latin typeface="Courier New" panose="02070309020205020404" pitchFamily="49" charset="0"/>
              </a:rPr>
              <a:t>True</a:t>
            </a:r>
            <a:endParaRPr lang="en-US" sz="1400" dirty="0">
              <a:solidFill>
                <a:schemeClr val="bg1"/>
              </a:solidFill>
            </a:endParaRPr>
          </a:p>
        </p:txBody>
      </p:sp>
    </p:spTree>
    <p:extLst>
      <p:ext uri="{BB962C8B-B14F-4D97-AF65-F5344CB8AC3E}">
        <p14:creationId xmlns:p14="http://schemas.microsoft.com/office/powerpoint/2010/main" val="4213755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8A0937D-1952-8F6D-CEDE-4C3ED54BD4DA}"/>
              </a:ext>
            </a:extLst>
          </p:cNvPr>
          <p:cNvSpPr txBox="1"/>
          <p:nvPr/>
        </p:nvSpPr>
        <p:spPr>
          <a:xfrm>
            <a:off x="3518170" y="166760"/>
            <a:ext cx="5155660" cy="1015663"/>
          </a:xfrm>
          <a:prstGeom prst="rect">
            <a:avLst/>
          </a:prstGeom>
          <a:noFill/>
        </p:spPr>
        <p:txBody>
          <a:bodyPr wrap="square" rtlCol="0">
            <a:spAutoFit/>
          </a:bodyPr>
          <a:lstStyle/>
          <a:p>
            <a:pPr algn="ctr"/>
            <a:r>
              <a:rPr lang="en-US" sz="6000" dirty="0">
                <a:solidFill>
                  <a:schemeClr val="bg1"/>
                </a:solidFill>
                <a:latin typeface="Bahnschrift" panose="020B0502040204020203" pitchFamily="34" charset="0"/>
              </a:rPr>
              <a:t>Our Work</a:t>
            </a:r>
          </a:p>
        </p:txBody>
      </p:sp>
      <p:sp>
        <p:nvSpPr>
          <p:cNvPr id="3" name="TextBox 2">
            <a:extLst>
              <a:ext uri="{FF2B5EF4-FFF2-40B4-BE49-F238E27FC236}">
                <a16:creationId xmlns:a16="http://schemas.microsoft.com/office/drawing/2014/main" id="{6D8D6F91-642E-54B0-3923-FEE590D91A2E}"/>
              </a:ext>
            </a:extLst>
          </p:cNvPr>
          <p:cNvSpPr txBox="1"/>
          <p:nvPr/>
        </p:nvSpPr>
        <p:spPr>
          <a:xfrm>
            <a:off x="519792" y="1387929"/>
            <a:ext cx="11285765" cy="646331"/>
          </a:xfrm>
          <a:prstGeom prst="rect">
            <a:avLst/>
          </a:prstGeom>
          <a:noFill/>
        </p:spPr>
        <p:txBody>
          <a:bodyPr wrap="square" rtlCol="0">
            <a:spAutoFit/>
          </a:bodyPr>
          <a:lstStyle/>
          <a:p>
            <a:r>
              <a:rPr lang="en-US" sz="3600" b="1" dirty="0">
                <a:solidFill>
                  <a:schemeClr val="bg1"/>
                </a:solidFill>
              </a:rPr>
              <a:t>Experimenting:</a:t>
            </a:r>
          </a:p>
        </p:txBody>
      </p:sp>
      <p:pic>
        <p:nvPicPr>
          <p:cNvPr id="8194" name="Picture 2">
            <a:extLst>
              <a:ext uri="{FF2B5EF4-FFF2-40B4-BE49-F238E27FC236}">
                <a16:creationId xmlns:a16="http://schemas.microsoft.com/office/drawing/2014/main" id="{0B823CD9-B6B9-8F31-BD16-1D5C855847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2787" y="2034260"/>
            <a:ext cx="5686425" cy="4333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8672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8A0937D-1952-8F6D-CEDE-4C3ED54BD4DA}"/>
              </a:ext>
            </a:extLst>
          </p:cNvPr>
          <p:cNvSpPr txBox="1"/>
          <p:nvPr/>
        </p:nvSpPr>
        <p:spPr>
          <a:xfrm>
            <a:off x="3518170" y="166760"/>
            <a:ext cx="5155660" cy="1015663"/>
          </a:xfrm>
          <a:prstGeom prst="rect">
            <a:avLst/>
          </a:prstGeom>
          <a:noFill/>
        </p:spPr>
        <p:txBody>
          <a:bodyPr wrap="square" rtlCol="0">
            <a:spAutoFit/>
          </a:bodyPr>
          <a:lstStyle/>
          <a:p>
            <a:pPr algn="ctr"/>
            <a:r>
              <a:rPr lang="en-US" sz="6000" dirty="0">
                <a:solidFill>
                  <a:schemeClr val="bg1"/>
                </a:solidFill>
                <a:latin typeface="Bahnschrift" panose="020B0502040204020203" pitchFamily="34" charset="0"/>
              </a:rPr>
              <a:t>Our Work</a:t>
            </a:r>
          </a:p>
        </p:txBody>
      </p:sp>
      <p:sp>
        <p:nvSpPr>
          <p:cNvPr id="3" name="TextBox 2">
            <a:extLst>
              <a:ext uri="{FF2B5EF4-FFF2-40B4-BE49-F238E27FC236}">
                <a16:creationId xmlns:a16="http://schemas.microsoft.com/office/drawing/2014/main" id="{6D8D6F91-642E-54B0-3923-FEE590D91A2E}"/>
              </a:ext>
            </a:extLst>
          </p:cNvPr>
          <p:cNvSpPr txBox="1"/>
          <p:nvPr/>
        </p:nvSpPr>
        <p:spPr>
          <a:xfrm>
            <a:off x="519792" y="1387929"/>
            <a:ext cx="11285765" cy="646331"/>
          </a:xfrm>
          <a:prstGeom prst="rect">
            <a:avLst/>
          </a:prstGeom>
          <a:noFill/>
        </p:spPr>
        <p:txBody>
          <a:bodyPr wrap="square" rtlCol="0">
            <a:spAutoFit/>
          </a:bodyPr>
          <a:lstStyle/>
          <a:p>
            <a:r>
              <a:rPr lang="en-US" sz="3600" b="1" dirty="0">
                <a:solidFill>
                  <a:schemeClr val="bg1"/>
                </a:solidFill>
              </a:rPr>
              <a:t>Experimenting:</a:t>
            </a:r>
          </a:p>
        </p:txBody>
      </p:sp>
      <p:pic>
        <p:nvPicPr>
          <p:cNvPr id="9218" name="Picture 2">
            <a:extLst>
              <a:ext uri="{FF2B5EF4-FFF2-40B4-BE49-F238E27FC236}">
                <a16:creationId xmlns:a16="http://schemas.microsoft.com/office/drawing/2014/main" id="{DE20AED8-80C2-1DAF-BCCF-1C2FF7D20F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8887" y="2034260"/>
            <a:ext cx="7134225" cy="4455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37624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8A0937D-1952-8F6D-CEDE-4C3ED54BD4DA}"/>
              </a:ext>
            </a:extLst>
          </p:cNvPr>
          <p:cNvSpPr txBox="1"/>
          <p:nvPr/>
        </p:nvSpPr>
        <p:spPr>
          <a:xfrm>
            <a:off x="3518170" y="166760"/>
            <a:ext cx="5155660" cy="1015663"/>
          </a:xfrm>
          <a:prstGeom prst="rect">
            <a:avLst/>
          </a:prstGeom>
          <a:noFill/>
        </p:spPr>
        <p:txBody>
          <a:bodyPr wrap="square" rtlCol="0">
            <a:spAutoFit/>
          </a:bodyPr>
          <a:lstStyle/>
          <a:p>
            <a:pPr algn="ctr"/>
            <a:r>
              <a:rPr lang="en-US" sz="6000" dirty="0">
                <a:solidFill>
                  <a:schemeClr val="bg1"/>
                </a:solidFill>
                <a:latin typeface="Bahnschrift" panose="020B0502040204020203" pitchFamily="34" charset="0"/>
              </a:rPr>
              <a:t>Our Work</a:t>
            </a:r>
          </a:p>
        </p:txBody>
      </p:sp>
      <p:sp>
        <p:nvSpPr>
          <p:cNvPr id="3" name="TextBox 2">
            <a:extLst>
              <a:ext uri="{FF2B5EF4-FFF2-40B4-BE49-F238E27FC236}">
                <a16:creationId xmlns:a16="http://schemas.microsoft.com/office/drawing/2014/main" id="{6D8D6F91-642E-54B0-3923-FEE590D91A2E}"/>
              </a:ext>
            </a:extLst>
          </p:cNvPr>
          <p:cNvSpPr txBox="1"/>
          <p:nvPr/>
        </p:nvSpPr>
        <p:spPr>
          <a:xfrm>
            <a:off x="519792" y="1387929"/>
            <a:ext cx="11285765" cy="2308324"/>
          </a:xfrm>
          <a:prstGeom prst="rect">
            <a:avLst/>
          </a:prstGeom>
          <a:noFill/>
        </p:spPr>
        <p:txBody>
          <a:bodyPr wrap="square" rtlCol="0">
            <a:spAutoFit/>
          </a:bodyPr>
          <a:lstStyle/>
          <a:p>
            <a:r>
              <a:rPr lang="en-US" sz="3600" b="1" dirty="0">
                <a:solidFill>
                  <a:schemeClr val="bg1"/>
                </a:solidFill>
              </a:rPr>
              <a:t>Experimenting (Best two Chromosome from Model 4):</a:t>
            </a:r>
          </a:p>
          <a:p>
            <a:pPr marL="342900" indent="-342900">
              <a:buFont typeface="+mj-lt"/>
              <a:buAutoNum type="arabicPeriod"/>
            </a:pPr>
            <a:r>
              <a:rPr lang="en-US" sz="1800" b="0" i="0" u="none" strike="noStrike" dirty="0">
                <a:solidFill>
                  <a:schemeClr val="bg1"/>
                </a:solidFill>
                <a:effectLst/>
                <a:latin typeface="Courier New" panose="02070309020205020404" pitchFamily="49" charset="0"/>
              </a:rPr>
              <a:t>[5.522078466021565,3.865153526785135,-3.5865905986090034,-6.719837436623738,8.408346626937025] with Score: 296465</a:t>
            </a:r>
            <a:endParaRPr lang="en-US" sz="3600" dirty="0">
              <a:solidFill>
                <a:schemeClr val="bg1"/>
              </a:solidFill>
            </a:endParaRPr>
          </a:p>
          <a:p>
            <a:pPr marL="342900" indent="-342900">
              <a:buFont typeface="+mj-lt"/>
              <a:buAutoNum type="arabicPeriod"/>
            </a:pPr>
            <a:r>
              <a:rPr lang="en-US" sz="1800" b="0" i="0" u="none" strike="noStrike" dirty="0">
                <a:solidFill>
                  <a:schemeClr val="bg1"/>
                </a:solidFill>
                <a:effectLst/>
                <a:latin typeface="Courier New" panose="02070309020205020404" pitchFamily="49" charset="0"/>
              </a:rPr>
              <a:t>[5.387269303109375,3.8794766494803907,-3.6804923867413235,-6.709630184000435,8.339967392082738] with Score: 141408</a:t>
            </a:r>
            <a:endParaRPr lang="en-US" sz="3600" dirty="0">
              <a:solidFill>
                <a:schemeClr val="bg1"/>
              </a:solidFill>
              <a:effectLst/>
            </a:endParaRPr>
          </a:p>
          <a:p>
            <a:endParaRPr lang="en-US" sz="3600" b="1" dirty="0">
              <a:solidFill>
                <a:schemeClr val="bg1"/>
              </a:solidFill>
            </a:endParaRPr>
          </a:p>
        </p:txBody>
      </p:sp>
      <p:pic>
        <p:nvPicPr>
          <p:cNvPr id="10242" name="Picture 2">
            <a:extLst>
              <a:ext uri="{FF2B5EF4-FFF2-40B4-BE49-F238E27FC236}">
                <a16:creationId xmlns:a16="http://schemas.microsoft.com/office/drawing/2014/main" id="{45564BAA-7337-A346-00AB-C493CDA2F0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986" y="3696253"/>
            <a:ext cx="4455306" cy="2782716"/>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4C549F1E-38DA-61ED-E4CA-D22B2A3AAC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5710" y="3696253"/>
            <a:ext cx="4444254" cy="277581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9DDE280-4F2E-7A60-2465-5FDC8E38F785}"/>
              </a:ext>
            </a:extLst>
          </p:cNvPr>
          <p:cNvSpPr txBox="1"/>
          <p:nvPr/>
        </p:nvSpPr>
        <p:spPr>
          <a:xfrm>
            <a:off x="4254267" y="3198167"/>
            <a:ext cx="3816814" cy="461665"/>
          </a:xfrm>
          <a:prstGeom prst="rect">
            <a:avLst/>
          </a:prstGeom>
          <a:noFill/>
        </p:spPr>
        <p:txBody>
          <a:bodyPr wrap="none" rtlCol="0">
            <a:spAutoFit/>
          </a:bodyPr>
          <a:lstStyle/>
          <a:p>
            <a:r>
              <a:rPr lang="en-US" sz="2400" b="1" dirty="0">
                <a:solidFill>
                  <a:schemeClr val="bg1"/>
                </a:solidFill>
              </a:rPr>
              <a:t>Rerun of both chromosomes</a:t>
            </a:r>
          </a:p>
        </p:txBody>
      </p:sp>
      <p:sp>
        <p:nvSpPr>
          <p:cNvPr id="6" name="TextBox 5">
            <a:extLst>
              <a:ext uri="{FF2B5EF4-FFF2-40B4-BE49-F238E27FC236}">
                <a16:creationId xmlns:a16="http://schemas.microsoft.com/office/drawing/2014/main" id="{7B55C677-8DC3-B7F0-8188-90D1850A8C71}"/>
              </a:ext>
            </a:extLst>
          </p:cNvPr>
          <p:cNvSpPr txBox="1"/>
          <p:nvPr/>
        </p:nvSpPr>
        <p:spPr>
          <a:xfrm>
            <a:off x="7470410" y="3901759"/>
            <a:ext cx="2039316" cy="369332"/>
          </a:xfrm>
          <a:prstGeom prst="rect">
            <a:avLst/>
          </a:prstGeom>
          <a:noFill/>
        </p:spPr>
        <p:txBody>
          <a:bodyPr wrap="square">
            <a:spAutoFit/>
          </a:bodyPr>
          <a:lstStyle/>
          <a:p>
            <a:r>
              <a:rPr lang="en-US" sz="1800" b="1" dirty="0">
                <a:solidFill>
                  <a:srgbClr val="00B050"/>
                </a:solidFill>
              </a:rPr>
              <a:t>GOAL ACHIEVED!</a:t>
            </a:r>
          </a:p>
        </p:txBody>
      </p:sp>
      <p:sp>
        <p:nvSpPr>
          <p:cNvPr id="8" name="TextBox 7">
            <a:extLst>
              <a:ext uri="{FF2B5EF4-FFF2-40B4-BE49-F238E27FC236}">
                <a16:creationId xmlns:a16="http://schemas.microsoft.com/office/drawing/2014/main" id="{2B224482-395D-6C8B-C4A1-F74816E2854E}"/>
              </a:ext>
            </a:extLst>
          </p:cNvPr>
          <p:cNvSpPr txBox="1"/>
          <p:nvPr/>
        </p:nvSpPr>
        <p:spPr>
          <a:xfrm>
            <a:off x="1374410" y="3901759"/>
            <a:ext cx="6096000" cy="369332"/>
          </a:xfrm>
          <a:prstGeom prst="rect">
            <a:avLst/>
          </a:prstGeom>
          <a:noFill/>
        </p:spPr>
        <p:txBody>
          <a:bodyPr wrap="square">
            <a:spAutoFit/>
          </a:bodyPr>
          <a:lstStyle/>
          <a:p>
            <a:r>
              <a:rPr lang="en-US" sz="1800" b="1" dirty="0">
                <a:solidFill>
                  <a:srgbClr val="FF0000"/>
                </a:solidFill>
              </a:rPr>
              <a:t>FAILED</a:t>
            </a:r>
            <a:endParaRPr lang="en-US" dirty="0"/>
          </a:p>
        </p:txBody>
      </p:sp>
    </p:spTree>
    <p:extLst>
      <p:ext uri="{BB962C8B-B14F-4D97-AF65-F5344CB8AC3E}">
        <p14:creationId xmlns:p14="http://schemas.microsoft.com/office/powerpoint/2010/main" val="727797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8A0937D-1952-8F6D-CEDE-4C3ED54BD4DA}"/>
              </a:ext>
            </a:extLst>
          </p:cNvPr>
          <p:cNvSpPr txBox="1"/>
          <p:nvPr/>
        </p:nvSpPr>
        <p:spPr>
          <a:xfrm>
            <a:off x="3518170" y="166760"/>
            <a:ext cx="5155660" cy="1015663"/>
          </a:xfrm>
          <a:prstGeom prst="rect">
            <a:avLst/>
          </a:prstGeom>
          <a:noFill/>
        </p:spPr>
        <p:txBody>
          <a:bodyPr wrap="square" rtlCol="0">
            <a:spAutoFit/>
          </a:bodyPr>
          <a:lstStyle/>
          <a:p>
            <a:pPr algn="ctr"/>
            <a:r>
              <a:rPr lang="en-US" sz="6000" dirty="0">
                <a:solidFill>
                  <a:schemeClr val="bg1"/>
                </a:solidFill>
                <a:latin typeface="Bahnschrift" panose="020B0502040204020203" pitchFamily="34" charset="0"/>
              </a:rPr>
              <a:t>Our Work</a:t>
            </a:r>
          </a:p>
        </p:txBody>
      </p:sp>
      <p:sp>
        <p:nvSpPr>
          <p:cNvPr id="3" name="TextBox 2">
            <a:extLst>
              <a:ext uri="{FF2B5EF4-FFF2-40B4-BE49-F238E27FC236}">
                <a16:creationId xmlns:a16="http://schemas.microsoft.com/office/drawing/2014/main" id="{6D8D6F91-642E-54B0-3923-FEE590D91A2E}"/>
              </a:ext>
            </a:extLst>
          </p:cNvPr>
          <p:cNvSpPr txBox="1"/>
          <p:nvPr/>
        </p:nvSpPr>
        <p:spPr>
          <a:xfrm>
            <a:off x="519792" y="1387929"/>
            <a:ext cx="11285765" cy="1754326"/>
          </a:xfrm>
          <a:prstGeom prst="rect">
            <a:avLst/>
          </a:prstGeom>
          <a:noFill/>
        </p:spPr>
        <p:txBody>
          <a:bodyPr wrap="square" rtlCol="0">
            <a:spAutoFit/>
          </a:bodyPr>
          <a:lstStyle/>
          <a:p>
            <a:r>
              <a:rPr lang="en-US" sz="3600" b="1" dirty="0">
                <a:solidFill>
                  <a:schemeClr val="bg1"/>
                </a:solidFill>
              </a:rPr>
              <a:t>Experimenting (Best two Chromosome from Model 1):</a:t>
            </a:r>
          </a:p>
          <a:p>
            <a:pPr marL="342900" indent="-342900">
              <a:buFont typeface="+mj-lt"/>
              <a:buAutoNum type="arabicPeriod"/>
            </a:pPr>
            <a:r>
              <a:rPr lang="en-US" sz="1800" b="0" i="0" u="none" strike="noStrike" dirty="0">
                <a:solidFill>
                  <a:schemeClr val="bg1"/>
                </a:solidFill>
                <a:effectLst/>
                <a:latin typeface="Courier New" panose="02070309020205020404" pitchFamily="49" charset="0"/>
              </a:rPr>
              <a:t>[5.934778276089621,3.9432161697030246,-3.2543266900829693,-6.826623928690194] with Score: 206012</a:t>
            </a:r>
          </a:p>
          <a:p>
            <a:pPr marL="342900" indent="-342900">
              <a:buFont typeface="+mj-lt"/>
              <a:buAutoNum type="arabicPeriod"/>
            </a:pPr>
            <a:r>
              <a:rPr lang="en-US" sz="1800" b="0" i="0" u="none" strike="noStrike" dirty="0">
                <a:solidFill>
                  <a:schemeClr val="bg1"/>
                </a:solidFill>
                <a:effectLst/>
                <a:latin typeface="Courier New" panose="02070309020205020404" pitchFamily="49" charset="0"/>
              </a:rPr>
              <a:t>[6.116385036656158,3.962787899764537,-3.1949896696401625,-6.890410003764369] with Score: 186992</a:t>
            </a:r>
            <a:endParaRPr lang="en-US" sz="3600" b="1" dirty="0">
              <a:solidFill>
                <a:schemeClr val="bg1"/>
              </a:solidFill>
            </a:endParaRPr>
          </a:p>
        </p:txBody>
      </p:sp>
      <p:sp>
        <p:nvSpPr>
          <p:cNvPr id="4" name="TextBox 3">
            <a:extLst>
              <a:ext uri="{FF2B5EF4-FFF2-40B4-BE49-F238E27FC236}">
                <a16:creationId xmlns:a16="http://schemas.microsoft.com/office/drawing/2014/main" id="{C9DDE280-4F2E-7A60-2465-5FDC8E38F785}"/>
              </a:ext>
            </a:extLst>
          </p:cNvPr>
          <p:cNvSpPr txBox="1"/>
          <p:nvPr/>
        </p:nvSpPr>
        <p:spPr>
          <a:xfrm>
            <a:off x="4254267" y="3198167"/>
            <a:ext cx="3816814" cy="461665"/>
          </a:xfrm>
          <a:prstGeom prst="rect">
            <a:avLst/>
          </a:prstGeom>
          <a:noFill/>
        </p:spPr>
        <p:txBody>
          <a:bodyPr wrap="none" rtlCol="0">
            <a:spAutoFit/>
          </a:bodyPr>
          <a:lstStyle/>
          <a:p>
            <a:r>
              <a:rPr lang="en-US" sz="2400" b="1" dirty="0">
                <a:solidFill>
                  <a:schemeClr val="bg1"/>
                </a:solidFill>
              </a:rPr>
              <a:t>Rerun of both chromosomes</a:t>
            </a:r>
          </a:p>
        </p:txBody>
      </p:sp>
      <p:pic>
        <p:nvPicPr>
          <p:cNvPr id="12290" name="Picture 2">
            <a:extLst>
              <a:ext uri="{FF2B5EF4-FFF2-40B4-BE49-F238E27FC236}">
                <a16:creationId xmlns:a16="http://schemas.microsoft.com/office/drawing/2014/main" id="{1B66F692-5788-EABA-D9DB-7BDFBF9361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792" y="3673683"/>
            <a:ext cx="4793861" cy="2775813"/>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a:extLst>
              <a:ext uri="{FF2B5EF4-FFF2-40B4-BE49-F238E27FC236}">
                <a16:creationId xmlns:a16="http://schemas.microsoft.com/office/drawing/2014/main" id="{335626AB-6DD8-2D4E-F032-709E095DCA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8349" y="3673683"/>
            <a:ext cx="5043052" cy="283985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B55C677-8DC3-B7F0-8188-90D1850A8C71}"/>
              </a:ext>
            </a:extLst>
          </p:cNvPr>
          <p:cNvSpPr txBox="1"/>
          <p:nvPr/>
        </p:nvSpPr>
        <p:spPr>
          <a:xfrm>
            <a:off x="1069610" y="3947479"/>
            <a:ext cx="2039316" cy="369332"/>
          </a:xfrm>
          <a:prstGeom prst="rect">
            <a:avLst/>
          </a:prstGeom>
          <a:noFill/>
        </p:spPr>
        <p:txBody>
          <a:bodyPr wrap="square">
            <a:spAutoFit/>
          </a:bodyPr>
          <a:lstStyle/>
          <a:p>
            <a:r>
              <a:rPr lang="en-US" sz="1800" b="1" dirty="0">
                <a:solidFill>
                  <a:srgbClr val="FF0000"/>
                </a:solidFill>
              </a:rPr>
              <a:t>FAILED</a:t>
            </a:r>
          </a:p>
        </p:txBody>
      </p:sp>
      <p:sp>
        <p:nvSpPr>
          <p:cNvPr id="7" name="TextBox 6">
            <a:extLst>
              <a:ext uri="{FF2B5EF4-FFF2-40B4-BE49-F238E27FC236}">
                <a16:creationId xmlns:a16="http://schemas.microsoft.com/office/drawing/2014/main" id="{33D418FE-FA40-184B-1256-F3233054E37C}"/>
              </a:ext>
            </a:extLst>
          </p:cNvPr>
          <p:cNvSpPr txBox="1"/>
          <p:nvPr/>
        </p:nvSpPr>
        <p:spPr>
          <a:xfrm>
            <a:off x="7543800" y="3947479"/>
            <a:ext cx="6096000" cy="369332"/>
          </a:xfrm>
          <a:prstGeom prst="rect">
            <a:avLst/>
          </a:prstGeom>
          <a:noFill/>
        </p:spPr>
        <p:txBody>
          <a:bodyPr wrap="square">
            <a:spAutoFit/>
          </a:bodyPr>
          <a:lstStyle/>
          <a:p>
            <a:r>
              <a:rPr lang="en-US" sz="1800" b="1" dirty="0">
                <a:solidFill>
                  <a:srgbClr val="FF0000"/>
                </a:solidFill>
              </a:rPr>
              <a:t>FAILED</a:t>
            </a:r>
            <a:endParaRPr lang="en-US" dirty="0"/>
          </a:p>
        </p:txBody>
      </p:sp>
    </p:spTree>
    <p:extLst>
      <p:ext uri="{BB962C8B-B14F-4D97-AF65-F5344CB8AC3E}">
        <p14:creationId xmlns:p14="http://schemas.microsoft.com/office/powerpoint/2010/main" val="41645487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8A0937D-1952-8F6D-CEDE-4C3ED54BD4DA}"/>
              </a:ext>
            </a:extLst>
          </p:cNvPr>
          <p:cNvSpPr txBox="1"/>
          <p:nvPr/>
        </p:nvSpPr>
        <p:spPr>
          <a:xfrm>
            <a:off x="2284865" y="106552"/>
            <a:ext cx="7622270" cy="1015663"/>
          </a:xfrm>
          <a:prstGeom prst="rect">
            <a:avLst/>
          </a:prstGeom>
          <a:noFill/>
        </p:spPr>
        <p:txBody>
          <a:bodyPr wrap="square" rtlCol="0">
            <a:spAutoFit/>
          </a:bodyPr>
          <a:lstStyle/>
          <a:p>
            <a:pPr algn="ctr"/>
            <a:r>
              <a:rPr lang="en-US" sz="6000" dirty="0">
                <a:solidFill>
                  <a:schemeClr val="bg1"/>
                </a:solidFill>
                <a:latin typeface="Bahnschrift" panose="020B0502040204020203" pitchFamily="34" charset="0"/>
              </a:rPr>
              <a:t>Requested Statistics</a:t>
            </a:r>
          </a:p>
        </p:txBody>
      </p:sp>
      <p:sp>
        <p:nvSpPr>
          <p:cNvPr id="3" name="TextBox 2">
            <a:extLst>
              <a:ext uri="{FF2B5EF4-FFF2-40B4-BE49-F238E27FC236}">
                <a16:creationId xmlns:a16="http://schemas.microsoft.com/office/drawing/2014/main" id="{6D8D6F91-642E-54B0-3923-FEE590D91A2E}"/>
              </a:ext>
            </a:extLst>
          </p:cNvPr>
          <p:cNvSpPr txBox="1"/>
          <p:nvPr/>
        </p:nvSpPr>
        <p:spPr>
          <a:xfrm>
            <a:off x="519793" y="1387929"/>
            <a:ext cx="4570368" cy="3323987"/>
          </a:xfrm>
          <a:prstGeom prst="rect">
            <a:avLst/>
          </a:prstGeom>
          <a:noFill/>
        </p:spPr>
        <p:txBody>
          <a:bodyPr wrap="square" rtlCol="0">
            <a:spAutoFit/>
          </a:bodyPr>
          <a:lstStyle/>
          <a:p>
            <a:pPr marL="571500" indent="-571500">
              <a:buFont typeface="Arial" panose="020B0604020202020204" pitchFamily="34" charset="0"/>
              <a:buChar char="•"/>
            </a:pPr>
            <a:r>
              <a:rPr lang="en-US" sz="2400" b="1" dirty="0">
                <a:solidFill>
                  <a:schemeClr val="bg1"/>
                </a:solidFill>
              </a:rPr>
              <a:t>Chosen Seed: 42</a:t>
            </a:r>
          </a:p>
          <a:p>
            <a:pPr marL="571500" indent="-571500">
              <a:buFont typeface="Arial" panose="020B0604020202020204" pitchFamily="34" charset="0"/>
              <a:buChar char="•"/>
            </a:pPr>
            <a:r>
              <a:rPr lang="en-US" sz="2400" b="1" dirty="0">
                <a:solidFill>
                  <a:schemeClr val="bg1"/>
                </a:solidFill>
              </a:rPr>
              <a:t>Optimal Chromosome:</a:t>
            </a:r>
          </a:p>
          <a:p>
            <a:pPr marL="1028700" lvl="1" indent="-571500">
              <a:buFont typeface="Arial" panose="020B0604020202020204" pitchFamily="34" charset="0"/>
              <a:buChar char="•"/>
            </a:pPr>
            <a:r>
              <a:rPr lang="en-US" sz="1800" b="0" i="0" u="none" strike="noStrike" dirty="0">
                <a:solidFill>
                  <a:schemeClr val="bg1"/>
                </a:solidFill>
                <a:effectLst/>
                <a:latin typeface="Courier New" panose="02070309020205020404" pitchFamily="49" charset="0"/>
              </a:rPr>
              <a:t>5.387269303109375,</a:t>
            </a:r>
          </a:p>
          <a:p>
            <a:pPr marL="1028700" lvl="1" indent="-571500">
              <a:buFont typeface="Arial" panose="020B0604020202020204" pitchFamily="34" charset="0"/>
              <a:buChar char="•"/>
            </a:pPr>
            <a:r>
              <a:rPr lang="en-US" sz="1800" b="0" i="0" u="none" strike="noStrike" dirty="0">
                <a:solidFill>
                  <a:schemeClr val="bg1"/>
                </a:solidFill>
                <a:effectLst/>
                <a:latin typeface="Courier New" panose="02070309020205020404" pitchFamily="49" charset="0"/>
              </a:rPr>
              <a:t>3.8794766494803907,</a:t>
            </a:r>
          </a:p>
          <a:p>
            <a:pPr marL="1028700" lvl="1" indent="-571500">
              <a:buFont typeface="Arial" panose="020B0604020202020204" pitchFamily="34" charset="0"/>
              <a:buChar char="•"/>
            </a:pPr>
            <a:r>
              <a:rPr lang="en-US" sz="1800" b="0" i="0" u="none" strike="noStrike" dirty="0">
                <a:solidFill>
                  <a:schemeClr val="bg1"/>
                </a:solidFill>
                <a:effectLst/>
                <a:latin typeface="Courier New" panose="02070309020205020404" pitchFamily="49" charset="0"/>
              </a:rPr>
              <a:t>-3.6804923867413235,</a:t>
            </a:r>
          </a:p>
          <a:p>
            <a:pPr marL="1028700" lvl="1" indent="-571500">
              <a:buFont typeface="Arial" panose="020B0604020202020204" pitchFamily="34" charset="0"/>
              <a:buChar char="•"/>
            </a:pPr>
            <a:r>
              <a:rPr lang="en-US" sz="1800" b="0" i="0" u="none" strike="noStrike" dirty="0">
                <a:solidFill>
                  <a:schemeClr val="bg1"/>
                </a:solidFill>
                <a:effectLst/>
                <a:latin typeface="Courier New" panose="02070309020205020404" pitchFamily="49" charset="0"/>
              </a:rPr>
              <a:t>-6.709630184000435,</a:t>
            </a:r>
          </a:p>
          <a:p>
            <a:pPr marL="1028700" lvl="1" indent="-571500">
              <a:buFont typeface="Arial" panose="020B0604020202020204" pitchFamily="34" charset="0"/>
              <a:buChar char="•"/>
            </a:pPr>
            <a:r>
              <a:rPr lang="en-US" sz="1800" b="0" i="0" u="none" strike="noStrike" dirty="0">
                <a:solidFill>
                  <a:schemeClr val="bg1"/>
                </a:solidFill>
                <a:effectLst/>
                <a:latin typeface="Courier New" panose="02070309020205020404" pitchFamily="49" charset="0"/>
              </a:rPr>
              <a:t>8.339967392082738]</a:t>
            </a:r>
          </a:p>
          <a:p>
            <a:pPr marL="1028700" lvl="1" indent="-571500">
              <a:buFont typeface="Arial" panose="020B0604020202020204" pitchFamily="34" charset="0"/>
              <a:buChar char="•"/>
            </a:pPr>
            <a:r>
              <a:rPr lang="en-US" sz="1800" b="0" i="0" u="none" strike="noStrike" dirty="0">
                <a:solidFill>
                  <a:schemeClr val="bg1"/>
                </a:solidFill>
                <a:effectLst/>
                <a:latin typeface="Courier New" panose="02070309020205020404" pitchFamily="49" charset="0"/>
              </a:rPr>
              <a:t>Score: [</a:t>
            </a:r>
            <a:r>
              <a:rPr lang="en-US" sz="1800" b="1" i="0" u="none" strike="noStrike" dirty="0">
                <a:solidFill>
                  <a:schemeClr val="bg1"/>
                </a:solidFill>
                <a:effectLst/>
                <a:latin typeface="Courier New" panose="02070309020205020404" pitchFamily="49" charset="0"/>
              </a:rPr>
              <a:t>500039]</a:t>
            </a:r>
          </a:p>
          <a:p>
            <a:pPr marL="1028700" lvl="1" indent="-571500">
              <a:buFont typeface="Arial" panose="020B0604020202020204" pitchFamily="34" charset="0"/>
              <a:buChar char="•"/>
            </a:pPr>
            <a:r>
              <a:rPr lang="en-US" sz="1800" b="1" i="0" u="none" strike="noStrike" dirty="0">
                <a:solidFill>
                  <a:schemeClr val="bg1"/>
                </a:solidFill>
                <a:effectLst/>
                <a:latin typeface="Droid Serif"/>
              </a:rPr>
              <a:t>Final test run with 600 iterations/moves with a Score of</a:t>
            </a:r>
            <a:r>
              <a:rPr lang="en-US" sz="1800" b="0" i="0" u="none" strike="noStrike" dirty="0">
                <a:solidFill>
                  <a:schemeClr val="bg1"/>
                </a:solidFill>
                <a:effectLst/>
                <a:latin typeface="Droid Serif"/>
              </a:rPr>
              <a:t> </a:t>
            </a:r>
            <a:r>
              <a:rPr lang="en-US" sz="1800" b="1" i="0" u="none" strike="noStrike" dirty="0">
                <a:solidFill>
                  <a:schemeClr val="bg1"/>
                </a:solidFill>
                <a:effectLst/>
                <a:latin typeface="Courier New" panose="02070309020205020404" pitchFamily="49" charset="0"/>
              </a:rPr>
              <a:t>15840</a:t>
            </a:r>
            <a:endParaRPr lang="en-US" sz="3600" b="1" dirty="0">
              <a:solidFill>
                <a:schemeClr val="bg1"/>
              </a:solidFill>
            </a:endParaRPr>
          </a:p>
        </p:txBody>
      </p:sp>
      <p:pic>
        <p:nvPicPr>
          <p:cNvPr id="13314" name="Picture 2">
            <a:extLst>
              <a:ext uri="{FF2B5EF4-FFF2-40B4-BE49-F238E27FC236}">
                <a16:creationId xmlns:a16="http://schemas.microsoft.com/office/drawing/2014/main" id="{3C47A402-3BC9-C9DD-889D-216F8F508F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0161" y="1387929"/>
            <a:ext cx="6746398" cy="42473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06318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8A0937D-1952-8F6D-CEDE-4C3ED54BD4DA}"/>
              </a:ext>
            </a:extLst>
          </p:cNvPr>
          <p:cNvSpPr txBox="1"/>
          <p:nvPr/>
        </p:nvSpPr>
        <p:spPr>
          <a:xfrm>
            <a:off x="2284865" y="106552"/>
            <a:ext cx="7622270" cy="1015663"/>
          </a:xfrm>
          <a:prstGeom prst="rect">
            <a:avLst/>
          </a:prstGeom>
          <a:noFill/>
        </p:spPr>
        <p:txBody>
          <a:bodyPr wrap="square" rtlCol="0">
            <a:spAutoFit/>
          </a:bodyPr>
          <a:lstStyle/>
          <a:p>
            <a:pPr algn="ctr"/>
            <a:r>
              <a:rPr lang="en-US" sz="6000" dirty="0">
                <a:solidFill>
                  <a:schemeClr val="bg1"/>
                </a:solidFill>
                <a:latin typeface="Bahnschrift" panose="020B0502040204020203" pitchFamily="34" charset="0"/>
              </a:rPr>
              <a:t>References </a:t>
            </a:r>
          </a:p>
        </p:txBody>
      </p:sp>
      <p:sp>
        <p:nvSpPr>
          <p:cNvPr id="3" name="TextBox 2">
            <a:extLst>
              <a:ext uri="{FF2B5EF4-FFF2-40B4-BE49-F238E27FC236}">
                <a16:creationId xmlns:a16="http://schemas.microsoft.com/office/drawing/2014/main" id="{6D8D6F91-642E-54B0-3923-FEE590D91A2E}"/>
              </a:ext>
            </a:extLst>
          </p:cNvPr>
          <p:cNvSpPr txBox="1"/>
          <p:nvPr/>
        </p:nvSpPr>
        <p:spPr>
          <a:xfrm>
            <a:off x="648516" y="1479369"/>
            <a:ext cx="10894967" cy="1051570"/>
          </a:xfrm>
          <a:prstGeom prst="rect">
            <a:avLst/>
          </a:prstGeom>
          <a:noFill/>
        </p:spPr>
        <p:txBody>
          <a:bodyPr wrap="square" rtlCol="0">
            <a:spAutoFit/>
          </a:bodyPr>
          <a:lstStyle/>
          <a:p>
            <a:pPr marL="285750" indent="-285750" rtl="0" fontAlgn="base">
              <a:spcBef>
                <a:spcPts val="1000"/>
              </a:spcBef>
              <a:spcAft>
                <a:spcPts val="0"/>
              </a:spcAft>
              <a:buFont typeface="Arial" panose="020B0604020202020204" pitchFamily="34" charset="0"/>
              <a:buChar char="•"/>
            </a:pPr>
            <a:r>
              <a:rPr lang="en-US" sz="1800" b="0" i="0" u="sng" strike="noStrike" dirty="0">
                <a:solidFill>
                  <a:srgbClr val="1155CC"/>
                </a:solidFill>
                <a:effectLst/>
                <a:latin typeface="Droid Serif"/>
                <a:hlinkClick r:id="rId2"/>
              </a:rPr>
              <a:t>https://github.com/camilanovaes/tetris-ai/tree/master?tab=readme-ov-file</a:t>
            </a:r>
            <a:r>
              <a:rPr lang="en-US" sz="1800" b="0" i="0" u="none" strike="noStrike" dirty="0">
                <a:solidFill>
                  <a:srgbClr val="666666"/>
                </a:solidFill>
                <a:effectLst/>
                <a:latin typeface="Droid Serif"/>
              </a:rPr>
              <a:t> </a:t>
            </a:r>
          </a:p>
          <a:p>
            <a:pPr rtl="0" fontAlgn="base">
              <a:spcBef>
                <a:spcPts val="1000"/>
              </a:spcBef>
              <a:spcAft>
                <a:spcPts val="0"/>
              </a:spcAft>
              <a:buFont typeface="Arial" panose="020B0604020202020204" pitchFamily="34" charset="0"/>
              <a:buChar char="•"/>
            </a:pPr>
            <a:endParaRPr lang="en-US" sz="1800" b="0" i="0" u="none" strike="noStrike" dirty="0">
              <a:solidFill>
                <a:srgbClr val="666666"/>
              </a:solidFill>
              <a:effectLst/>
              <a:latin typeface="Droid Serif"/>
            </a:endParaRPr>
          </a:p>
          <a:p>
            <a:pPr marL="285750" indent="-285750">
              <a:buFont typeface="Arial" panose="020B0604020202020204" pitchFamily="34" charset="0"/>
              <a:buChar char="•"/>
            </a:pPr>
            <a:r>
              <a:rPr lang="en-US" u="sng" dirty="0">
                <a:solidFill>
                  <a:srgbClr val="1155CC"/>
                </a:solidFill>
                <a:latin typeface="Droid Serif"/>
              </a:rPr>
              <a:t>https://codemyroad.wordpress.com/2013/04/14/tetris-ai-the-near-perfect-player/</a:t>
            </a:r>
            <a:endParaRPr lang="en-US" sz="3600" b="1" dirty="0">
              <a:solidFill>
                <a:schemeClr val="bg1"/>
              </a:solidFill>
            </a:endParaRPr>
          </a:p>
        </p:txBody>
      </p:sp>
    </p:spTree>
    <p:extLst>
      <p:ext uri="{BB962C8B-B14F-4D97-AF65-F5344CB8AC3E}">
        <p14:creationId xmlns:p14="http://schemas.microsoft.com/office/powerpoint/2010/main" val="221275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8A0937D-1952-8F6D-CEDE-4C3ED54BD4DA}"/>
              </a:ext>
            </a:extLst>
          </p:cNvPr>
          <p:cNvSpPr txBox="1"/>
          <p:nvPr/>
        </p:nvSpPr>
        <p:spPr>
          <a:xfrm>
            <a:off x="3518170" y="166760"/>
            <a:ext cx="5155660" cy="1015663"/>
          </a:xfrm>
          <a:prstGeom prst="rect">
            <a:avLst/>
          </a:prstGeom>
          <a:noFill/>
        </p:spPr>
        <p:txBody>
          <a:bodyPr wrap="square" rtlCol="0">
            <a:spAutoFit/>
          </a:bodyPr>
          <a:lstStyle/>
          <a:p>
            <a:pPr algn="ctr"/>
            <a:r>
              <a:rPr lang="en-US" sz="6000" dirty="0">
                <a:solidFill>
                  <a:schemeClr val="bg1"/>
                </a:solidFill>
                <a:latin typeface="Bahnschrift" panose="020B0502040204020203" pitchFamily="34" charset="0"/>
              </a:rPr>
              <a:t>Our Work</a:t>
            </a:r>
          </a:p>
        </p:txBody>
      </p:sp>
      <p:sp>
        <p:nvSpPr>
          <p:cNvPr id="3" name="TextBox 2">
            <a:extLst>
              <a:ext uri="{FF2B5EF4-FFF2-40B4-BE49-F238E27FC236}">
                <a16:creationId xmlns:a16="http://schemas.microsoft.com/office/drawing/2014/main" id="{6D8D6F91-642E-54B0-3923-FEE590D91A2E}"/>
              </a:ext>
            </a:extLst>
          </p:cNvPr>
          <p:cNvSpPr txBox="1"/>
          <p:nvPr/>
        </p:nvSpPr>
        <p:spPr>
          <a:xfrm>
            <a:off x="653143" y="1355271"/>
            <a:ext cx="5442857" cy="3949799"/>
          </a:xfrm>
          <a:prstGeom prst="rect">
            <a:avLst/>
          </a:prstGeom>
          <a:noFill/>
        </p:spPr>
        <p:txBody>
          <a:bodyPr wrap="square" rtlCol="0">
            <a:spAutoFit/>
          </a:bodyPr>
          <a:lstStyle/>
          <a:p>
            <a:r>
              <a:rPr lang="en-US" sz="3600" b="1" dirty="0">
                <a:solidFill>
                  <a:schemeClr val="bg1"/>
                </a:solidFill>
              </a:rPr>
              <a:t>Introduction</a:t>
            </a:r>
            <a:r>
              <a:rPr lang="en-US" dirty="0">
                <a:solidFill>
                  <a:schemeClr val="bg1"/>
                </a:solidFill>
              </a:rPr>
              <a:t>:</a:t>
            </a:r>
          </a:p>
          <a:p>
            <a:pPr rtl="0">
              <a:spcBef>
                <a:spcPts val="1000"/>
              </a:spcBef>
              <a:spcAft>
                <a:spcPts val="0"/>
              </a:spcAft>
            </a:pPr>
            <a:r>
              <a:rPr lang="en-US" sz="1800" b="0" i="0" u="none" strike="noStrike" dirty="0">
                <a:solidFill>
                  <a:schemeClr val="bg1"/>
                </a:solidFill>
                <a:effectLst/>
                <a:latin typeface="Droid Serif"/>
              </a:rPr>
              <a:t>The classical game of Tetris where you put blocks on top of one another to create a rectangular structure within a particular area or you lose.</a:t>
            </a:r>
            <a:endParaRPr lang="en-US" dirty="0">
              <a:solidFill>
                <a:schemeClr val="bg1"/>
              </a:solidFill>
              <a:effectLst/>
            </a:endParaRPr>
          </a:p>
          <a:p>
            <a:pPr rtl="0">
              <a:spcBef>
                <a:spcPts val="1000"/>
              </a:spcBef>
              <a:spcAft>
                <a:spcPts val="0"/>
              </a:spcAft>
            </a:pPr>
            <a:r>
              <a:rPr lang="en-US" sz="1800" b="0" i="0" u="none" strike="noStrike" dirty="0">
                <a:solidFill>
                  <a:schemeClr val="bg1"/>
                </a:solidFill>
                <a:effectLst/>
                <a:latin typeface="Droid Serif"/>
              </a:rPr>
              <a:t>We used a genetic algorithm as requested. We built a virtual chromosome where a chromosome here represents a player, each chromosome has some attributes of which the most important are the genes, genes are just numbers that act like weights that calculate the score for a move based on the board heuristics. </a:t>
            </a:r>
            <a:endParaRPr lang="en-US" dirty="0">
              <a:solidFill>
                <a:schemeClr val="bg1"/>
              </a:solidFill>
              <a:effectLst/>
            </a:endParaRPr>
          </a:p>
          <a:p>
            <a:endParaRPr lang="en-US" dirty="0">
              <a:solidFill>
                <a:schemeClr val="bg1"/>
              </a:solidFill>
            </a:endParaRPr>
          </a:p>
        </p:txBody>
      </p:sp>
      <p:pic>
        <p:nvPicPr>
          <p:cNvPr id="1026" name="Picture 2">
            <a:extLst>
              <a:ext uri="{FF2B5EF4-FFF2-40B4-BE49-F238E27FC236}">
                <a16:creationId xmlns:a16="http://schemas.microsoft.com/office/drawing/2014/main" id="{0DD9506E-C46A-7622-7FAB-26D7A9FE5A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8343" y="1428860"/>
            <a:ext cx="3048000" cy="3419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7914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8A0937D-1952-8F6D-CEDE-4C3ED54BD4DA}"/>
              </a:ext>
            </a:extLst>
          </p:cNvPr>
          <p:cNvSpPr txBox="1"/>
          <p:nvPr/>
        </p:nvSpPr>
        <p:spPr>
          <a:xfrm>
            <a:off x="3518170" y="166760"/>
            <a:ext cx="5155660" cy="1015663"/>
          </a:xfrm>
          <a:prstGeom prst="rect">
            <a:avLst/>
          </a:prstGeom>
          <a:noFill/>
        </p:spPr>
        <p:txBody>
          <a:bodyPr wrap="square" rtlCol="0">
            <a:spAutoFit/>
          </a:bodyPr>
          <a:lstStyle/>
          <a:p>
            <a:pPr algn="ctr"/>
            <a:r>
              <a:rPr lang="en-US" sz="6000" dirty="0">
                <a:solidFill>
                  <a:schemeClr val="bg1"/>
                </a:solidFill>
                <a:latin typeface="Bahnschrift" panose="020B0502040204020203" pitchFamily="34" charset="0"/>
              </a:rPr>
              <a:t>Our Work</a:t>
            </a:r>
          </a:p>
        </p:txBody>
      </p:sp>
      <p:sp>
        <p:nvSpPr>
          <p:cNvPr id="3" name="TextBox 2">
            <a:extLst>
              <a:ext uri="{FF2B5EF4-FFF2-40B4-BE49-F238E27FC236}">
                <a16:creationId xmlns:a16="http://schemas.microsoft.com/office/drawing/2014/main" id="{6D8D6F91-642E-54B0-3923-FEE590D91A2E}"/>
              </a:ext>
            </a:extLst>
          </p:cNvPr>
          <p:cNvSpPr txBox="1"/>
          <p:nvPr/>
        </p:nvSpPr>
        <p:spPr>
          <a:xfrm>
            <a:off x="653143" y="1355271"/>
            <a:ext cx="5442857" cy="3524042"/>
          </a:xfrm>
          <a:prstGeom prst="rect">
            <a:avLst/>
          </a:prstGeom>
          <a:noFill/>
        </p:spPr>
        <p:txBody>
          <a:bodyPr wrap="square" rtlCol="0">
            <a:spAutoFit/>
          </a:bodyPr>
          <a:lstStyle/>
          <a:p>
            <a:r>
              <a:rPr lang="en-US" sz="3600" b="1" dirty="0">
                <a:solidFill>
                  <a:schemeClr val="bg1"/>
                </a:solidFill>
              </a:rPr>
              <a:t>Solution</a:t>
            </a:r>
            <a:r>
              <a:rPr lang="en-US" dirty="0">
                <a:solidFill>
                  <a:schemeClr val="bg1"/>
                </a:solidFill>
              </a:rPr>
              <a:t>:</a:t>
            </a:r>
          </a:p>
          <a:p>
            <a:pPr rtl="0">
              <a:spcBef>
                <a:spcPts val="1000"/>
              </a:spcBef>
              <a:spcAft>
                <a:spcPts val="0"/>
              </a:spcAft>
            </a:pPr>
            <a:r>
              <a:rPr lang="en-US" sz="1800" b="1" i="0" u="none" strike="noStrike" dirty="0">
                <a:solidFill>
                  <a:schemeClr val="bg1"/>
                </a:solidFill>
                <a:effectLst/>
                <a:latin typeface="Droid Serif"/>
              </a:rPr>
              <a:t>We have created 2 classes:</a:t>
            </a:r>
            <a:r>
              <a:rPr lang="en-US" sz="1800" b="0" i="0" u="none" strike="noStrike" dirty="0">
                <a:solidFill>
                  <a:schemeClr val="bg1"/>
                </a:solidFill>
                <a:effectLst/>
                <a:latin typeface="Droid Serif"/>
              </a:rPr>
              <a:t> </a:t>
            </a:r>
            <a:endParaRPr lang="en-US" dirty="0">
              <a:solidFill>
                <a:schemeClr val="bg1"/>
              </a:solidFill>
              <a:effectLst/>
            </a:endParaRPr>
          </a:p>
          <a:p>
            <a:pPr rtl="0" fontAlgn="base">
              <a:spcBef>
                <a:spcPts val="1000"/>
              </a:spcBef>
              <a:spcAft>
                <a:spcPts val="0"/>
              </a:spcAft>
              <a:buFont typeface="Arial" panose="020B0604020202020204" pitchFamily="34" charset="0"/>
              <a:buChar char="•"/>
            </a:pPr>
            <a:r>
              <a:rPr lang="en-US" sz="1800" b="0" i="0" u="none" strike="noStrike" dirty="0">
                <a:solidFill>
                  <a:schemeClr val="bg1"/>
                </a:solidFill>
                <a:effectLst/>
                <a:latin typeface="Droid Serif"/>
              </a:rPr>
              <a:t>Chromosome class which houses the genes and contains other methods that help in deciding the best move based on the current board, current piece, and the next piece.</a:t>
            </a:r>
          </a:p>
          <a:p>
            <a:pPr rtl="0" fontAlgn="base">
              <a:spcBef>
                <a:spcPts val="1000"/>
              </a:spcBef>
              <a:spcAft>
                <a:spcPts val="0"/>
              </a:spcAft>
              <a:buFont typeface="Arial" panose="020B0604020202020204" pitchFamily="34" charset="0"/>
              <a:buChar char="•"/>
            </a:pPr>
            <a:r>
              <a:rPr lang="en-US" sz="1800" b="0" i="0" u="none" strike="noStrike" dirty="0" err="1">
                <a:solidFill>
                  <a:schemeClr val="bg1"/>
                </a:solidFill>
                <a:effectLst/>
                <a:latin typeface="Droid Serif"/>
              </a:rPr>
              <a:t>GeneticAlgorithm</a:t>
            </a:r>
            <a:r>
              <a:rPr lang="en-US" sz="1800" b="0" i="0" u="none" strike="noStrike" dirty="0">
                <a:solidFill>
                  <a:schemeClr val="bg1"/>
                </a:solidFill>
                <a:effectLst/>
                <a:latin typeface="Droid Serif"/>
              </a:rPr>
              <a:t> class is responsible for evolving the population to fit the current problem best, making a Tetris AI.</a:t>
            </a:r>
          </a:p>
          <a:p>
            <a:endParaRPr lang="en-US" dirty="0">
              <a:solidFill>
                <a:schemeClr val="bg1"/>
              </a:solidFill>
            </a:endParaRPr>
          </a:p>
        </p:txBody>
      </p:sp>
      <p:pic>
        <p:nvPicPr>
          <p:cNvPr id="5" name="Picture 4">
            <a:extLst>
              <a:ext uri="{FF2B5EF4-FFF2-40B4-BE49-F238E27FC236}">
                <a16:creationId xmlns:a16="http://schemas.microsoft.com/office/drawing/2014/main" id="{60D6506B-1B37-CE8C-263F-18B898E904A7}"/>
              </a:ext>
            </a:extLst>
          </p:cNvPr>
          <p:cNvPicPr>
            <a:picLocks noChangeAspect="1"/>
          </p:cNvPicPr>
          <p:nvPr/>
        </p:nvPicPr>
        <p:blipFill>
          <a:blip r:embed="rId2"/>
          <a:stretch>
            <a:fillRect/>
          </a:stretch>
        </p:blipFill>
        <p:spPr>
          <a:xfrm>
            <a:off x="6096000" y="1502229"/>
            <a:ext cx="5807874" cy="2958273"/>
          </a:xfrm>
          <a:prstGeom prst="rect">
            <a:avLst/>
          </a:prstGeom>
        </p:spPr>
      </p:pic>
    </p:spTree>
    <p:extLst>
      <p:ext uri="{BB962C8B-B14F-4D97-AF65-F5344CB8AC3E}">
        <p14:creationId xmlns:p14="http://schemas.microsoft.com/office/powerpoint/2010/main" val="1570967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8A0937D-1952-8F6D-CEDE-4C3ED54BD4DA}"/>
              </a:ext>
            </a:extLst>
          </p:cNvPr>
          <p:cNvSpPr txBox="1"/>
          <p:nvPr/>
        </p:nvSpPr>
        <p:spPr>
          <a:xfrm>
            <a:off x="3518170" y="166760"/>
            <a:ext cx="5155660" cy="1015663"/>
          </a:xfrm>
          <a:prstGeom prst="rect">
            <a:avLst/>
          </a:prstGeom>
          <a:noFill/>
        </p:spPr>
        <p:txBody>
          <a:bodyPr wrap="square" rtlCol="0">
            <a:spAutoFit/>
          </a:bodyPr>
          <a:lstStyle/>
          <a:p>
            <a:pPr algn="ctr"/>
            <a:r>
              <a:rPr lang="en-US" sz="6000" dirty="0">
                <a:solidFill>
                  <a:schemeClr val="bg1"/>
                </a:solidFill>
                <a:latin typeface="Bahnschrift" panose="020B0502040204020203" pitchFamily="34" charset="0"/>
              </a:rPr>
              <a:t>Our Work</a:t>
            </a:r>
          </a:p>
        </p:txBody>
      </p:sp>
      <p:sp>
        <p:nvSpPr>
          <p:cNvPr id="3" name="TextBox 2">
            <a:extLst>
              <a:ext uri="{FF2B5EF4-FFF2-40B4-BE49-F238E27FC236}">
                <a16:creationId xmlns:a16="http://schemas.microsoft.com/office/drawing/2014/main" id="{6D8D6F91-642E-54B0-3923-FEE590D91A2E}"/>
              </a:ext>
            </a:extLst>
          </p:cNvPr>
          <p:cNvSpPr txBox="1"/>
          <p:nvPr/>
        </p:nvSpPr>
        <p:spPr>
          <a:xfrm>
            <a:off x="653143" y="1355271"/>
            <a:ext cx="5442857" cy="4021614"/>
          </a:xfrm>
          <a:prstGeom prst="rect">
            <a:avLst/>
          </a:prstGeom>
          <a:noFill/>
        </p:spPr>
        <p:txBody>
          <a:bodyPr wrap="square" rtlCol="0">
            <a:spAutoFit/>
          </a:bodyPr>
          <a:lstStyle/>
          <a:p>
            <a:r>
              <a:rPr lang="en-US" sz="3600" b="1" dirty="0">
                <a:solidFill>
                  <a:schemeClr val="bg1"/>
                </a:solidFill>
              </a:rPr>
              <a:t>Solution</a:t>
            </a:r>
            <a:r>
              <a:rPr lang="en-US" dirty="0">
                <a:solidFill>
                  <a:schemeClr val="bg1"/>
                </a:solidFill>
              </a:rPr>
              <a:t>:</a:t>
            </a:r>
          </a:p>
          <a:p>
            <a:pPr rtl="0">
              <a:spcBef>
                <a:spcPts val="1000"/>
              </a:spcBef>
              <a:spcAft>
                <a:spcPts val="0"/>
              </a:spcAft>
            </a:pPr>
            <a:r>
              <a:rPr lang="en-US" sz="2800" b="1" i="0" u="none" strike="noStrike" dirty="0">
                <a:solidFill>
                  <a:schemeClr val="bg1"/>
                </a:solidFill>
                <a:effectLst/>
                <a:latin typeface="Droid Serif"/>
              </a:rPr>
              <a:t>Chosen Values:</a:t>
            </a:r>
            <a:endParaRPr lang="en-US" sz="2800" dirty="0">
              <a:solidFill>
                <a:schemeClr val="bg1"/>
              </a:solidFill>
              <a:effectLst/>
            </a:endParaRPr>
          </a:p>
          <a:p>
            <a:pPr rtl="0" fontAlgn="base">
              <a:spcBef>
                <a:spcPts val="1000"/>
              </a:spcBef>
              <a:spcAft>
                <a:spcPts val="0"/>
              </a:spcAft>
              <a:buFont typeface="Arial" panose="020B0604020202020204" pitchFamily="34" charset="0"/>
              <a:buChar char="•"/>
            </a:pPr>
            <a:r>
              <a:rPr lang="en-US" sz="2800" b="1" i="0" u="none" strike="noStrike" dirty="0">
                <a:solidFill>
                  <a:schemeClr val="bg1"/>
                </a:solidFill>
                <a:effectLst/>
                <a:latin typeface="Droid Serif"/>
              </a:rPr>
              <a:t>Percentage of Mutation: 20%</a:t>
            </a:r>
          </a:p>
          <a:p>
            <a:pPr rtl="0" fontAlgn="base">
              <a:spcBef>
                <a:spcPts val="0"/>
              </a:spcBef>
              <a:spcAft>
                <a:spcPts val="0"/>
              </a:spcAft>
              <a:buFont typeface="Arial" panose="020B0604020202020204" pitchFamily="34" charset="0"/>
              <a:buChar char="•"/>
            </a:pPr>
            <a:r>
              <a:rPr lang="en-US" sz="2800" b="1" i="0" u="none" strike="noStrike" dirty="0">
                <a:solidFill>
                  <a:schemeClr val="bg1"/>
                </a:solidFill>
                <a:effectLst/>
                <a:latin typeface="Droid Serif"/>
              </a:rPr>
              <a:t>Percentage of Selection: 35%</a:t>
            </a:r>
          </a:p>
          <a:p>
            <a:pPr rtl="0" fontAlgn="base">
              <a:spcBef>
                <a:spcPts val="0"/>
              </a:spcBef>
              <a:spcAft>
                <a:spcPts val="0"/>
              </a:spcAft>
              <a:buFont typeface="Arial" panose="020B0604020202020204" pitchFamily="34" charset="0"/>
              <a:buChar char="•"/>
            </a:pPr>
            <a:r>
              <a:rPr lang="en-US" sz="2800" b="1" i="0" u="none" strike="noStrike" dirty="0">
                <a:solidFill>
                  <a:schemeClr val="bg1"/>
                </a:solidFill>
                <a:effectLst/>
                <a:latin typeface="Droid Serif"/>
              </a:rPr>
              <a:t>Population Size: 15 </a:t>
            </a:r>
          </a:p>
          <a:p>
            <a:pPr rtl="0" fontAlgn="base">
              <a:spcBef>
                <a:spcPts val="1000"/>
              </a:spcBef>
              <a:spcAft>
                <a:spcPts val="0"/>
              </a:spcAft>
              <a:buFont typeface="Arial" panose="020B0604020202020204" pitchFamily="34" charset="0"/>
              <a:buChar char="•"/>
            </a:pPr>
            <a:r>
              <a:rPr lang="en-US" sz="2800" b="1" i="0" u="none" strike="noStrike" dirty="0">
                <a:solidFill>
                  <a:schemeClr val="bg1"/>
                </a:solidFill>
                <a:effectLst/>
                <a:latin typeface="Droid Serif"/>
              </a:rPr>
              <a:t>Chosen Seed: 42</a:t>
            </a:r>
          </a:p>
          <a:p>
            <a:pPr rtl="0" fontAlgn="base">
              <a:spcBef>
                <a:spcPts val="1000"/>
              </a:spcBef>
              <a:spcAft>
                <a:spcPts val="0"/>
              </a:spcAft>
              <a:buFont typeface="Arial" panose="020B0604020202020204" pitchFamily="34" charset="0"/>
              <a:buChar char="•"/>
            </a:pPr>
            <a:r>
              <a:rPr lang="en-US" sz="2800" b="1" dirty="0">
                <a:solidFill>
                  <a:srgbClr val="00B050"/>
                </a:solidFill>
                <a:latin typeface="Droid Serif"/>
              </a:rPr>
              <a:t>GOAL SCORE: 500,000</a:t>
            </a:r>
            <a:endParaRPr lang="en-US" sz="2800" b="1" i="0" u="none" strike="noStrike" dirty="0">
              <a:solidFill>
                <a:srgbClr val="00B050"/>
              </a:solidFill>
              <a:effectLst/>
              <a:latin typeface="Droid Serif"/>
            </a:endParaRPr>
          </a:p>
          <a:p>
            <a:endParaRPr lang="en-US" dirty="0">
              <a:solidFill>
                <a:schemeClr val="bg1"/>
              </a:solidFill>
            </a:endParaRPr>
          </a:p>
        </p:txBody>
      </p:sp>
    </p:spTree>
    <p:extLst>
      <p:ext uri="{BB962C8B-B14F-4D97-AF65-F5344CB8AC3E}">
        <p14:creationId xmlns:p14="http://schemas.microsoft.com/office/powerpoint/2010/main" val="984113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8A0937D-1952-8F6D-CEDE-4C3ED54BD4DA}"/>
              </a:ext>
            </a:extLst>
          </p:cNvPr>
          <p:cNvSpPr txBox="1"/>
          <p:nvPr/>
        </p:nvSpPr>
        <p:spPr>
          <a:xfrm>
            <a:off x="3518170" y="166760"/>
            <a:ext cx="5155660" cy="1015663"/>
          </a:xfrm>
          <a:prstGeom prst="rect">
            <a:avLst/>
          </a:prstGeom>
          <a:noFill/>
        </p:spPr>
        <p:txBody>
          <a:bodyPr wrap="square" rtlCol="0">
            <a:spAutoFit/>
          </a:bodyPr>
          <a:lstStyle/>
          <a:p>
            <a:pPr algn="ctr"/>
            <a:r>
              <a:rPr lang="en-US" sz="6000" dirty="0">
                <a:solidFill>
                  <a:schemeClr val="bg1"/>
                </a:solidFill>
                <a:latin typeface="Bahnschrift" panose="020B0502040204020203" pitchFamily="34" charset="0"/>
              </a:rPr>
              <a:t>Our Work</a:t>
            </a:r>
          </a:p>
        </p:txBody>
      </p:sp>
      <p:sp>
        <p:nvSpPr>
          <p:cNvPr id="3" name="TextBox 2">
            <a:extLst>
              <a:ext uri="{FF2B5EF4-FFF2-40B4-BE49-F238E27FC236}">
                <a16:creationId xmlns:a16="http://schemas.microsoft.com/office/drawing/2014/main" id="{6D8D6F91-642E-54B0-3923-FEE590D91A2E}"/>
              </a:ext>
            </a:extLst>
          </p:cNvPr>
          <p:cNvSpPr txBox="1"/>
          <p:nvPr/>
        </p:nvSpPr>
        <p:spPr>
          <a:xfrm>
            <a:off x="519792" y="1387929"/>
            <a:ext cx="11152415" cy="2031325"/>
          </a:xfrm>
          <a:prstGeom prst="rect">
            <a:avLst/>
          </a:prstGeom>
          <a:noFill/>
        </p:spPr>
        <p:txBody>
          <a:bodyPr wrap="square" rtlCol="0">
            <a:spAutoFit/>
          </a:bodyPr>
          <a:lstStyle/>
          <a:p>
            <a:r>
              <a:rPr lang="en-US" sz="3600" b="1" dirty="0">
                <a:solidFill>
                  <a:schemeClr val="bg1"/>
                </a:solidFill>
              </a:rPr>
              <a:t>Solution (Genetic Algorithm Implementation)</a:t>
            </a:r>
            <a:r>
              <a:rPr lang="en-US" dirty="0">
                <a:solidFill>
                  <a:schemeClr val="bg1"/>
                </a:solidFill>
              </a:rPr>
              <a:t>:</a:t>
            </a:r>
          </a:p>
          <a:p>
            <a:endParaRPr lang="en-US" dirty="0">
              <a:solidFill>
                <a:schemeClr val="bg1"/>
              </a:solidFill>
            </a:endParaRPr>
          </a:p>
          <a:p>
            <a:r>
              <a:rPr lang="en-US" sz="2400" b="1" i="0" u="none" strike="noStrike" dirty="0">
                <a:solidFill>
                  <a:schemeClr val="bg1"/>
                </a:solidFill>
                <a:effectLst/>
                <a:latin typeface="Droid Serif"/>
              </a:rPr>
              <a:t>Fitness Calculation</a:t>
            </a:r>
            <a:r>
              <a:rPr lang="en-US" sz="2400" b="0" i="0" u="none" strike="noStrike" dirty="0">
                <a:solidFill>
                  <a:schemeClr val="bg1"/>
                </a:solidFill>
                <a:effectLst/>
                <a:latin typeface="Droid Serif"/>
              </a:rPr>
              <a:t>: the fitness score for each chromosome in the current population is the score that the chromosome gets after ending a full Tetris game whether that would be winning or losing.</a:t>
            </a:r>
            <a:endParaRPr lang="en-US" sz="2400" dirty="0">
              <a:solidFill>
                <a:schemeClr val="bg1"/>
              </a:solidFill>
            </a:endParaRPr>
          </a:p>
        </p:txBody>
      </p:sp>
      <p:pic>
        <p:nvPicPr>
          <p:cNvPr id="3074" name="Picture 2">
            <a:extLst>
              <a:ext uri="{FF2B5EF4-FFF2-40B4-BE49-F238E27FC236}">
                <a16:creationId xmlns:a16="http://schemas.microsoft.com/office/drawing/2014/main" id="{019AB689-4D37-9F70-7818-CC0B44C2E2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9654" y="4048623"/>
            <a:ext cx="10332690" cy="1355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9957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8A0937D-1952-8F6D-CEDE-4C3ED54BD4DA}"/>
              </a:ext>
            </a:extLst>
          </p:cNvPr>
          <p:cNvSpPr txBox="1"/>
          <p:nvPr/>
        </p:nvSpPr>
        <p:spPr>
          <a:xfrm>
            <a:off x="3518170" y="166760"/>
            <a:ext cx="5155660" cy="1015663"/>
          </a:xfrm>
          <a:prstGeom prst="rect">
            <a:avLst/>
          </a:prstGeom>
          <a:noFill/>
        </p:spPr>
        <p:txBody>
          <a:bodyPr wrap="square" rtlCol="0">
            <a:spAutoFit/>
          </a:bodyPr>
          <a:lstStyle/>
          <a:p>
            <a:pPr algn="ctr"/>
            <a:r>
              <a:rPr lang="en-US" sz="6000" dirty="0">
                <a:solidFill>
                  <a:schemeClr val="bg1"/>
                </a:solidFill>
                <a:latin typeface="Bahnschrift" panose="020B0502040204020203" pitchFamily="34" charset="0"/>
              </a:rPr>
              <a:t>Our Work</a:t>
            </a:r>
          </a:p>
        </p:txBody>
      </p:sp>
      <p:sp>
        <p:nvSpPr>
          <p:cNvPr id="3" name="TextBox 2">
            <a:extLst>
              <a:ext uri="{FF2B5EF4-FFF2-40B4-BE49-F238E27FC236}">
                <a16:creationId xmlns:a16="http://schemas.microsoft.com/office/drawing/2014/main" id="{6D8D6F91-642E-54B0-3923-FEE590D91A2E}"/>
              </a:ext>
            </a:extLst>
          </p:cNvPr>
          <p:cNvSpPr txBox="1"/>
          <p:nvPr/>
        </p:nvSpPr>
        <p:spPr>
          <a:xfrm>
            <a:off x="519792" y="1387929"/>
            <a:ext cx="11152415" cy="1661993"/>
          </a:xfrm>
          <a:prstGeom prst="rect">
            <a:avLst/>
          </a:prstGeom>
          <a:noFill/>
        </p:spPr>
        <p:txBody>
          <a:bodyPr wrap="square" rtlCol="0">
            <a:spAutoFit/>
          </a:bodyPr>
          <a:lstStyle/>
          <a:p>
            <a:r>
              <a:rPr lang="en-US" sz="3600" b="1" dirty="0">
                <a:solidFill>
                  <a:schemeClr val="bg1"/>
                </a:solidFill>
              </a:rPr>
              <a:t>Solution (Genetic Algorithm Implementation)</a:t>
            </a:r>
            <a:r>
              <a:rPr lang="en-US" dirty="0">
                <a:solidFill>
                  <a:schemeClr val="bg1"/>
                </a:solidFill>
              </a:rPr>
              <a:t>:</a:t>
            </a:r>
          </a:p>
          <a:p>
            <a:endParaRPr lang="en-US" dirty="0">
              <a:solidFill>
                <a:schemeClr val="bg1"/>
              </a:solidFill>
            </a:endParaRPr>
          </a:p>
          <a:p>
            <a:r>
              <a:rPr lang="en-US" sz="2400" b="1" i="0" u="none" strike="noStrike" dirty="0">
                <a:solidFill>
                  <a:schemeClr val="bg1"/>
                </a:solidFill>
                <a:effectLst/>
                <a:latin typeface="Droid Serif"/>
              </a:rPr>
              <a:t>Selection: </a:t>
            </a:r>
            <a:r>
              <a:rPr lang="en-US" sz="2400" b="0" i="0" u="none" strike="noStrike" dirty="0">
                <a:solidFill>
                  <a:schemeClr val="bg1"/>
                </a:solidFill>
                <a:effectLst/>
                <a:latin typeface="Droid Serif"/>
              </a:rPr>
              <a:t>in the selection process we choose the top </a:t>
            </a:r>
            <a:r>
              <a:rPr lang="en-US" sz="2400" b="0" i="1" u="none" strike="noStrike" dirty="0">
                <a:solidFill>
                  <a:schemeClr val="bg1"/>
                </a:solidFill>
                <a:effectLst/>
                <a:latin typeface="Droid Serif"/>
              </a:rPr>
              <a:t>30% </a:t>
            </a:r>
            <a:r>
              <a:rPr lang="en-US" sz="2400" b="0" i="0" u="none" strike="noStrike" dirty="0">
                <a:solidFill>
                  <a:schemeClr val="bg1"/>
                </a:solidFill>
                <a:effectLst/>
                <a:latin typeface="Droid Serif"/>
              </a:rPr>
              <a:t>out of the population after sorting.</a:t>
            </a:r>
            <a:endParaRPr lang="en-US" sz="2400" dirty="0">
              <a:solidFill>
                <a:schemeClr val="bg1"/>
              </a:solidFill>
            </a:endParaRPr>
          </a:p>
        </p:txBody>
      </p:sp>
      <p:pic>
        <p:nvPicPr>
          <p:cNvPr id="4098" name="Picture 2">
            <a:extLst>
              <a:ext uri="{FF2B5EF4-FFF2-40B4-BE49-F238E27FC236}">
                <a16:creationId xmlns:a16="http://schemas.microsoft.com/office/drawing/2014/main" id="{247BD2F3-89E9-6B0E-5B3B-4339CE5DB1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429" y="3964479"/>
            <a:ext cx="11847141" cy="1130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7272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8A0937D-1952-8F6D-CEDE-4C3ED54BD4DA}"/>
              </a:ext>
            </a:extLst>
          </p:cNvPr>
          <p:cNvSpPr txBox="1"/>
          <p:nvPr/>
        </p:nvSpPr>
        <p:spPr>
          <a:xfrm>
            <a:off x="3518170" y="166760"/>
            <a:ext cx="5155660" cy="1015663"/>
          </a:xfrm>
          <a:prstGeom prst="rect">
            <a:avLst/>
          </a:prstGeom>
          <a:noFill/>
        </p:spPr>
        <p:txBody>
          <a:bodyPr wrap="square" rtlCol="0">
            <a:spAutoFit/>
          </a:bodyPr>
          <a:lstStyle/>
          <a:p>
            <a:pPr algn="ctr"/>
            <a:r>
              <a:rPr lang="en-US" sz="6000" dirty="0">
                <a:solidFill>
                  <a:schemeClr val="bg1"/>
                </a:solidFill>
                <a:latin typeface="Bahnschrift" panose="020B0502040204020203" pitchFamily="34" charset="0"/>
              </a:rPr>
              <a:t>Our Work</a:t>
            </a:r>
          </a:p>
        </p:txBody>
      </p:sp>
      <p:sp>
        <p:nvSpPr>
          <p:cNvPr id="3" name="TextBox 2">
            <a:extLst>
              <a:ext uri="{FF2B5EF4-FFF2-40B4-BE49-F238E27FC236}">
                <a16:creationId xmlns:a16="http://schemas.microsoft.com/office/drawing/2014/main" id="{6D8D6F91-642E-54B0-3923-FEE590D91A2E}"/>
              </a:ext>
            </a:extLst>
          </p:cNvPr>
          <p:cNvSpPr txBox="1"/>
          <p:nvPr/>
        </p:nvSpPr>
        <p:spPr>
          <a:xfrm>
            <a:off x="519792" y="1387929"/>
            <a:ext cx="4035879" cy="4247317"/>
          </a:xfrm>
          <a:prstGeom prst="rect">
            <a:avLst/>
          </a:prstGeom>
          <a:noFill/>
        </p:spPr>
        <p:txBody>
          <a:bodyPr wrap="square" rtlCol="0">
            <a:spAutoFit/>
          </a:bodyPr>
          <a:lstStyle/>
          <a:p>
            <a:r>
              <a:rPr lang="en-US" sz="3600" b="1" dirty="0">
                <a:solidFill>
                  <a:schemeClr val="bg1"/>
                </a:solidFill>
              </a:rPr>
              <a:t>Solution (Genetic Algorithm Implementation)</a:t>
            </a:r>
            <a:r>
              <a:rPr lang="en-US" dirty="0">
                <a:solidFill>
                  <a:schemeClr val="bg1"/>
                </a:solidFill>
              </a:rPr>
              <a:t>:</a:t>
            </a:r>
          </a:p>
          <a:p>
            <a:endParaRPr lang="en-US" dirty="0">
              <a:solidFill>
                <a:schemeClr val="bg1"/>
              </a:solidFill>
            </a:endParaRPr>
          </a:p>
          <a:p>
            <a:r>
              <a:rPr lang="en-US" sz="2400" dirty="0">
                <a:solidFill>
                  <a:schemeClr val="bg1"/>
                </a:solidFill>
              </a:rPr>
              <a:t>Crossover: we simply get all possible combinations between two parents and then get the weighted average of their genes based on their fitness score.</a:t>
            </a:r>
          </a:p>
        </p:txBody>
      </p:sp>
      <p:pic>
        <p:nvPicPr>
          <p:cNvPr id="5122" name="Picture 2">
            <a:extLst>
              <a:ext uri="{FF2B5EF4-FFF2-40B4-BE49-F238E27FC236}">
                <a16:creationId xmlns:a16="http://schemas.microsoft.com/office/drawing/2014/main" id="{149EF108-E8CF-B7A0-E86D-1E748A80F4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3495" y="1619911"/>
            <a:ext cx="7467469" cy="3783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5557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8A0937D-1952-8F6D-CEDE-4C3ED54BD4DA}"/>
              </a:ext>
            </a:extLst>
          </p:cNvPr>
          <p:cNvSpPr txBox="1"/>
          <p:nvPr/>
        </p:nvSpPr>
        <p:spPr>
          <a:xfrm>
            <a:off x="3518170" y="166760"/>
            <a:ext cx="5155660" cy="1015663"/>
          </a:xfrm>
          <a:prstGeom prst="rect">
            <a:avLst/>
          </a:prstGeom>
          <a:noFill/>
        </p:spPr>
        <p:txBody>
          <a:bodyPr wrap="square" rtlCol="0">
            <a:spAutoFit/>
          </a:bodyPr>
          <a:lstStyle/>
          <a:p>
            <a:pPr algn="ctr"/>
            <a:r>
              <a:rPr lang="en-US" sz="6000" dirty="0">
                <a:solidFill>
                  <a:schemeClr val="bg1"/>
                </a:solidFill>
                <a:latin typeface="Bahnschrift" panose="020B0502040204020203" pitchFamily="34" charset="0"/>
              </a:rPr>
              <a:t>Our Work</a:t>
            </a:r>
          </a:p>
        </p:txBody>
      </p:sp>
      <p:sp>
        <p:nvSpPr>
          <p:cNvPr id="3" name="TextBox 2">
            <a:extLst>
              <a:ext uri="{FF2B5EF4-FFF2-40B4-BE49-F238E27FC236}">
                <a16:creationId xmlns:a16="http://schemas.microsoft.com/office/drawing/2014/main" id="{6D8D6F91-642E-54B0-3923-FEE590D91A2E}"/>
              </a:ext>
            </a:extLst>
          </p:cNvPr>
          <p:cNvSpPr txBox="1"/>
          <p:nvPr/>
        </p:nvSpPr>
        <p:spPr>
          <a:xfrm>
            <a:off x="519792" y="1387929"/>
            <a:ext cx="11152415" cy="2031325"/>
          </a:xfrm>
          <a:prstGeom prst="rect">
            <a:avLst/>
          </a:prstGeom>
          <a:noFill/>
        </p:spPr>
        <p:txBody>
          <a:bodyPr wrap="square" rtlCol="0">
            <a:spAutoFit/>
          </a:bodyPr>
          <a:lstStyle/>
          <a:p>
            <a:r>
              <a:rPr lang="en-US" sz="3600" b="1" dirty="0">
                <a:solidFill>
                  <a:schemeClr val="bg1"/>
                </a:solidFill>
              </a:rPr>
              <a:t>Solution (Genetic Algorithm Implementation)</a:t>
            </a:r>
            <a:r>
              <a:rPr lang="en-US" dirty="0">
                <a:solidFill>
                  <a:schemeClr val="bg1"/>
                </a:solidFill>
              </a:rPr>
              <a:t>:</a:t>
            </a:r>
          </a:p>
          <a:p>
            <a:endParaRPr lang="en-US" dirty="0">
              <a:solidFill>
                <a:schemeClr val="bg1"/>
              </a:solidFill>
            </a:endParaRPr>
          </a:p>
          <a:p>
            <a:r>
              <a:rPr lang="en-US" sz="2400" b="1" i="0" u="none" strike="noStrike" dirty="0">
                <a:solidFill>
                  <a:schemeClr val="bg1"/>
                </a:solidFill>
                <a:effectLst/>
                <a:latin typeface="Droid Serif"/>
              </a:rPr>
              <a:t>Mutation: randomly choose the genes we are going to mutate based on the mutation percentage then mutate the gene by generating a random number between 0.1 and -0.1.</a:t>
            </a:r>
            <a:endParaRPr lang="en-US" sz="2400" dirty="0">
              <a:solidFill>
                <a:schemeClr val="bg1"/>
              </a:solidFill>
            </a:endParaRPr>
          </a:p>
        </p:txBody>
      </p:sp>
      <p:pic>
        <p:nvPicPr>
          <p:cNvPr id="6146" name="Picture 2">
            <a:extLst>
              <a:ext uri="{FF2B5EF4-FFF2-40B4-BE49-F238E27FC236}">
                <a16:creationId xmlns:a16="http://schemas.microsoft.com/office/drawing/2014/main" id="{253CC404-719D-FA4F-D5BA-4BF9537CE6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603" y="3624760"/>
            <a:ext cx="9334791" cy="2031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5947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8A0937D-1952-8F6D-CEDE-4C3ED54BD4DA}"/>
              </a:ext>
            </a:extLst>
          </p:cNvPr>
          <p:cNvSpPr txBox="1"/>
          <p:nvPr/>
        </p:nvSpPr>
        <p:spPr>
          <a:xfrm>
            <a:off x="3518170" y="166760"/>
            <a:ext cx="5155660" cy="1015663"/>
          </a:xfrm>
          <a:prstGeom prst="rect">
            <a:avLst/>
          </a:prstGeom>
          <a:noFill/>
        </p:spPr>
        <p:txBody>
          <a:bodyPr wrap="square" rtlCol="0">
            <a:spAutoFit/>
          </a:bodyPr>
          <a:lstStyle/>
          <a:p>
            <a:pPr algn="ctr"/>
            <a:r>
              <a:rPr lang="en-US" sz="6000" dirty="0">
                <a:solidFill>
                  <a:schemeClr val="bg1"/>
                </a:solidFill>
                <a:latin typeface="Bahnschrift" panose="020B0502040204020203" pitchFamily="34" charset="0"/>
              </a:rPr>
              <a:t>Our Work</a:t>
            </a:r>
          </a:p>
        </p:txBody>
      </p:sp>
      <p:sp>
        <p:nvSpPr>
          <p:cNvPr id="3" name="TextBox 2">
            <a:extLst>
              <a:ext uri="{FF2B5EF4-FFF2-40B4-BE49-F238E27FC236}">
                <a16:creationId xmlns:a16="http://schemas.microsoft.com/office/drawing/2014/main" id="{6D8D6F91-642E-54B0-3923-FEE590D91A2E}"/>
              </a:ext>
            </a:extLst>
          </p:cNvPr>
          <p:cNvSpPr txBox="1"/>
          <p:nvPr/>
        </p:nvSpPr>
        <p:spPr>
          <a:xfrm>
            <a:off x="519792" y="1387929"/>
            <a:ext cx="11152415" cy="4247317"/>
          </a:xfrm>
          <a:prstGeom prst="rect">
            <a:avLst/>
          </a:prstGeom>
          <a:noFill/>
        </p:spPr>
        <p:txBody>
          <a:bodyPr wrap="square" rtlCol="0">
            <a:spAutoFit/>
          </a:bodyPr>
          <a:lstStyle/>
          <a:p>
            <a:r>
              <a:rPr lang="en-US" sz="3600" b="1" dirty="0">
                <a:solidFill>
                  <a:schemeClr val="bg1"/>
                </a:solidFill>
              </a:rPr>
              <a:t>Solution (Calculated Heuristics)</a:t>
            </a:r>
            <a:r>
              <a:rPr lang="en-US" dirty="0">
                <a:solidFill>
                  <a:schemeClr val="bg1"/>
                </a:solidFill>
              </a:rPr>
              <a:t>:</a:t>
            </a:r>
          </a:p>
          <a:p>
            <a:endParaRPr lang="en-US" dirty="0">
              <a:solidFill>
                <a:schemeClr val="bg1"/>
              </a:solidFill>
            </a:endParaRPr>
          </a:p>
          <a:p>
            <a:pPr marL="285750" indent="-285750">
              <a:buFont typeface="Arial" panose="020B0604020202020204" pitchFamily="34" charset="0"/>
              <a:buChar char="•"/>
            </a:pPr>
            <a:r>
              <a:rPr lang="en-US" b="1" i="0" u="none" strike="noStrike" dirty="0">
                <a:solidFill>
                  <a:schemeClr val="bg1"/>
                </a:solidFill>
                <a:effectLst/>
                <a:latin typeface="Droid Serif"/>
              </a:rPr>
              <a:t>Aggregate Height: the total of the height of each column</a:t>
            </a:r>
          </a:p>
          <a:p>
            <a:pPr marL="285750" indent="-285750">
              <a:buFont typeface="Arial" panose="020B0604020202020204" pitchFamily="34" charset="0"/>
              <a:buChar char="•"/>
            </a:pPr>
            <a:r>
              <a:rPr lang="en-US" b="1" i="0" u="none" strike="noStrike" dirty="0">
                <a:solidFill>
                  <a:schemeClr val="bg1"/>
                </a:solidFill>
                <a:effectLst/>
                <a:latin typeface="Droid Serif"/>
              </a:rPr>
              <a:t>Completed Line: the number of completed lines</a:t>
            </a:r>
          </a:p>
          <a:p>
            <a:pPr marL="285750" indent="-285750">
              <a:buFont typeface="Arial" panose="020B0604020202020204" pitchFamily="34" charset="0"/>
              <a:buChar char="•"/>
            </a:pPr>
            <a:r>
              <a:rPr lang="en-US" b="1" i="0" u="none" strike="noStrike" dirty="0">
                <a:solidFill>
                  <a:schemeClr val="bg1"/>
                </a:solidFill>
                <a:effectLst/>
                <a:latin typeface="Droid Serif"/>
              </a:rPr>
              <a:t>Number of Holes: the number of holes</a:t>
            </a:r>
          </a:p>
          <a:p>
            <a:pPr marL="285750" indent="-285750">
              <a:buFont typeface="Arial" panose="020B0604020202020204" pitchFamily="34" charset="0"/>
              <a:buChar char="•"/>
            </a:pPr>
            <a:r>
              <a:rPr lang="en-US" b="1" i="0" u="none" strike="noStrike" dirty="0">
                <a:solidFill>
                  <a:schemeClr val="bg1"/>
                </a:solidFill>
                <a:effectLst/>
                <a:latin typeface="Droid Serif"/>
              </a:rPr>
              <a:t>Bumpiness: the measure of how bumpy the surface is by calculating the absolute difference between each column and its adjacent one.</a:t>
            </a:r>
          </a:p>
          <a:p>
            <a:pPr marL="285750" indent="-285750">
              <a:buFont typeface="Arial" panose="020B0604020202020204" pitchFamily="34" charset="0"/>
              <a:buChar char="•"/>
            </a:pPr>
            <a:r>
              <a:rPr lang="en-US" b="1" i="0" u="none" strike="noStrike" dirty="0">
                <a:solidFill>
                  <a:schemeClr val="bg1"/>
                </a:solidFill>
                <a:effectLst/>
                <a:latin typeface="Droid Serif"/>
              </a:rPr>
              <a:t>Hole Segments: the number of independent hole segments in each column</a:t>
            </a:r>
          </a:p>
          <a:p>
            <a:pPr marL="285750" indent="-285750">
              <a:buFont typeface="Arial" panose="020B0604020202020204" pitchFamily="34" charset="0"/>
              <a:buChar char="•"/>
            </a:pPr>
            <a:r>
              <a:rPr lang="en-US" b="1" i="0" u="none" strike="noStrike" dirty="0">
                <a:solidFill>
                  <a:schemeClr val="bg1"/>
                </a:solidFill>
                <a:effectLst/>
                <a:latin typeface="Droid Serif"/>
              </a:rPr>
              <a:t>Max Height: the max height from the entire board</a:t>
            </a:r>
          </a:p>
          <a:p>
            <a:pPr marL="285750" indent="-285750">
              <a:buFont typeface="Arial" panose="020B0604020202020204" pitchFamily="34" charset="0"/>
              <a:buChar char="•"/>
            </a:pPr>
            <a:r>
              <a:rPr lang="en-US" b="1" i="0" u="none" strike="noStrike" dirty="0">
                <a:solidFill>
                  <a:schemeClr val="bg1"/>
                </a:solidFill>
                <a:effectLst/>
                <a:latin typeface="Droid Serif"/>
              </a:rPr>
              <a:t>Empty Columns: the number of empty columns</a:t>
            </a:r>
          </a:p>
          <a:p>
            <a:pPr marL="285750" indent="-285750">
              <a:buFont typeface="Arial" panose="020B0604020202020204" pitchFamily="34" charset="0"/>
              <a:buChar char="•"/>
            </a:pPr>
            <a:r>
              <a:rPr lang="en-US" b="1" i="0" u="none" strike="noStrike" dirty="0">
                <a:solidFill>
                  <a:schemeClr val="bg1"/>
                </a:solidFill>
                <a:effectLst/>
                <a:latin typeface="Droid Serif"/>
              </a:rPr>
              <a:t>One Rows: the number of rows that are full except in one position </a:t>
            </a:r>
          </a:p>
          <a:p>
            <a:pPr marL="285750" indent="-285750">
              <a:buFont typeface="Arial" panose="020B0604020202020204" pitchFamily="34" charset="0"/>
              <a:buChar char="•"/>
            </a:pPr>
            <a:r>
              <a:rPr lang="en-US" b="1" i="0" u="none" strike="noStrike" dirty="0">
                <a:solidFill>
                  <a:schemeClr val="bg1"/>
                </a:solidFill>
                <a:effectLst/>
                <a:latin typeface="Droid Serif"/>
              </a:rPr>
              <a:t>Two Rows: the number of consecutive two rows that are full except in one position that they both share</a:t>
            </a:r>
          </a:p>
          <a:p>
            <a:pPr marL="285750" indent="-285750">
              <a:buFont typeface="Arial" panose="020B0604020202020204" pitchFamily="34" charset="0"/>
              <a:buChar char="•"/>
            </a:pPr>
            <a:r>
              <a:rPr lang="en-US" b="1" i="0" u="none" strike="noStrike" dirty="0">
                <a:solidFill>
                  <a:schemeClr val="bg1"/>
                </a:solidFill>
                <a:effectLst/>
                <a:latin typeface="Droid Serif"/>
              </a:rPr>
              <a:t>Three Rows: the number of consecutive three rows that are full except in one position that they both share</a:t>
            </a:r>
          </a:p>
          <a:p>
            <a:pPr marL="285750" indent="-285750">
              <a:buFont typeface="Arial" panose="020B0604020202020204" pitchFamily="34" charset="0"/>
              <a:buChar char="•"/>
            </a:pPr>
            <a:r>
              <a:rPr lang="en-US" b="1" i="0" u="none" strike="noStrike" dirty="0">
                <a:solidFill>
                  <a:schemeClr val="bg1"/>
                </a:solidFill>
                <a:effectLst/>
                <a:latin typeface="Droid Serif"/>
              </a:rPr>
              <a:t>Four Rows: the number of consecutive four rows that are full except in one position that they both share</a:t>
            </a:r>
            <a:endParaRPr lang="en-US" dirty="0">
              <a:solidFill>
                <a:schemeClr val="bg1"/>
              </a:solidFill>
            </a:endParaRPr>
          </a:p>
        </p:txBody>
      </p:sp>
    </p:spTree>
    <p:extLst>
      <p:ext uri="{BB962C8B-B14F-4D97-AF65-F5344CB8AC3E}">
        <p14:creationId xmlns:p14="http://schemas.microsoft.com/office/powerpoint/2010/main" val="36145613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886</Words>
  <Application>Microsoft Office PowerPoint</Application>
  <PresentationFormat>Widescreen</PresentationFormat>
  <Paragraphs>101</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Bahnschrift</vt:lpstr>
      <vt:lpstr>Bauhaus 93</vt:lpstr>
      <vt:lpstr>Calibri</vt:lpstr>
      <vt:lpstr>Calibri Light</vt:lpstr>
      <vt:lpstr>Courier New</vt:lpstr>
      <vt:lpstr>Droid Serif</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abdulrahman fawzy</dc:creator>
  <cp:lastModifiedBy>abdulrahman fawzy</cp:lastModifiedBy>
  <cp:revision>3</cp:revision>
  <dcterms:created xsi:type="dcterms:W3CDTF">2024-05-12T15:19:56Z</dcterms:created>
  <dcterms:modified xsi:type="dcterms:W3CDTF">2024-05-12T16:20:50Z</dcterms:modified>
</cp:coreProperties>
</file>