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2" r:id="rId29"/>
    <p:sldId id="283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</a:t>
            </a:r>
            <a:br>
              <a:rPr lang="en-US" dirty="0"/>
            </a:br>
            <a:r>
              <a:rPr lang="ru-RU" dirty="0"/>
              <a:t>Основные понятия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02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 классов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class=“warning”&gt;</a:t>
            </a:r>
            <a:r>
              <a:rPr lang="ru-RU" dirty="0"/>
              <a:t>Внимание</a:t>
            </a:r>
            <a:r>
              <a:rPr lang="en-US" dirty="0">
                <a:solidFill>
                  <a:srgbClr val="00B050"/>
                </a:solidFill>
              </a:rPr>
              <a:t>&lt;/p&gt;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ru-RU" dirty="0">
                <a:solidFill>
                  <a:srgbClr val="C00000"/>
                </a:solidFill>
              </a:rPr>
              <a:t>.</a:t>
            </a:r>
            <a:r>
              <a:rPr lang="en-US" dirty="0">
                <a:solidFill>
                  <a:srgbClr val="C00000"/>
                </a:solidFill>
              </a:rPr>
              <a:t>warning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font-weight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bold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24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Тэг с несколькими классами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class=“warning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text”&gt;</a:t>
            </a:r>
            <a:r>
              <a:rPr lang="ru-RU" dirty="0"/>
              <a:t>Внимание</a:t>
            </a:r>
            <a:r>
              <a:rPr lang="en-US" dirty="0">
                <a:solidFill>
                  <a:srgbClr val="00B050"/>
                </a:solidFill>
              </a:rPr>
              <a:t>&lt;/p&gt;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ru-RU" dirty="0">
                <a:solidFill>
                  <a:srgbClr val="C00000"/>
                </a:solidFill>
              </a:rPr>
              <a:t>.</a:t>
            </a:r>
            <a:r>
              <a:rPr lang="en-US" dirty="0">
                <a:solidFill>
                  <a:srgbClr val="C00000"/>
                </a:solidFill>
              </a:rPr>
              <a:t>warning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font-weight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bold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ru-RU" dirty="0">
                <a:solidFill>
                  <a:srgbClr val="C00000"/>
                </a:solidFill>
              </a:rPr>
              <a:t>.</a:t>
            </a:r>
            <a:r>
              <a:rPr lang="en-US" dirty="0">
                <a:solidFill>
                  <a:srgbClr val="C00000"/>
                </a:solidFill>
              </a:rPr>
              <a:t>text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font-size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14px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13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Селектор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id=“warning”&gt;</a:t>
            </a:r>
            <a:r>
              <a:rPr lang="ru-RU" dirty="0"/>
              <a:t>Внимание</a:t>
            </a:r>
            <a:r>
              <a:rPr lang="en-US" dirty="0">
                <a:solidFill>
                  <a:srgbClr val="00B050"/>
                </a:solidFill>
              </a:rPr>
              <a:t>&lt;/p&gt;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#warning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font-weight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bold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61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 атрибутов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&lt;a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=“</a:t>
            </a:r>
            <a:r>
              <a:rPr lang="en-US" dirty="0">
                <a:solidFill>
                  <a:srgbClr val="7030A0"/>
                </a:solidFill>
              </a:rPr>
              <a:t>google.by</a:t>
            </a:r>
            <a:r>
              <a:rPr lang="en-US" dirty="0">
                <a:solidFill>
                  <a:srgbClr val="0070C0"/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ru-RU" dirty="0"/>
              <a:t>Ссылка</a:t>
            </a:r>
            <a:r>
              <a:rPr lang="en-US" dirty="0">
                <a:solidFill>
                  <a:srgbClr val="00B050"/>
                </a:solidFill>
              </a:rPr>
              <a:t>&lt;/a&gt;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a[</a:t>
            </a: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>
                <a:solidFill>
                  <a:srgbClr val="C00000"/>
                </a:solidFill>
              </a:rPr>
              <a:t>=“google.by”]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font-weight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bold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391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Контекстный селектор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&lt;p&gt;</a:t>
            </a:r>
            <a:r>
              <a:rPr lang="ru-RU" dirty="0"/>
              <a:t>Внимание</a:t>
            </a:r>
            <a:r>
              <a:rPr lang="en-US" dirty="0">
                <a:solidFill>
                  <a:srgbClr val="00B050"/>
                </a:solidFill>
              </a:rPr>
              <a:t>&lt;b&gt; </a:t>
            </a:r>
            <a:r>
              <a:rPr lang="ru-RU" dirty="0"/>
              <a:t>на экран</a:t>
            </a:r>
            <a:r>
              <a:rPr lang="en-US" dirty="0">
                <a:solidFill>
                  <a:srgbClr val="00B050"/>
                </a:solidFill>
              </a:rPr>
              <a:t>&lt;/b&gt;&lt;/p&gt;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p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font-weight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bold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66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Контекстный селектор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&lt;p&gt;</a:t>
            </a:r>
            <a:r>
              <a:rPr lang="ru-RU" dirty="0"/>
              <a:t>Внимание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&lt;b </a:t>
            </a:r>
            <a:r>
              <a:rPr lang="en-US" dirty="0">
                <a:solidFill>
                  <a:srgbClr val="0070C0"/>
                </a:solidFill>
              </a:rPr>
              <a:t>class=“</a:t>
            </a:r>
            <a:r>
              <a:rPr lang="en-US" dirty="0">
                <a:solidFill>
                  <a:srgbClr val="7030A0"/>
                </a:solidFill>
              </a:rPr>
              <a:t>warning</a:t>
            </a:r>
            <a:r>
              <a:rPr lang="en-US" dirty="0">
                <a:solidFill>
                  <a:srgbClr val="0070C0"/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r>
              <a:rPr lang="ru-RU" dirty="0"/>
              <a:t>на экран</a:t>
            </a:r>
            <a:r>
              <a:rPr lang="en-US" dirty="0">
                <a:solidFill>
                  <a:srgbClr val="00B050"/>
                </a:solidFill>
              </a:rPr>
              <a:t>&lt;/b&gt;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&lt;/p&gt;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p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.warning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font-weight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bold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67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 дочерних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&lt;i&gt;</a:t>
            </a:r>
            <a:r>
              <a:rPr lang="ru-RU" dirty="0">
                <a:solidFill>
                  <a:srgbClr val="FFFF00"/>
                </a:solidFill>
              </a:rPr>
              <a:t>Это дочерний элемент</a:t>
            </a:r>
            <a:r>
              <a:rPr lang="en-US" dirty="0">
                <a:solidFill>
                  <a:srgbClr val="00B050"/>
                </a:solidFill>
              </a:rPr>
              <a:t>&lt;/i&gt;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&lt;b&gt;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	</a:t>
            </a:r>
            <a:r>
              <a:rPr lang="en-US" dirty="0">
                <a:solidFill>
                  <a:srgbClr val="00B050"/>
                </a:solidFill>
              </a:rPr>
              <a:t>&lt;i&gt;</a:t>
            </a:r>
            <a:r>
              <a:rPr lang="ru-RU" dirty="0"/>
              <a:t>Это не дочерний элемент</a:t>
            </a:r>
            <a:r>
              <a:rPr lang="en-US" dirty="0">
                <a:solidFill>
                  <a:srgbClr val="00B050"/>
                </a:solidFill>
              </a:rPr>
              <a:t>&lt;/i&gt;</a:t>
            </a:r>
            <a:r>
              <a:rPr lang="ru-RU" dirty="0">
                <a:solidFill>
                  <a:srgbClr val="00B050"/>
                </a:solidFill>
              </a:rPr>
              <a:t>	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&lt;/b&gt;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&lt;/p&gt;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p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&gt; </a:t>
            </a:r>
            <a:r>
              <a:rPr lang="en-US" dirty="0">
                <a:solidFill>
                  <a:srgbClr val="C00000"/>
                </a:solidFill>
              </a:rPr>
              <a:t>i 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yellow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63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Селектор сестринских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</a:t>
            </a:r>
            <a:r>
              <a:rPr lang="en-US" dirty="0" smtClean="0">
                <a:solidFill>
                  <a:srgbClr val="00B050"/>
                </a:solidFill>
              </a:rPr>
              <a:t>&lt;b&gt;</a:t>
            </a:r>
            <a:r>
              <a:rPr lang="ru-RU" dirty="0" smtClean="0"/>
              <a:t>Сестра</a:t>
            </a:r>
            <a:r>
              <a:rPr lang="en-US" dirty="0" smtClean="0">
                <a:solidFill>
                  <a:srgbClr val="00B050"/>
                </a:solidFill>
              </a:rPr>
              <a:t>&lt;/b&gt;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	&lt;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ru-RU" dirty="0">
                <a:solidFill>
                  <a:srgbClr val="FFFF00"/>
                </a:solidFill>
              </a:rPr>
              <a:t>Сестра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&lt;h2&gt;&lt;b&gt;</a:t>
            </a:r>
            <a:r>
              <a:rPr lang="ru-RU" dirty="0"/>
              <a:t>Не сестра</a:t>
            </a:r>
            <a:r>
              <a:rPr lang="en-US" dirty="0">
                <a:solidFill>
                  <a:srgbClr val="00B050"/>
                </a:solidFill>
              </a:rPr>
              <a:t>&lt;/b&gt;&lt;/h2&gt;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&lt;/p&gt;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b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+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yellow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8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Селектор </a:t>
            </a:r>
            <a:r>
              <a:rPr lang="ru-RU" dirty="0" err="1"/>
              <a:t>псевдоклассов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&lt;p&gt;</a:t>
            </a:r>
            <a:r>
              <a:rPr lang="ru-RU" dirty="0"/>
              <a:t>Текст</a:t>
            </a:r>
            <a:r>
              <a:rPr lang="en-US" dirty="0">
                <a:solidFill>
                  <a:srgbClr val="00B050"/>
                </a:solidFill>
              </a:rPr>
              <a:t>&lt;/p&gt;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p:hover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red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251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Селектор </a:t>
            </a:r>
            <a:r>
              <a:rPr lang="ru-RU" dirty="0" err="1"/>
              <a:t>псевдоэлементов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&lt;p&gt;</a:t>
            </a:r>
            <a:r>
              <a:rPr lang="ru-RU" dirty="0"/>
              <a:t>Текст</a:t>
            </a:r>
            <a:r>
              <a:rPr lang="en-US" dirty="0">
                <a:solidFill>
                  <a:srgbClr val="00B050"/>
                </a:solidFill>
              </a:rPr>
              <a:t>&lt;/p&gt;                      </a:t>
            </a:r>
            <a:r>
              <a:rPr lang="ru-RU" sz="6000" dirty="0">
                <a:solidFill>
                  <a:srgbClr val="FF0000"/>
                </a:solidFill>
              </a:rPr>
              <a:t>т</a:t>
            </a:r>
            <a:r>
              <a:rPr lang="ru-RU" dirty="0"/>
              <a:t>екст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p::first-letter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red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font-size</a:t>
            </a:r>
            <a:r>
              <a:rPr lang="ru-RU" dirty="0"/>
              <a:t>: </a:t>
            </a:r>
            <a:r>
              <a:rPr lang="ru-RU" dirty="0">
                <a:solidFill>
                  <a:srgbClr val="7030A0"/>
                </a:solidFill>
              </a:rPr>
              <a:t>6</a:t>
            </a:r>
            <a:r>
              <a:rPr lang="en-US" dirty="0">
                <a:solidFill>
                  <a:srgbClr val="7030A0"/>
                </a:solidFill>
              </a:rPr>
              <a:t>0px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3707904" y="2708920"/>
            <a:ext cx="158417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6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HTML</a:t>
            </a:r>
            <a:r>
              <a:rPr lang="ru-RU" dirty="0"/>
              <a:t>-документа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&lt;!DOCTYPE html&gt; 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html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head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&lt;title&gt;</a:t>
            </a:r>
            <a:r>
              <a:rPr lang="ru-RU" dirty="0"/>
              <a:t>Пример</a:t>
            </a:r>
            <a:r>
              <a:rPr lang="en-US" dirty="0">
                <a:solidFill>
                  <a:srgbClr val="00B050"/>
                </a:solidFill>
              </a:rPr>
              <a:t>&lt;/title&gt;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&lt;meta </a:t>
            </a:r>
            <a:r>
              <a:rPr lang="en-US" dirty="0">
                <a:solidFill>
                  <a:srgbClr val="0070C0"/>
                </a:solidFill>
              </a:rPr>
              <a:t>charset=“</a:t>
            </a:r>
            <a:r>
              <a:rPr lang="en-US" dirty="0">
                <a:solidFill>
                  <a:srgbClr val="7030A0"/>
                </a:solidFill>
              </a:rPr>
              <a:t>utf-8</a:t>
            </a:r>
            <a:r>
              <a:rPr lang="en-US" dirty="0">
                <a:solidFill>
                  <a:srgbClr val="0070C0"/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/&gt;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head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body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&lt;p&gt;</a:t>
            </a:r>
            <a:r>
              <a:rPr lang="ru-RU" dirty="0"/>
              <a:t>Текст</a:t>
            </a:r>
            <a:r>
              <a:rPr lang="en-US" dirty="0">
                <a:solidFill>
                  <a:srgbClr val="00B050"/>
                </a:solidFill>
              </a:rPr>
              <a:t>&lt;/p&gt;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body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html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6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Универсальный селектор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&lt;p&gt;</a:t>
            </a:r>
            <a:r>
              <a:rPr lang="ru-RU" dirty="0"/>
              <a:t>Красный текст</a:t>
            </a:r>
            <a:r>
              <a:rPr lang="en-US" dirty="0">
                <a:solidFill>
                  <a:srgbClr val="00B050"/>
                </a:solidFill>
              </a:rPr>
              <a:t>&lt;/p&gt;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&lt;b&gt;</a:t>
            </a:r>
            <a:r>
              <a:rPr lang="ru-RU" dirty="0"/>
              <a:t>Красный текст</a:t>
            </a:r>
            <a:r>
              <a:rPr lang="en-US" dirty="0">
                <a:solidFill>
                  <a:srgbClr val="00B050"/>
                </a:solidFill>
              </a:rPr>
              <a:t>&lt;/b&gt;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ru-RU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ru-RU" dirty="0" smtClean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red</a:t>
            </a:r>
            <a:r>
              <a:rPr lang="ru-RU" dirty="0"/>
              <a:t>;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673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&lt;p&gt;</a:t>
            </a:r>
            <a:r>
              <a:rPr lang="ru-RU" dirty="0"/>
              <a:t>текст</a:t>
            </a:r>
            <a:r>
              <a:rPr lang="en-US" dirty="0">
                <a:solidFill>
                  <a:srgbClr val="00B050"/>
                </a:solidFill>
              </a:rPr>
              <a:t>&lt;b&gt;</a:t>
            </a:r>
            <a:r>
              <a:rPr lang="ru-RU" dirty="0"/>
              <a:t>полужирный</a:t>
            </a:r>
            <a:r>
              <a:rPr lang="en-US" dirty="0">
                <a:solidFill>
                  <a:srgbClr val="00B050"/>
                </a:solidFill>
              </a:rPr>
              <a:t>&lt;/b&gt;&lt;/p&gt;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/>
              <a:t>		</a:t>
            </a:r>
            <a:r>
              <a:rPr lang="ru-RU" dirty="0">
                <a:solidFill>
                  <a:srgbClr val="FF0000"/>
                </a:solidFill>
              </a:rPr>
              <a:t>текст </a:t>
            </a:r>
            <a:r>
              <a:rPr lang="ru-RU" b="1" dirty="0">
                <a:solidFill>
                  <a:srgbClr val="FF0000"/>
                </a:solidFill>
              </a:rPr>
              <a:t>полужирный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p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red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3563888" y="2636912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149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smtClean="0">
                <a:solidFill>
                  <a:srgbClr val="00B050"/>
                </a:solidFill>
              </a:rPr>
              <a:t>p id=“p”&gt;</a:t>
            </a:r>
            <a:r>
              <a:rPr lang="ru-RU" dirty="0"/>
              <a:t>текст</a:t>
            </a:r>
            <a:r>
              <a:rPr lang="en-US" dirty="0">
                <a:solidFill>
                  <a:srgbClr val="00B050"/>
                </a:solidFill>
              </a:rPr>
              <a:t>&lt;b&gt;</a:t>
            </a:r>
            <a:r>
              <a:rPr lang="ru-RU" dirty="0"/>
              <a:t>полужирный</a:t>
            </a:r>
            <a:r>
              <a:rPr lang="en-US" dirty="0">
                <a:solidFill>
                  <a:srgbClr val="00B050"/>
                </a:solidFill>
              </a:rPr>
              <a:t>&lt;/b&gt;&lt;/p&gt; 	</a:t>
            </a:r>
            <a:r>
              <a:rPr lang="ru-RU" dirty="0">
                <a:solidFill>
                  <a:srgbClr val="FFFF00"/>
                </a:solidFill>
              </a:rPr>
              <a:t>текст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полужирный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yellow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#p </a:t>
            </a:r>
            <a:r>
              <a:rPr lang="en-US" dirty="0">
                <a:solidFill>
                  <a:srgbClr val="C00000"/>
                </a:solidFill>
              </a:rPr>
              <a:t>b{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green</a:t>
            </a:r>
            <a:r>
              <a:rPr lang="ru-RU" dirty="0"/>
              <a:t>;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}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b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red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4644008" y="2080624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55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ru-RU" dirty="0"/>
              <a:t>Стили браузера</a:t>
            </a:r>
          </a:p>
          <a:p>
            <a:pPr marL="514350" indent="-514350">
              <a:buAutoNum type="arabicPeriod"/>
            </a:pPr>
            <a:r>
              <a:rPr lang="ru-RU" dirty="0"/>
              <a:t>Пользовательские стили в браузере</a:t>
            </a:r>
          </a:p>
          <a:p>
            <a:pPr marL="514350" indent="-514350">
              <a:buAutoNum type="arabicPeriod"/>
            </a:pPr>
            <a:r>
              <a:rPr lang="ru-RU" dirty="0"/>
              <a:t>Стили разработчиков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2000" dirty="0"/>
              <a:t>количество идентификаторов (#</a:t>
            </a:r>
            <a:r>
              <a:rPr lang="ru-RU" sz="2000" dirty="0" err="1"/>
              <a:t>id</a:t>
            </a:r>
            <a:r>
              <a:rPr lang="ru-RU" sz="2000" dirty="0"/>
              <a:t>) в селекторе – (1</a:t>
            </a:r>
            <a:r>
              <a:rPr lang="en-US" sz="2000" dirty="0"/>
              <a:t>,0,0</a:t>
            </a:r>
            <a:r>
              <a:rPr lang="ru-RU" sz="2000" dirty="0"/>
              <a:t>)</a:t>
            </a:r>
            <a:r>
              <a:rPr lang="ru-RU" dirty="0"/>
              <a:t>	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2000" dirty="0"/>
              <a:t>количество классов (.</a:t>
            </a:r>
            <a:r>
              <a:rPr lang="en-US" sz="2000" dirty="0"/>
              <a:t>class), </a:t>
            </a:r>
            <a:r>
              <a:rPr lang="ru-RU" sz="2000" dirty="0"/>
              <a:t>атрибутов ([</a:t>
            </a:r>
            <a:r>
              <a:rPr lang="en-US" sz="2000" dirty="0" err="1"/>
              <a:t>attr</a:t>
            </a:r>
            <a:r>
              <a:rPr lang="en-US" sz="2000" dirty="0"/>
              <a:t>], [</a:t>
            </a:r>
            <a:r>
              <a:rPr lang="en-US" sz="2000" dirty="0" err="1"/>
              <a:t>attr</a:t>
            </a:r>
            <a:r>
              <a:rPr lang="en-US" sz="2000" dirty="0"/>
              <a:t>="value"]) </a:t>
            </a:r>
            <a:r>
              <a:rPr lang="ru-RU" sz="2000" dirty="0"/>
              <a:t>и </a:t>
            </a:r>
            <a:r>
              <a:rPr lang="ru-RU" sz="2000" dirty="0" err="1"/>
              <a:t>псевдоклассов</a:t>
            </a:r>
            <a:r>
              <a:rPr lang="ru-RU" sz="2000" dirty="0"/>
              <a:t> (:</a:t>
            </a:r>
            <a:r>
              <a:rPr lang="en-US" sz="2000" dirty="0"/>
              <a:t>pseudo-class) - (0,1,0)</a:t>
            </a:r>
            <a:endParaRPr lang="ru-RU" sz="2000" dirty="0"/>
          </a:p>
          <a:p>
            <a:pPr marL="914400" lvl="1" indent="-514350">
              <a:buFont typeface="+mj-lt"/>
              <a:buAutoNum type="alphaLcParenR"/>
            </a:pPr>
            <a:r>
              <a:rPr lang="ru-RU" sz="2000" dirty="0"/>
              <a:t>количество элементов (h1, </a:t>
            </a:r>
            <a:r>
              <a:rPr lang="ru-RU" sz="2000" dirty="0" err="1"/>
              <a:t>input</a:t>
            </a:r>
            <a:r>
              <a:rPr lang="ru-RU" sz="2000" dirty="0"/>
              <a:t>) и </a:t>
            </a:r>
            <a:r>
              <a:rPr lang="ru-RU" sz="2000" dirty="0" err="1"/>
              <a:t>псевдоэлементов</a:t>
            </a:r>
            <a:r>
              <a:rPr lang="ru-RU" sz="2000" dirty="0"/>
              <a:t> (::</a:t>
            </a:r>
            <a:r>
              <a:rPr lang="ru-RU" sz="2000" dirty="0" err="1"/>
              <a:t>pseudo-element</a:t>
            </a:r>
            <a:r>
              <a:rPr lang="ru-RU" sz="2000" dirty="0"/>
              <a:t>)</a:t>
            </a:r>
            <a:r>
              <a:rPr lang="en-US" dirty="0"/>
              <a:t> </a:t>
            </a:r>
            <a:r>
              <a:rPr lang="en-US" sz="2200" dirty="0"/>
              <a:t>- (0,0,1)</a:t>
            </a:r>
            <a:endParaRPr lang="ru-RU" sz="2200" dirty="0"/>
          </a:p>
          <a:p>
            <a:pPr marL="514350" indent="-514350">
              <a:buAutoNum type="arabicPeriod"/>
            </a:pPr>
            <a:r>
              <a:rPr lang="ru-RU" dirty="0"/>
              <a:t>Атрибут </a:t>
            </a:r>
            <a:r>
              <a:rPr lang="en-US" dirty="0">
                <a:solidFill>
                  <a:srgbClr val="00B0F0"/>
                </a:solidFill>
              </a:rPr>
              <a:t>style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dirty="0"/>
              <a:t>Свойства с </a:t>
            </a:r>
            <a:r>
              <a:rPr lang="en-US" dirty="0"/>
              <a:t>!important</a:t>
            </a:r>
            <a:endParaRPr lang="ru-RU" dirty="0"/>
          </a:p>
          <a:p>
            <a:pPr marL="400050" lvl="1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26706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Стили разработчиков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&lt;p </a:t>
            </a:r>
            <a:r>
              <a:rPr lang="en-US" dirty="0">
                <a:solidFill>
                  <a:srgbClr val="00B0F0"/>
                </a:solidFill>
              </a:rPr>
              <a:t>class=“</a:t>
            </a:r>
            <a:r>
              <a:rPr lang="en-US" dirty="0">
                <a:solidFill>
                  <a:srgbClr val="7030A0"/>
                </a:solidFill>
              </a:rPr>
              <a:t>text   s-text</a:t>
            </a:r>
            <a:r>
              <a:rPr lang="en-US" dirty="0">
                <a:solidFill>
                  <a:srgbClr val="00B0F0"/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ru-RU" dirty="0"/>
              <a:t>текст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&lt;b </a:t>
            </a:r>
            <a:r>
              <a:rPr lang="en-US" dirty="0">
                <a:solidFill>
                  <a:srgbClr val="00B0F0"/>
                </a:solidFill>
              </a:rPr>
              <a:t>id=“</a:t>
            </a:r>
            <a:r>
              <a:rPr lang="en-US" dirty="0">
                <a:solidFill>
                  <a:srgbClr val="7030A0"/>
                </a:solidFill>
              </a:rPr>
              <a:t>warning</a:t>
            </a:r>
            <a:r>
              <a:rPr lang="en-US" dirty="0">
                <a:solidFill>
                  <a:srgbClr val="00B0F0"/>
                </a:solidFill>
              </a:rPr>
              <a:t>” class=“</a:t>
            </a:r>
            <a:r>
              <a:rPr lang="en-US" dirty="0">
                <a:solidFill>
                  <a:srgbClr val="7030A0"/>
                </a:solidFill>
              </a:rPr>
              <a:t>important</a:t>
            </a:r>
            <a:r>
              <a:rPr lang="en-US" dirty="0">
                <a:solidFill>
                  <a:srgbClr val="00B0F0"/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ru-RU" dirty="0"/>
              <a:t>жирный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&lt;i </a:t>
            </a:r>
            <a:r>
              <a:rPr lang="en-US" dirty="0">
                <a:solidFill>
                  <a:srgbClr val="00B0F0"/>
                </a:solidFill>
              </a:rPr>
              <a:t>class=“</a:t>
            </a:r>
            <a:r>
              <a:rPr lang="en-US" dirty="0">
                <a:solidFill>
                  <a:srgbClr val="7030A0"/>
                </a:solidFill>
              </a:rPr>
              <a:t>italic</a:t>
            </a:r>
            <a:r>
              <a:rPr lang="en-US" dirty="0">
                <a:solidFill>
                  <a:srgbClr val="00B0F0"/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и курсивный</a:t>
            </a:r>
            <a:r>
              <a:rPr lang="en-US" dirty="0">
                <a:solidFill>
                  <a:srgbClr val="00B050"/>
                </a:solidFill>
              </a:rPr>
              <a:t>&lt;/i&gt;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&lt;/b&gt;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&lt;/p&gt;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 err="1" smtClean="0">
                <a:solidFill>
                  <a:srgbClr val="C00000"/>
                </a:solidFill>
              </a:rPr>
              <a:t>.text.s</a:t>
            </a:r>
            <a:r>
              <a:rPr lang="en-US" dirty="0" smtClean="0">
                <a:solidFill>
                  <a:srgbClr val="C00000"/>
                </a:solidFill>
              </a:rPr>
              <a:t>-text    </a:t>
            </a:r>
            <a:r>
              <a:rPr lang="en-US" dirty="0">
                <a:solidFill>
                  <a:srgbClr val="C00000"/>
                </a:solidFill>
              </a:rPr>
              <a:t>.important   .italic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yellow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.text    #warning   i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red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 #warning     .italic{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green</a:t>
            </a:r>
            <a:r>
              <a:rPr lang="ru-RU" dirty="0"/>
              <a:t>;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}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5220072" y="2276872"/>
            <a:ext cx="108012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512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цвета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По имени цвета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Функции </a:t>
            </a:r>
            <a:r>
              <a:rPr lang="en-US" dirty="0" err="1"/>
              <a:t>rgb</a:t>
            </a:r>
            <a:r>
              <a:rPr lang="en-US" dirty="0"/>
              <a:t>()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rgba</a:t>
            </a:r>
            <a:r>
              <a:rPr lang="en-US" dirty="0"/>
              <a:t>()</a:t>
            </a:r>
          </a:p>
          <a:p>
            <a:pPr marL="514350" indent="-514350">
              <a:buAutoNum type="arabicPeriod"/>
            </a:pPr>
            <a:r>
              <a:rPr lang="ru-RU" dirty="0"/>
              <a:t>Функция </a:t>
            </a:r>
            <a:r>
              <a:rPr lang="en-US" dirty="0" err="1"/>
              <a:t>hsl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hsla</a:t>
            </a:r>
            <a:r>
              <a:rPr lang="en-US" dirty="0"/>
              <a:t>()</a:t>
            </a:r>
          </a:p>
          <a:p>
            <a:pPr marL="514350" indent="-514350">
              <a:buAutoNum type="arabicPeriod"/>
            </a:pPr>
            <a:r>
              <a:rPr lang="ru-RU" dirty="0"/>
              <a:t>Шестнадцатеричная запись (краткая и полная)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360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</a:t>
            </a:r>
            <a:r>
              <a:rPr lang="en-US" dirty="0"/>
              <a:t> </a:t>
            </a:r>
            <a:r>
              <a:rPr lang="ru-RU" dirty="0"/>
              <a:t>цветов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yellow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.colored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red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.not-red{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green</a:t>
            </a:r>
            <a:r>
              <a:rPr lang="ru-RU" dirty="0"/>
              <a:t>;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}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39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</a:t>
            </a:r>
            <a:r>
              <a:rPr lang="en-US" dirty="0" err="1"/>
              <a:t>rgb</a:t>
            </a:r>
            <a:r>
              <a:rPr lang="en-US" dirty="0"/>
              <a:t>()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rgba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/>
              <a:t>Красный  от 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ru-RU" dirty="0"/>
              <a:t> до </a:t>
            </a:r>
            <a:r>
              <a:rPr lang="ru-RU" dirty="0">
                <a:solidFill>
                  <a:srgbClr val="FF0000"/>
                </a:solidFill>
              </a:rPr>
              <a:t>255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Зеленый от </a:t>
            </a:r>
            <a:r>
              <a:rPr lang="ru-RU" dirty="0">
                <a:solidFill>
                  <a:srgbClr val="00B050"/>
                </a:solidFill>
              </a:rPr>
              <a:t>0</a:t>
            </a:r>
            <a:r>
              <a:rPr lang="ru-RU" dirty="0"/>
              <a:t> до </a:t>
            </a:r>
            <a:r>
              <a:rPr lang="ru-RU" dirty="0">
                <a:solidFill>
                  <a:srgbClr val="00B050"/>
                </a:solidFill>
              </a:rPr>
              <a:t>255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Синий от </a:t>
            </a:r>
            <a:r>
              <a:rPr lang="ru-RU" dirty="0">
                <a:solidFill>
                  <a:srgbClr val="0070C0"/>
                </a:solidFill>
              </a:rPr>
              <a:t>0</a:t>
            </a:r>
            <a:r>
              <a:rPr lang="ru-RU" dirty="0"/>
              <a:t> до </a:t>
            </a:r>
            <a:r>
              <a:rPr lang="ru-RU" dirty="0">
                <a:solidFill>
                  <a:srgbClr val="0070C0"/>
                </a:solidFill>
              </a:rPr>
              <a:t>255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Прозрачность от </a:t>
            </a:r>
            <a:r>
              <a:rPr lang="ru-RU" dirty="0">
                <a:solidFill>
                  <a:schemeClr val="bg2"/>
                </a:solidFill>
              </a:rPr>
              <a:t>0</a:t>
            </a:r>
            <a:r>
              <a:rPr lang="ru-RU" dirty="0"/>
              <a:t> до 1</a:t>
            </a:r>
          </a:p>
        </p:txBody>
      </p:sp>
    </p:spTree>
    <p:extLst>
      <p:ext uri="{BB962C8B-B14F-4D97-AF65-F5344CB8AC3E}">
        <p14:creationId xmlns:p14="http://schemas.microsoft.com/office/powerpoint/2010/main" val="2796235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Функции </a:t>
            </a:r>
            <a:r>
              <a:rPr lang="en-US" dirty="0" err="1"/>
              <a:t>rgb</a:t>
            </a:r>
            <a:r>
              <a:rPr lang="en-US" dirty="0"/>
              <a:t>()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rgba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 err="1">
                <a:solidFill>
                  <a:srgbClr val="7030A0"/>
                </a:solidFill>
              </a:rPr>
              <a:t>rgb</a:t>
            </a:r>
            <a:r>
              <a:rPr lang="en-US" dirty="0">
                <a:solidFill>
                  <a:srgbClr val="7030A0"/>
                </a:solidFill>
              </a:rPr>
              <a:t>(255,255,0)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.colored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 err="1">
                <a:solidFill>
                  <a:srgbClr val="7030A0"/>
                </a:solidFill>
              </a:rPr>
              <a:t>rgb</a:t>
            </a:r>
            <a:r>
              <a:rPr lang="en-US" dirty="0">
                <a:solidFill>
                  <a:srgbClr val="7030A0"/>
                </a:solidFill>
              </a:rPr>
              <a:t>(255,255,0,0.5)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.not-red{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 err="1">
                <a:solidFill>
                  <a:srgbClr val="7030A0"/>
                </a:solidFill>
              </a:rPr>
              <a:t>rgb</a:t>
            </a:r>
            <a:r>
              <a:rPr lang="en-US" dirty="0">
                <a:solidFill>
                  <a:srgbClr val="7030A0"/>
                </a:solidFill>
              </a:rPr>
              <a:t>(255,255,255)</a:t>
            </a:r>
            <a:r>
              <a:rPr lang="ru-RU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background</a:t>
            </a:r>
            <a:r>
              <a:rPr lang="ru-RU" dirty="0"/>
              <a:t>: </a:t>
            </a:r>
            <a:r>
              <a:rPr lang="en-US" dirty="0" err="1">
                <a:solidFill>
                  <a:srgbClr val="7030A0"/>
                </a:solidFill>
              </a:rPr>
              <a:t>rgb</a:t>
            </a:r>
            <a:r>
              <a:rPr lang="en-US" dirty="0">
                <a:solidFill>
                  <a:srgbClr val="7030A0"/>
                </a:solidFill>
              </a:rPr>
              <a:t>(0,0,0)</a:t>
            </a:r>
            <a:r>
              <a:rPr lang="ru-RU" dirty="0"/>
              <a:t>;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}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766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Функция </a:t>
            </a:r>
            <a:r>
              <a:rPr lang="en-US" dirty="0" err="1"/>
              <a:t>hsl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hsla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sz="2000" b="1" dirty="0"/>
              <a:t>оттенок</a:t>
            </a:r>
            <a:r>
              <a:rPr lang="ru-RU" sz="2000" dirty="0"/>
              <a:t> — значение в диапазоне от 0 до 360; </a:t>
            </a:r>
          </a:p>
          <a:p>
            <a:pPr marL="0" indent="0">
              <a:buNone/>
            </a:pPr>
            <a:r>
              <a:rPr lang="ru-RU" sz="2000" dirty="0"/>
              <a:t>определяет, какой цвет вы хотите;</a:t>
            </a:r>
          </a:p>
          <a:p>
            <a:pPr>
              <a:buFont typeface="Wingdings" pitchFamily="2" charset="2"/>
              <a:buChar char="Ø"/>
            </a:pPr>
            <a:r>
              <a:rPr lang="ru-RU" sz="2000" b="1" dirty="0"/>
              <a:t>насыщенность</a:t>
            </a:r>
            <a:r>
              <a:rPr lang="ru-RU" sz="2000" dirty="0"/>
              <a:t> — в диапазоне от 0% до 100%;</a:t>
            </a:r>
          </a:p>
          <a:p>
            <a:pPr marL="0" indent="0">
              <a:buNone/>
            </a:pPr>
            <a:r>
              <a:rPr lang="ru-RU" sz="2000" dirty="0"/>
              <a:t> определяет, сколько этого цвета вы хотите;</a:t>
            </a:r>
          </a:p>
          <a:p>
            <a:pPr>
              <a:buFont typeface="Wingdings" pitchFamily="2" charset="2"/>
              <a:buChar char="Ø"/>
            </a:pPr>
            <a:r>
              <a:rPr lang="ru-RU" sz="2000" b="1" dirty="0"/>
              <a:t>яркость</a:t>
            </a:r>
            <a:r>
              <a:rPr lang="ru-RU" sz="2000" dirty="0"/>
              <a:t> — в диапазоне от 0% до 100%; </a:t>
            </a:r>
          </a:p>
          <a:p>
            <a:pPr marL="0" indent="0">
              <a:buNone/>
            </a:pPr>
            <a:r>
              <a:rPr lang="ru-RU" sz="2000" dirty="0"/>
              <a:t>определяет, насколько ярким вы желаете цвет.</a:t>
            </a:r>
          </a:p>
          <a:p>
            <a:pPr>
              <a:buFont typeface="Wingdings" pitchFamily="2" charset="2"/>
              <a:buChar char="Ø"/>
            </a:pPr>
            <a:r>
              <a:rPr lang="ru-RU" sz="2000" b="1" dirty="0"/>
              <a:t>прозрачность</a:t>
            </a:r>
            <a:r>
              <a:rPr lang="ru-RU" sz="2000" dirty="0"/>
              <a:t> — значение в диапазоне от 0 до 1.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C:\Documents and Settings\NikitinAI\Рабочий стол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28800"/>
            <a:ext cx="24003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75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CSS</a:t>
            </a:r>
            <a:r>
              <a:rPr lang="ru-RU" dirty="0"/>
              <a:t> ( англ. </a:t>
            </a:r>
            <a:r>
              <a:rPr lang="ru-RU" i="1" dirty="0" err="1"/>
              <a:t>Cascading</a:t>
            </a:r>
            <a:r>
              <a:rPr lang="ru-RU" i="1" dirty="0"/>
              <a:t> </a:t>
            </a:r>
            <a:r>
              <a:rPr lang="ru-RU" i="1" dirty="0" err="1"/>
              <a:t>Style</a:t>
            </a:r>
            <a:r>
              <a:rPr lang="ru-RU" i="1" dirty="0"/>
              <a:t> </a:t>
            </a:r>
            <a:r>
              <a:rPr lang="ru-RU" i="1" dirty="0" err="1"/>
              <a:t>Sheets</a:t>
            </a:r>
            <a:r>
              <a:rPr lang="ru-RU" dirty="0"/>
              <a:t> — </a:t>
            </a:r>
            <a:r>
              <a:rPr lang="ru-RU" i="1" dirty="0"/>
              <a:t>каскадные таблицы стилей</a:t>
            </a:r>
            <a:r>
              <a:rPr lang="ru-RU" dirty="0"/>
              <a:t>) — формальный язык описания внешнего вида документа, написанного с использованием языка разметки.</a:t>
            </a:r>
          </a:p>
        </p:txBody>
      </p:sp>
    </p:spTree>
    <p:extLst>
      <p:ext uri="{BB962C8B-B14F-4D97-AF65-F5344CB8AC3E}">
        <p14:creationId xmlns:p14="http://schemas.microsoft.com/office/powerpoint/2010/main" val="2116487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hsl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hsla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p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 err="1">
                <a:solidFill>
                  <a:srgbClr val="7030A0"/>
                </a:solidFill>
              </a:rPr>
              <a:t>hsl</a:t>
            </a:r>
            <a:r>
              <a:rPr lang="en-US" dirty="0">
                <a:solidFill>
                  <a:srgbClr val="7030A0"/>
                </a:solidFill>
              </a:rPr>
              <a:t>(45,100%,100%)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.colored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 err="1">
                <a:solidFill>
                  <a:srgbClr val="7030A0"/>
                </a:solidFill>
              </a:rPr>
              <a:t>hsla</a:t>
            </a:r>
            <a:r>
              <a:rPr lang="en-US" dirty="0">
                <a:solidFill>
                  <a:srgbClr val="7030A0"/>
                </a:solidFill>
              </a:rPr>
              <a:t>(45,100%,100%,0.5)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506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Шестнадцатеричная запись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/>
              <a:t>Красный  от 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ru-RU" dirty="0"/>
              <a:t> до </a:t>
            </a:r>
            <a:r>
              <a:rPr lang="en-US" dirty="0">
                <a:solidFill>
                  <a:srgbClr val="FF0000"/>
                </a:solidFill>
              </a:rPr>
              <a:t>FF</a:t>
            </a:r>
            <a:endParaRPr lang="ru-RU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dirty="0"/>
              <a:t>Зеленый от </a:t>
            </a:r>
            <a:r>
              <a:rPr lang="ru-RU" dirty="0">
                <a:solidFill>
                  <a:srgbClr val="00B050"/>
                </a:solidFill>
              </a:rPr>
              <a:t>0</a:t>
            </a:r>
            <a:r>
              <a:rPr lang="ru-RU" dirty="0"/>
              <a:t> до </a:t>
            </a:r>
            <a:r>
              <a:rPr lang="en-US" dirty="0">
                <a:solidFill>
                  <a:srgbClr val="00B050"/>
                </a:solidFill>
              </a:rPr>
              <a:t>FF</a:t>
            </a:r>
            <a:endParaRPr lang="ru-RU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dirty="0"/>
              <a:t>Синий от </a:t>
            </a:r>
            <a:r>
              <a:rPr lang="ru-RU" dirty="0">
                <a:solidFill>
                  <a:srgbClr val="0070C0"/>
                </a:solidFill>
              </a:rPr>
              <a:t>0</a:t>
            </a:r>
            <a:r>
              <a:rPr lang="ru-RU" dirty="0"/>
              <a:t> до </a:t>
            </a:r>
            <a:r>
              <a:rPr lang="en-US" dirty="0">
                <a:solidFill>
                  <a:srgbClr val="0070C0"/>
                </a:solidFill>
              </a:rPr>
              <a:t>FF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810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Шестнадцатеричная запись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p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#FFFF00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.colored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#FF0</a:t>
            </a:r>
            <a:r>
              <a:rPr lang="ru-RU" dirty="0"/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ru-RU" dirty="0">
                <a:solidFill>
                  <a:srgbClr val="00B050"/>
                </a:solidFill>
              </a:rPr>
              <a:t>равно </a:t>
            </a:r>
            <a:r>
              <a:rPr lang="en-US" dirty="0">
                <a:solidFill>
                  <a:srgbClr val="00B050"/>
                </a:solidFill>
              </a:rPr>
              <a:t>#FFFF00</a:t>
            </a:r>
            <a:r>
              <a:rPr lang="ru-RU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.not-red{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#FFF</a:t>
            </a:r>
            <a:r>
              <a:rPr lang="ru-RU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background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#000</a:t>
            </a:r>
            <a:r>
              <a:rPr lang="ru-RU" dirty="0"/>
              <a:t>;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}</a:t>
            </a:r>
            <a:endParaRPr lang="ru-RU" dirty="0">
              <a:solidFill>
                <a:srgbClr val="C0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0103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Единица измерения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AutoNum type="arabicPeriod"/>
            </a:pPr>
            <a:r>
              <a:rPr lang="ru-RU" sz="4200" dirty="0"/>
              <a:t>Пиксели </a:t>
            </a:r>
            <a:r>
              <a:rPr lang="en-US" sz="4200" dirty="0"/>
              <a:t> - 10px</a:t>
            </a:r>
          </a:p>
          <a:p>
            <a:pPr marL="514350" indent="-514350">
              <a:buAutoNum type="arabicPeriod"/>
            </a:pPr>
            <a:r>
              <a:rPr lang="ru-RU" sz="4200" dirty="0"/>
              <a:t>Проценты – 10%, 200%</a:t>
            </a:r>
          </a:p>
          <a:p>
            <a:pPr marL="514350" indent="-514350">
              <a:buAutoNum type="arabicPeriod"/>
            </a:pPr>
            <a:r>
              <a:rPr lang="ru-RU" sz="4200" dirty="0"/>
              <a:t>Относительные единицы</a:t>
            </a:r>
            <a:r>
              <a:rPr lang="en-US" sz="4200" dirty="0"/>
              <a:t> </a:t>
            </a:r>
          </a:p>
          <a:p>
            <a:pPr marL="914400" lvl="1" indent="-514350">
              <a:buAutoNum type="arabicPeriod"/>
            </a:pPr>
            <a:r>
              <a:rPr lang="en-US" sz="4200" dirty="0" err="1"/>
              <a:t>em</a:t>
            </a:r>
            <a:r>
              <a:rPr lang="en-US" sz="4200" dirty="0"/>
              <a:t> </a:t>
            </a:r>
            <a:r>
              <a:rPr lang="ru-RU" sz="4200" dirty="0"/>
              <a:t>(от родительского элемента)</a:t>
            </a:r>
            <a:endParaRPr lang="en-US" sz="4200" dirty="0"/>
          </a:p>
          <a:p>
            <a:pPr marL="914400" lvl="1" indent="-514350">
              <a:buAutoNum type="arabicPeriod"/>
            </a:pPr>
            <a:r>
              <a:rPr lang="en-US" sz="4200" dirty="0"/>
              <a:t>rem </a:t>
            </a:r>
            <a:r>
              <a:rPr lang="ru-RU" sz="4200" dirty="0"/>
              <a:t>(от корневого элемента (</a:t>
            </a:r>
            <a:r>
              <a:rPr lang="en-US" sz="4200" dirty="0"/>
              <a:t>html</a:t>
            </a:r>
            <a:r>
              <a:rPr lang="ru-RU" sz="4200" dirty="0"/>
              <a:t>))</a:t>
            </a:r>
            <a:r>
              <a:rPr lang="en-US" sz="4200" dirty="0"/>
              <a:t> </a:t>
            </a:r>
            <a:r>
              <a:rPr lang="ru-RU" sz="4200" dirty="0"/>
              <a:t>для размера шрифта</a:t>
            </a:r>
          </a:p>
          <a:p>
            <a:pPr marL="514350" indent="-514350">
              <a:buAutoNum type="arabicPeriod"/>
            </a:pPr>
            <a:r>
              <a:rPr lang="ru-RU" sz="4200" dirty="0"/>
              <a:t>Абсолютные единицы </a:t>
            </a:r>
            <a:endParaRPr lang="en-US" sz="4200" dirty="0"/>
          </a:p>
          <a:p>
            <a:pPr marL="914400" lvl="1" indent="-514350">
              <a:buAutoNum type="arabicPeriod"/>
            </a:pPr>
            <a:r>
              <a:rPr lang="en-US" sz="4200" dirty="0"/>
              <a:t>in (</a:t>
            </a:r>
            <a:r>
              <a:rPr lang="ru-RU" sz="4200" dirty="0"/>
              <a:t>дюйм = 2.54 см</a:t>
            </a:r>
            <a:r>
              <a:rPr lang="en-US" sz="4200" dirty="0"/>
              <a:t>)</a:t>
            </a:r>
            <a:r>
              <a:rPr lang="ru-RU" sz="4200" dirty="0"/>
              <a:t> </a:t>
            </a:r>
            <a:endParaRPr lang="en-US" sz="4200" dirty="0"/>
          </a:p>
          <a:p>
            <a:pPr marL="914400" lvl="1" indent="-514350">
              <a:buAutoNum type="arabicPeriod"/>
            </a:pPr>
            <a:r>
              <a:rPr lang="en-US" sz="4200" dirty="0"/>
              <a:t>cm </a:t>
            </a:r>
          </a:p>
          <a:p>
            <a:pPr marL="914400" lvl="1" indent="-514350">
              <a:buAutoNum type="arabicPeriod"/>
            </a:pPr>
            <a:r>
              <a:rPr lang="en-US" sz="4200" dirty="0"/>
              <a:t>mm</a:t>
            </a:r>
          </a:p>
          <a:p>
            <a:pPr marL="914400" lvl="1" indent="-514350">
              <a:buAutoNum type="arabicPeriod"/>
            </a:pPr>
            <a:r>
              <a:rPr lang="en-US" sz="4200" dirty="0" err="1"/>
              <a:t>pt</a:t>
            </a:r>
            <a:r>
              <a:rPr lang="en-US" sz="4200" dirty="0"/>
              <a:t> (</a:t>
            </a:r>
            <a:r>
              <a:rPr lang="ru-RU" sz="4200" dirty="0"/>
              <a:t>пункт = 1/72 </a:t>
            </a:r>
            <a:r>
              <a:rPr lang="en-US" sz="4200" dirty="0"/>
              <a:t>in)</a:t>
            </a:r>
            <a:r>
              <a:rPr lang="ru-RU" sz="4200" dirty="0"/>
              <a:t> </a:t>
            </a:r>
            <a:endParaRPr lang="en-US" sz="4200" dirty="0"/>
          </a:p>
          <a:p>
            <a:pPr marL="914400" lvl="1" indent="-514350">
              <a:buAutoNum type="arabicPeriod"/>
            </a:pPr>
            <a:r>
              <a:rPr lang="en-US" sz="4200" dirty="0"/>
              <a:t>pc (</a:t>
            </a:r>
            <a:r>
              <a:rPr lang="ru-RU" sz="4200" dirty="0"/>
              <a:t>пика = 12 </a:t>
            </a:r>
            <a:r>
              <a:rPr lang="en-US" sz="4200" dirty="0" err="1"/>
              <a:t>pt</a:t>
            </a:r>
            <a:r>
              <a:rPr lang="en-US" sz="4200" dirty="0"/>
              <a:t>)</a:t>
            </a:r>
          </a:p>
          <a:p>
            <a:pPr marL="514350" indent="-514350">
              <a:buAutoNum type="arabicPeriod"/>
            </a:pPr>
            <a:r>
              <a:rPr lang="ru-RU" sz="4200" dirty="0"/>
              <a:t>От ширины окна </a:t>
            </a:r>
            <a:endParaRPr lang="en-US" sz="4200" dirty="0"/>
          </a:p>
          <a:p>
            <a:pPr marL="914400" lvl="1" indent="-514350">
              <a:buAutoNum type="arabicPeriod"/>
            </a:pPr>
            <a:r>
              <a:rPr lang="en-US" sz="4200" dirty="0" err="1"/>
              <a:t>vw</a:t>
            </a:r>
            <a:r>
              <a:rPr lang="en-US" sz="4200" dirty="0"/>
              <a:t> (1% </a:t>
            </a:r>
            <a:r>
              <a:rPr lang="ru-RU" sz="4200" dirty="0"/>
              <a:t>от ширины окна</a:t>
            </a:r>
            <a:r>
              <a:rPr lang="en-US" sz="4200" dirty="0"/>
              <a:t>)</a:t>
            </a:r>
          </a:p>
          <a:p>
            <a:pPr marL="914400" lvl="1" indent="-514350">
              <a:buAutoNum type="arabicPeriod"/>
            </a:pPr>
            <a:r>
              <a:rPr lang="en-US" sz="4200" dirty="0" err="1"/>
              <a:t>vh</a:t>
            </a:r>
            <a:r>
              <a:rPr lang="en-US" sz="4200" dirty="0"/>
              <a:t> (1% </a:t>
            </a:r>
            <a:r>
              <a:rPr lang="ru-RU" sz="4200" dirty="0"/>
              <a:t>от высоты окна</a:t>
            </a:r>
            <a:r>
              <a:rPr lang="en-US" sz="4200" dirty="0"/>
              <a:t>)</a:t>
            </a:r>
          </a:p>
          <a:p>
            <a:pPr marL="914400" lvl="1" indent="-514350">
              <a:buAutoNum type="arabicPeriod"/>
            </a:pPr>
            <a:r>
              <a:rPr lang="en-US" sz="4200" dirty="0" err="1"/>
              <a:t>vmin</a:t>
            </a:r>
            <a:r>
              <a:rPr lang="en-US" sz="4200" dirty="0"/>
              <a:t>  (</a:t>
            </a:r>
            <a:r>
              <a:rPr lang="ru-RU" sz="4200" dirty="0"/>
              <a:t>меньшее из </a:t>
            </a:r>
            <a:r>
              <a:rPr lang="en-US" sz="4200" dirty="0" err="1"/>
              <a:t>vw</a:t>
            </a:r>
            <a:r>
              <a:rPr lang="en-US" sz="4200" dirty="0"/>
              <a:t> </a:t>
            </a:r>
            <a:r>
              <a:rPr lang="ru-RU" sz="4200" dirty="0"/>
              <a:t>и </a:t>
            </a:r>
            <a:r>
              <a:rPr lang="en-US" sz="4200" dirty="0" err="1"/>
              <a:t>vh</a:t>
            </a:r>
            <a:r>
              <a:rPr lang="en-US" sz="4200" dirty="0"/>
              <a:t>)</a:t>
            </a:r>
          </a:p>
          <a:p>
            <a:pPr marL="914400" lvl="1" indent="-514350">
              <a:buAutoNum type="arabicPeriod"/>
            </a:pPr>
            <a:r>
              <a:rPr lang="en-US" sz="4200" dirty="0" err="1"/>
              <a:t>vmax</a:t>
            </a:r>
            <a:r>
              <a:rPr lang="en-US" sz="4200" dirty="0"/>
              <a:t>  (</a:t>
            </a:r>
            <a:r>
              <a:rPr lang="ru-RU" sz="4200" dirty="0"/>
              <a:t>большее из </a:t>
            </a:r>
            <a:r>
              <a:rPr lang="en-US" sz="4200" dirty="0" err="1"/>
              <a:t>vw</a:t>
            </a:r>
            <a:r>
              <a:rPr lang="en-US" sz="4200" dirty="0"/>
              <a:t> </a:t>
            </a:r>
            <a:r>
              <a:rPr lang="ru-RU" sz="4200" dirty="0"/>
              <a:t>и </a:t>
            </a:r>
            <a:r>
              <a:rPr lang="en-US" sz="4200" dirty="0" err="1"/>
              <a:t>vh</a:t>
            </a:r>
            <a:r>
              <a:rPr lang="en-US" sz="4200" dirty="0"/>
              <a:t>) 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4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</a:t>
            </a:r>
            <a:r>
              <a:rPr lang="en-US" dirty="0"/>
              <a:t>CSS (1 </a:t>
            </a:r>
            <a:r>
              <a:rPr lang="ru-RU" dirty="0"/>
              <a:t>вариант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&lt;!DOCTYPE html&gt; 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html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head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&lt;title&gt;</a:t>
            </a:r>
            <a:r>
              <a:rPr lang="ru-RU" dirty="0"/>
              <a:t>Пример</a:t>
            </a:r>
            <a:r>
              <a:rPr lang="en-US" dirty="0">
                <a:solidFill>
                  <a:srgbClr val="00B050"/>
                </a:solidFill>
              </a:rPr>
              <a:t>&lt;/title&gt;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&lt;meta </a:t>
            </a:r>
            <a:r>
              <a:rPr lang="en-US" dirty="0">
                <a:solidFill>
                  <a:srgbClr val="0070C0"/>
                </a:solidFill>
              </a:rPr>
              <a:t>charset=“</a:t>
            </a:r>
            <a:r>
              <a:rPr lang="en-US" dirty="0">
                <a:solidFill>
                  <a:srgbClr val="7030A0"/>
                </a:solidFill>
              </a:rPr>
              <a:t>utf-8</a:t>
            </a:r>
            <a:r>
              <a:rPr lang="en-US" dirty="0">
                <a:solidFill>
                  <a:srgbClr val="0070C0"/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&lt;</a:t>
            </a:r>
            <a:r>
              <a:rPr lang="en-US" b="1" dirty="0">
                <a:solidFill>
                  <a:srgbClr val="00B050"/>
                </a:solidFill>
              </a:rPr>
              <a:t>link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rel</a:t>
            </a:r>
            <a:r>
              <a:rPr lang="en-US" dirty="0">
                <a:solidFill>
                  <a:srgbClr val="0070C0"/>
                </a:solidFill>
              </a:rPr>
              <a:t>="</a:t>
            </a:r>
            <a:r>
              <a:rPr lang="en-US" dirty="0" err="1">
                <a:solidFill>
                  <a:srgbClr val="7030A0"/>
                </a:solidFill>
              </a:rPr>
              <a:t>stylesheet</a:t>
            </a:r>
            <a:r>
              <a:rPr lang="en-US" dirty="0">
                <a:solidFill>
                  <a:srgbClr val="0070C0"/>
                </a:solidFill>
              </a:rPr>
              <a:t>" </a:t>
            </a:r>
            <a:r>
              <a:rPr lang="en-US" dirty="0" err="1">
                <a:solidFill>
                  <a:srgbClr val="0070C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="</a:t>
            </a:r>
            <a:r>
              <a:rPr lang="en-US" dirty="0">
                <a:solidFill>
                  <a:srgbClr val="7030A0"/>
                </a:solidFill>
              </a:rPr>
              <a:t>style.css</a:t>
            </a:r>
            <a:r>
              <a:rPr lang="en-US" dirty="0">
                <a:solidFill>
                  <a:srgbClr val="0070C0"/>
                </a:solidFill>
              </a:rPr>
              <a:t>“</a:t>
            </a:r>
            <a:r>
              <a:rPr lang="en-US" dirty="0">
                <a:solidFill>
                  <a:srgbClr val="00B050"/>
                </a:solidFill>
              </a:rPr>
              <a:t>/&gt;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head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body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&lt;p&gt;</a:t>
            </a:r>
            <a:r>
              <a:rPr lang="ru-RU" dirty="0"/>
              <a:t>Текст</a:t>
            </a:r>
            <a:r>
              <a:rPr lang="en-US" dirty="0">
                <a:solidFill>
                  <a:srgbClr val="00B050"/>
                </a:solidFill>
              </a:rPr>
              <a:t>&lt;/p&gt;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body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html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4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Подключение </a:t>
            </a:r>
            <a:r>
              <a:rPr lang="en-US" dirty="0"/>
              <a:t>CSS (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вариант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&lt;!DOCTYPE html&gt; 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html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head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&lt;title&gt;</a:t>
            </a:r>
            <a:r>
              <a:rPr lang="ru-RU" dirty="0"/>
              <a:t>Пример</a:t>
            </a:r>
            <a:r>
              <a:rPr lang="en-US" dirty="0">
                <a:solidFill>
                  <a:srgbClr val="00B050"/>
                </a:solidFill>
              </a:rPr>
              <a:t>&lt;/title&gt;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&lt;meta </a:t>
            </a:r>
            <a:r>
              <a:rPr lang="en-US" dirty="0">
                <a:solidFill>
                  <a:srgbClr val="0070C0"/>
                </a:solidFill>
              </a:rPr>
              <a:t>charset=“</a:t>
            </a:r>
            <a:r>
              <a:rPr lang="en-US" dirty="0">
                <a:solidFill>
                  <a:srgbClr val="7030A0"/>
                </a:solidFill>
              </a:rPr>
              <a:t>utf-8</a:t>
            </a:r>
            <a:r>
              <a:rPr lang="en-US" dirty="0">
                <a:solidFill>
                  <a:srgbClr val="0070C0"/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</a:t>
            </a:r>
            <a:r>
              <a:rPr lang="nn-NO" dirty="0">
                <a:solidFill>
                  <a:srgbClr val="00B050"/>
                </a:solidFill>
              </a:rPr>
              <a:t>&lt;</a:t>
            </a:r>
            <a:r>
              <a:rPr lang="nn-NO" b="1" dirty="0">
                <a:solidFill>
                  <a:srgbClr val="00B050"/>
                </a:solidFill>
              </a:rPr>
              <a:t>style</a:t>
            </a:r>
            <a:r>
              <a:rPr lang="nn-NO" dirty="0">
                <a:solidFill>
                  <a:srgbClr val="00B050"/>
                </a:solidFill>
              </a:rPr>
              <a:t> </a:t>
            </a:r>
            <a:r>
              <a:rPr lang="nn-NO" dirty="0">
                <a:solidFill>
                  <a:srgbClr val="0070C0"/>
                </a:solidFill>
              </a:rPr>
              <a:t>media="</a:t>
            </a:r>
            <a:r>
              <a:rPr lang="nn-NO" dirty="0">
                <a:solidFill>
                  <a:srgbClr val="7030A0"/>
                </a:solidFill>
              </a:rPr>
              <a:t>all</a:t>
            </a:r>
            <a:r>
              <a:rPr lang="nn-NO" dirty="0">
                <a:solidFill>
                  <a:srgbClr val="0070C0"/>
                </a:solidFill>
              </a:rPr>
              <a:t>"</a:t>
            </a:r>
            <a:r>
              <a:rPr lang="nn-NO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	</a:t>
            </a:r>
            <a:r>
              <a:rPr lang="nn-NO" dirty="0">
                <a:solidFill>
                  <a:srgbClr val="00B0F0"/>
                </a:solidFill>
              </a:rPr>
              <a:t>@</a:t>
            </a:r>
            <a:r>
              <a:rPr lang="nn-NO" b="1" dirty="0">
                <a:solidFill>
                  <a:srgbClr val="00B0F0"/>
                </a:solidFill>
              </a:rPr>
              <a:t>import</a:t>
            </a:r>
            <a:r>
              <a:rPr lang="nn-NO" dirty="0">
                <a:solidFill>
                  <a:srgbClr val="00B0F0"/>
                </a:solidFill>
              </a:rPr>
              <a:t> </a:t>
            </a:r>
            <a:r>
              <a:rPr lang="nn-NO" b="1" dirty="0">
                <a:solidFill>
                  <a:srgbClr val="00B0F0"/>
                </a:solidFill>
              </a:rPr>
              <a:t>url</a:t>
            </a:r>
            <a:r>
              <a:rPr lang="nn-NO" dirty="0">
                <a:solidFill>
                  <a:srgbClr val="00B0F0"/>
                </a:solidFill>
              </a:rPr>
              <a:t>(</a:t>
            </a:r>
            <a:r>
              <a:rPr lang="nn-NO" b="1" dirty="0">
                <a:solidFill>
                  <a:srgbClr val="C00000"/>
                </a:solidFill>
              </a:rPr>
              <a:t>style</a:t>
            </a:r>
            <a:r>
              <a:rPr lang="nn-NO" dirty="0">
                <a:solidFill>
                  <a:srgbClr val="C00000"/>
                </a:solidFill>
              </a:rPr>
              <a:t>.</a:t>
            </a:r>
            <a:r>
              <a:rPr lang="nn-NO" b="1" dirty="0">
                <a:solidFill>
                  <a:srgbClr val="C00000"/>
                </a:solidFill>
              </a:rPr>
              <a:t>css</a:t>
            </a:r>
            <a:r>
              <a:rPr lang="nn-NO" dirty="0">
                <a:solidFill>
                  <a:srgbClr val="00B0F0"/>
                </a:solidFill>
              </a:rPr>
              <a:t>)</a:t>
            </a:r>
            <a:r>
              <a:rPr lang="nn-NO" dirty="0">
                <a:solidFill>
                  <a:srgbClr val="00B050"/>
                </a:solidFill>
              </a:rPr>
              <a:t>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nn-NO" dirty="0">
                <a:solidFill>
                  <a:srgbClr val="00B050"/>
                </a:solidFill>
              </a:rPr>
              <a:t>&lt;/</a:t>
            </a:r>
            <a:r>
              <a:rPr lang="nn-NO" b="1" dirty="0">
                <a:solidFill>
                  <a:srgbClr val="00B050"/>
                </a:solidFill>
              </a:rPr>
              <a:t>style</a:t>
            </a:r>
            <a:r>
              <a:rPr lang="nn-NO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head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body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&lt;p&gt;</a:t>
            </a:r>
            <a:r>
              <a:rPr lang="ru-RU" dirty="0"/>
              <a:t>Текст</a:t>
            </a:r>
            <a:r>
              <a:rPr lang="en-US" dirty="0">
                <a:solidFill>
                  <a:srgbClr val="00B050"/>
                </a:solidFill>
              </a:rPr>
              <a:t>&lt;/p&gt;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body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html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05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</a:t>
            </a:r>
            <a:r>
              <a:rPr lang="en-US" dirty="0"/>
              <a:t>CSS (</a:t>
            </a:r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вариант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&lt;!DOCTYPE html&gt; 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html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head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&lt;title&gt;</a:t>
            </a:r>
            <a:r>
              <a:rPr lang="ru-RU" dirty="0"/>
              <a:t>Пример</a:t>
            </a:r>
            <a:r>
              <a:rPr lang="en-US" dirty="0">
                <a:solidFill>
                  <a:srgbClr val="00B050"/>
                </a:solidFill>
              </a:rPr>
              <a:t>&lt;/title&gt;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&lt;meta </a:t>
            </a:r>
            <a:r>
              <a:rPr lang="en-US" dirty="0">
                <a:solidFill>
                  <a:srgbClr val="0070C0"/>
                </a:solidFill>
              </a:rPr>
              <a:t>charset=“</a:t>
            </a:r>
            <a:r>
              <a:rPr lang="en-US" dirty="0">
                <a:solidFill>
                  <a:srgbClr val="7030A0"/>
                </a:solidFill>
              </a:rPr>
              <a:t>utf-8</a:t>
            </a:r>
            <a:r>
              <a:rPr lang="en-US" dirty="0">
                <a:solidFill>
                  <a:srgbClr val="0070C0"/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&lt;</a:t>
            </a:r>
            <a:r>
              <a:rPr lang="en-US" b="1" dirty="0">
                <a:solidFill>
                  <a:srgbClr val="00B050"/>
                </a:solidFill>
              </a:rPr>
              <a:t>style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B050"/>
                </a:solidFill>
              </a:rPr>
              <a:t>			</a:t>
            </a:r>
            <a:r>
              <a:rPr lang="en-US" b="1" dirty="0">
                <a:solidFill>
                  <a:srgbClr val="C00000"/>
                </a:solidFill>
              </a:rPr>
              <a:t>body</a:t>
            </a:r>
            <a:r>
              <a:rPr lang="en-US" dirty="0">
                <a:solidFill>
                  <a:srgbClr val="C00000"/>
                </a:solidFill>
              </a:rPr>
              <a:t> { 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B050"/>
                </a:solidFill>
              </a:rPr>
              <a:t>				</a:t>
            </a:r>
            <a:r>
              <a:rPr lang="en-US" b="1" dirty="0">
                <a:solidFill>
                  <a:srgbClr val="00B0F0"/>
                </a:solidFill>
              </a:rPr>
              <a:t>color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b="1" dirty="0">
                <a:solidFill>
                  <a:srgbClr val="7030A0"/>
                </a:solidFill>
              </a:rPr>
              <a:t>red</a:t>
            </a:r>
            <a:r>
              <a:rPr lang="en-US" dirty="0">
                <a:solidFill>
                  <a:srgbClr val="00B050"/>
                </a:solidFill>
              </a:rPr>
              <a:t>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	</a:t>
            </a:r>
            <a:r>
              <a:rPr lang="en-US" dirty="0">
                <a:solidFill>
                  <a:srgbClr val="C00000"/>
                </a:solidFill>
              </a:rPr>
              <a:t>}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style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ru-RU" dirty="0">
                <a:solidFill>
                  <a:srgbClr val="00B050"/>
                </a:solidFill>
              </a:rPr>
              <a:t>	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head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body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&lt;p&gt;</a:t>
            </a:r>
            <a:r>
              <a:rPr lang="ru-RU" dirty="0"/>
              <a:t>Текст</a:t>
            </a:r>
            <a:r>
              <a:rPr lang="en-US" dirty="0">
                <a:solidFill>
                  <a:srgbClr val="00B050"/>
                </a:solidFill>
              </a:rPr>
              <a:t>&lt;/p&gt;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body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html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62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>
                <a:solidFill>
                  <a:srgbClr val="C00000"/>
                </a:solidFill>
              </a:rPr>
              <a:t>селектор, селектор 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00B0F0"/>
                </a:solidFill>
              </a:rPr>
              <a:t>свойство</a:t>
            </a:r>
            <a:r>
              <a:rPr lang="ru-RU" dirty="0"/>
              <a:t>: </a:t>
            </a:r>
            <a:r>
              <a:rPr lang="ru-RU" dirty="0">
                <a:solidFill>
                  <a:srgbClr val="7030A0"/>
                </a:solidFill>
              </a:rPr>
              <a:t>значение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00B0F0"/>
                </a:solidFill>
              </a:rPr>
              <a:t>свойство</a:t>
            </a:r>
            <a:r>
              <a:rPr lang="ru-RU" dirty="0"/>
              <a:t>: </a:t>
            </a:r>
            <a:r>
              <a:rPr lang="ru-RU" dirty="0">
                <a:solidFill>
                  <a:srgbClr val="7030A0"/>
                </a:solidFill>
              </a:rPr>
              <a:t>значение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00B0F0"/>
                </a:solidFill>
              </a:rPr>
              <a:t>свойство</a:t>
            </a:r>
            <a:r>
              <a:rPr lang="ru-RU" dirty="0"/>
              <a:t>: </a:t>
            </a:r>
            <a:r>
              <a:rPr lang="ru-RU" dirty="0">
                <a:solidFill>
                  <a:srgbClr val="7030A0"/>
                </a:solidFill>
              </a:rPr>
              <a:t>значение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804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p</a:t>
            </a:r>
            <a:r>
              <a:rPr lang="ru-RU" dirty="0">
                <a:solidFill>
                  <a:srgbClr val="C00000"/>
                </a:solidFill>
              </a:rPr>
              <a:t>, </a:t>
            </a:r>
            <a:r>
              <a:rPr lang="en-US" dirty="0">
                <a:solidFill>
                  <a:srgbClr val="C00000"/>
                </a:solidFill>
              </a:rPr>
              <a:t>.warning</a:t>
            </a:r>
            <a:r>
              <a:rPr lang="ru-RU" dirty="0">
                <a:solidFill>
                  <a:srgbClr val="C00000"/>
                </a:solidFill>
              </a:rPr>
              <a:t> 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font-size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10px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font-weight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bold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red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97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 тэгов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&lt;p&gt;</a:t>
            </a:r>
            <a:r>
              <a:rPr lang="ru-RU" dirty="0"/>
              <a:t>Жирный текст</a:t>
            </a:r>
            <a:r>
              <a:rPr lang="en-US" dirty="0">
                <a:solidFill>
                  <a:srgbClr val="00B050"/>
                </a:solidFill>
              </a:rPr>
              <a:t>&lt;/p&gt;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p</a:t>
            </a:r>
            <a:r>
              <a:rPr lang="ru-RU" dirty="0">
                <a:solidFill>
                  <a:srgbClr val="C00000"/>
                </a:solidFill>
              </a:rPr>
              <a:t>{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font-weight</a:t>
            </a:r>
            <a:r>
              <a:rPr lang="ru-RU" dirty="0"/>
              <a:t>: </a:t>
            </a:r>
            <a:r>
              <a:rPr lang="en-US" dirty="0">
                <a:solidFill>
                  <a:srgbClr val="7030A0"/>
                </a:solidFill>
              </a:rPr>
              <a:t>bold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3253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342</Words>
  <Application>Microsoft Office PowerPoint</Application>
  <PresentationFormat>Экран (4:3)</PresentationFormat>
  <Paragraphs>314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Тема Office</vt:lpstr>
      <vt:lpstr>CSS Основные понятия</vt:lpstr>
      <vt:lpstr>Структура HTML-документа</vt:lpstr>
      <vt:lpstr>Определение</vt:lpstr>
      <vt:lpstr>Подключение CSS (1 вариант)</vt:lpstr>
      <vt:lpstr>Подключение CSS (2 вариант)</vt:lpstr>
      <vt:lpstr>Подключение CSS (3 вариант)</vt:lpstr>
      <vt:lpstr>Синтаксис CSS</vt:lpstr>
      <vt:lpstr>Синтаксис CSS</vt:lpstr>
      <vt:lpstr>Селектор тэгов</vt:lpstr>
      <vt:lpstr>Селектор классов</vt:lpstr>
      <vt:lpstr>Тэг с несколькими классами</vt:lpstr>
      <vt:lpstr>Селектор идентификаторов</vt:lpstr>
      <vt:lpstr>Селектор атрибутов</vt:lpstr>
      <vt:lpstr>Контекстный селектор</vt:lpstr>
      <vt:lpstr>Контекстный селектор</vt:lpstr>
      <vt:lpstr>Селектор дочерних элементов</vt:lpstr>
      <vt:lpstr>Селектор сестринских элементов</vt:lpstr>
      <vt:lpstr>Селектор псевдоклассов</vt:lpstr>
      <vt:lpstr>Селектор псевдоэлементов</vt:lpstr>
      <vt:lpstr>Универсальный селектор</vt:lpstr>
      <vt:lpstr>Наследование</vt:lpstr>
      <vt:lpstr>Каскадирование</vt:lpstr>
      <vt:lpstr>Приоритеты</vt:lpstr>
      <vt:lpstr>Стили разработчиков</vt:lpstr>
      <vt:lpstr>Задание цвета</vt:lpstr>
      <vt:lpstr>Имена цветов</vt:lpstr>
      <vt:lpstr>Функции rgb() и rgba()</vt:lpstr>
      <vt:lpstr>Функции rgb() и rgba()</vt:lpstr>
      <vt:lpstr>Функция hsl() и hsla()</vt:lpstr>
      <vt:lpstr>Функция hsl() и hsla()</vt:lpstr>
      <vt:lpstr>Шестнадцатеричная запись</vt:lpstr>
      <vt:lpstr>Шестнадцатеричная запись</vt:lpstr>
      <vt:lpstr>Единица измерения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Основные понятия</dc:title>
  <cp:lastModifiedBy>User</cp:lastModifiedBy>
  <cp:revision>19</cp:revision>
  <dcterms:modified xsi:type="dcterms:W3CDTF">2021-04-26T18:32:23Z</dcterms:modified>
</cp:coreProperties>
</file>