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1" r:id="rId4"/>
    <p:sldId id="272" r:id="rId5"/>
    <p:sldId id="273" r:id="rId6"/>
    <p:sldId id="267" r:id="rId7"/>
    <p:sldId id="268" r:id="rId8"/>
    <p:sldId id="269" r:id="rId9"/>
    <p:sldId id="27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480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HTML 5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Форматирование текста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Оформление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color – </a:t>
            </a:r>
            <a:r>
              <a:rPr lang="ru-RU" sz="2400" dirty="0" smtClean="0"/>
              <a:t>цвет текста</a:t>
            </a:r>
          </a:p>
          <a:p>
            <a:pPr marL="0" indent="0">
              <a:buNone/>
            </a:pPr>
            <a:r>
              <a:rPr lang="en-US" sz="2400" dirty="0"/>
              <a:t>f</a:t>
            </a:r>
            <a:r>
              <a:rPr lang="en-US" sz="2400" dirty="0" smtClean="0"/>
              <a:t>ont – </a:t>
            </a:r>
            <a:r>
              <a:rPr lang="ru-RU" sz="2400" dirty="0" smtClean="0"/>
              <a:t>определение шрифта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font-family – </a:t>
            </a:r>
            <a:r>
              <a:rPr lang="ru-RU" sz="2400" dirty="0" smtClean="0"/>
              <a:t>гарнитура шрифта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f</a:t>
            </a:r>
            <a:r>
              <a:rPr lang="en-US" sz="2400" dirty="0" smtClean="0"/>
              <a:t>ont-size </a:t>
            </a:r>
            <a:r>
              <a:rPr lang="ru-RU" sz="2400" dirty="0" smtClean="0"/>
              <a:t>– размер шрифта</a:t>
            </a:r>
          </a:p>
          <a:p>
            <a:pPr marL="0" indent="0">
              <a:buNone/>
            </a:pPr>
            <a:r>
              <a:rPr lang="en-US" sz="2400" dirty="0" smtClean="0"/>
              <a:t>font-weight  – </a:t>
            </a:r>
            <a:r>
              <a:rPr lang="ru-RU" sz="2400" dirty="0" smtClean="0"/>
              <a:t>толщина шрифта</a:t>
            </a:r>
          </a:p>
          <a:p>
            <a:pPr marL="0" indent="0">
              <a:buNone/>
            </a:pPr>
            <a:r>
              <a:rPr lang="en-US" sz="2400" dirty="0" smtClean="0"/>
              <a:t>font-style – </a:t>
            </a:r>
            <a:r>
              <a:rPr lang="ru-RU" sz="2400" dirty="0" smtClean="0"/>
              <a:t>начертание шрифта</a:t>
            </a:r>
          </a:p>
          <a:p>
            <a:pPr marL="0" indent="0">
              <a:buNone/>
            </a:pPr>
            <a:r>
              <a:rPr lang="en-US" sz="2400" dirty="0" smtClean="0"/>
              <a:t>letter-spacing</a:t>
            </a:r>
            <a:r>
              <a:rPr lang="ru-RU" sz="2400" dirty="0" smtClean="0"/>
              <a:t> – расстояние между буквами</a:t>
            </a:r>
          </a:p>
          <a:p>
            <a:pPr marL="0" indent="0">
              <a:buNone/>
            </a:pPr>
            <a:r>
              <a:rPr lang="en-US" sz="2400" dirty="0" smtClean="0"/>
              <a:t>word-spacing</a:t>
            </a:r>
            <a:r>
              <a:rPr lang="ru-RU" sz="2400" dirty="0" smtClean="0"/>
              <a:t> – расстояние между словами</a:t>
            </a:r>
          </a:p>
          <a:p>
            <a:pPr marL="0" indent="0">
              <a:buNone/>
            </a:pPr>
            <a:r>
              <a:rPr lang="en-US" sz="2400" dirty="0" smtClean="0"/>
              <a:t>text-align – </a:t>
            </a:r>
            <a:r>
              <a:rPr lang="ru-RU" sz="2400" dirty="0" smtClean="0"/>
              <a:t>выравнивание текста</a:t>
            </a:r>
          </a:p>
          <a:p>
            <a:pPr marL="0" indent="0">
              <a:buNone/>
            </a:pPr>
            <a:r>
              <a:rPr lang="en-US" sz="2400" dirty="0" smtClean="0"/>
              <a:t>text-decoration</a:t>
            </a:r>
            <a:r>
              <a:rPr lang="ru-RU" sz="2400" dirty="0" smtClean="0"/>
              <a:t> – оформление текста</a:t>
            </a:r>
          </a:p>
          <a:p>
            <a:pPr marL="0" indent="0">
              <a:buNone/>
            </a:pPr>
            <a:r>
              <a:rPr lang="en-US" sz="2400" dirty="0" smtClean="0"/>
              <a:t>text-transform</a:t>
            </a:r>
            <a:r>
              <a:rPr lang="ru-RU" sz="2400" dirty="0" smtClean="0"/>
              <a:t> – регистр </a:t>
            </a:r>
            <a:r>
              <a:rPr lang="ru-RU" sz="2400" dirty="0" smtClean="0"/>
              <a:t>текста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text-shadow – </a:t>
            </a:r>
            <a:r>
              <a:rPr lang="ru-RU" sz="2400" dirty="0" smtClean="0"/>
              <a:t>текст с тенью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479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h1{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font-family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Geneva, </a:t>
            </a:r>
            <a:r>
              <a:rPr lang="en-US" dirty="0" smtClean="0">
                <a:solidFill>
                  <a:srgbClr val="7030A0"/>
                </a:solidFill>
              </a:rPr>
              <a:t>Arial, sans-serif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font-family</a:t>
            </a:r>
            <a:r>
              <a:rPr lang="en-US" dirty="0"/>
              <a:t>: </a:t>
            </a:r>
            <a:r>
              <a:rPr lang="en-US" dirty="0" smtClean="0">
                <a:solidFill>
                  <a:srgbClr val="7030A0"/>
                </a:solidFill>
              </a:rPr>
              <a:t>Georgia, Times</a:t>
            </a:r>
            <a:r>
              <a:rPr lang="en-US" dirty="0">
                <a:solidFill>
                  <a:srgbClr val="7030A0"/>
                </a:solidFill>
              </a:rPr>
              <a:t>, serif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1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шрифта (внешнее)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en-US" dirty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&lt;link </a:t>
            </a:r>
            <a:r>
              <a:rPr lang="en-US" sz="1800" dirty="0" err="1" smtClean="0">
                <a:solidFill>
                  <a:srgbClr val="0070C0"/>
                </a:solidFill>
              </a:rPr>
              <a:t>href</a:t>
            </a:r>
            <a:r>
              <a:rPr lang="en-US" sz="1800" dirty="0" smtClean="0">
                <a:solidFill>
                  <a:srgbClr val="0070C0"/>
                </a:solidFill>
              </a:rPr>
              <a:t>=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  <a:r>
              <a:rPr lang="en-US" sz="1800" dirty="0" smtClean="0">
                <a:solidFill>
                  <a:srgbClr val="7030A0"/>
                </a:solidFill>
              </a:rPr>
              <a:t>https</a:t>
            </a:r>
            <a:r>
              <a:rPr lang="en-US" sz="1800" dirty="0">
                <a:solidFill>
                  <a:srgbClr val="7030A0"/>
                </a:solidFill>
              </a:rPr>
              <a:t>://</a:t>
            </a:r>
            <a:r>
              <a:rPr lang="en-US" sz="1800" dirty="0" smtClean="0">
                <a:solidFill>
                  <a:srgbClr val="7030A0"/>
                </a:solidFill>
              </a:rPr>
              <a:t>fonts.googleapis.com/</a:t>
            </a:r>
            <a:r>
              <a:rPr lang="en-US" sz="1800" dirty="0" err="1" smtClean="0">
                <a:solidFill>
                  <a:srgbClr val="7030A0"/>
                </a:solidFill>
              </a:rPr>
              <a:t>css?family</a:t>
            </a:r>
            <a:r>
              <a:rPr lang="en-US" sz="1800" dirty="0" smtClean="0">
                <a:solidFill>
                  <a:srgbClr val="7030A0"/>
                </a:solidFill>
              </a:rPr>
              <a:t>=</a:t>
            </a:r>
            <a:r>
              <a:rPr lang="en-US" sz="1800" b="1" dirty="0" err="1" smtClean="0">
                <a:solidFill>
                  <a:srgbClr val="7030A0"/>
                </a:solidFill>
              </a:rPr>
              <a:t>Roboto+Slab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rel</a:t>
            </a:r>
            <a:r>
              <a:rPr lang="en-US" sz="1800" dirty="0">
                <a:solidFill>
                  <a:srgbClr val="0070C0"/>
                </a:solidFill>
              </a:rPr>
              <a:t>="</a:t>
            </a:r>
            <a:r>
              <a:rPr lang="en-US" sz="1800" dirty="0" err="1" smtClean="0">
                <a:solidFill>
                  <a:srgbClr val="7030A0"/>
                </a:solidFill>
              </a:rPr>
              <a:t>stylesheet</a:t>
            </a:r>
            <a:r>
              <a:rPr lang="en-US" sz="1800" dirty="0" smtClean="0">
                <a:solidFill>
                  <a:srgbClr val="0070C0"/>
                </a:solidFill>
              </a:rPr>
              <a:t>"</a:t>
            </a:r>
            <a:r>
              <a:rPr lang="en-US" sz="1800" dirty="0" smtClean="0">
                <a:solidFill>
                  <a:srgbClr val="00B050"/>
                </a:solidFill>
              </a:rPr>
              <a:t>/&gt;</a:t>
            </a:r>
            <a:endParaRPr lang="ru-RU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dirty="0" smtClean="0"/>
              <a:t>Или</a:t>
            </a:r>
            <a:endParaRPr lang="ru-RU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&lt;style&gt;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B0F0"/>
                </a:solidFill>
              </a:rPr>
              <a:t>@import </a:t>
            </a:r>
            <a:r>
              <a:rPr lang="en-US" sz="1800" dirty="0" err="1">
                <a:solidFill>
                  <a:srgbClr val="00B0F0"/>
                </a:solidFill>
              </a:rPr>
              <a:t>url</a:t>
            </a:r>
            <a:r>
              <a:rPr lang="en-US" sz="1800" dirty="0">
                <a:solidFill>
                  <a:srgbClr val="00B0F0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'https://fonts.googleapis.com/</a:t>
            </a:r>
            <a:r>
              <a:rPr lang="en-US" sz="1800" dirty="0" err="1">
                <a:solidFill>
                  <a:srgbClr val="7030A0"/>
                </a:solidFill>
              </a:rPr>
              <a:t>css?family</a:t>
            </a:r>
            <a:r>
              <a:rPr lang="en-US" sz="1800" dirty="0">
                <a:solidFill>
                  <a:srgbClr val="7030A0"/>
                </a:solidFill>
              </a:rPr>
              <a:t>=</a:t>
            </a:r>
            <a:r>
              <a:rPr lang="en-US" sz="1800" b="1" dirty="0" err="1">
                <a:solidFill>
                  <a:srgbClr val="7030A0"/>
                </a:solidFill>
              </a:rPr>
              <a:t>Roboto+Slab</a:t>
            </a:r>
            <a:r>
              <a:rPr lang="en-US" sz="1800" dirty="0">
                <a:solidFill>
                  <a:srgbClr val="7030A0"/>
                </a:solidFill>
              </a:rPr>
              <a:t>'</a:t>
            </a:r>
            <a:r>
              <a:rPr lang="en-US" sz="1800" dirty="0">
                <a:solidFill>
                  <a:srgbClr val="00B0F0"/>
                </a:solidFill>
              </a:rPr>
              <a:t>)</a:t>
            </a:r>
            <a:r>
              <a:rPr lang="en-US" sz="1800" dirty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B050"/>
                </a:solidFill>
              </a:rPr>
              <a:t>&lt;/style&gt;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CSS: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dirty="0" smtClean="0">
                <a:solidFill>
                  <a:srgbClr val="C00000"/>
                </a:solidFill>
              </a:rPr>
              <a:t>tml{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font-family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Roboto</a:t>
            </a:r>
            <a:r>
              <a:rPr lang="en-US" dirty="0">
                <a:solidFill>
                  <a:srgbClr val="7030A0"/>
                </a:solidFill>
              </a:rPr>
              <a:t> Slab', serif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6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Подключение шрифта </a:t>
            </a:r>
            <a:r>
              <a:rPr lang="ru-RU" dirty="0" smtClean="0"/>
              <a:t>(внутреннее)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@font-face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font-family</a:t>
            </a:r>
            <a:r>
              <a:rPr lang="en-US" dirty="0"/>
              <a:t>: </a:t>
            </a:r>
            <a:r>
              <a:rPr lang="en-US" dirty="0" smtClean="0">
                <a:solidFill>
                  <a:srgbClr val="7030A0"/>
                </a:solidFill>
              </a:rPr>
              <a:t>'</a:t>
            </a:r>
            <a:r>
              <a:rPr lang="en-US" dirty="0" err="1" smtClean="0">
                <a:solidFill>
                  <a:srgbClr val="7030A0"/>
                </a:solidFill>
              </a:rPr>
              <a:t>Roboto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Slab'</a:t>
            </a:r>
            <a:r>
              <a:rPr lang="en-US" dirty="0" smtClean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src</a:t>
            </a:r>
            <a:r>
              <a:rPr lang="en-US" dirty="0"/>
              <a:t>: </a:t>
            </a:r>
            <a:r>
              <a:rPr lang="en-US" dirty="0" err="1">
                <a:solidFill>
                  <a:srgbClr val="00B0F0"/>
                </a:solidFill>
              </a:rPr>
              <a:t>url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'./fonts/</a:t>
            </a:r>
            <a:r>
              <a:rPr lang="en-US" dirty="0" err="1" smtClean="0">
                <a:solidFill>
                  <a:srgbClr val="7030A0"/>
                </a:solidFill>
              </a:rPr>
              <a:t>robotoslab.eot</a:t>
            </a:r>
            <a:r>
              <a:rPr lang="en-US" dirty="0" smtClean="0">
                <a:solidFill>
                  <a:srgbClr val="7030A0"/>
                </a:solidFill>
              </a:rPr>
              <a:t>'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 </a:t>
            </a:r>
            <a:r>
              <a:rPr lang="ru-RU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font-weight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normal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font-style</a:t>
            </a:r>
            <a:r>
              <a:rPr lang="en-US" dirty="0"/>
              <a:t>: </a:t>
            </a:r>
            <a:r>
              <a:rPr lang="en-US" dirty="0" smtClean="0">
                <a:solidFill>
                  <a:srgbClr val="7030A0"/>
                </a:solidFill>
              </a:rPr>
              <a:t>normal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html{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font-family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Roboto</a:t>
            </a:r>
            <a:r>
              <a:rPr lang="en-US" dirty="0">
                <a:solidFill>
                  <a:srgbClr val="7030A0"/>
                </a:solidFill>
              </a:rPr>
              <a:t> Slab', serif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html{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font-size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14px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h1{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font-size</a:t>
            </a:r>
            <a:r>
              <a:rPr lang="en-US" dirty="0"/>
              <a:t>: </a:t>
            </a:r>
            <a:r>
              <a:rPr lang="en-US" dirty="0" smtClean="0">
                <a:solidFill>
                  <a:srgbClr val="7030A0"/>
                </a:solidFill>
              </a:rPr>
              <a:t>30px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0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font-weight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Числовые значения: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7030A0"/>
                </a:solidFill>
              </a:rPr>
              <a:t>100,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200,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300,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400,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500,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600,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700,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800,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900</a:t>
            </a:r>
          </a:p>
          <a:p>
            <a:r>
              <a:rPr lang="ru-RU" dirty="0" smtClean="0"/>
              <a:t>Текстовые значения: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normal, lighter, bold, bolder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.hint{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font-weight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lighter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0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normal </a:t>
            </a:r>
            <a:r>
              <a:rPr lang="ru-RU" dirty="0" smtClean="0"/>
              <a:t>– обычный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talic</a:t>
            </a:r>
            <a:r>
              <a:rPr lang="ru-RU" dirty="0" smtClean="0"/>
              <a:t> – рукописный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oblique</a:t>
            </a:r>
            <a:r>
              <a:rPr lang="ru-RU" dirty="0" smtClean="0"/>
              <a:t> – наклонный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.hint{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font-style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italic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10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letter-spacing, </a:t>
            </a:r>
            <a:r>
              <a:rPr lang="en-US" dirty="0"/>
              <a:t>word-spacing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.long-word{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letter-spacing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5px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.long-text{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word-spacing</a:t>
            </a:r>
            <a:r>
              <a:rPr lang="en-US" dirty="0"/>
              <a:t>: </a:t>
            </a:r>
            <a:r>
              <a:rPr lang="en-US" dirty="0" smtClean="0"/>
              <a:t>1</a:t>
            </a:r>
            <a:r>
              <a:rPr lang="en-US" dirty="0" smtClean="0">
                <a:solidFill>
                  <a:srgbClr val="7030A0"/>
                </a:solidFill>
              </a:rPr>
              <a:t>5px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47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text-align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center</a:t>
            </a:r>
            <a:r>
              <a:rPr lang="en-US" dirty="0" smtClean="0"/>
              <a:t> – </a:t>
            </a:r>
            <a:r>
              <a:rPr lang="ru-RU" dirty="0" smtClean="0"/>
              <a:t>по центру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j</a:t>
            </a:r>
            <a:r>
              <a:rPr lang="en-US" dirty="0" smtClean="0">
                <a:solidFill>
                  <a:srgbClr val="7030A0"/>
                </a:solidFill>
              </a:rPr>
              <a:t>ustify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/>
              <a:t>– по ширине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eft</a:t>
            </a:r>
            <a:r>
              <a:rPr lang="en-US" dirty="0" smtClean="0"/>
              <a:t> </a:t>
            </a:r>
            <a:r>
              <a:rPr lang="ru-RU" dirty="0" smtClean="0"/>
              <a:t>– по левому краю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right</a:t>
            </a:r>
            <a:r>
              <a:rPr lang="en-US" dirty="0" smtClean="0"/>
              <a:t> </a:t>
            </a:r>
            <a:r>
              <a:rPr lang="ru-RU" dirty="0" smtClean="0"/>
              <a:t> - по правому краю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start</a:t>
            </a:r>
            <a:r>
              <a:rPr lang="en-US" dirty="0" smtClean="0"/>
              <a:t> </a:t>
            </a:r>
            <a:r>
              <a:rPr lang="ru-RU" dirty="0" smtClean="0"/>
              <a:t>– учитывает направление текста слева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end</a:t>
            </a:r>
            <a:r>
              <a:rPr lang="ru-RU" dirty="0" smtClean="0"/>
              <a:t> - </a:t>
            </a:r>
            <a:r>
              <a:rPr lang="ru-RU" dirty="0"/>
              <a:t>учитывает направление текста </a:t>
            </a:r>
            <a:r>
              <a:rPr lang="ru-RU" dirty="0" smtClean="0"/>
              <a:t>справа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text-align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justify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2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blink</a:t>
            </a:r>
            <a:r>
              <a:rPr lang="en-US" dirty="0" smtClean="0"/>
              <a:t> – </a:t>
            </a:r>
            <a:r>
              <a:rPr lang="ru-RU" dirty="0" smtClean="0"/>
              <a:t>мигающий текст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line-through</a:t>
            </a:r>
            <a:r>
              <a:rPr lang="en-US" dirty="0" smtClean="0"/>
              <a:t> </a:t>
            </a:r>
            <a:r>
              <a:rPr lang="ru-RU" dirty="0" smtClean="0"/>
              <a:t>– зачеркнутый текст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7030A0"/>
                </a:solidFill>
              </a:rPr>
              <a:t>overline</a:t>
            </a:r>
            <a:r>
              <a:rPr lang="en-US" dirty="0" smtClean="0"/>
              <a:t> </a:t>
            </a:r>
            <a:r>
              <a:rPr lang="ru-RU" dirty="0" smtClean="0"/>
              <a:t>– линия над текстом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underline</a:t>
            </a:r>
            <a:r>
              <a:rPr lang="ru-RU" dirty="0" smtClean="0"/>
              <a:t> – линия под текстом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.wrong-text</a:t>
            </a: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text-decoration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line-through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31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Тэги форматирования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 – </a:t>
            </a:r>
            <a:r>
              <a:rPr lang="ru-RU" dirty="0" smtClean="0"/>
              <a:t>абзац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– </a:t>
            </a:r>
            <a:r>
              <a:rPr lang="ru-RU" dirty="0" smtClean="0"/>
              <a:t>полужирный текст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strong</a:t>
            </a:r>
            <a:r>
              <a:rPr lang="en-US" dirty="0" smtClean="0"/>
              <a:t> – </a:t>
            </a:r>
            <a:r>
              <a:rPr lang="ru-RU" dirty="0" smtClean="0"/>
              <a:t>полужирный текст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US" dirty="0" smtClean="0"/>
              <a:t> – </a:t>
            </a:r>
            <a:r>
              <a:rPr lang="ru-RU" dirty="0" smtClean="0"/>
              <a:t>курсивный (наклонный) текст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em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курсивный (наклонный) </a:t>
            </a:r>
            <a:r>
              <a:rPr lang="ru-RU" dirty="0" smtClean="0"/>
              <a:t>текст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h1</a:t>
            </a:r>
            <a:r>
              <a:rPr lang="ru-RU" dirty="0" smtClean="0"/>
              <a:t> - </a:t>
            </a:r>
            <a:r>
              <a:rPr lang="en-US" dirty="0" smtClean="0"/>
              <a:t> </a:t>
            </a:r>
            <a:r>
              <a:rPr lang="ru-RU" dirty="0" smtClean="0"/>
              <a:t>заголовок 1 уровня (</a:t>
            </a:r>
            <a:r>
              <a:rPr lang="ru-RU" dirty="0" smtClean="0">
                <a:solidFill>
                  <a:srgbClr val="FF0000"/>
                </a:solidFill>
              </a:rPr>
              <a:t>не более 1 на странице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h2</a:t>
            </a:r>
            <a:r>
              <a:rPr lang="en-US" dirty="0">
                <a:solidFill>
                  <a:srgbClr val="00B050"/>
                </a:solidFill>
              </a:rPr>
              <a:t>, h3, h4, h5 </a:t>
            </a:r>
            <a:r>
              <a:rPr lang="en-US" dirty="0" smtClean="0"/>
              <a:t>–</a:t>
            </a:r>
            <a:r>
              <a:rPr lang="ru-RU" dirty="0" smtClean="0"/>
              <a:t> заголовки 2-5 уровней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7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text-transform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capitalize – </a:t>
            </a:r>
            <a:r>
              <a:rPr lang="ru-RU" dirty="0" smtClean="0"/>
              <a:t>заглавная буква первого слова в предложении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lowercase</a:t>
            </a:r>
            <a:r>
              <a:rPr lang="ru-RU" dirty="0" smtClean="0"/>
              <a:t> – нижний регистр (строчные буквы)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ppercase</a:t>
            </a:r>
            <a:r>
              <a:rPr lang="ru-RU" dirty="0" smtClean="0"/>
              <a:t> – верхний регистр (заглавные буквы)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.main-text</a:t>
            </a: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text-transform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uppercase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88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ext-shadow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Задание тени</a:t>
            </a:r>
          </a:p>
          <a:p>
            <a:pPr marL="514350" indent="-514350">
              <a:buAutoNum type="arabicPeriod"/>
            </a:pPr>
            <a:r>
              <a:rPr lang="ru-RU" dirty="0" smtClean="0"/>
              <a:t>Сдвиг по </a:t>
            </a:r>
            <a:r>
              <a:rPr lang="en-US" dirty="0" smtClean="0"/>
              <a:t>X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Сдвиг по </a:t>
            </a:r>
            <a:r>
              <a:rPr lang="en-US" dirty="0" smtClean="0"/>
              <a:t>Y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Радиус размытия</a:t>
            </a:r>
          </a:p>
          <a:p>
            <a:pPr marL="514350" indent="-514350">
              <a:buAutoNum type="arabicPeriod"/>
            </a:pPr>
            <a:r>
              <a:rPr lang="ru-RU" dirty="0" smtClean="0"/>
              <a:t>Цвет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.shadow 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text-shadow</a:t>
            </a:r>
            <a:r>
              <a:rPr lang="en-US" dirty="0" smtClean="0"/>
              <a:t>: </a:t>
            </a:r>
            <a:r>
              <a:rPr lang="en-US" dirty="0">
                <a:solidFill>
                  <a:srgbClr val="7030A0"/>
                </a:solidFill>
              </a:rPr>
              <a:t>1px </a:t>
            </a:r>
            <a:r>
              <a:rPr lang="en-US" dirty="0" err="1">
                <a:solidFill>
                  <a:srgbClr val="7030A0"/>
                </a:solidFill>
              </a:rPr>
              <a:t>1px</a:t>
            </a:r>
            <a:r>
              <a:rPr lang="en-US" dirty="0">
                <a:solidFill>
                  <a:srgbClr val="7030A0"/>
                </a:solidFill>
              </a:rPr>
              <a:t> 2px </a:t>
            </a:r>
            <a:r>
              <a:rPr lang="en-US" dirty="0" smtClean="0">
                <a:solidFill>
                  <a:srgbClr val="7030A0"/>
                </a:solidFill>
              </a:rPr>
              <a:t>orange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59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форматирования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br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- переход на новую строку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sub</a:t>
            </a:r>
            <a:r>
              <a:rPr lang="en-US" dirty="0" smtClean="0"/>
              <a:t> – </a:t>
            </a:r>
            <a:r>
              <a:rPr lang="ru-RU" dirty="0" smtClean="0"/>
              <a:t>нижний индекс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up</a:t>
            </a:r>
            <a:r>
              <a:rPr lang="en-US" dirty="0" smtClean="0"/>
              <a:t> – </a:t>
            </a:r>
            <a:r>
              <a:rPr lang="ru-RU" dirty="0" smtClean="0"/>
              <a:t>верхний индекс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mall</a:t>
            </a:r>
            <a:r>
              <a:rPr lang="en-US" dirty="0" smtClean="0"/>
              <a:t> – </a:t>
            </a:r>
            <a:r>
              <a:rPr lang="ru-RU" dirty="0" smtClean="0"/>
              <a:t>уменьшение размера шрифта на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ig</a:t>
            </a:r>
            <a:r>
              <a:rPr lang="en-US" dirty="0" smtClean="0"/>
              <a:t> – </a:t>
            </a:r>
            <a:r>
              <a:rPr lang="ru-RU" dirty="0" smtClean="0"/>
              <a:t>увеличение </a:t>
            </a:r>
            <a:r>
              <a:rPr lang="ru-RU" dirty="0"/>
              <a:t>размера шрифта на </a:t>
            </a:r>
            <a:r>
              <a:rPr lang="ru-RU" dirty="0" smtClean="0"/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el</a:t>
            </a:r>
            <a:r>
              <a:rPr lang="en-US" dirty="0" smtClean="0"/>
              <a:t> – </a:t>
            </a:r>
            <a:r>
              <a:rPr lang="ru-RU" dirty="0" smtClean="0"/>
              <a:t>зачеркнутый текст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ns</a:t>
            </a:r>
            <a:r>
              <a:rPr lang="ru-RU" dirty="0" smtClean="0"/>
              <a:t> – подчеркнутый текст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</a:t>
            </a:r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dirty="0" smtClean="0"/>
              <a:t> – </a:t>
            </a:r>
            <a:r>
              <a:rPr lang="ru-RU" dirty="0" smtClean="0"/>
              <a:t>горизонтальная черта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re</a:t>
            </a:r>
            <a:r>
              <a:rPr lang="en-US" dirty="0" smtClean="0"/>
              <a:t> – </a:t>
            </a:r>
            <a:r>
              <a:rPr lang="ru-RU" dirty="0" smtClean="0"/>
              <a:t>текст с сохранением форматирования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35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Тэги цитирования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– </a:t>
            </a:r>
            <a:r>
              <a:rPr lang="ru-RU" dirty="0" smtClean="0"/>
              <a:t>выделение </a:t>
            </a:r>
            <a:r>
              <a:rPr lang="ru-RU" dirty="0"/>
              <a:t>в тексте цитат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b</a:t>
            </a:r>
            <a:r>
              <a:rPr lang="en-US" dirty="0" err="1" smtClean="0">
                <a:solidFill>
                  <a:srgbClr val="00B050"/>
                </a:solidFill>
              </a:rPr>
              <a:t>lockquote</a:t>
            </a:r>
            <a:r>
              <a:rPr lang="en-US" dirty="0" smtClean="0"/>
              <a:t> – </a:t>
            </a:r>
            <a:r>
              <a:rPr lang="ru-RU" dirty="0" smtClean="0"/>
              <a:t>выделение </a:t>
            </a:r>
            <a:r>
              <a:rPr lang="ru-RU" dirty="0"/>
              <a:t>длинных цитат внутри </a:t>
            </a:r>
            <a:r>
              <a:rPr lang="ru-RU" dirty="0" smtClean="0"/>
              <a:t>документа</a:t>
            </a:r>
            <a:r>
              <a:rPr lang="en-US" dirty="0" smtClean="0"/>
              <a:t> </a:t>
            </a:r>
            <a:r>
              <a:rPr lang="ru-RU" dirty="0" smtClean="0"/>
              <a:t>в виде блока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ite</a:t>
            </a:r>
            <a:r>
              <a:rPr lang="en-US" dirty="0" smtClean="0"/>
              <a:t> - </a:t>
            </a:r>
            <a:r>
              <a:rPr lang="ru-RU" dirty="0"/>
              <a:t>выделения названий книг, журналов либо произведений</a:t>
            </a:r>
          </a:p>
        </p:txBody>
      </p:sp>
    </p:spTree>
    <p:extLst>
      <p:ext uri="{BB962C8B-B14F-4D97-AF65-F5344CB8AC3E}">
        <p14:creationId xmlns:p14="http://schemas.microsoft.com/office/powerpoint/2010/main" val="76014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Тэги списков описаний (определений)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l</a:t>
            </a:r>
            <a:r>
              <a:rPr lang="en-US" dirty="0" smtClean="0"/>
              <a:t> – </a:t>
            </a:r>
            <a:r>
              <a:rPr lang="ru-RU" dirty="0" smtClean="0"/>
              <a:t>контейнер списка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t</a:t>
            </a:r>
            <a:r>
              <a:rPr lang="en-US" dirty="0" smtClean="0"/>
              <a:t> - </a:t>
            </a:r>
            <a:r>
              <a:rPr lang="ru-RU" dirty="0" smtClean="0"/>
              <a:t>термин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 – </a:t>
            </a:r>
            <a:r>
              <a:rPr lang="ru-RU" dirty="0" smtClean="0"/>
              <a:t>описание термина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&lt;dl&gt;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dt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 smtClean="0"/>
              <a:t>HTML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 smtClean="0">
                <a:solidFill>
                  <a:srgbClr val="00B050"/>
                </a:solidFill>
              </a:rPr>
              <a:t>dt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dd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 smtClean="0"/>
              <a:t>язык форматирования текста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 smtClean="0">
                <a:solidFill>
                  <a:srgbClr val="00B050"/>
                </a:solidFill>
              </a:rPr>
              <a:t>dd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&lt;/dl&gt;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форматирования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HTML</a:t>
            </a:r>
          </a:p>
          <a:p>
            <a:pPr marL="0" indent="0">
              <a:buNone/>
            </a:pPr>
            <a:r>
              <a:rPr lang="ru-RU" dirty="0"/>
              <a:t>HTML (от англ. 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 — «язык гипертекстовой разметки») — стандартизированный язык разметки документов во Всемирной паутине. Большинство </a:t>
            </a:r>
            <a:r>
              <a:rPr lang="ru-RU" dirty="0" smtClean="0"/>
              <a:t>веб-страниц</a:t>
            </a:r>
            <a:r>
              <a:rPr lang="ru-RU" dirty="0"/>
              <a:t> </a:t>
            </a:r>
            <a:r>
              <a:rPr lang="ru-RU" dirty="0" smtClean="0"/>
              <a:t>содержат </a:t>
            </a:r>
            <a:r>
              <a:rPr lang="ru-RU" dirty="0"/>
              <a:t>описание разметки на языке </a:t>
            </a:r>
            <a:r>
              <a:rPr lang="ru-RU" dirty="0" smtClean="0"/>
              <a:t>HTML (или</a:t>
            </a:r>
            <a:r>
              <a:rPr lang="ru-RU" dirty="0"/>
              <a:t> XHTML). Язык </a:t>
            </a:r>
            <a:r>
              <a:rPr lang="ru-RU" dirty="0" smtClean="0"/>
              <a:t>HTML интерпретируется</a:t>
            </a:r>
            <a:r>
              <a:rPr lang="ru-RU" dirty="0"/>
              <a:t> </a:t>
            </a:r>
            <a:r>
              <a:rPr lang="ru-RU" dirty="0" smtClean="0"/>
              <a:t>браузерами</a:t>
            </a:r>
            <a:r>
              <a:rPr lang="ru-RU" dirty="0"/>
              <a:t>; полученный в результате интерпретации форматированный текст отображается на экране монитора компьютера или мобильного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12120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форматирования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&lt;h1&gt;</a:t>
            </a:r>
            <a:r>
              <a:rPr lang="ru-RU" dirty="0" smtClean="0"/>
              <a:t>HTML</a:t>
            </a:r>
            <a:r>
              <a:rPr lang="en-US" dirty="0" smtClean="0">
                <a:solidFill>
                  <a:srgbClr val="00B050"/>
                </a:solidFill>
              </a:rPr>
              <a:t>&lt;/h1&gt;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&lt;p&gt;&lt;strong&gt;</a:t>
            </a:r>
            <a:r>
              <a:rPr lang="ru-RU" dirty="0" smtClean="0"/>
              <a:t>HTML</a:t>
            </a:r>
            <a:r>
              <a:rPr lang="en-US" dirty="0" smtClean="0">
                <a:solidFill>
                  <a:srgbClr val="00B050"/>
                </a:solidFill>
              </a:rPr>
              <a:t>&lt;/strong&gt;</a:t>
            </a:r>
            <a:r>
              <a:rPr lang="ru-RU" dirty="0"/>
              <a:t> (от англ. 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em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 err="1" smtClean="0"/>
              <a:t>HyperText</a:t>
            </a:r>
            <a:r>
              <a:rPr lang="ru-RU" dirty="0" smtClean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 smtClean="0"/>
              <a:t>Language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 smtClean="0">
                <a:solidFill>
                  <a:srgbClr val="00B050"/>
                </a:solidFill>
              </a:rPr>
              <a:t>em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/>
              <a:t> — «язык гипертекстовой разметки») — стандартизированный язык разметки документов во Всемирной паутине. Большинство веб-страниц содержат описание разметки на языке </a:t>
            </a:r>
            <a:r>
              <a:rPr lang="en-US" dirty="0" smtClean="0">
                <a:solidFill>
                  <a:srgbClr val="00B050"/>
                </a:solidFill>
              </a:rPr>
              <a:t>&lt;b&gt;</a:t>
            </a:r>
            <a:r>
              <a:rPr lang="ru-RU" dirty="0" smtClean="0"/>
              <a:t>HTML</a:t>
            </a:r>
            <a:r>
              <a:rPr lang="en-US" dirty="0" smtClean="0">
                <a:solidFill>
                  <a:srgbClr val="00B050"/>
                </a:solidFill>
              </a:rPr>
              <a:t>&lt;/b&gt;</a:t>
            </a:r>
            <a:r>
              <a:rPr lang="ru-RU" dirty="0" smtClean="0"/>
              <a:t> </a:t>
            </a:r>
            <a:r>
              <a:rPr lang="ru-RU" dirty="0"/>
              <a:t>(или XHTML). Язык </a:t>
            </a:r>
            <a:r>
              <a:rPr lang="en-US" dirty="0" smtClean="0">
                <a:solidFill>
                  <a:srgbClr val="00B050"/>
                </a:solidFill>
              </a:rPr>
              <a:t>&lt;b&gt;</a:t>
            </a:r>
            <a:r>
              <a:rPr lang="ru-RU" dirty="0" smtClean="0"/>
              <a:t>HTML</a:t>
            </a:r>
            <a:r>
              <a:rPr lang="en-US" dirty="0" smtClean="0">
                <a:solidFill>
                  <a:srgbClr val="00B050"/>
                </a:solidFill>
              </a:rPr>
              <a:t>&lt;/b&gt;</a:t>
            </a:r>
            <a:r>
              <a:rPr lang="ru-RU" dirty="0" smtClean="0"/>
              <a:t> </a:t>
            </a:r>
            <a:r>
              <a:rPr lang="ru-RU" dirty="0"/>
              <a:t>интерпретируется браузерами; полученный в результате интерпретации форматированный текст отображается на экране монитора </a:t>
            </a:r>
            <a:r>
              <a:rPr lang="en-US" dirty="0" smtClean="0">
                <a:solidFill>
                  <a:srgbClr val="00B050"/>
                </a:solidFill>
              </a:rPr>
              <a:t>&lt;i&gt;</a:t>
            </a:r>
            <a:r>
              <a:rPr lang="ru-RU" dirty="0" smtClean="0"/>
              <a:t>компьютера</a:t>
            </a:r>
            <a:r>
              <a:rPr lang="en-US" dirty="0" smtClean="0">
                <a:solidFill>
                  <a:srgbClr val="00B050"/>
                </a:solidFill>
              </a:rPr>
              <a:t>&lt;/i&gt;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en-US" dirty="0" smtClean="0">
                <a:solidFill>
                  <a:srgbClr val="00B050"/>
                </a:solidFill>
              </a:rPr>
              <a:t>&lt;i&gt;</a:t>
            </a:r>
            <a:r>
              <a:rPr lang="ru-RU" dirty="0" smtClean="0"/>
              <a:t>мобильного устройства</a:t>
            </a:r>
            <a:r>
              <a:rPr lang="en-US" dirty="0" smtClean="0">
                <a:solidFill>
                  <a:srgbClr val="00B050"/>
                </a:solidFill>
              </a:rPr>
              <a:t>&lt;/i&gt;</a:t>
            </a:r>
            <a:r>
              <a:rPr lang="ru-RU" dirty="0" smtClean="0"/>
              <a:t>.</a:t>
            </a:r>
            <a:r>
              <a:rPr lang="en-US" dirty="0" smtClean="0">
                <a:solidFill>
                  <a:srgbClr val="00B050"/>
                </a:solidFill>
              </a:rPr>
              <a:t>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3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форматирования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5600" b="1" dirty="0"/>
              <a:t>HTML</a:t>
            </a:r>
          </a:p>
          <a:p>
            <a:pPr marL="0" indent="0">
              <a:buNone/>
            </a:pPr>
            <a:r>
              <a:rPr lang="ru-RU" b="1" dirty="0"/>
              <a:t>HTML</a:t>
            </a:r>
            <a:r>
              <a:rPr lang="ru-RU" dirty="0"/>
              <a:t> (от англ. </a:t>
            </a:r>
            <a:r>
              <a:rPr lang="ru-RU" i="1" dirty="0" err="1"/>
              <a:t>HyperText</a:t>
            </a:r>
            <a:r>
              <a:rPr lang="ru-RU" i="1" dirty="0"/>
              <a:t> </a:t>
            </a:r>
            <a:r>
              <a:rPr lang="ru-RU" i="1" dirty="0" err="1"/>
              <a:t>Markup</a:t>
            </a:r>
            <a:r>
              <a:rPr lang="ru-RU" i="1" dirty="0"/>
              <a:t> </a:t>
            </a:r>
            <a:r>
              <a:rPr lang="ru-RU" i="1" dirty="0" err="1"/>
              <a:t>Language</a:t>
            </a:r>
            <a:r>
              <a:rPr lang="ru-RU" dirty="0"/>
              <a:t> — «язык гипертекстовой разметки») — стандартизированный язык разметки документов во Всемирной паутине. Большинство веб-страниц содержат описание разметки на языке </a:t>
            </a:r>
            <a:r>
              <a:rPr lang="ru-RU" b="1" dirty="0"/>
              <a:t>HTML</a:t>
            </a:r>
            <a:r>
              <a:rPr lang="ru-RU" dirty="0"/>
              <a:t> (или XHTML). Язык </a:t>
            </a:r>
            <a:r>
              <a:rPr lang="ru-RU" b="1" dirty="0"/>
              <a:t>HTML</a:t>
            </a:r>
            <a:r>
              <a:rPr lang="ru-RU" dirty="0"/>
              <a:t> интерпретируется браузерами; полученный в результате интерпретации форматированный текст отображается на экране монитора </a:t>
            </a:r>
            <a:r>
              <a:rPr lang="ru-RU" i="1" dirty="0"/>
              <a:t>компьютера</a:t>
            </a:r>
            <a:r>
              <a:rPr lang="ru-RU" dirty="0"/>
              <a:t> или </a:t>
            </a:r>
            <a:r>
              <a:rPr lang="ru-RU" i="1" dirty="0"/>
              <a:t>мобильного устройства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41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Универсальные 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title</a:t>
            </a:r>
            <a:r>
              <a:rPr lang="en-US" dirty="0" smtClean="0"/>
              <a:t> – </a:t>
            </a:r>
            <a:r>
              <a:rPr lang="ru-RU" dirty="0" smtClean="0"/>
              <a:t>всплывающая подсказка при наведении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lass</a:t>
            </a:r>
            <a:r>
              <a:rPr lang="en-US" dirty="0" smtClean="0"/>
              <a:t> – </a:t>
            </a:r>
            <a:r>
              <a:rPr lang="ru-RU" dirty="0" smtClean="0"/>
              <a:t>имя класса для связи с </a:t>
            </a:r>
            <a:r>
              <a:rPr lang="en-US" dirty="0" smtClean="0"/>
              <a:t>CSS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id</a:t>
            </a:r>
            <a:r>
              <a:rPr lang="en-US" dirty="0" smtClean="0"/>
              <a:t> – </a:t>
            </a:r>
            <a:r>
              <a:rPr lang="ru-RU" dirty="0" smtClean="0"/>
              <a:t>уникальный идентификатор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lang</a:t>
            </a:r>
            <a:r>
              <a:rPr lang="en-US" dirty="0" smtClean="0"/>
              <a:t> – </a:t>
            </a:r>
            <a:r>
              <a:rPr lang="ru-RU" dirty="0" smtClean="0"/>
              <a:t>язык текста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</a:t>
            </a:r>
            <a:r>
              <a:rPr lang="en-US" dirty="0" err="1" smtClean="0">
                <a:solidFill>
                  <a:srgbClr val="0070C0"/>
                </a:solidFill>
              </a:rPr>
              <a:t>ir</a:t>
            </a:r>
            <a:r>
              <a:rPr lang="en-US" dirty="0" smtClean="0"/>
              <a:t> -  </a:t>
            </a:r>
            <a:r>
              <a:rPr lang="ru-RU" dirty="0" smtClean="0"/>
              <a:t>направление текста (</a:t>
            </a:r>
            <a:r>
              <a:rPr lang="en-US" dirty="0" err="1"/>
              <a:t>ltr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err="1"/>
              <a:t>rtl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accesskey</a:t>
            </a:r>
            <a:r>
              <a:rPr lang="ru-RU" dirty="0" smtClean="0"/>
              <a:t> – горячая клавиша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 err="1" smtClean="0">
                <a:solidFill>
                  <a:srgbClr val="0070C0"/>
                </a:solidFill>
              </a:rPr>
              <a:t>abindex</a:t>
            </a:r>
            <a:r>
              <a:rPr lang="en-US" dirty="0" smtClean="0"/>
              <a:t> – </a:t>
            </a:r>
            <a:r>
              <a:rPr lang="ru-RU" dirty="0" smtClean="0"/>
              <a:t>порядок переключения с помощью клавиши </a:t>
            </a:r>
            <a:r>
              <a:rPr lang="en-US" dirty="0" smtClean="0"/>
              <a:t>TAB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tyle</a:t>
            </a:r>
            <a:r>
              <a:rPr lang="en-US" dirty="0" smtClean="0"/>
              <a:t> – </a:t>
            </a:r>
            <a:r>
              <a:rPr lang="ru-RU" dirty="0" smtClean="0"/>
              <a:t>задание стилей </a:t>
            </a:r>
            <a:r>
              <a:rPr lang="en-US" dirty="0" smtClean="0"/>
              <a:t>CSS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1658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471</Words>
  <Application>Microsoft Office PowerPoint</Application>
  <PresentationFormat>Экран (4:3)</PresentationFormat>
  <Paragraphs>152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HTML 5  Форматирование текста </vt:lpstr>
      <vt:lpstr>Тэги форматирования текста</vt:lpstr>
      <vt:lpstr>Тэги форматирования текста</vt:lpstr>
      <vt:lpstr>Тэги цитирования</vt:lpstr>
      <vt:lpstr>Тэги списков описаний (определений)</vt:lpstr>
      <vt:lpstr>Пример форматирования</vt:lpstr>
      <vt:lpstr>Пример форматирования</vt:lpstr>
      <vt:lpstr>Пример форматирования</vt:lpstr>
      <vt:lpstr>Универсальные атрибуты</vt:lpstr>
      <vt:lpstr>Оформление текста</vt:lpstr>
      <vt:lpstr>font-family</vt:lpstr>
      <vt:lpstr>Подключение шрифта (внешнее)</vt:lpstr>
      <vt:lpstr>Подключение шрифта (внутреннее)</vt:lpstr>
      <vt:lpstr>font-size</vt:lpstr>
      <vt:lpstr>font-weight</vt:lpstr>
      <vt:lpstr>font-style</vt:lpstr>
      <vt:lpstr>letter-spacing, word-spacing</vt:lpstr>
      <vt:lpstr>text-align</vt:lpstr>
      <vt:lpstr>text-decoration</vt:lpstr>
      <vt:lpstr>text-transform</vt:lpstr>
      <vt:lpstr>text-shadow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Никитин Александр Игоревич</cp:lastModifiedBy>
  <cp:revision>21</cp:revision>
  <dcterms:modified xsi:type="dcterms:W3CDTF">2017-10-14T07:32:41Z</dcterms:modified>
</cp:coreProperties>
</file>