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5" r:id="rId13"/>
    <p:sldId id="314" r:id="rId14"/>
    <p:sldId id="316" r:id="rId15"/>
    <p:sldId id="347" r:id="rId16"/>
    <p:sldId id="317" r:id="rId17"/>
    <p:sldId id="321" r:id="rId18"/>
    <p:sldId id="320" r:id="rId19"/>
    <p:sldId id="322" r:id="rId20"/>
    <p:sldId id="324" r:id="rId21"/>
    <p:sldId id="323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18" r:id="rId30"/>
    <p:sldId id="319" r:id="rId31"/>
    <p:sldId id="332" r:id="rId32"/>
    <p:sldId id="335" r:id="rId33"/>
    <p:sldId id="333" r:id="rId34"/>
    <p:sldId id="334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8" r:id="rId45"/>
    <p:sldId id="345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70" r:id="rId66"/>
    <p:sldId id="368" r:id="rId67"/>
    <p:sldId id="369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F156A1-5B90-4780-8D24-F26EBF0845C1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4"/>
            <p14:sldId id="316"/>
            <p14:sldId id="347"/>
            <p14:sldId id="317"/>
            <p14:sldId id="321"/>
            <p14:sldId id="320"/>
            <p14:sldId id="322"/>
            <p14:sldId id="324"/>
            <p14:sldId id="323"/>
            <p14:sldId id="325"/>
            <p14:sldId id="327"/>
            <p14:sldId id="326"/>
            <p14:sldId id="328"/>
            <p14:sldId id="329"/>
            <p14:sldId id="330"/>
            <p14:sldId id="331"/>
            <p14:sldId id="318"/>
            <p14:sldId id="319"/>
            <p14:sldId id="332"/>
            <p14:sldId id="335"/>
            <p14:sldId id="333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8"/>
            <p14:sldId id="345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0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D48D-33E6-4312-98CD-30E2E6318723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D59D-B0BB-4A54-A292-20A6670E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F7D4F9-2122-4F50-AB4F-41952FE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CSS-</a:t>
            </a:r>
            <a:r>
              <a:rPr lang="ru-RU" b="1" dirty="0"/>
              <a:t>стили компонента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A472CD8-69CD-4C1B-ABE7-F5A77B1B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Стилизация компонента может производиться как с помощью установки стилей в самом компоненте, так и с помощью подключения внешних </a:t>
            </a:r>
            <a:r>
              <a:rPr lang="ru-RU" dirty="0" err="1"/>
              <a:t>css</a:t>
            </a:r>
            <a:r>
              <a:rPr lang="ru-RU" dirty="0"/>
              <a:t>-файлов.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установки стилей в директиве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определено свойство </a:t>
            </a:r>
            <a:r>
              <a:rPr lang="ru-RU" b="1" dirty="0" err="1">
                <a:solidFill>
                  <a:srgbClr val="FF0000"/>
                </a:solidFill>
              </a:rPr>
              <a:t>styles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ru-RU" dirty="0"/>
              <a:t>При использовании стилей следует учитывать, что они применяются локально только к разметке, управляемой компонентом.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846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9F1E1C-D91F-457D-B20C-9567F873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Подключение внешних </a:t>
            </a:r>
            <a:r>
              <a:rPr lang="en-US" sz="4000" b="1" dirty="0" err="1"/>
              <a:t>css</a:t>
            </a:r>
            <a:r>
              <a:rPr lang="en-US" sz="4000" b="1" dirty="0"/>
              <a:t>-</a:t>
            </a:r>
            <a:r>
              <a:rPr lang="ru-RU" sz="4000" b="1" dirty="0"/>
              <a:t>стилей</a:t>
            </a:r>
            <a:endParaRPr lang="x-none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72826D-7B68-4B5C-B43A-48D7D28B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0000"/>
                </a:solidFill>
              </a:rPr>
              <a:t> 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`&lt;h1&gt;</a:t>
            </a:r>
            <a:r>
              <a:rPr lang="x-none" altLang="x-none" dirty="0" err="1">
                <a:solidFill>
                  <a:srgbClr val="7030A0"/>
                </a:solidFill>
              </a:rPr>
              <a:t>Hello</a:t>
            </a:r>
            <a:r>
              <a:rPr lang="x-none" altLang="x-none" dirty="0">
                <a:solidFill>
                  <a:srgbClr val="7030A0"/>
                </a:solidFill>
              </a:rPr>
              <a:t> 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 11&lt;/h1&gt;</a:t>
            </a:r>
            <a:endParaRPr lang="x-none" altLang="x-none" sz="1800" dirty="0">
              <a:solidFill>
                <a:srgbClr val="7030A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7030A0"/>
                </a:solidFill>
              </a:rPr>
              <a:t>            &lt;p&gt;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 </a:t>
            </a:r>
            <a:r>
              <a:rPr lang="ru-RU" altLang="x-none" dirty="0">
                <a:solidFill>
                  <a:srgbClr val="7030A0"/>
                </a:solidFill>
              </a:rPr>
              <a:t>лучше </a:t>
            </a:r>
            <a:r>
              <a:rPr lang="en-US" altLang="x-none" dirty="0">
                <a:solidFill>
                  <a:srgbClr val="7030A0"/>
                </a:solidFill>
              </a:rPr>
              <a:t>React!!!</a:t>
            </a:r>
            <a:r>
              <a:rPr lang="x-none" altLang="x-none" dirty="0">
                <a:solidFill>
                  <a:srgbClr val="7030A0"/>
                </a:solidFill>
              </a:rPr>
              <a:t>&lt;/p&gt;`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en-US" altLang="x-none" dirty="0" err="1">
                <a:solidFill>
                  <a:srgbClr val="FF0000"/>
                </a:solidFill>
              </a:rPr>
              <a:t>styleUrls</a:t>
            </a:r>
            <a:r>
              <a:rPr lang="en-US" altLang="x-none" dirty="0"/>
              <a:t>: [</a:t>
            </a:r>
            <a:r>
              <a:rPr lang="en-US" altLang="x-none" dirty="0">
                <a:solidFill>
                  <a:srgbClr val="7030A0"/>
                </a:solidFill>
              </a:rPr>
              <a:t>'./app.component.css'</a:t>
            </a:r>
            <a:r>
              <a:rPr lang="en-US" altLang="x-none" dirty="0"/>
              <a:t>]</a:t>
            </a:r>
            <a:endParaRPr lang="ru-RU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  <a:endParaRPr lang="x-none" altLang="x-none" sz="1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}</a:t>
            </a:r>
            <a:endParaRPr lang="x-none" altLang="x-none" sz="6000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075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6360E8-50F8-4F84-95DD-70341E46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внешних </a:t>
            </a:r>
            <a:r>
              <a:rPr lang="en-US" b="1" dirty="0" err="1"/>
              <a:t>css</a:t>
            </a:r>
            <a:r>
              <a:rPr lang="en-US" b="1" dirty="0"/>
              <a:t>-</a:t>
            </a:r>
            <a:r>
              <a:rPr lang="ru-RU" b="1" dirty="0"/>
              <a:t>стилей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3410F8D-4323-4654-A19A-C670F9BA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dirty="0" err="1">
                <a:solidFill>
                  <a:srgbClr val="FF0000"/>
                </a:solidFill>
              </a:rPr>
              <a:t>styleUrls</a:t>
            </a:r>
            <a:r>
              <a:rPr lang="ru-RU" dirty="0"/>
              <a:t> позволяет указать набор файлов </a:t>
            </a:r>
            <a:r>
              <a:rPr lang="ru-RU" dirty="0" err="1">
                <a:solidFill>
                  <a:srgbClr val="7030A0"/>
                </a:solidFill>
              </a:rPr>
              <a:t>css</a:t>
            </a:r>
            <a:r>
              <a:rPr lang="ru-RU" dirty="0"/>
              <a:t>, которые применяются для стилизации. В данном случае предполагается, что файл </a:t>
            </a:r>
            <a:r>
              <a:rPr lang="ru-RU" dirty="0" err="1">
                <a:solidFill>
                  <a:srgbClr val="7030A0"/>
                </a:solidFill>
              </a:rPr>
              <a:t>css</a:t>
            </a:r>
            <a:r>
              <a:rPr lang="ru-RU" dirty="0"/>
              <a:t> располагается в проекте в папке </a:t>
            </a:r>
            <a:r>
              <a:rPr lang="ru-RU" dirty="0" err="1">
                <a:solidFill>
                  <a:srgbClr val="7030A0"/>
                </a:solidFill>
              </a:rPr>
              <a:t>app</a:t>
            </a:r>
            <a:r>
              <a:rPr lang="ru-RU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768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0DC541-C204-4F7F-8AB6-C290A2A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/>
              <a:t>app.component.css</a:t>
            </a:r>
            <a:endParaRPr lang="x-none" b="1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21A4411-C252-41C6-9218-5185D6DB1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33763"/>
            <a:ext cx="804780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1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h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2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color: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navy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;}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p{font-size: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13px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;}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host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font-family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lt"/>
              </a:rPr>
              <a:t>Verdana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color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#555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ru-RU" altLang="x-non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x-none" sz="2400" dirty="0">
              <a:solidFill>
                <a:srgbClr val="00000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altLang="x-none" sz="2400" dirty="0">
                <a:latin typeface="+mn-lt"/>
              </a:rPr>
              <a:t>Селектор 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:</a:t>
            </a:r>
            <a:r>
              <a:rPr lang="ru-RU" altLang="x-none" sz="2400" dirty="0" err="1">
                <a:solidFill>
                  <a:srgbClr val="7030A0"/>
                </a:solidFill>
                <a:latin typeface="+mn-lt"/>
              </a:rPr>
              <a:t>host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 </a:t>
            </a:r>
            <a:r>
              <a:rPr lang="ru-RU" altLang="x-none" sz="2400" dirty="0">
                <a:latin typeface="+mn-lt"/>
              </a:rPr>
              <a:t>ссылается на элемент, в котором </a:t>
            </a:r>
            <a:r>
              <a:rPr lang="ru-RU" altLang="x-none" sz="2400" dirty="0" err="1">
                <a:latin typeface="+mn-lt"/>
              </a:rPr>
              <a:t>хостится</a:t>
            </a:r>
            <a:r>
              <a:rPr lang="ru-RU" altLang="x-none" sz="2400" dirty="0">
                <a:latin typeface="+mn-lt"/>
              </a:rPr>
              <a:t> компонент. То есть в данном случае это элемент </a:t>
            </a:r>
            <a:r>
              <a:rPr lang="ru-RU" altLang="x-none" sz="2400" dirty="0">
                <a:solidFill>
                  <a:srgbClr val="00B050"/>
                </a:solidFill>
                <a:latin typeface="+mn-lt"/>
              </a:rPr>
              <a:t>&lt;</a:t>
            </a:r>
            <a:r>
              <a:rPr lang="ru-RU" altLang="x-none" sz="2400" dirty="0" err="1">
                <a:solidFill>
                  <a:srgbClr val="00B050"/>
                </a:solidFill>
                <a:latin typeface="+mn-lt"/>
              </a:rPr>
              <a:t>my-app</a:t>
            </a:r>
            <a:r>
              <a:rPr lang="ru-RU" altLang="x-none" sz="2400" dirty="0">
                <a:solidFill>
                  <a:srgbClr val="00B050"/>
                </a:solidFill>
                <a:latin typeface="+mn-lt"/>
              </a:rPr>
              <a:t>&gt;&lt;/</a:t>
            </a:r>
            <a:r>
              <a:rPr lang="ru-RU" altLang="x-none" sz="2400" dirty="0" err="1">
                <a:solidFill>
                  <a:srgbClr val="00B050"/>
                </a:solidFill>
                <a:latin typeface="+mn-lt"/>
              </a:rPr>
              <a:t>my-app</a:t>
            </a:r>
            <a:r>
              <a:rPr lang="ru-RU" altLang="x-none" sz="2400" dirty="0">
                <a:solidFill>
                  <a:srgbClr val="00B050"/>
                </a:solidFill>
                <a:latin typeface="+mn-lt"/>
              </a:rPr>
              <a:t>&gt;</a:t>
            </a:r>
            <a:r>
              <a:rPr lang="ru-RU" altLang="x-none" sz="2400" dirty="0">
                <a:latin typeface="+mn-lt"/>
              </a:rPr>
              <a:t>. И селектор 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:</a:t>
            </a:r>
            <a:r>
              <a:rPr lang="ru-RU" altLang="x-none" sz="2400" dirty="0" err="1">
                <a:solidFill>
                  <a:srgbClr val="7030A0"/>
                </a:solidFill>
                <a:latin typeface="+mn-lt"/>
              </a:rPr>
              <a:t>host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 </a:t>
            </a:r>
            <a:r>
              <a:rPr lang="ru-RU" altLang="x-none" sz="2400" dirty="0">
                <a:latin typeface="+mn-lt"/>
              </a:rPr>
              <a:t>как раз позволяет применить стили к этому элементу.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272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6A20E2-23DA-4DBC-92F1-919FA85E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компонента с </a:t>
            </a:r>
            <a:r>
              <a:rPr lang="en-US" b="1" dirty="0"/>
              <a:t>html</a:t>
            </a:r>
            <a:r>
              <a:rPr lang="ru-RU" b="1" dirty="0"/>
              <a:t>-шаблоном и </a:t>
            </a:r>
            <a:r>
              <a:rPr lang="en-US" b="1" dirty="0" err="1"/>
              <a:t>css</a:t>
            </a:r>
            <a:r>
              <a:rPr lang="en-US" b="1" dirty="0"/>
              <a:t>-</a:t>
            </a:r>
            <a:r>
              <a:rPr lang="ru-RU" b="1" dirty="0"/>
              <a:t>файлом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AA65EF-AA2D-49DA-B8D5-CDAE5B55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0000"/>
                </a:solidFill>
              </a:rPr>
              <a:t> 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'./app.component.html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en-US" dirty="0"/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en-US" altLang="x-none" dirty="0" err="1">
                <a:solidFill>
                  <a:srgbClr val="FF0000"/>
                </a:solidFill>
              </a:rPr>
              <a:t>styleUrls</a:t>
            </a:r>
            <a:r>
              <a:rPr lang="en-US" altLang="x-none" dirty="0"/>
              <a:t>: [</a:t>
            </a:r>
            <a:r>
              <a:rPr lang="en-US" altLang="x-none" dirty="0">
                <a:solidFill>
                  <a:srgbClr val="7030A0"/>
                </a:solidFill>
              </a:rPr>
              <a:t>'./app.component.css'</a:t>
            </a:r>
            <a:r>
              <a:rPr lang="en-US" altLang="x-none" dirty="0"/>
              <a:t>]</a:t>
            </a:r>
            <a:endParaRPr lang="ru-RU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  <a:endParaRPr lang="x-none" altLang="x-none" sz="1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}</a:t>
            </a:r>
            <a:endParaRPr lang="x-none" altLang="x-none" sz="6000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4525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5B1745-E059-442B-BF39-DA7B8DD3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Привязка </a:t>
            </a:r>
            <a:br>
              <a:rPr lang="ru-RU" b="1" dirty="0"/>
            </a:br>
            <a:r>
              <a:rPr lang="ru-RU" b="1" dirty="0"/>
              <a:t>в компонентах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6223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8ACDEA-D371-49D5-B5FA-F1694579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привязки в компонентах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600983-5C8A-4F16-AABC-D0317557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Интерполяция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Привязка свойств элементов </a:t>
            </a:r>
            <a:r>
              <a:rPr lang="en-US" dirty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Привязка к атрибуту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Привязка к событию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Двустороння привязка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Привязка к классу </a:t>
            </a:r>
            <a:r>
              <a:rPr lang="en-US" dirty="0"/>
              <a:t>CSS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Привязка стилей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5132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90B102-8D6C-4A08-8DD0-4EE7C9B3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Интерполяция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2D3EAA3-648E-4CD7-90B1-10EDC849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Интерполяция – это привязка элемента DOM к значению компонента (односторонняя). В двойных фигурных скобках указывается выражение, к которому идет привязка: </a:t>
            </a:r>
            <a:r>
              <a:rPr lang="ru-RU" dirty="0">
                <a:solidFill>
                  <a:srgbClr val="7030A0"/>
                </a:solidFill>
              </a:rPr>
              <a:t>{{выражение}}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&lt;h1&gt;</a:t>
            </a:r>
            <a:r>
              <a:rPr lang="ru-RU" dirty="0"/>
              <a:t>Добро пожаловать </a:t>
            </a:r>
            <a:r>
              <a:rPr lang="ru-RU" dirty="0">
                <a:solidFill>
                  <a:srgbClr val="7030A0"/>
                </a:solidFill>
              </a:rPr>
              <a:t>{{</a:t>
            </a:r>
            <a:r>
              <a:rPr lang="ru-RU" dirty="0" err="1">
                <a:solidFill>
                  <a:srgbClr val="7030A0"/>
                </a:solidFill>
              </a:rPr>
              <a:t>name</a:t>
            </a:r>
            <a:r>
              <a:rPr lang="ru-RU" dirty="0">
                <a:solidFill>
                  <a:srgbClr val="7030A0"/>
                </a:solidFill>
              </a:rPr>
              <a:t>}}</a:t>
            </a:r>
            <a:r>
              <a:rPr lang="ru-RU" dirty="0"/>
              <a:t>!</a:t>
            </a:r>
            <a:r>
              <a:rPr lang="ru-RU" dirty="0">
                <a:solidFill>
                  <a:srgbClr val="00B050"/>
                </a:solidFill>
              </a:rPr>
              <a:t>&lt;/h1&gt;</a:t>
            </a:r>
            <a:endParaRPr lang="x-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3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6A5D9-31FB-4676-B15D-709006CF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Интерполяция</a:t>
            </a:r>
            <a:endParaRPr lang="x-none" b="1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37C1FEA-0848-4855-B144-255AC118B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16832"/>
            <a:ext cx="75437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import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from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angular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/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core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(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selector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my-app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template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`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&lt;p&gt;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Имя: {{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name}}&lt;/p&gt; </a:t>
            </a:r>
            <a:endParaRPr lang="ru-RU" altLang="x-none" sz="2400" dirty="0">
              <a:solidFill>
                <a:srgbClr val="7030A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	          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&lt;p&gt;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Возраст: {{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age}}&lt;/p&gt;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export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class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AppComponent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 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lang="en-US" altLang="x-none" sz="2400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002060"/>
                </a:solidFill>
                <a:latin typeface="+mn-lt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"Tom"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; </a:t>
            </a:r>
            <a:endParaRPr lang="ru-RU" altLang="x-none" sz="2400" dirty="0">
              <a:solidFill>
                <a:srgbClr val="00000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altLang="x-none" sz="24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  <a:latin typeface="+mn-lt"/>
              </a:rPr>
              <a:t>age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002060"/>
                </a:solidFill>
                <a:latin typeface="+mn-lt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25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;</a:t>
            </a:r>
            <a:endParaRPr lang="ru-RU" altLang="x-none" sz="2400" dirty="0">
              <a:solidFill>
                <a:srgbClr val="00000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94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2CBCC2-E62E-4733-9D13-5CB24CC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Интерполяция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78EFC35-FFA8-483C-AF60-A5D2748B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запуске приложения выражения типа </a:t>
            </a:r>
            <a:r>
              <a:rPr lang="ru-RU" dirty="0">
                <a:solidFill>
                  <a:srgbClr val="7030A0"/>
                </a:solidFill>
              </a:rPr>
              <a:t>{{</a:t>
            </a:r>
            <a:r>
              <a:rPr lang="ru-RU" dirty="0" err="1">
                <a:solidFill>
                  <a:srgbClr val="7030A0"/>
                </a:solidFill>
              </a:rPr>
              <a:t>name</a:t>
            </a:r>
            <a:r>
              <a:rPr lang="ru-RU" dirty="0">
                <a:solidFill>
                  <a:srgbClr val="7030A0"/>
                </a:solidFill>
              </a:rPr>
              <a:t>}}</a:t>
            </a:r>
            <a:r>
              <a:rPr lang="ru-RU" dirty="0"/>
              <a:t>  и  </a:t>
            </a:r>
            <a:r>
              <a:rPr lang="en-US" dirty="0">
                <a:solidFill>
                  <a:srgbClr val="7030A0"/>
                </a:solidFill>
              </a:rPr>
              <a:t>{{age}}</a:t>
            </a:r>
            <a:r>
              <a:rPr lang="en-US" dirty="0"/>
              <a:t> </a:t>
            </a:r>
            <a:r>
              <a:rPr lang="ru-RU" dirty="0"/>
              <a:t>будут автоматически заменяться соответствующими значениями, определенными в компоненте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если в процессе работы приложения свойства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age</a:t>
            </a:r>
            <a:r>
              <a:rPr lang="ru-RU" dirty="0"/>
              <a:t> в компоненте изменят свое значение, то также изменится значение в разметке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, которая привязана к этим свойствам.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829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Компоненты в </a:t>
            </a:r>
            <a:r>
              <a:rPr lang="en-US" b="1" dirty="0"/>
              <a:t>Angular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Компоненты представляют основные строительные блоки приложения </a:t>
            </a:r>
            <a:r>
              <a:rPr lang="ru-RU" dirty="0" err="1"/>
              <a:t>Angular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Каждое приложение </a:t>
            </a:r>
            <a:r>
              <a:rPr lang="ru-RU" dirty="0" err="1"/>
              <a:t>Angular</a:t>
            </a:r>
            <a:r>
              <a:rPr lang="ru-RU" dirty="0"/>
              <a:t> имеет как минимум один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87301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54FB80-0429-4B9E-A54F-5CB44A3B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Привязка свойств элементов </a:t>
            </a:r>
            <a:r>
              <a:rPr lang="en-US" sz="4000" b="1" dirty="0"/>
              <a:t>html</a:t>
            </a:r>
            <a:endParaRPr lang="x-none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BBD794B-0534-44B9-B0BF-BDF66F7B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Привязка свойств элементов </a:t>
            </a:r>
            <a:r>
              <a:rPr lang="en-US" b="1" dirty="0"/>
              <a:t>html </a:t>
            </a:r>
            <a:r>
              <a:rPr lang="en-US" dirty="0"/>
              <a:t>– </a:t>
            </a:r>
            <a:r>
              <a:rPr lang="ru-RU" dirty="0"/>
              <a:t>это привязка метода свойства элемента в DOM (односторонняя)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&lt;input </a:t>
            </a:r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"text"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x-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9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4B50F8-CD07-4827-824B-4B81563E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Привязка свойств элементов </a:t>
            </a:r>
            <a:r>
              <a:rPr lang="en-US" sz="4000" b="1" dirty="0"/>
              <a:t>html</a:t>
            </a:r>
            <a:endParaRPr lang="x-none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2C74922-9230-4B37-944D-C8F371F2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>
                <a:solidFill>
                  <a:srgbClr val="7030A0"/>
                </a:solidFill>
              </a:rPr>
              <a:t>&lt;input type="text" [value]="name" /&gt;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en-US" altLang="x-none" dirty="0">
                <a:solidFill>
                  <a:srgbClr val="FF0000"/>
                </a:solidFill>
              </a:rPr>
              <a:t>name</a:t>
            </a:r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>
                <a:solidFill>
                  <a:srgbClr val="002060"/>
                </a:solidFill>
              </a:rPr>
              <a:t>=</a:t>
            </a:r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>
                <a:solidFill>
                  <a:srgbClr val="7030A0"/>
                </a:solidFill>
              </a:rPr>
              <a:t>"Tom"</a:t>
            </a:r>
            <a:r>
              <a:rPr lang="en-US" altLang="x-none" dirty="0">
                <a:solidFill>
                  <a:srgbClr val="000000"/>
                </a:solidFill>
              </a:rPr>
              <a:t>; </a:t>
            </a:r>
            <a:endParaRPr lang="ru-RU" altLang="x-none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endParaRPr lang="x-none" alt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5412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8EE2DB-6868-4DD5-B758-F733213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Привязка свойств элементов </a:t>
            </a:r>
            <a:r>
              <a:rPr lang="en-US" sz="4000" b="1" dirty="0"/>
              <a:t>html</a:t>
            </a:r>
            <a:endParaRPr lang="x-none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C50429-9B05-435A-860C-1ECD0C9E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 понимать, что идет привязка не к атрибуту, а именно к свойству элемента в </a:t>
            </a:r>
            <a:r>
              <a:rPr lang="ru-RU" dirty="0" err="1">
                <a:solidFill>
                  <a:srgbClr val="7030A0"/>
                </a:solidFill>
              </a:rPr>
              <a:t>javascript</a:t>
            </a:r>
            <a:r>
              <a:rPr lang="ru-RU" dirty="0"/>
              <a:t>, который представляет данный элемент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. То есть </a:t>
            </a:r>
            <a:r>
              <a:rPr lang="ru-RU" dirty="0" err="1"/>
              <a:t>html</a:t>
            </a:r>
            <a:r>
              <a:rPr lang="ru-RU" dirty="0"/>
              <a:t>-элемент </a:t>
            </a:r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input</a:t>
            </a:r>
            <a:r>
              <a:rPr lang="ru-RU" dirty="0">
                <a:solidFill>
                  <a:srgbClr val="00B050"/>
                </a:solidFill>
              </a:rPr>
              <a:t>&gt;</a:t>
            </a:r>
            <a:r>
              <a:rPr lang="ru-RU" dirty="0"/>
              <a:t> в </a:t>
            </a:r>
            <a:r>
              <a:rPr lang="ru-RU" dirty="0" err="1"/>
              <a:t>javascript</a:t>
            </a:r>
            <a:r>
              <a:rPr lang="ru-RU" dirty="0"/>
              <a:t> представлен интерфейсом </a:t>
            </a:r>
            <a:r>
              <a:rPr lang="ru-RU" dirty="0" err="1">
                <a:solidFill>
                  <a:srgbClr val="00B0F0"/>
                </a:solidFill>
              </a:rPr>
              <a:t>HTMLInputElement</a:t>
            </a:r>
            <a:r>
              <a:rPr lang="ru-RU" dirty="0"/>
              <a:t>, у которого есть свойство </a:t>
            </a:r>
            <a:r>
              <a:rPr lang="ru-RU" dirty="0" err="1">
                <a:solidFill>
                  <a:srgbClr val="FF0000"/>
                </a:solidFill>
              </a:rPr>
              <a:t>value</a:t>
            </a:r>
            <a:r>
              <a:rPr lang="ru-RU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4085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D18899-1B19-4223-B4FE-18B85F6A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Привязка свойств элементов </a:t>
            </a:r>
            <a:r>
              <a:rPr lang="en-US" sz="4000" b="1" dirty="0"/>
              <a:t>html</a:t>
            </a:r>
            <a:endParaRPr lang="x-none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218A4C-EF49-4FF2-ADFA-03987E47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Пример: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>
                <a:solidFill>
                  <a:srgbClr val="7030A0"/>
                </a:solidFill>
              </a:rPr>
              <a:t> &lt;p [</a:t>
            </a:r>
            <a:r>
              <a:rPr lang="en-US" altLang="x-none" dirty="0" err="1">
                <a:solidFill>
                  <a:srgbClr val="7030A0"/>
                </a:solidFill>
              </a:rPr>
              <a:t>textContent</a:t>
            </a:r>
            <a:r>
              <a:rPr lang="en-US" altLang="x-none" dirty="0">
                <a:solidFill>
                  <a:srgbClr val="7030A0"/>
                </a:solidFill>
              </a:rPr>
              <a:t>]="name"&gt;&lt;/p&gt;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-элемента </a:t>
            </a:r>
            <a:r>
              <a:rPr lang="ru-RU" dirty="0">
                <a:solidFill>
                  <a:srgbClr val="00B050"/>
                </a:solidFill>
              </a:rPr>
              <a:t>&lt;p&gt; </a:t>
            </a:r>
            <a:r>
              <a:rPr lang="ru-RU" dirty="0"/>
              <a:t>нет атрибута </a:t>
            </a:r>
            <a:r>
              <a:rPr lang="ru-RU" dirty="0" err="1">
                <a:solidFill>
                  <a:srgbClr val="FF0000"/>
                </a:solidFill>
              </a:rPr>
              <a:t>textContent</a:t>
            </a:r>
            <a:r>
              <a:rPr lang="ru-RU" dirty="0"/>
              <a:t>. Зато у интерфейса </a:t>
            </a:r>
            <a:r>
              <a:rPr lang="ru-RU" dirty="0" err="1">
                <a:solidFill>
                  <a:srgbClr val="7030A0"/>
                </a:solidFill>
              </a:rPr>
              <a:t>Node</a:t>
            </a:r>
            <a:r>
              <a:rPr lang="ru-RU" dirty="0"/>
              <a:t>, который представляет данный элемент </a:t>
            </a:r>
            <a:r>
              <a:rPr lang="ru-RU" dirty="0">
                <a:solidFill>
                  <a:srgbClr val="7030A0"/>
                </a:solidFill>
              </a:rPr>
              <a:t>DOM</a:t>
            </a:r>
            <a:r>
              <a:rPr lang="ru-RU" dirty="0"/>
              <a:t>, есть свойство </a:t>
            </a:r>
            <a:r>
              <a:rPr lang="ru-RU" dirty="0" err="1">
                <a:solidFill>
                  <a:srgbClr val="FF0000"/>
                </a:solidFill>
              </a:rPr>
              <a:t>textContent</a:t>
            </a:r>
            <a:r>
              <a:rPr lang="ru-RU" dirty="0"/>
              <a:t>, к которому можно осуществить привязку.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7692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00D121-AB52-4F90-918A-D7F74B10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Аналогия с интерполяцией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1F16BE-81D5-4EA1-B560-5292146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>
                <a:solidFill>
                  <a:srgbClr val="7030A0"/>
                </a:solidFill>
              </a:rPr>
              <a:t>&lt;input type="text" value="{{name}}" /&gt;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en-US" altLang="x-none" dirty="0">
                <a:solidFill>
                  <a:srgbClr val="FF0000"/>
                </a:solidFill>
              </a:rPr>
              <a:t>name</a:t>
            </a:r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>
                <a:solidFill>
                  <a:srgbClr val="002060"/>
                </a:solidFill>
              </a:rPr>
              <a:t>=</a:t>
            </a:r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>
                <a:solidFill>
                  <a:srgbClr val="7030A0"/>
                </a:solidFill>
              </a:rPr>
              <a:t>"Tom"</a:t>
            </a:r>
            <a:r>
              <a:rPr lang="en-US" altLang="x-none" dirty="0">
                <a:solidFill>
                  <a:srgbClr val="000000"/>
                </a:solidFill>
              </a:rPr>
              <a:t>; </a:t>
            </a:r>
            <a:endParaRPr lang="ru-RU" altLang="x-none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endParaRPr lang="x-none" alt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388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FF0B90-0997-4AD8-9DB6-AF333E35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атрибуту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992B36B-7B30-4FA2-B2F4-13454474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Иногда возникает необходимость выполнить привязку не к свойству, а именно к атрибуту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-элемента. Хотя свойства и атрибуты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-элементов могут пересекаться, как это было показано ранее с свойством/атрибутом </a:t>
            </a:r>
            <a:r>
              <a:rPr lang="ru-RU" dirty="0" err="1">
                <a:solidFill>
                  <a:srgbClr val="FF0000"/>
                </a:solidFill>
              </a:rPr>
              <a:t>value</a:t>
            </a:r>
            <a:r>
              <a:rPr lang="ru-RU" dirty="0"/>
              <a:t>, но такое соответствие бывает не всегда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>
                <a:solidFill>
                  <a:srgbClr val="FFC000"/>
                </a:solidFill>
              </a:rPr>
              <a:t>attr</a:t>
            </a:r>
            <a:r>
              <a:rPr lang="en-US" dirty="0"/>
              <a:t>.</a:t>
            </a:r>
            <a:r>
              <a:rPr lang="ru-RU" dirty="0" err="1">
                <a:solidFill>
                  <a:srgbClr val="FF0000"/>
                </a:solidFill>
              </a:rPr>
              <a:t>название_атрибута</a:t>
            </a:r>
            <a:r>
              <a:rPr lang="ru-RU" dirty="0"/>
              <a:t>]</a:t>
            </a:r>
            <a:r>
              <a:rPr lang="ru-RU" dirty="0">
                <a:solidFill>
                  <a:srgbClr val="002060"/>
                </a:solidFill>
              </a:rPr>
              <a:t>=</a:t>
            </a:r>
            <a:r>
              <a:rPr lang="ru-RU" dirty="0">
                <a:solidFill>
                  <a:srgbClr val="7030A0"/>
                </a:solidFill>
              </a:rPr>
              <a:t>"значение"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префикса </a:t>
            </a:r>
            <a:r>
              <a:rPr lang="ru-RU" dirty="0" err="1">
                <a:solidFill>
                  <a:srgbClr val="FFC000"/>
                </a:solidFill>
              </a:rPr>
              <a:t>attr</a:t>
            </a:r>
            <a:r>
              <a:rPr lang="ru-RU" dirty="0"/>
              <a:t> через точку идет название атрибута.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59917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9A0B46-CE53-4550-805A-E51D88E8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атрибуту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CA2552A-9AAF-4D66-9B60-719A163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>
                <a:solidFill>
                  <a:srgbClr val="7030A0"/>
                </a:solidFill>
              </a:rPr>
              <a:t>&lt;table border="1"&gt; </a:t>
            </a:r>
            <a:r>
              <a:rPr lang="ru-RU" altLang="x-none" dirty="0">
                <a:solidFill>
                  <a:srgbClr val="7030A0"/>
                </a:solidFill>
              </a:rPr>
              <a:t> 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		</a:t>
            </a:r>
            <a:r>
              <a:rPr lang="en-US" altLang="x-none" dirty="0">
                <a:solidFill>
                  <a:srgbClr val="7030A0"/>
                </a:solidFill>
              </a:rPr>
              <a:t>&lt;tr&gt;&lt;td [</a:t>
            </a:r>
            <a:r>
              <a:rPr lang="en-US" altLang="x-none" dirty="0" err="1">
                <a:solidFill>
                  <a:srgbClr val="7030A0"/>
                </a:solidFill>
              </a:rPr>
              <a:t>attr.colspan</a:t>
            </a:r>
            <a:r>
              <a:rPr lang="en-US" altLang="x-none" dirty="0">
                <a:solidFill>
                  <a:srgbClr val="7030A0"/>
                </a:solidFill>
              </a:rPr>
              <a:t>]="</a:t>
            </a:r>
            <a:r>
              <a:rPr lang="en-US" altLang="x-none" dirty="0" err="1">
                <a:solidFill>
                  <a:srgbClr val="7030A0"/>
                </a:solidFill>
              </a:rPr>
              <a:t>colspan</a:t>
            </a:r>
            <a:r>
              <a:rPr lang="en-US" altLang="x-none" dirty="0">
                <a:solidFill>
                  <a:srgbClr val="7030A0"/>
                </a:solidFill>
              </a:rPr>
              <a:t>"&gt;One-Two&lt;/td&gt;&lt;/tr&gt; 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		</a:t>
            </a:r>
            <a:r>
              <a:rPr lang="en-US" altLang="x-none" dirty="0">
                <a:solidFill>
                  <a:srgbClr val="7030A0"/>
                </a:solidFill>
              </a:rPr>
              <a:t>&lt;tr&gt;&lt;td&gt;Three&lt;/td&gt;&lt;td&gt;Four&lt;/td&gt;&lt;/tr&gt; </a:t>
            </a:r>
            <a:r>
              <a:rPr lang="ru-RU" altLang="x-none" dirty="0">
                <a:solidFill>
                  <a:srgbClr val="7030A0"/>
                </a:solidFill>
              </a:rPr>
              <a:t>				</a:t>
            </a:r>
            <a:r>
              <a:rPr lang="en-US" altLang="x-none" dirty="0">
                <a:solidFill>
                  <a:srgbClr val="7030A0"/>
                </a:solidFill>
              </a:rPr>
              <a:t>&lt;tr&gt;&lt;td&gt;Five&lt;/td&gt;&lt;td&gt;Six&lt;/td&gt;&lt;/tr&gt; 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	        </a:t>
            </a:r>
            <a:r>
              <a:rPr lang="en-US" altLang="x-none" dirty="0">
                <a:solidFill>
                  <a:srgbClr val="7030A0"/>
                </a:solidFill>
              </a:rPr>
              <a:t>&lt;/table&gt;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en-US" altLang="x-none" dirty="0" err="1">
                <a:solidFill>
                  <a:srgbClr val="FF0000"/>
                </a:solidFill>
              </a:rPr>
              <a:t>colspan</a:t>
            </a:r>
            <a:r>
              <a:rPr lang="en-US" altLang="x-none" dirty="0">
                <a:solidFill>
                  <a:srgbClr val="002060"/>
                </a:solidFill>
              </a:rPr>
              <a:t>=</a:t>
            </a:r>
            <a:r>
              <a:rPr lang="en-US" altLang="x-none" dirty="0">
                <a:solidFill>
                  <a:srgbClr val="7030A0"/>
                </a:solidFill>
              </a:rPr>
              <a:t>2</a:t>
            </a:r>
            <a:r>
              <a:rPr lang="en-US" altLang="x-none" dirty="0">
                <a:solidFill>
                  <a:srgbClr val="FF0000"/>
                </a:solidFill>
              </a:rPr>
              <a:t>;</a:t>
            </a:r>
            <a:endParaRPr lang="ru-RU" altLang="x-none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endParaRPr lang="x-none" alt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904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1E4953-FD53-4882-B26C-B6841C9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атрибуту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80BFC94-DBEC-412F-9579-D9BE0281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Обычно подобная привязка применяется к атрибутам элементов </a:t>
            </a:r>
            <a:r>
              <a:rPr lang="ru-RU" dirty="0">
                <a:solidFill>
                  <a:srgbClr val="00B050"/>
                </a:solidFill>
              </a:rPr>
              <a:t>ar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ru-RU" dirty="0">
                <a:solidFill>
                  <a:srgbClr val="00B050"/>
                </a:solidFill>
              </a:rPr>
              <a:t>a</a:t>
            </a:r>
            <a:r>
              <a:rPr lang="ru-RU" dirty="0"/>
              <a:t>, </a:t>
            </a:r>
            <a:r>
              <a:rPr lang="ru-RU" dirty="0">
                <a:solidFill>
                  <a:srgbClr val="00B050"/>
                </a:solidFill>
              </a:rPr>
              <a:t>svg</a:t>
            </a:r>
            <a:r>
              <a:rPr lang="ru-RU" dirty="0"/>
              <a:t> и </a:t>
            </a:r>
            <a:r>
              <a:rPr lang="ru-RU" dirty="0">
                <a:solidFill>
                  <a:srgbClr val="00B050"/>
                </a:solidFill>
              </a:rPr>
              <a:t>table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Атрибут </a:t>
            </a:r>
            <a:r>
              <a:rPr lang="ru-RU" b="1" dirty="0">
                <a:solidFill>
                  <a:srgbClr val="FF0000"/>
                </a:solidFill>
              </a:rPr>
              <a:t>colspan</a:t>
            </a:r>
            <a:r>
              <a:rPr lang="ru-RU" dirty="0"/>
              <a:t>, который объединяет столбцы таблицы, не имеет соответствующего свойства. И в этом случае мы можем применять привязку к атрибутам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1259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12476E-B743-4927-BC56-E1B3B2EE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событию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5C02E13-FC7C-4564-9A96-8952C5B0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Привязка к событию </a:t>
            </a:r>
            <a:r>
              <a:rPr lang="ru-RU" dirty="0"/>
              <a:t>– это привязка метода компонента к событию в DOM (генерация события в DOM вызывает метод на компоненте)(односторонняя)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&lt;button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F0"/>
                </a:solidFill>
              </a:rPr>
              <a:t>click</a:t>
            </a:r>
            <a:r>
              <a:rPr lang="en-US" sz="2400" dirty="0"/>
              <a:t>)=</a:t>
            </a:r>
            <a:r>
              <a:rPr lang="en-US" sz="2400" dirty="0">
                <a:solidFill>
                  <a:srgbClr val="7030A0"/>
                </a:solidFill>
              </a:rPr>
              <a:t>"</a:t>
            </a:r>
            <a:r>
              <a:rPr lang="en-US" sz="2400" dirty="0" err="1">
                <a:solidFill>
                  <a:srgbClr val="00B0F0"/>
                </a:solidFill>
              </a:rPr>
              <a:t>addItem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FFC000"/>
                </a:solidFill>
              </a:rPr>
              <a:t>text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FFC000"/>
                </a:solidFill>
              </a:rPr>
              <a:t>price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>
                <a:solidFill>
                  <a:srgbClr val="7030A0"/>
                </a:solidFill>
              </a:rPr>
              <a:t>"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  <a:r>
              <a:rPr lang="en-US" sz="2400" dirty="0" err="1"/>
              <a:t>Добавить</a:t>
            </a:r>
            <a:r>
              <a:rPr lang="en-US" sz="2400" dirty="0">
                <a:solidFill>
                  <a:srgbClr val="00B050"/>
                </a:solidFill>
              </a:rPr>
              <a:t>&lt;/button&gt;</a:t>
            </a:r>
            <a:endParaRPr lang="x-non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0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791C03-6B91-47FC-87ED-6F78D29D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событию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149450D-9E7C-4F3E-8F29-69C9C72E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568" y="1556792"/>
            <a:ext cx="80478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import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from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angular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/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core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(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selector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my-app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template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`&lt;p&gt;Количество кликов {{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count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}}&lt;/p&gt;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                &lt;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button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 (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click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)="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increase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()"&gt;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Click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&lt;/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button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&gt;`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)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export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class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AppComponent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 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count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number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=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0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increase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()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: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void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+mn-lt"/>
              </a:rPr>
              <a:t>this.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count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++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}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x-none" altLang="x-non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51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компонента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`&lt;label&gt;</a:t>
            </a:r>
            <a:r>
              <a:rPr lang="ru-RU" dirty="0">
                <a:solidFill>
                  <a:srgbClr val="7030A0"/>
                </a:solidFill>
              </a:rPr>
              <a:t>Введите имя:&lt;/</a:t>
            </a:r>
            <a:r>
              <a:rPr lang="en-US" dirty="0">
                <a:solidFill>
                  <a:srgbClr val="7030A0"/>
                </a:solidFill>
              </a:rPr>
              <a:t>label&gt;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 &lt;input [(</a:t>
            </a:r>
            <a:r>
              <a:rPr lang="en-US" dirty="0" err="1">
                <a:solidFill>
                  <a:srgbClr val="7030A0"/>
                </a:solidFill>
              </a:rPr>
              <a:t>ngModel</a:t>
            </a:r>
            <a:r>
              <a:rPr lang="en-US" dirty="0">
                <a:solidFill>
                  <a:srgbClr val="7030A0"/>
                </a:solidFill>
              </a:rPr>
              <a:t>)]="name" placeholder="name"&gt;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 &lt;h1&gt;</a:t>
            </a:r>
            <a:r>
              <a:rPr lang="ru-RU" dirty="0">
                <a:solidFill>
                  <a:srgbClr val="7030A0"/>
                </a:solidFill>
              </a:rPr>
              <a:t>Добро пожаловать {{</a:t>
            </a:r>
            <a:r>
              <a:rPr lang="en-US" dirty="0">
                <a:solidFill>
                  <a:srgbClr val="7030A0"/>
                </a:solidFill>
              </a:rPr>
              <a:t>name}}!&lt;/h1&gt;`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 '';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836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EBD5D96-D521-43F9-B3CE-D4889EF3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F67789E-9391-4FB8-BE04-24B0E9E8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шаблоне определен элемент </a:t>
            </a:r>
            <a:r>
              <a:rPr lang="ru-RU" dirty="0" err="1">
                <a:solidFill>
                  <a:srgbClr val="00B050"/>
                </a:solidFill>
              </a:rPr>
              <a:t>button</a:t>
            </a:r>
            <a:r>
              <a:rPr lang="ru-RU" dirty="0"/>
              <a:t>, у которого есть событие </a:t>
            </a:r>
            <a:r>
              <a:rPr lang="ru-RU" dirty="0" err="1">
                <a:solidFill>
                  <a:srgbClr val="00B0F0"/>
                </a:solidFill>
              </a:rPr>
              <a:t>click</a:t>
            </a:r>
            <a:r>
              <a:rPr lang="ru-RU" dirty="0"/>
              <a:t>. Для обработки этого события в классе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 определен метод </a:t>
            </a:r>
            <a:r>
              <a:rPr lang="ru-RU" dirty="0" err="1">
                <a:solidFill>
                  <a:srgbClr val="00B0F0"/>
                </a:solidFill>
              </a:rPr>
              <a:t>increase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, который увеличивает количество условных кликов. В итоге при нажатии на кнопку сработает данный метод.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58191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496CF5-A78F-49F1-A94E-1BF6DBB7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событию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5C87555-E662-4548-ADC2-F5937F4C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альтернативы можно установить привязку к событию следующим образом: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`&lt;p&gt;</a:t>
            </a:r>
            <a:r>
              <a:rPr lang="ru-RU" dirty="0">
                <a:solidFill>
                  <a:srgbClr val="7030A0"/>
                </a:solidFill>
              </a:rPr>
              <a:t>Количество кликов {{</a:t>
            </a:r>
            <a:r>
              <a:rPr lang="en-US" dirty="0">
                <a:solidFill>
                  <a:srgbClr val="7030A0"/>
                </a:solidFill>
              </a:rPr>
              <a:t>count}}&lt;/p&gt; &lt;button on-click="increase()"&gt;Click&lt;/button&gt;`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префикса </a:t>
            </a:r>
            <a:r>
              <a:rPr lang="ru-RU" dirty="0" err="1">
                <a:solidFill>
                  <a:srgbClr val="00B0F0"/>
                </a:solidFill>
              </a:rPr>
              <a:t>on</a:t>
            </a:r>
            <a:r>
              <a:rPr lang="ru-RU" dirty="0"/>
              <a:t> через дефис идет название события.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6262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D1479B-2711-4D31-961D-C7838DEC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объекта </a:t>
            </a:r>
            <a:r>
              <a:rPr lang="en-US" b="1" dirty="0">
                <a:solidFill>
                  <a:srgbClr val="00B0F0"/>
                </a:solidFill>
              </a:rPr>
              <a:t>Event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FA45E45-C55D-4DA6-A27D-0986DD10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$</a:t>
            </a:r>
            <a:r>
              <a:rPr lang="ru-RU" dirty="0" err="1">
                <a:solidFill>
                  <a:srgbClr val="FFC000"/>
                </a:solidFill>
              </a:rPr>
              <a:t>event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- это встроенный объект, через который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 передает информацию о событии.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691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804616-758D-4E96-96DC-8E40557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объекта </a:t>
            </a:r>
            <a:r>
              <a:rPr lang="en-US" b="1" dirty="0">
                <a:solidFill>
                  <a:srgbClr val="00B0F0"/>
                </a:solidFill>
              </a:rPr>
              <a:t>Event</a:t>
            </a:r>
            <a:endParaRPr lang="x-none" b="1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202F8A-0D7B-4634-A087-8E82FCD2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`&lt;p&gt;Количество кликов {{</a:t>
            </a:r>
            <a:r>
              <a:rPr lang="x-none" altLang="x-none" dirty="0" err="1">
                <a:solidFill>
                  <a:srgbClr val="7030A0"/>
                </a:solidFill>
              </a:rPr>
              <a:t>count</a:t>
            </a:r>
            <a:r>
              <a:rPr lang="x-none" altLang="x-none" dirty="0">
                <a:solidFill>
                  <a:srgbClr val="7030A0"/>
                </a:solidFill>
              </a:rPr>
              <a:t>}}&lt;/p&gt;</a:t>
            </a:r>
            <a:endParaRPr lang="x-none" altLang="x-none" sz="1800" dirty="0">
              <a:solidFill>
                <a:srgbClr val="7030A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7030A0"/>
                </a:solidFill>
              </a:rPr>
              <a:t>                &lt;</a:t>
            </a:r>
            <a:r>
              <a:rPr lang="x-none" altLang="x-none" dirty="0" err="1">
                <a:solidFill>
                  <a:srgbClr val="7030A0"/>
                </a:solidFill>
              </a:rPr>
              <a:t>button</a:t>
            </a:r>
            <a:r>
              <a:rPr lang="x-none" altLang="x-none" dirty="0">
                <a:solidFill>
                  <a:srgbClr val="7030A0"/>
                </a:solidFill>
              </a:rPr>
              <a:t> (</a:t>
            </a:r>
            <a:r>
              <a:rPr lang="x-none" altLang="x-none" dirty="0" err="1">
                <a:solidFill>
                  <a:srgbClr val="7030A0"/>
                </a:solidFill>
              </a:rPr>
              <a:t>click</a:t>
            </a:r>
            <a:r>
              <a:rPr lang="x-none" altLang="x-none" dirty="0">
                <a:solidFill>
                  <a:srgbClr val="7030A0"/>
                </a:solidFill>
              </a:rPr>
              <a:t>)="</a:t>
            </a:r>
            <a:r>
              <a:rPr lang="x-none" altLang="x-none" dirty="0" err="1">
                <a:solidFill>
                  <a:srgbClr val="7030A0"/>
                </a:solidFill>
              </a:rPr>
              <a:t>increase</a:t>
            </a:r>
            <a:r>
              <a:rPr lang="x-none" altLang="x-none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$event</a:t>
            </a:r>
            <a:r>
              <a:rPr lang="x-none" altLang="x-none" dirty="0">
                <a:solidFill>
                  <a:srgbClr val="7030A0"/>
                </a:solidFill>
              </a:rPr>
              <a:t>)"&gt;</a:t>
            </a:r>
            <a:r>
              <a:rPr lang="x-none" altLang="x-none" dirty="0" err="1">
                <a:solidFill>
                  <a:srgbClr val="7030A0"/>
                </a:solidFill>
              </a:rPr>
              <a:t>Click</a:t>
            </a:r>
            <a:r>
              <a:rPr lang="x-none" altLang="x-none" dirty="0">
                <a:solidFill>
                  <a:srgbClr val="7030A0"/>
                </a:solidFill>
              </a:rPr>
              <a:t>&lt;/</a:t>
            </a:r>
            <a:r>
              <a:rPr lang="x-none" altLang="x-none" dirty="0" err="1">
                <a:solidFill>
                  <a:srgbClr val="7030A0"/>
                </a:solidFill>
              </a:rPr>
              <a:t>button</a:t>
            </a:r>
            <a:r>
              <a:rPr lang="x-none" altLang="x-none" dirty="0">
                <a:solidFill>
                  <a:srgbClr val="7030A0"/>
                </a:solidFill>
              </a:rPr>
              <a:t>&gt;`</a:t>
            </a:r>
            <a:endParaRPr lang="x-none" altLang="x-none" sz="1800" dirty="0">
              <a:solidFill>
                <a:srgbClr val="7030A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  <a:endParaRPr lang="x-none" altLang="x-none" sz="18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count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 err="1">
                <a:solidFill>
                  <a:srgbClr val="FFC000"/>
                </a:solidFill>
              </a:rPr>
              <a:t>number</a:t>
            </a:r>
            <a:r>
              <a:rPr lang="x-none" altLang="x-none" dirty="0">
                <a:solidFill>
                  <a:srgbClr val="002060"/>
                </a:solidFill>
              </a:rPr>
              <a:t>=</a:t>
            </a:r>
            <a:r>
              <a:rPr lang="x-none" altLang="x-none" dirty="0">
                <a:solidFill>
                  <a:srgbClr val="7030A0"/>
                </a:solidFill>
              </a:rPr>
              <a:t>0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00B0F0"/>
                </a:solidFill>
              </a:rPr>
              <a:t>increase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$event </a:t>
            </a:r>
            <a:r>
              <a:rPr lang="en-US" dirty="0"/>
              <a:t>: any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  <a:r>
              <a:rPr lang="x-none" altLang="x-none" dirty="0">
                <a:solidFill>
                  <a:srgbClr val="000000"/>
                </a:solidFill>
              </a:rPr>
              <a:t> : </a:t>
            </a:r>
            <a:r>
              <a:rPr lang="x-none" altLang="x-none" dirty="0" err="1">
                <a:solidFill>
                  <a:srgbClr val="000000"/>
                </a:solidFill>
              </a:rPr>
              <a:t>void</a:t>
            </a:r>
            <a:r>
              <a:rPr lang="x-none" altLang="x-none" dirty="0">
                <a:solidFill>
                  <a:srgbClr val="000000"/>
                </a:solidFill>
              </a:rPr>
              <a:t> {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  </a:t>
            </a:r>
            <a:r>
              <a:rPr lang="x-none" altLang="x-none" dirty="0" err="1">
                <a:solidFill>
                  <a:srgbClr val="FFC000"/>
                </a:solidFill>
              </a:rPr>
              <a:t>this.</a:t>
            </a:r>
            <a:r>
              <a:rPr lang="x-none" altLang="x-none" dirty="0" err="1">
                <a:solidFill>
                  <a:srgbClr val="FF0000"/>
                </a:solidFill>
              </a:rPr>
              <a:t>count</a:t>
            </a:r>
            <a:r>
              <a:rPr lang="x-none" altLang="x-none" dirty="0">
                <a:solidFill>
                  <a:srgbClr val="002060"/>
                </a:solidFill>
              </a:rPr>
              <a:t>++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en-US" altLang="x-none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console.log(</a:t>
            </a:r>
            <a:r>
              <a:rPr lang="en-US" dirty="0">
                <a:solidFill>
                  <a:srgbClr val="FFC000"/>
                </a:solidFill>
              </a:rPr>
              <a:t>$event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}</a:t>
            </a:r>
            <a:endParaRPr lang="x-none" altLang="x-non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endParaRPr lang="x-none" altLang="x-none" sz="6000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677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C7589C-729B-4A31-A234-9D11D84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9FAEA6-9B8E-44E0-AFDC-9B8F4282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Двусторонняя привязка позволяет динамически менять значения на одном конце привязки при изменениях на другом конце. Как правило, двусторонняя привязка применяется при работе с элементами ввода.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&lt;input </a:t>
            </a:r>
            <a:r>
              <a:rPr lang="en-US" dirty="0"/>
              <a:t>[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ngModel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placeholder</a:t>
            </a:r>
            <a:r>
              <a:rPr lang="en-US" dirty="0">
                <a:solidFill>
                  <a:srgbClr val="00206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x-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9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AB945D-9EFE-44F2-B6BE-D74B7D27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x-none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FC4E8C7-E6AB-4EEE-AD6A-4B47A0CA5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013226"/>
            <a:ext cx="703969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import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{ </a:t>
            </a:r>
            <a:r>
              <a:rPr lang="x-none" altLang="x-none" sz="2400" dirty="0" err="1">
                <a:solidFill>
                  <a:srgbClr val="000000"/>
                </a:solidFill>
                <a:latin typeface="+mn-lt"/>
              </a:rPr>
              <a:t>Component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 } </a:t>
            </a: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from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'@</a:t>
            </a:r>
            <a:r>
              <a:rPr lang="x-none" altLang="x-none" sz="2400" dirty="0" err="1">
                <a:solidFill>
                  <a:srgbClr val="7030A0"/>
                </a:solidFill>
                <a:latin typeface="+mn-lt"/>
              </a:rPr>
              <a:t>angular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/</a:t>
            </a:r>
            <a:r>
              <a:rPr lang="x-none" altLang="x-none" sz="2400" dirty="0" err="1">
                <a:solidFill>
                  <a:srgbClr val="7030A0"/>
                </a:solidFill>
                <a:latin typeface="+mn-lt"/>
              </a:rPr>
              <a:t>core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'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;</a:t>
            </a:r>
            <a:endParaRPr lang="x-none" altLang="x-none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      </a:t>
            </a:r>
            <a:endParaRPr lang="x-none" altLang="x-none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@</a:t>
            </a: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Component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(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{</a:t>
            </a:r>
            <a:endParaRPr lang="x-none" altLang="x-none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x-none" altLang="x-none" sz="2400" dirty="0" err="1">
                <a:solidFill>
                  <a:srgbClr val="FF0000"/>
                </a:solidFill>
                <a:latin typeface="+mn-lt"/>
              </a:rPr>
              <a:t>selector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'</a:t>
            </a:r>
            <a:r>
              <a:rPr lang="x-none" altLang="x-none" sz="2400" dirty="0" err="1">
                <a:solidFill>
                  <a:srgbClr val="7030A0"/>
                </a:solidFill>
                <a:latin typeface="+mn-lt"/>
              </a:rPr>
              <a:t>my-app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'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,</a:t>
            </a:r>
            <a:endParaRPr lang="x-none" altLang="x-none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   </a:t>
            </a:r>
            <a:r>
              <a:rPr lang="x-none" altLang="x-none" sz="24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x-none" altLang="x-none" sz="2400" dirty="0" err="1">
                <a:solidFill>
                  <a:srgbClr val="FF0000"/>
                </a:solidFill>
                <a:latin typeface="+mn-lt"/>
              </a:rPr>
              <a:t>template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`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&lt;p&gt;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Привет {{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name}}&lt;/p&gt;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                       &lt;input type="text" [(</a:t>
            </a:r>
            <a:r>
              <a:rPr lang="en-US" altLang="x-none" sz="2400" dirty="0" err="1">
                <a:solidFill>
                  <a:srgbClr val="7030A0"/>
                </a:solidFill>
                <a:latin typeface="+mn-lt"/>
              </a:rPr>
              <a:t>ngModel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)]="name"/&gt;</a:t>
            </a:r>
            <a:endParaRPr lang="ru-RU" altLang="x-none" sz="2400" dirty="0">
              <a:solidFill>
                <a:srgbClr val="7030A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	         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&lt;input type="text" [(</a:t>
            </a:r>
            <a:r>
              <a:rPr lang="en-US" altLang="x-none" sz="2400" dirty="0" err="1">
                <a:solidFill>
                  <a:srgbClr val="7030A0"/>
                </a:solidFill>
                <a:latin typeface="+mn-lt"/>
              </a:rPr>
              <a:t>ngModel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)]="name"/&gt;</a:t>
            </a:r>
            <a:r>
              <a:rPr lang="en-US" altLang="x-none" sz="2400" dirty="0">
                <a:solidFill>
                  <a:srgbClr val="7030A0"/>
                </a:solidFill>
              </a:rPr>
              <a:t> </a:t>
            </a:r>
            <a:r>
              <a:rPr lang="x-none" altLang="x-none" sz="2400" dirty="0">
                <a:solidFill>
                  <a:srgbClr val="7030A0"/>
                </a:solidFill>
                <a:latin typeface="+mn-lt"/>
              </a:rPr>
              <a:t>`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}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export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 </a:t>
            </a: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class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 </a:t>
            </a:r>
            <a:r>
              <a:rPr lang="x-none" altLang="x-none" sz="2400" dirty="0" err="1">
                <a:solidFill>
                  <a:srgbClr val="00B0F0"/>
                </a:solidFill>
                <a:latin typeface="+mn-lt"/>
              </a:rPr>
              <a:t>AppComponent</a:t>
            </a:r>
            <a:r>
              <a:rPr lang="x-none" altLang="x-none" sz="2400" dirty="0">
                <a:solidFill>
                  <a:srgbClr val="00B0F0"/>
                </a:solidFill>
                <a:latin typeface="+mn-lt"/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{ </a:t>
            </a:r>
            <a:endParaRPr lang="x-none" altLang="x-none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    </a:t>
            </a:r>
            <a:r>
              <a:rPr lang="en-US" altLang="x-none" sz="2400" dirty="0" err="1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x-none" sz="2400" dirty="0" err="1">
                <a:solidFill>
                  <a:srgbClr val="0070C0"/>
                </a:solidFill>
                <a:latin typeface="+mn-lt"/>
              </a:rPr>
              <a:t>:string</a:t>
            </a:r>
            <a:r>
              <a:rPr lang="en-US" altLang="x-none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002060"/>
                </a:solidFill>
                <a:latin typeface="+mn-lt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"Tom"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</a:rPr>
              <a:t>; </a:t>
            </a:r>
            <a:endParaRPr lang="ru-RU" altLang="x-none" sz="2400" dirty="0">
              <a:solidFill>
                <a:srgbClr val="000000"/>
              </a:solidFill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x-none" altLang="x-none" sz="2400" dirty="0">
                <a:solidFill>
                  <a:srgbClr val="000000"/>
                </a:solidFill>
                <a:latin typeface="+mn-lt"/>
              </a:rPr>
              <a:t>}</a:t>
            </a:r>
            <a:endParaRPr lang="x-none" altLang="x-none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88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9AE483-2627-4604-B61D-DF3DEFCE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1D5D16-6A8B-4B2B-BD7F-C317962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свойству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 привязаны сразу 3 элемента: параграф и 2 текстовых поля. Текстовые поля связаны со свойством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 двусторонней привязкой.</a:t>
            </a:r>
          </a:p>
          <a:p>
            <a:pPr marL="0" indent="0">
              <a:buNone/>
            </a:pPr>
            <a:r>
              <a:rPr lang="ru-RU" dirty="0"/>
              <a:t>В итоге изменения в текстовом поле будут сказываться на тексте во втором текстовом поле и в абзаце.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5880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8EA1012-EF2B-45F3-A9EF-476CCA64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классам </a:t>
            </a:r>
            <a:r>
              <a:rPr lang="en-US" b="1" dirty="0"/>
              <a:t>CSS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04A773C-988B-4540-A1BA-74286148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Привязка к классу CSS имеет следующую форму: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class</a:t>
            </a:r>
            <a:r>
              <a:rPr lang="en-US" dirty="0"/>
              <a:t>.</a:t>
            </a:r>
            <a:r>
              <a:rPr lang="ru-RU" dirty="0" err="1">
                <a:solidFill>
                  <a:srgbClr val="FF0000"/>
                </a:solidFill>
              </a:rPr>
              <a:t>имя_класса</a:t>
            </a:r>
            <a:r>
              <a:rPr lang="ru-RU" dirty="0"/>
              <a:t>]</a:t>
            </a:r>
            <a:r>
              <a:rPr lang="ru-RU" dirty="0">
                <a:solidFill>
                  <a:srgbClr val="002060"/>
                </a:solidFill>
              </a:rPr>
              <a:t>=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true/false"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После префикса </a:t>
            </a:r>
            <a:r>
              <a:rPr lang="ru-RU" dirty="0" err="1">
                <a:solidFill>
                  <a:srgbClr val="FFC000"/>
                </a:solidFill>
              </a:rPr>
              <a:t>class</a:t>
            </a:r>
            <a:r>
              <a:rPr lang="ru-RU" dirty="0"/>
              <a:t> через точку указывается имя класса, которое мы хотим добавить или удалить. Причем привязка идет к логическому значению. Если равно </a:t>
            </a:r>
            <a:r>
              <a:rPr lang="ru-RU" dirty="0" err="1">
                <a:solidFill>
                  <a:srgbClr val="7030A0"/>
                </a:solidFill>
              </a:rPr>
              <a:t>true</a:t>
            </a:r>
            <a:r>
              <a:rPr lang="ru-RU" dirty="0"/>
              <a:t>, то класс применяется, если </a:t>
            </a:r>
            <a:r>
              <a:rPr lang="ru-RU" dirty="0" err="1">
                <a:solidFill>
                  <a:srgbClr val="7030A0"/>
                </a:solidFill>
              </a:rPr>
              <a:t>false</a:t>
            </a:r>
            <a:r>
              <a:rPr lang="ru-RU" dirty="0"/>
              <a:t> - то класс не применяется.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0183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52C22C-33C8-4554-B97E-682B0AF7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классам </a:t>
            </a:r>
            <a:r>
              <a:rPr lang="en-US" b="1" dirty="0"/>
              <a:t>CSS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68B04C3-010F-415F-88AD-051EC9EA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62" y="1484784"/>
            <a:ext cx="7886700" cy="50080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 err="1">
                <a:solidFill>
                  <a:srgbClr val="00B0F0"/>
                </a:solidFill>
              </a:rPr>
              <a:t>import</a:t>
            </a:r>
            <a:r>
              <a:rPr lang="x-none" altLang="x-none" sz="2400" dirty="0">
                <a:solidFill>
                  <a:srgbClr val="00B0F0"/>
                </a:solidFill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</a:rPr>
              <a:t>{ </a:t>
            </a:r>
            <a:r>
              <a:rPr lang="x-none" altLang="x-none" sz="2400" dirty="0" err="1">
                <a:solidFill>
                  <a:srgbClr val="000000"/>
                </a:solidFill>
              </a:rPr>
              <a:t>Component</a:t>
            </a:r>
            <a:r>
              <a:rPr lang="x-none" altLang="x-none" sz="2400" dirty="0">
                <a:solidFill>
                  <a:srgbClr val="000000"/>
                </a:solidFill>
              </a:rPr>
              <a:t> } </a:t>
            </a:r>
            <a:r>
              <a:rPr lang="x-none" altLang="x-none" sz="2400" dirty="0" err="1">
                <a:solidFill>
                  <a:srgbClr val="00B0F0"/>
                </a:solidFill>
              </a:rPr>
              <a:t>from</a:t>
            </a:r>
            <a:r>
              <a:rPr lang="x-none" altLang="x-none" sz="2400" dirty="0">
                <a:solidFill>
                  <a:srgbClr val="000000"/>
                </a:solidFill>
              </a:rPr>
              <a:t> </a:t>
            </a:r>
            <a:r>
              <a:rPr lang="x-none" altLang="x-none" sz="2400" dirty="0">
                <a:solidFill>
                  <a:srgbClr val="7030A0"/>
                </a:solidFill>
              </a:rPr>
              <a:t>'@</a:t>
            </a:r>
            <a:r>
              <a:rPr lang="x-none" altLang="x-none" sz="2400" dirty="0" err="1">
                <a:solidFill>
                  <a:srgbClr val="7030A0"/>
                </a:solidFill>
              </a:rPr>
              <a:t>angular</a:t>
            </a:r>
            <a:r>
              <a:rPr lang="x-none" altLang="x-none" sz="2400" dirty="0">
                <a:solidFill>
                  <a:srgbClr val="7030A0"/>
                </a:solidFill>
              </a:rPr>
              <a:t>/</a:t>
            </a:r>
            <a:r>
              <a:rPr lang="x-none" altLang="x-none" sz="2400" dirty="0" err="1">
                <a:solidFill>
                  <a:srgbClr val="7030A0"/>
                </a:solidFill>
              </a:rPr>
              <a:t>core</a:t>
            </a:r>
            <a:r>
              <a:rPr lang="x-none" altLang="x-none" sz="2400" dirty="0">
                <a:solidFill>
                  <a:srgbClr val="7030A0"/>
                </a:solidFill>
              </a:rPr>
              <a:t>'</a:t>
            </a:r>
            <a:r>
              <a:rPr lang="x-none" altLang="x-none" sz="2400" dirty="0">
                <a:solidFill>
                  <a:srgbClr val="000000"/>
                </a:solidFill>
              </a:rPr>
              <a:t>;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      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B0F0"/>
                </a:solidFill>
              </a:rPr>
              <a:t>@</a:t>
            </a:r>
            <a:r>
              <a:rPr lang="x-none" altLang="x-none" sz="2400" dirty="0" err="1">
                <a:solidFill>
                  <a:srgbClr val="00B0F0"/>
                </a:solidFill>
              </a:rPr>
              <a:t>Component</a:t>
            </a:r>
            <a:r>
              <a:rPr lang="x-none" altLang="x-none" sz="2400" dirty="0">
                <a:solidFill>
                  <a:srgbClr val="00B0F0"/>
                </a:solidFill>
              </a:rPr>
              <a:t>(</a:t>
            </a:r>
            <a:r>
              <a:rPr lang="x-none" altLang="x-none" sz="2400" dirty="0">
                <a:solidFill>
                  <a:srgbClr val="000000"/>
                </a:solidFill>
              </a:rPr>
              <a:t>{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    </a:t>
            </a:r>
            <a:r>
              <a:rPr lang="x-none" altLang="x-none" sz="2400" dirty="0" err="1">
                <a:solidFill>
                  <a:srgbClr val="FF0000"/>
                </a:solidFill>
              </a:rPr>
              <a:t>selector</a:t>
            </a:r>
            <a:r>
              <a:rPr lang="x-none" altLang="x-none" sz="2400" dirty="0">
                <a:solidFill>
                  <a:srgbClr val="000000"/>
                </a:solidFill>
              </a:rPr>
              <a:t>: </a:t>
            </a:r>
            <a:r>
              <a:rPr lang="x-none" altLang="x-none" sz="2400" dirty="0">
                <a:solidFill>
                  <a:srgbClr val="7030A0"/>
                </a:solidFill>
              </a:rPr>
              <a:t>'</a:t>
            </a:r>
            <a:r>
              <a:rPr lang="x-none" altLang="x-none" sz="2400" dirty="0" err="1">
                <a:solidFill>
                  <a:srgbClr val="7030A0"/>
                </a:solidFill>
              </a:rPr>
              <a:t>my-app</a:t>
            </a:r>
            <a:r>
              <a:rPr lang="x-none" altLang="x-none" sz="2400" dirty="0">
                <a:solidFill>
                  <a:srgbClr val="7030A0"/>
                </a:solidFill>
              </a:rPr>
              <a:t>'</a:t>
            </a:r>
            <a:r>
              <a:rPr lang="x-none" altLang="x-none" sz="2400" dirty="0">
                <a:solidFill>
                  <a:srgbClr val="000000"/>
                </a:solidFill>
              </a:rPr>
              <a:t>,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   </a:t>
            </a:r>
            <a:r>
              <a:rPr lang="x-none" altLang="x-none" sz="2400" dirty="0">
                <a:solidFill>
                  <a:srgbClr val="FF0000"/>
                </a:solidFill>
              </a:rPr>
              <a:t> </a:t>
            </a:r>
            <a:r>
              <a:rPr lang="x-none" altLang="x-none" sz="2400" dirty="0" err="1">
                <a:solidFill>
                  <a:srgbClr val="FF0000"/>
                </a:solidFill>
              </a:rPr>
              <a:t>template</a:t>
            </a:r>
            <a:r>
              <a:rPr lang="x-none" altLang="x-none" sz="2400" dirty="0">
                <a:solidFill>
                  <a:srgbClr val="000000"/>
                </a:solidFill>
              </a:rPr>
              <a:t>: </a:t>
            </a:r>
            <a:r>
              <a:rPr lang="x-none" altLang="x-none" sz="2400" dirty="0">
                <a:solidFill>
                  <a:srgbClr val="7030A0"/>
                </a:solidFill>
              </a:rPr>
              <a:t>`</a:t>
            </a:r>
            <a:r>
              <a:rPr lang="en-US" altLang="x-none" sz="2400" dirty="0">
                <a:solidFill>
                  <a:srgbClr val="7030A0"/>
                </a:solidFill>
              </a:rPr>
              <a:t>&lt;div [</a:t>
            </a:r>
            <a:r>
              <a:rPr lang="en-US" altLang="x-none" sz="2400" dirty="0" err="1">
                <a:solidFill>
                  <a:srgbClr val="7030A0"/>
                </a:solidFill>
              </a:rPr>
              <a:t>class.isredbox</a:t>
            </a:r>
            <a:r>
              <a:rPr lang="en-US" altLang="x-none" sz="2400" dirty="0">
                <a:solidFill>
                  <a:srgbClr val="7030A0"/>
                </a:solidFill>
              </a:rPr>
              <a:t>]="</a:t>
            </a:r>
            <a:r>
              <a:rPr lang="en-US" altLang="x-none" sz="2400" dirty="0" err="1">
                <a:solidFill>
                  <a:srgbClr val="7030A0"/>
                </a:solidFill>
              </a:rPr>
              <a:t>isRed</a:t>
            </a:r>
            <a:r>
              <a:rPr lang="en-US" altLang="x-none" sz="2400" dirty="0">
                <a:solidFill>
                  <a:srgbClr val="7030A0"/>
                </a:solidFill>
              </a:rPr>
              <a:t>"&gt;&lt;/div&gt; </a:t>
            </a:r>
            <a:endParaRPr lang="ru-RU" altLang="x-none" sz="24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	         </a:t>
            </a:r>
            <a:r>
              <a:rPr lang="en-US" altLang="x-none" sz="2400" dirty="0">
                <a:solidFill>
                  <a:srgbClr val="7030A0"/>
                </a:solidFill>
              </a:rPr>
              <a:t>&lt;div [</a:t>
            </a:r>
            <a:r>
              <a:rPr lang="en-US" altLang="x-none" sz="2400" dirty="0" err="1">
                <a:solidFill>
                  <a:srgbClr val="7030A0"/>
                </a:solidFill>
              </a:rPr>
              <a:t>class.isredbox</a:t>
            </a:r>
            <a:r>
              <a:rPr lang="en-US" altLang="x-none" sz="2400" dirty="0">
                <a:solidFill>
                  <a:srgbClr val="7030A0"/>
                </a:solidFill>
              </a:rPr>
              <a:t>]="!</a:t>
            </a:r>
            <a:r>
              <a:rPr lang="en-US" altLang="x-none" sz="2400" dirty="0" err="1">
                <a:solidFill>
                  <a:srgbClr val="7030A0"/>
                </a:solidFill>
              </a:rPr>
              <a:t>isRed</a:t>
            </a:r>
            <a:r>
              <a:rPr lang="en-US" altLang="x-none" sz="2400" dirty="0">
                <a:solidFill>
                  <a:srgbClr val="7030A0"/>
                </a:solidFill>
              </a:rPr>
              <a:t>"&gt;&lt;/div&gt; </a:t>
            </a:r>
            <a:endParaRPr lang="ru-RU" altLang="x-none" sz="24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                       </a:t>
            </a:r>
            <a:r>
              <a:rPr lang="en-US" altLang="x-none" sz="2400" dirty="0">
                <a:solidFill>
                  <a:srgbClr val="7030A0"/>
                </a:solidFill>
              </a:rPr>
              <a:t>&lt;input type="checkbox" [(</a:t>
            </a:r>
            <a:r>
              <a:rPr lang="en-US" altLang="x-none" sz="2400" dirty="0" err="1">
                <a:solidFill>
                  <a:srgbClr val="7030A0"/>
                </a:solidFill>
              </a:rPr>
              <a:t>ngModel</a:t>
            </a:r>
            <a:r>
              <a:rPr lang="en-US" altLang="x-none" sz="2400" dirty="0">
                <a:solidFill>
                  <a:srgbClr val="7030A0"/>
                </a:solidFill>
              </a:rPr>
              <a:t>)]="</a:t>
            </a:r>
            <a:r>
              <a:rPr lang="en-US" altLang="x-none" sz="2400" dirty="0" err="1">
                <a:solidFill>
                  <a:srgbClr val="7030A0"/>
                </a:solidFill>
              </a:rPr>
              <a:t>isRed</a:t>
            </a:r>
            <a:r>
              <a:rPr lang="en-US" altLang="x-none" sz="2400" dirty="0">
                <a:solidFill>
                  <a:srgbClr val="7030A0"/>
                </a:solidFill>
              </a:rPr>
              <a:t>" /&gt;</a:t>
            </a:r>
            <a:r>
              <a:rPr lang="x-none" altLang="x-none" sz="2400" dirty="0">
                <a:solidFill>
                  <a:srgbClr val="7030A0"/>
                </a:solidFill>
              </a:rPr>
              <a:t>`</a:t>
            </a:r>
            <a:endParaRPr lang="ru-RU" altLang="x-none" sz="24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    </a:t>
            </a:r>
            <a:r>
              <a:rPr lang="en-US" altLang="x-none" sz="2400" dirty="0">
                <a:solidFill>
                  <a:srgbClr val="FF0000"/>
                </a:solidFill>
              </a:rPr>
              <a:t>styles</a:t>
            </a:r>
            <a:r>
              <a:rPr lang="en-US" altLang="x-none" sz="2400" dirty="0"/>
              <a:t>: [</a:t>
            </a:r>
            <a:r>
              <a:rPr lang="en-US" altLang="x-none" sz="2400" dirty="0">
                <a:solidFill>
                  <a:srgbClr val="7030A0"/>
                </a:solidFill>
              </a:rPr>
              <a:t>` </a:t>
            </a:r>
            <a:endParaRPr lang="ru-RU" altLang="x-none" sz="24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                  </a:t>
            </a:r>
            <a:r>
              <a:rPr lang="en-US" altLang="x-none" sz="2400" dirty="0">
                <a:solidFill>
                  <a:srgbClr val="7030A0"/>
                </a:solidFill>
              </a:rPr>
              <a:t>div {width:50px; height:50px; border:1px solid #ccc} </a:t>
            </a:r>
            <a:r>
              <a:rPr lang="ru-RU" altLang="x-none" sz="2400" dirty="0">
                <a:solidFill>
                  <a:srgbClr val="7030A0"/>
                </a:solidFill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                  </a:t>
            </a:r>
            <a:r>
              <a:rPr lang="en-US" altLang="x-none" sz="2400" dirty="0">
                <a:solidFill>
                  <a:srgbClr val="7030A0"/>
                </a:solidFill>
              </a:rPr>
              <a:t>.</a:t>
            </a:r>
            <a:r>
              <a:rPr lang="en-US" altLang="x-none" sz="2400" dirty="0" err="1">
                <a:solidFill>
                  <a:srgbClr val="7030A0"/>
                </a:solidFill>
              </a:rPr>
              <a:t>isredbox</a:t>
            </a:r>
            <a:r>
              <a:rPr lang="en-US" altLang="x-none" sz="2400" dirty="0">
                <a:solidFill>
                  <a:srgbClr val="7030A0"/>
                </a:solidFill>
              </a:rPr>
              <a:t>{</a:t>
            </a:r>
            <a:r>
              <a:rPr lang="en-US" altLang="x-none" sz="2400" dirty="0" err="1">
                <a:solidFill>
                  <a:srgbClr val="7030A0"/>
                </a:solidFill>
              </a:rPr>
              <a:t>background-color:red</a:t>
            </a:r>
            <a:r>
              <a:rPr lang="en-US" altLang="x-none" sz="2400" dirty="0">
                <a:solidFill>
                  <a:srgbClr val="7030A0"/>
                </a:solidFill>
              </a:rPr>
              <a:t>;} </a:t>
            </a:r>
            <a:endParaRPr lang="ru-RU" altLang="x-none" sz="24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2400" dirty="0">
                <a:solidFill>
                  <a:srgbClr val="7030A0"/>
                </a:solidFill>
              </a:rPr>
              <a:t>   </a:t>
            </a:r>
            <a:r>
              <a:rPr lang="en-US" altLang="x-none" sz="2400" dirty="0">
                <a:solidFill>
                  <a:srgbClr val="7030A0"/>
                </a:solidFill>
              </a:rPr>
              <a:t>`</a:t>
            </a:r>
            <a:r>
              <a:rPr lang="en-US" altLang="x-none" sz="2400" dirty="0"/>
              <a:t>]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}</a:t>
            </a:r>
            <a:r>
              <a:rPr lang="x-none" altLang="x-none" sz="2400" dirty="0">
                <a:solidFill>
                  <a:srgbClr val="00B0F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 err="1">
                <a:solidFill>
                  <a:srgbClr val="00B0F0"/>
                </a:solidFill>
              </a:rPr>
              <a:t>export</a:t>
            </a:r>
            <a:r>
              <a:rPr lang="x-none" altLang="x-none" sz="2400" dirty="0">
                <a:solidFill>
                  <a:srgbClr val="00B0F0"/>
                </a:solidFill>
              </a:rPr>
              <a:t> </a:t>
            </a:r>
            <a:r>
              <a:rPr lang="x-none" altLang="x-none" sz="2400" dirty="0" err="1">
                <a:solidFill>
                  <a:srgbClr val="00B0F0"/>
                </a:solidFill>
              </a:rPr>
              <a:t>class</a:t>
            </a:r>
            <a:r>
              <a:rPr lang="x-none" altLang="x-none" sz="2400" dirty="0">
                <a:solidFill>
                  <a:srgbClr val="00B0F0"/>
                </a:solidFill>
              </a:rPr>
              <a:t> </a:t>
            </a:r>
            <a:r>
              <a:rPr lang="x-none" altLang="x-none" sz="2400" dirty="0" err="1">
                <a:solidFill>
                  <a:srgbClr val="00B0F0"/>
                </a:solidFill>
              </a:rPr>
              <a:t>AppComponent</a:t>
            </a:r>
            <a:r>
              <a:rPr lang="x-none" altLang="x-none" sz="2400" dirty="0">
                <a:solidFill>
                  <a:srgbClr val="00B0F0"/>
                </a:solidFill>
              </a:rPr>
              <a:t> </a:t>
            </a:r>
            <a:r>
              <a:rPr lang="x-none" altLang="x-none" sz="2400" dirty="0">
                <a:solidFill>
                  <a:srgbClr val="000000"/>
                </a:solidFill>
              </a:rPr>
              <a:t>{ </a:t>
            </a:r>
            <a:endParaRPr lang="x-none" altLang="x-none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   </a:t>
            </a:r>
            <a:r>
              <a:rPr lang="en-US" altLang="x-none" sz="2400" dirty="0" err="1">
                <a:solidFill>
                  <a:srgbClr val="FF0000"/>
                </a:solidFill>
              </a:rPr>
              <a:t>isRed</a:t>
            </a:r>
            <a:r>
              <a:rPr lang="en-US" altLang="x-none" sz="2400" dirty="0">
                <a:solidFill>
                  <a:srgbClr val="000000"/>
                </a:solidFill>
              </a:rPr>
              <a:t> </a:t>
            </a:r>
            <a:r>
              <a:rPr lang="en-US" altLang="x-none" sz="2400" dirty="0">
                <a:solidFill>
                  <a:srgbClr val="002060"/>
                </a:solidFill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</a:rPr>
              <a:t> </a:t>
            </a:r>
            <a:r>
              <a:rPr lang="en-US" altLang="x-none" sz="2400" dirty="0">
                <a:solidFill>
                  <a:srgbClr val="7030A0"/>
                </a:solidFill>
              </a:rPr>
              <a:t>false</a:t>
            </a:r>
            <a:r>
              <a:rPr lang="en-US" altLang="x-none" sz="2400" dirty="0">
                <a:solidFill>
                  <a:srgbClr val="000000"/>
                </a:solidFill>
              </a:rPr>
              <a:t>;</a:t>
            </a:r>
            <a:endParaRPr lang="ru-RU" altLang="x-none" sz="24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2400" dirty="0">
                <a:solidFill>
                  <a:srgbClr val="000000"/>
                </a:solidFill>
              </a:rPr>
              <a:t>}</a:t>
            </a:r>
            <a:endParaRPr lang="x-none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3416310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2BA20B0-B9D4-4562-A8C8-BD27257E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классам </a:t>
            </a:r>
            <a:r>
              <a:rPr lang="en-US" b="1" dirty="0"/>
              <a:t>CSS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ADD9136-7040-4DB9-84B0-ED495AC6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данном случае идет привязка переменной </a:t>
            </a:r>
            <a:r>
              <a:rPr lang="ru-RU" dirty="0" err="1">
                <a:solidFill>
                  <a:srgbClr val="FF0000"/>
                </a:solidFill>
              </a:rPr>
              <a:t>isRed</a:t>
            </a:r>
            <a:r>
              <a:rPr lang="ru-RU" dirty="0"/>
              <a:t> к классу </a:t>
            </a:r>
            <a:r>
              <a:rPr lang="ru-RU" dirty="0" err="1">
                <a:solidFill>
                  <a:srgbClr val="FF0000"/>
                </a:solidFill>
              </a:rPr>
              <a:t>isredbox</a:t>
            </a:r>
            <a:r>
              <a:rPr lang="ru-RU" dirty="0"/>
              <a:t>, который устанавливает красный цвет фона. </a:t>
            </a:r>
          </a:p>
          <a:p>
            <a:pPr marL="0" indent="0">
              <a:buNone/>
            </a:pPr>
            <a:r>
              <a:rPr lang="ru-RU" dirty="0"/>
              <a:t>У первого блока </a:t>
            </a:r>
            <a:r>
              <a:rPr lang="ru-RU" dirty="0" err="1"/>
              <a:t>div</a:t>
            </a:r>
            <a:r>
              <a:rPr lang="ru-RU" dirty="0"/>
              <a:t> </a:t>
            </a:r>
            <a:r>
              <a:rPr lang="ru-RU" dirty="0" err="1"/>
              <a:t>усстанавливается</a:t>
            </a:r>
            <a:r>
              <a:rPr lang="ru-RU" dirty="0"/>
              <a:t> класс, если </a:t>
            </a:r>
            <a:r>
              <a:rPr lang="ru-RU" dirty="0" err="1"/>
              <a:t>переменая</a:t>
            </a:r>
            <a:r>
              <a:rPr lang="ru-RU" dirty="0"/>
              <a:t> имеет значение </a:t>
            </a:r>
            <a:r>
              <a:rPr lang="ru-RU" dirty="0" err="1">
                <a:solidFill>
                  <a:srgbClr val="7030A0"/>
                </a:solidFill>
              </a:rPr>
              <a:t>true</a:t>
            </a:r>
            <a:r>
              <a:rPr lang="ru-RU" dirty="0"/>
              <a:t>: [</a:t>
            </a:r>
            <a:r>
              <a:rPr lang="ru-RU" dirty="0" err="1">
                <a:solidFill>
                  <a:srgbClr val="FFC000"/>
                </a:solidFill>
              </a:rPr>
              <a:t>class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isredbox</a:t>
            </a:r>
            <a:r>
              <a:rPr lang="ru-RU" dirty="0"/>
              <a:t>]=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>
                <a:solidFill>
                  <a:srgbClr val="7030A0"/>
                </a:solidFill>
              </a:rPr>
              <a:t>isRed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У второго блока, наоборот, если у переменной значение </a:t>
            </a:r>
            <a:r>
              <a:rPr lang="ru-RU" dirty="0" err="1">
                <a:solidFill>
                  <a:srgbClr val="7030A0"/>
                </a:solidFill>
              </a:rPr>
              <a:t>false</a:t>
            </a:r>
            <a:r>
              <a:rPr lang="ru-RU" dirty="0"/>
              <a:t>: [</a:t>
            </a:r>
            <a:r>
              <a:rPr lang="ru-RU" dirty="0" err="1">
                <a:solidFill>
                  <a:srgbClr val="FFC000"/>
                </a:solidFill>
              </a:rPr>
              <a:t>class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isredbox</a:t>
            </a:r>
            <a:r>
              <a:rPr lang="ru-RU" dirty="0"/>
              <a:t>]=</a:t>
            </a:r>
            <a:r>
              <a:rPr lang="ru-RU" dirty="0">
                <a:solidFill>
                  <a:srgbClr val="7030A0"/>
                </a:solidFill>
              </a:rPr>
              <a:t>"!</a:t>
            </a:r>
            <a:r>
              <a:rPr lang="ru-RU" dirty="0" err="1">
                <a:solidFill>
                  <a:srgbClr val="7030A0"/>
                </a:solidFill>
              </a:rPr>
              <a:t>isRed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Используя двустороннюю привязку к переменной </a:t>
            </a:r>
            <a:r>
              <a:rPr lang="ru-RU" dirty="0" err="1">
                <a:solidFill>
                  <a:srgbClr val="7030A0"/>
                </a:solidFill>
              </a:rPr>
              <a:t>isRed</a:t>
            </a:r>
            <a:r>
              <a:rPr lang="ru-RU" dirty="0"/>
              <a:t> в элементе </a:t>
            </a:r>
            <a:r>
              <a:rPr lang="ru-RU" dirty="0" err="1">
                <a:solidFill>
                  <a:srgbClr val="00B0F0"/>
                </a:solidFill>
              </a:rPr>
              <a:t>checkbox</a:t>
            </a:r>
            <a:r>
              <a:rPr lang="ru-RU" dirty="0"/>
              <a:t>, мы можем изменить ее значение.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164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</a:t>
            </a:r>
            <a:r>
              <a:rPr lang="ru-RU" b="1" dirty="0"/>
              <a:t>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класс мог использоваться в других модулях, он определяется с ключевым словом </a:t>
            </a:r>
            <a:r>
              <a:rPr lang="ru-RU" b="1" dirty="0" err="1"/>
              <a:t>export</a:t>
            </a:r>
            <a:r>
              <a:rPr lang="ru-RU" dirty="0"/>
              <a:t>. В самом же классе определена лишь одна переменная, которая в качестве значения хранит некоторую строку.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07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C65E8-F446-489F-A7C3-9F1AD2A1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через привязку свойств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D0CB4D4-1B3F-4CA8-9884-A24FC73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import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r>
              <a:rPr lang="x-none" altLang="x-none" dirty="0" err="1">
                <a:solidFill>
                  <a:srgbClr val="000000"/>
                </a:solidFill>
              </a:rPr>
              <a:t>Component</a:t>
            </a:r>
            <a:r>
              <a:rPr lang="x-none" altLang="x-none" dirty="0">
                <a:solidFill>
                  <a:srgbClr val="000000"/>
                </a:solidFill>
              </a:rPr>
              <a:t> } </a:t>
            </a:r>
            <a:r>
              <a:rPr lang="x-none" altLang="x-none" dirty="0" err="1">
                <a:solidFill>
                  <a:srgbClr val="00B0F0"/>
                </a:solidFill>
              </a:rPr>
              <a:t>from</a:t>
            </a:r>
            <a:r>
              <a:rPr lang="x-none" altLang="x-none" dirty="0">
                <a:solidFill>
                  <a:srgbClr val="000000"/>
                </a:solidFill>
              </a:rPr>
              <a:t> </a:t>
            </a:r>
            <a:r>
              <a:rPr lang="x-none" altLang="x-none" dirty="0">
                <a:solidFill>
                  <a:srgbClr val="7030A0"/>
                </a:solidFill>
              </a:rPr>
              <a:t>'@</a:t>
            </a:r>
            <a:r>
              <a:rPr lang="x-none" altLang="x-none" dirty="0" err="1">
                <a:solidFill>
                  <a:srgbClr val="7030A0"/>
                </a:solidFill>
              </a:rPr>
              <a:t>angular</a:t>
            </a:r>
            <a:r>
              <a:rPr lang="x-none" altLang="x-none" dirty="0">
                <a:solidFill>
                  <a:srgbClr val="7030A0"/>
                </a:solidFill>
              </a:rPr>
              <a:t>/</a:t>
            </a:r>
            <a:r>
              <a:rPr lang="x-none" altLang="x-none" dirty="0" err="1">
                <a:solidFill>
                  <a:srgbClr val="7030A0"/>
                </a:solidFill>
              </a:rPr>
              <a:t>core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;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  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B0F0"/>
                </a:solidFill>
              </a:rPr>
              <a:t>@</a:t>
            </a:r>
            <a:r>
              <a:rPr lang="x-none" altLang="x-none" dirty="0" err="1">
                <a:solidFill>
                  <a:srgbClr val="00B0F0"/>
                </a:solidFill>
              </a:rPr>
              <a:t>Component</a:t>
            </a:r>
            <a:r>
              <a:rPr lang="x-none" altLang="x-none" dirty="0">
                <a:solidFill>
                  <a:srgbClr val="00B0F0"/>
                </a:solidFill>
              </a:rPr>
              <a:t>(</a:t>
            </a:r>
            <a:r>
              <a:rPr lang="x-none" altLang="x-none" dirty="0">
                <a:solidFill>
                  <a:srgbClr val="000000"/>
                </a:solidFill>
              </a:rPr>
              <a:t>{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 </a:t>
            </a:r>
            <a:r>
              <a:rPr lang="x-none" altLang="x-none" dirty="0" err="1">
                <a:solidFill>
                  <a:srgbClr val="FF0000"/>
                </a:solidFill>
              </a:rPr>
              <a:t>selector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 err="1">
                <a:solidFill>
                  <a:srgbClr val="7030A0"/>
                </a:solidFill>
              </a:rPr>
              <a:t>my-app</a:t>
            </a:r>
            <a:r>
              <a:rPr lang="x-none" altLang="x-none" dirty="0">
                <a:solidFill>
                  <a:srgbClr val="7030A0"/>
                </a:solidFill>
              </a:rPr>
              <a:t>'</a:t>
            </a:r>
            <a:r>
              <a:rPr lang="x-none" altLang="x-none" dirty="0">
                <a:solidFill>
                  <a:srgbClr val="000000"/>
                </a:solidFill>
              </a:rPr>
              <a:t>,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x-none" altLang="x-none" dirty="0">
                <a:solidFill>
                  <a:srgbClr val="FF0000"/>
                </a:solidFill>
              </a:rPr>
              <a:t> </a:t>
            </a:r>
            <a:r>
              <a:rPr lang="x-none" altLang="x-none" dirty="0" err="1">
                <a:solidFill>
                  <a:srgbClr val="FF0000"/>
                </a:solidFill>
              </a:rPr>
              <a:t>template</a:t>
            </a:r>
            <a:r>
              <a:rPr lang="x-none" altLang="x-none" dirty="0">
                <a:solidFill>
                  <a:srgbClr val="000000"/>
                </a:solidFill>
              </a:rPr>
              <a:t>: 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>
                <a:solidFill>
                  <a:srgbClr val="7030A0"/>
                </a:solidFill>
              </a:rPr>
              <a:t>&lt;div [class]="red"&gt;&lt;/div&gt;</a:t>
            </a:r>
            <a:r>
              <a:rPr lang="x-none" altLang="x-none" dirty="0">
                <a:solidFill>
                  <a:srgbClr val="7030A0"/>
                </a:solidFill>
              </a:rPr>
              <a:t>`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    </a:t>
            </a:r>
            <a:r>
              <a:rPr lang="en-US" altLang="x-none" dirty="0">
                <a:solidFill>
                  <a:srgbClr val="FF0000"/>
                </a:solidFill>
              </a:rPr>
              <a:t>styles</a:t>
            </a:r>
            <a:r>
              <a:rPr lang="en-US" altLang="x-none" dirty="0"/>
              <a:t>:</a:t>
            </a:r>
            <a:r>
              <a:rPr lang="en-US" altLang="x-none" dirty="0">
                <a:solidFill>
                  <a:srgbClr val="7030A0"/>
                </a:solidFill>
              </a:rPr>
              <a:t> </a:t>
            </a:r>
            <a:r>
              <a:rPr lang="en-US" altLang="x-none" dirty="0"/>
              <a:t>[</a:t>
            </a:r>
            <a:r>
              <a:rPr lang="en-US" altLang="x-none" dirty="0">
                <a:solidFill>
                  <a:srgbClr val="7030A0"/>
                </a:solidFill>
              </a:rPr>
              <a:t>` 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                  </a:t>
            </a:r>
            <a:r>
              <a:rPr lang="en-US" altLang="x-none" dirty="0">
                <a:solidFill>
                  <a:srgbClr val="7030A0"/>
                </a:solidFill>
              </a:rPr>
              <a:t>div {width:50px; height:50px; border:1px solid #ccc} </a:t>
            </a:r>
            <a:r>
              <a:rPr lang="ru-RU" altLang="x-none" dirty="0">
                <a:solidFill>
                  <a:srgbClr val="7030A0"/>
                </a:solidFill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                  </a:t>
            </a:r>
            <a:r>
              <a:rPr lang="en-US" altLang="x-none" dirty="0">
                <a:solidFill>
                  <a:srgbClr val="7030A0"/>
                </a:solidFill>
              </a:rPr>
              <a:t>.</a:t>
            </a:r>
            <a:r>
              <a:rPr lang="en-US" altLang="x-none" dirty="0" err="1">
                <a:solidFill>
                  <a:srgbClr val="7030A0"/>
                </a:solidFill>
              </a:rPr>
              <a:t>isredbox</a:t>
            </a:r>
            <a:r>
              <a:rPr lang="en-US" altLang="x-none" dirty="0">
                <a:solidFill>
                  <a:srgbClr val="7030A0"/>
                </a:solidFill>
              </a:rPr>
              <a:t>{</a:t>
            </a:r>
            <a:r>
              <a:rPr lang="en-US" altLang="x-none" dirty="0" err="1">
                <a:solidFill>
                  <a:srgbClr val="7030A0"/>
                </a:solidFill>
              </a:rPr>
              <a:t>background-color:red</a:t>
            </a:r>
            <a:r>
              <a:rPr lang="en-US" altLang="x-none" dirty="0">
                <a:solidFill>
                  <a:srgbClr val="7030A0"/>
                </a:solidFill>
              </a:rPr>
              <a:t>;} 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dirty="0">
                <a:solidFill>
                  <a:srgbClr val="7030A0"/>
                </a:solidFill>
              </a:rPr>
              <a:t>   </a:t>
            </a:r>
            <a:r>
              <a:rPr lang="en-US" altLang="x-none" dirty="0">
                <a:solidFill>
                  <a:srgbClr val="7030A0"/>
                </a:solidFill>
              </a:rPr>
              <a:t>`</a:t>
            </a:r>
            <a:r>
              <a:rPr lang="en-US" altLang="x-none" dirty="0"/>
              <a:t>]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r>
              <a:rPr lang="x-none" altLang="x-none" dirty="0">
                <a:solidFill>
                  <a:srgbClr val="00B0F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 err="1">
                <a:solidFill>
                  <a:srgbClr val="00B0F0"/>
                </a:solidFill>
              </a:rPr>
              <a:t>export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class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 err="1">
                <a:solidFill>
                  <a:srgbClr val="00B0F0"/>
                </a:solidFill>
              </a:rPr>
              <a:t>AppComponent</a:t>
            </a:r>
            <a:r>
              <a:rPr lang="x-none" altLang="x-none" dirty="0">
                <a:solidFill>
                  <a:srgbClr val="00B0F0"/>
                </a:solidFill>
              </a:rPr>
              <a:t> </a:t>
            </a:r>
            <a:r>
              <a:rPr lang="x-none" altLang="x-none" dirty="0">
                <a:solidFill>
                  <a:srgbClr val="000000"/>
                </a:solidFill>
              </a:rPr>
              <a:t>{ </a:t>
            </a:r>
            <a:endParaRPr lang="x-none" altLang="x-none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   </a:t>
            </a:r>
            <a:r>
              <a:rPr lang="en-US" altLang="x-none" dirty="0">
                <a:solidFill>
                  <a:srgbClr val="FF0000"/>
                </a:solidFill>
              </a:rPr>
              <a:t>red </a:t>
            </a:r>
            <a:r>
              <a:rPr lang="en-US" altLang="x-none" dirty="0">
                <a:solidFill>
                  <a:srgbClr val="002060"/>
                </a:solidFill>
              </a:rPr>
              <a:t>=</a:t>
            </a:r>
            <a:r>
              <a:rPr lang="en-US" altLang="x-none" dirty="0">
                <a:solidFill>
                  <a:srgbClr val="FF0000"/>
                </a:solidFill>
              </a:rPr>
              <a:t> </a:t>
            </a:r>
            <a:r>
              <a:rPr lang="en-US" altLang="x-none" dirty="0">
                <a:solidFill>
                  <a:srgbClr val="7030A0"/>
                </a:solidFill>
              </a:rPr>
              <a:t>"</a:t>
            </a:r>
            <a:r>
              <a:rPr lang="en-US" altLang="x-none" dirty="0" err="1">
                <a:solidFill>
                  <a:srgbClr val="7030A0"/>
                </a:solidFill>
              </a:rPr>
              <a:t>isredbox</a:t>
            </a:r>
            <a:r>
              <a:rPr lang="en-US" altLang="x-none" dirty="0">
                <a:solidFill>
                  <a:srgbClr val="7030A0"/>
                </a:solidFill>
              </a:rPr>
              <a:t>"</a:t>
            </a:r>
            <a:endParaRPr lang="ru-RU" altLang="x-none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dirty="0">
                <a:solidFill>
                  <a:srgbClr val="000000"/>
                </a:solidFill>
              </a:rPr>
              <a:t>}</a:t>
            </a:r>
            <a:endParaRPr lang="x-none" altLang="x-none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66677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3F8045-F745-4CF2-A94B-1D2BD0C7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стилей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E95FA6A-409F-454D-82AC-F57D7BB7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Привязка стилей имеет следующий синтаксис: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[</a:t>
            </a:r>
            <a:r>
              <a:rPr lang="ru-RU" dirty="0" err="1">
                <a:solidFill>
                  <a:srgbClr val="00B0F0"/>
                </a:solidFill>
              </a:rPr>
              <a:t>style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стилевое_свойство</a:t>
            </a:r>
            <a:r>
              <a:rPr lang="ru-RU" dirty="0"/>
              <a:t>]=</a:t>
            </a:r>
            <a:r>
              <a:rPr lang="ru-RU" dirty="0">
                <a:solidFill>
                  <a:srgbClr val="7030A0"/>
                </a:solidFill>
              </a:rPr>
              <a:t>"выражение ? A : B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После префикса </a:t>
            </a:r>
            <a:r>
              <a:rPr lang="ru-RU" dirty="0" err="1">
                <a:solidFill>
                  <a:srgbClr val="00B0F0"/>
                </a:solidFill>
              </a:rPr>
              <a:t>style</a:t>
            </a:r>
            <a:r>
              <a:rPr lang="ru-RU" dirty="0"/>
              <a:t> через точку идет название свойства стиля. В качестве значения передается некоторое выражение: если оно возвращает </a:t>
            </a:r>
            <a:r>
              <a:rPr lang="ru-RU" dirty="0" err="1">
                <a:solidFill>
                  <a:srgbClr val="7030A0"/>
                </a:solidFill>
              </a:rPr>
              <a:t>true</a:t>
            </a:r>
            <a:r>
              <a:rPr lang="ru-RU" dirty="0"/>
              <a:t>, то стилевому свойству присваивается значение </a:t>
            </a:r>
            <a:r>
              <a:rPr lang="ru-RU" dirty="0">
                <a:solidFill>
                  <a:srgbClr val="7030A0"/>
                </a:solidFill>
              </a:rPr>
              <a:t>A</a:t>
            </a:r>
            <a:r>
              <a:rPr lang="ru-RU" dirty="0"/>
              <a:t>; если оно возвращает </a:t>
            </a:r>
            <a:r>
              <a:rPr lang="ru-RU" dirty="0" err="1">
                <a:solidFill>
                  <a:srgbClr val="7030A0"/>
                </a:solidFill>
              </a:rPr>
              <a:t>false</a:t>
            </a:r>
            <a:r>
              <a:rPr lang="ru-RU" dirty="0"/>
              <a:t>, то стилевому свойству присваивается значение </a:t>
            </a:r>
            <a:r>
              <a:rPr lang="ru-RU" dirty="0">
                <a:solidFill>
                  <a:srgbClr val="7030A0"/>
                </a:solidFill>
              </a:rPr>
              <a:t>B</a:t>
            </a:r>
            <a:r>
              <a:rPr lang="ru-RU" dirty="0"/>
              <a:t>.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x-non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96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3AF13AB-3462-4DD9-90CA-0BC03777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стилей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CD51E68-983D-4C1E-92BD-F6996383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25625"/>
            <a:ext cx="8640960" cy="435133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 err="1">
                <a:solidFill>
                  <a:srgbClr val="00B0F0"/>
                </a:solidFill>
              </a:rPr>
              <a:t>import</a:t>
            </a:r>
            <a:r>
              <a:rPr lang="x-none" altLang="x-none" sz="3200" dirty="0">
                <a:solidFill>
                  <a:srgbClr val="00B0F0"/>
                </a:solidFill>
              </a:rPr>
              <a:t> </a:t>
            </a:r>
            <a:r>
              <a:rPr lang="x-none" altLang="x-none" sz="3200" dirty="0">
                <a:solidFill>
                  <a:srgbClr val="000000"/>
                </a:solidFill>
              </a:rPr>
              <a:t>{ </a:t>
            </a:r>
            <a:r>
              <a:rPr lang="x-none" altLang="x-none" sz="3200" dirty="0" err="1">
                <a:solidFill>
                  <a:srgbClr val="000000"/>
                </a:solidFill>
              </a:rPr>
              <a:t>Component</a:t>
            </a:r>
            <a:r>
              <a:rPr lang="x-none" altLang="x-none" sz="3200" dirty="0">
                <a:solidFill>
                  <a:srgbClr val="000000"/>
                </a:solidFill>
              </a:rPr>
              <a:t> } </a:t>
            </a:r>
            <a:r>
              <a:rPr lang="x-none" altLang="x-none" sz="3200" dirty="0" err="1">
                <a:solidFill>
                  <a:srgbClr val="00B0F0"/>
                </a:solidFill>
              </a:rPr>
              <a:t>from</a:t>
            </a:r>
            <a:r>
              <a:rPr lang="x-none" altLang="x-none" sz="3200" dirty="0">
                <a:solidFill>
                  <a:srgbClr val="000000"/>
                </a:solidFill>
              </a:rPr>
              <a:t> </a:t>
            </a:r>
            <a:r>
              <a:rPr lang="x-none" altLang="x-none" sz="3200" dirty="0">
                <a:solidFill>
                  <a:srgbClr val="7030A0"/>
                </a:solidFill>
              </a:rPr>
              <a:t>'@</a:t>
            </a:r>
            <a:r>
              <a:rPr lang="x-none" altLang="x-none" sz="3200" dirty="0" err="1">
                <a:solidFill>
                  <a:srgbClr val="7030A0"/>
                </a:solidFill>
              </a:rPr>
              <a:t>angular</a:t>
            </a:r>
            <a:r>
              <a:rPr lang="x-none" altLang="x-none" sz="3200" dirty="0">
                <a:solidFill>
                  <a:srgbClr val="7030A0"/>
                </a:solidFill>
              </a:rPr>
              <a:t>/</a:t>
            </a:r>
            <a:r>
              <a:rPr lang="x-none" altLang="x-none" sz="3200" dirty="0" err="1">
                <a:solidFill>
                  <a:srgbClr val="7030A0"/>
                </a:solidFill>
              </a:rPr>
              <a:t>core</a:t>
            </a:r>
            <a:r>
              <a:rPr lang="x-none" altLang="x-none" sz="3200" dirty="0">
                <a:solidFill>
                  <a:srgbClr val="7030A0"/>
                </a:solidFill>
              </a:rPr>
              <a:t>'</a:t>
            </a:r>
            <a:r>
              <a:rPr lang="x-none" altLang="x-none" sz="3200" dirty="0">
                <a:solidFill>
                  <a:srgbClr val="000000"/>
                </a:solidFill>
              </a:rPr>
              <a:t>;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      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B0F0"/>
                </a:solidFill>
              </a:rPr>
              <a:t>@</a:t>
            </a:r>
            <a:r>
              <a:rPr lang="x-none" altLang="x-none" sz="3200" dirty="0" err="1">
                <a:solidFill>
                  <a:srgbClr val="00B0F0"/>
                </a:solidFill>
              </a:rPr>
              <a:t>Component</a:t>
            </a:r>
            <a:r>
              <a:rPr lang="x-none" altLang="x-none" sz="3200" dirty="0">
                <a:solidFill>
                  <a:srgbClr val="00B0F0"/>
                </a:solidFill>
              </a:rPr>
              <a:t>(</a:t>
            </a:r>
            <a:r>
              <a:rPr lang="x-none" altLang="x-none" sz="3200" dirty="0">
                <a:solidFill>
                  <a:srgbClr val="000000"/>
                </a:solidFill>
              </a:rPr>
              <a:t>{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  </a:t>
            </a:r>
            <a:r>
              <a:rPr lang="x-none" altLang="x-none" sz="3200" dirty="0" err="1">
                <a:solidFill>
                  <a:srgbClr val="FF0000"/>
                </a:solidFill>
              </a:rPr>
              <a:t>selector</a:t>
            </a:r>
            <a:r>
              <a:rPr lang="x-none" altLang="x-none" sz="3200" dirty="0">
                <a:solidFill>
                  <a:srgbClr val="000000"/>
                </a:solidFill>
              </a:rPr>
              <a:t>: </a:t>
            </a:r>
            <a:r>
              <a:rPr lang="x-none" altLang="x-none" sz="3200" dirty="0">
                <a:solidFill>
                  <a:srgbClr val="7030A0"/>
                </a:solidFill>
              </a:rPr>
              <a:t>'</a:t>
            </a:r>
            <a:r>
              <a:rPr lang="x-none" altLang="x-none" sz="3200" dirty="0" err="1">
                <a:solidFill>
                  <a:srgbClr val="7030A0"/>
                </a:solidFill>
              </a:rPr>
              <a:t>my-app</a:t>
            </a:r>
            <a:r>
              <a:rPr lang="x-none" altLang="x-none" sz="3200" dirty="0">
                <a:solidFill>
                  <a:srgbClr val="7030A0"/>
                </a:solidFill>
              </a:rPr>
              <a:t>'</a:t>
            </a:r>
            <a:r>
              <a:rPr lang="x-none" altLang="x-none" sz="3200" dirty="0">
                <a:solidFill>
                  <a:srgbClr val="000000"/>
                </a:solidFill>
              </a:rPr>
              <a:t>,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  </a:t>
            </a:r>
            <a:r>
              <a:rPr lang="x-none" altLang="x-none" sz="3200" dirty="0" err="1">
                <a:solidFill>
                  <a:srgbClr val="FF0000"/>
                </a:solidFill>
              </a:rPr>
              <a:t>template</a:t>
            </a:r>
            <a:r>
              <a:rPr lang="x-none" altLang="x-none" sz="3200" dirty="0">
                <a:solidFill>
                  <a:srgbClr val="000000"/>
                </a:solidFill>
              </a:rPr>
              <a:t>: </a:t>
            </a:r>
            <a:r>
              <a:rPr lang="x-none" altLang="x-none" sz="3200" dirty="0">
                <a:solidFill>
                  <a:srgbClr val="7030A0"/>
                </a:solidFill>
              </a:rPr>
              <a:t>`</a:t>
            </a:r>
            <a:r>
              <a:rPr lang="en-US" altLang="x-none" sz="3200" dirty="0">
                <a:solidFill>
                  <a:srgbClr val="7030A0"/>
                </a:solidFill>
              </a:rPr>
              <a:t>&lt;div [</a:t>
            </a:r>
            <a:r>
              <a:rPr lang="en-US" altLang="x-none" sz="3200" dirty="0" err="1">
                <a:solidFill>
                  <a:srgbClr val="7030A0"/>
                </a:solidFill>
              </a:rPr>
              <a:t>style.backgroundColor</a:t>
            </a:r>
            <a:r>
              <a:rPr lang="en-US" altLang="x-none" sz="3200" dirty="0">
                <a:solidFill>
                  <a:srgbClr val="7030A0"/>
                </a:solidFill>
              </a:rPr>
              <a:t>]="</a:t>
            </a:r>
            <a:r>
              <a:rPr lang="en-US" altLang="x-none" sz="3200" dirty="0" err="1">
                <a:solidFill>
                  <a:srgbClr val="7030A0"/>
                </a:solidFill>
              </a:rPr>
              <a:t>isRed</a:t>
            </a:r>
            <a:r>
              <a:rPr lang="en-US" altLang="x-none" sz="3200" dirty="0">
                <a:solidFill>
                  <a:srgbClr val="7030A0"/>
                </a:solidFill>
              </a:rPr>
              <a:t>? 'red' : 'green'"&gt;&lt;/div&gt;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3200" dirty="0">
                <a:solidFill>
                  <a:srgbClr val="7030A0"/>
                </a:solidFill>
              </a:rPr>
              <a:t>	       &lt;div [</a:t>
            </a:r>
            <a:r>
              <a:rPr lang="en-US" altLang="x-none" sz="3200" dirty="0" err="1">
                <a:solidFill>
                  <a:srgbClr val="7030A0"/>
                </a:solidFill>
              </a:rPr>
              <a:t>style.background</a:t>
            </a:r>
            <a:r>
              <a:rPr lang="en-US" altLang="x-none" sz="3200" dirty="0">
                <a:solidFill>
                  <a:srgbClr val="7030A0"/>
                </a:solidFill>
              </a:rPr>
              <a:t>-color]="!</a:t>
            </a:r>
            <a:r>
              <a:rPr lang="en-US" altLang="x-none" sz="3200" dirty="0" err="1">
                <a:solidFill>
                  <a:srgbClr val="7030A0"/>
                </a:solidFill>
              </a:rPr>
              <a:t>isRed</a:t>
            </a:r>
            <a:r>
              <a:rPr lang="en-US" altLang="x-none" sz="3200" dirty="0">
                <a:solidFill>
                  <a:srgbClr val="7030A0"/>
                </a:solidFill>
              </a:rPr>
              <a:t> ? 'red' : 'green'"&gt;&lt;/div&gt;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3200" dirty="0">
                <a:solidFill>
                  <a:srgbClr val="7030A0"/>
                </a:solidFill>
              </a:rPr>
              <a:t>                     &lt;input type="checkbox" [(</a:t>
            </a:r>
            <a:r>
              <a:rPr lang="en-US" altLang="x-none" sz="3200" dirty="0" err="1">
                <a:solidFill>
                  <a:srgbClr val="7030A0"/>
                </a:solidFill>
              </a:rPr>
              <a:t>ngModel</a:t>
            </a:r>
            <a:r>
              <a:rPr lang="en-US" altLang="x-none" sz="3200" dirty="0">
                <a:solidFill>
                  <a:srgbClr val="7030A0"/>
                </a:solidFill>
              </a:rPr>
              <a:t>)]="</a:t>
            </a:r>
            <a:r>
              <a:rPr lang="en-US" altLang="x-none" sz="3200" dirty="0" err="1">
                <a:solidFill>
                  <a:srgbClr val="7030A0"/>
                </a:solidFill>
              </a:rPr>
              <a:t>isRed</a:t>
            </a:r>
            <a:r>
              <a:rPr lang="en-US" altLang="x-none" sz="3200" dirty="0">
                <a:solidFill>
                  <a:srgbClr val="7030A0"/>
                </a:solidFill>
              </a:rPr>
              <a:t>" /&gt;</a:t>
            </a:r>
            <a:r>
              <a:rPr lang="x-none" altLang="x-none" sz="3200" dirty="0">
                <a:solidFill>
                  <a:srgbClr val="7030A0"/>
                </a:solidFill>
              </a:rPr>
              <a:t>`</a:t>
            </a:r>
            <a:endParaRPr lang="ru-RU" altLang="x-none" sz="32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3200" dirty="0">
                <a:solidFill>
                  <a:srgbClr val="7030A0"/>
                </a:solidFill>
              </a:rPr>
              <a:t>  </a:t>
            </a:r>
            <a:r>
              <a:rPr lang="en-US" altLang="x-none" sz="3200" dirty="0">
                <a:solidFill>
                  <a:srgbClr val="FF0000"/>
                </a:solidFill>
              </a:rPr>
              <a:t>styles</a:t>
            </a:r>
            <a:r>
              <a:rPr lang="en-US" altLang="x-none" sz="3200" dirty="0"/>
              <a:t>: [</a:t>
            </a:r>
            <a:r>
              <a:rPr lang="en-US" altLang="x-none" sz="3200" dirty="0">
                <a:solidFill>
                  <a:srgbClr val="7030A0"/>
                </a:solidFill>
              </a:rPr>
              <a:t>` </a:t>
            </a:r>
            <a:endParaRPr lang="ru-RU" altLang="x-none" sz="3200" dirty="0">
              <a:solidFill>
                <a:srgbClr val="7030A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x-none" sz="3200" dirty="0">
                <a:solidFill>
                  <a:srgbClr val="7030A0"/>
                </a:solidFill>
              </a:rPr>
              <a:t>                  </a:t>
            </a:r>
            <a:r>
              <a:rPr lang="en-US" altLang="x-none" sz="3200" dirty="0">
                <a:solidFill>
                  <a:srgbClr val="7030A0"/>
                </a:solidFill>
              </a:rPr>
              <a:t>div {width:50px; height:50px; border:1px solid #ccc} </a:t>
            </a:r>
            <a:r>
              <a:rPr lang="ru-RU" altLang="x-none" sz="3200" dirty="0">
                <a:solidFill>
                  <a:srgbClr val="7030A0"/>
                </a:solidFill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3200" dirty="0">
                <a:solidFill>
                  <a:srgbClr val="7030A0"/>
                </a:solidFill>
              </a:rPr>
              <a:t>	`</a:t>
            </a:r>
            <a:r>
              <a:rPr lang="en-US" altLang="x-none" sz="3200" dirty="0"/>
              <a:t>]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}</a:t>
            </a:r>
            <a:r>
              <a:rPr lang="x-none" altLang="x-none" sz="3200" dirty="0">
                <a:solidFill>
                  <a:srgbClr val="00B0F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 err="1">
                <a:solidFill>
                  <a:srgbClr val="00B0F0"/>
                </a:solidFill>
              </a:rPr>
              <a:t>export</a:t>
            </a:r>
            <a:r>
              <a:rPr lang="x-none" altLang="x-none" sz="3200" dirty="0">
                <a:solidFill>
                  <a:srgbClr val="00B0F0"/>
                </a:solidFill>
              </a:rPr>
              <a:t> </a:t>
            </a:r>
            <a:r>
              <a:rPr lang="x-none" altLang="x-none" sz="3200" dirty="0" err="1">
                <a:solidFill>
                  <a:srgbClr val="00B0F0"/>
                </a:solidFill>
              </a:rPr>
              <a:t>class</a:t>
            </a:r>
            <a:r>
              <a:rPr lang="x-none" altLang="x-none" sz="3200" dirty="0">
                <a:solidFill>
                  <a:srgbClr val="00B0F0"/>
                </a:solidFill>
              </a:rPr>
              <a:t> </a:t>
            </a:r>
            <a:r>
              <a:rPr lang="x-none" altLang="x-none" sz="3200" dirty="0" err="1">
                <a:solidFill>
                  <a:srgbClr val="00B0F0"/>
                </a:solidFill>
              </a:rPr>
              <a:t>AppComponent</a:t>
            </a:r>
            <a:r>
              <a:rPr lang="x-none" altLang="x-none" sz="3200" dirty="0">
                <a:solidFill>
                  <a:srgbClr val="00B0F0"/>
                </a:solidFill>
              </a:rPr>
              <a:t> </a:t>
            </a:r>
            <a:r>
              <a:rPr lang="x-none" altLang="x-none" sz="3200" dirty="0">
                <a:solidFill>
                  <a:srgbClr val="000000"/>
                </a:solidFill>
              </a:rPr>
              <a:t>{ </a:t>
            </a:r>
            <a:endParaRPr lang="x-none" altLang="x-none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   </a:t>
            </a:r>
            <a:r>
              <a:rPr lang="en-US" altLang="x-none" sz="3200" dirty="0" err="1">
                <a:solidFill>
                  <a:srgbClr val="FF0000"/>
                </a:solidFill>
              </a:rPr>
              <a:t>isRed</a:t>
            </a:r>
            <a:r>
              <a:rPr lang="en-US" altLang="x-none" sz="3200" dirty="0">
                <a:solidFill>
                  <a:srgbClr val="000000"/>
                </a:solidFill>
              </a:rPr>
              <a:t> </a:t>
            </a:r>
            <a:r>
              <a:rPr lang="en-US" altLang="x-none" sz="3200" dirty="0">
                <a:solidFill>
                  <a:srgbClr val="002060"/>
                </a:solidFill>
              </a:rPr>
              <a:t>=</a:t>
            </a:r>
            <a:r>
              <a:rPr lang="en-US" altLang="x-none" sz="3200" dirty="0">
                <a:solidFill>
                  <a:srgbClr val="000000"/>
                </a:solidFill>
              </a:rPr>
              <a:t> </a:t>
            </a:r>
            <a:r>
              <a:rPr lang="en-US" altLang="x-none" sz="3200" dirty="0">
                <a:solidFill>
                  <a:srgbClr val="7030A0"/>
                </a:solidFill>
              </a:rPr>
              <a:t>false</a:t>
            </a:r>
            <a:r>
              <a:rPr lang="en-US" altLang="x-none" sz="3200" dirty="0">
                <a:solidFill>
                  <a:srgbClr val="000000"/>
                </a:solidFill>
              </a:rPr>
              <a:t>;</a:t>
            </a:r>
            <a:endParaRPr lang="ru-RU" altLang="x-none" sz="32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x-none" altLang="x-none" sz="3200" dirty="0">
                <a:solidFill>
                  <a:srgbClr val="000000"/>
                </a:solidFill>
              </a:rPr>
              <a:t>}</a:t>
            </a:r>
            <a:endParaRPr lang="x-none" altLang="x-none" sz="3200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47727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897FAD-8D4A-4FE8-B0B1-9FA104B7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стилей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04A8D17-EE2E-4494-A009-F8138C7B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Выражение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[</a:t>
            </a:r>
            <a:r>
              <a:rPr lang="ru-RU" dirty="0" err="1">
                <a:solidFill>
                  <a:srgbClr val="00B0F0"/>
                </a:solidFill>
              </a:rPr>
              <a:t>style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backgroundColor</a:t>
            </a:r>
            <a:r>
              <a:rPr lang="ru-RU" dirty="0"/>
              <a:t>]</a:t>
            </a:r>
            <a:r>
              <a:rPr lang="ru-RU" dirty="0">
                <a:solidFill>
                  <a:srgbClr val="002060"/>
                </a:solidFill>
              </a:rPr>
              <a:t>=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>
                <a:solidFill>
                  <a:srgbClr val="7030A0"/>
                </a:solidFill>
              </a:rPr>
              <a:t>isRed</a:t>
            </a:r>
            <a:r>
              <a:rPr lang="ru-RU" dirty="0">
                <a:solidFill>
                  <a:srgbClr val="7030A0"/>
                </a:solidFill>
              </a:rPr>
              <a:t>? '</a:t>
            </a:r>
            <a:r>
              <a:rPr lang="ru-RU" dirty="0" err="1">
                <a:solidFill>
                  <a:srgbClr val="7030A0"/>
                </a:solidFill>
              </a:rPr>
              <a:t>red</a:t>
            </a:r>
            <a:r>
              <a:rPr lang="ru-RU" dirty="0">
                <a:solidFill>
                  <a:srgbClr val="7030A0"/>
                </a:solidFill>
              </a:rPr>
              <a:t>' : '</a:t>
            </a:r>
            <a:r>
              <a:rPr lang="ru-RU" dirty="0" err="1">
                <a:solidFill>
                  <a:srgbClr val="7030A0"/>
                </a:solidFill>
              </a:rPr>
              <a:t>green</a:t>
            </a:r>
            <a:r>
              <a:rPr lang="ru-RU" dirty="0">
                <a:solidFill>
                  <a:srgbClr val="7030A0"/>
                </a:solidFill>
              </a:rPr>
              <a:t>'"</a:t>
            </a:r>
            <a:r>
              <a:rPr lang="ru-RU" dirty="0"/>
              <a:t> указывает, что если переменная </a:t>
            </a:r>
            <a:r>
              <a:rPr lang="ru-RU" dirty="0" err="1">
                <a:solidFill>
                  <a:srgbClr val="FF0000"/>
                </a:solidFill>
              </a:rPr>
              <a:t>isRed</a:t>
            </a:r>
            <a:r>
              <a:rPr lang="ru-RU" dirty="0"/>
              <a:t> равна </a:t>
            </a:r>
            <a:r>
              <a:rPr lang="ru-RU" dirty="0" err="1">
                <a:solidFill>
                  <a:srgbClr val="7030A0"/>
                </a:solidFill>
              </a:rPr>
              <a:t>true</a:t>
            </a:r>
            <a:r>
              <a:rPr lang="ru-RU" dirty="0"/>
              <a:t>, то стилевому свойству 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/>
              <a:t> передается красный цвет, иначе передается зеленый цвет.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Причем можно писать как </a:t>
            </a:r>
            <a:r>
              <a:rPr lang="ru-RU" dirty="0" err="1">
                <a:solidFill>
                  <a:srgbClr val="00B0F0"/>
                </a:solidFill>
              </a:rPr>
              <a:t>style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background-color</a:t>
            </a:r>
            <a:r>
              <a:rPr lang="ru-RU" dirty="0"/>
              <a:t>, так и </a:t>
            </a:r>
            <a:r>
              <a:rPr lang="ru-RU" dirty="0" err="1">
                <a:solidFill>
                  <a:srgbClr val="00B0F0"/>
                </a:solidFill>
              </a:rPr>
              <a:t>style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backgroundColor</a:t>
            </a:r>
            <a:r>
              <a:rPr lang="ru-RU" dirty="0"/>
              <a:t>, то есть вместо дефиса переводить следующий символ в верхний регистр.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049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AFE625F1-9F8B-4CE3-9F2F-69C41200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Вспомогательные компоненты</a:t>
            </a:r>
            <a:endParaRPr lang="x-none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571A5DA9-C337-477F-AFCF-FF3F26A3C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20090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67C1FEE-777D-4D39-A488-B641A489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Вспомогательные компоненты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C15CEF6-5018-44F1-973B-FB017100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основных компонентов в приложении также можно определять какие-то вспомогательные компоненты, которые управляют каким-то участком разметки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. Более того в приложении на странице может быть ряд разных блоков с какой-то определенной задачей. И для каждого такого блока можно создать отдельный компонент, чтобы упростить управление блоками на странице.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7259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1B43BB-6B9C-4B9E-BF98-A0286B3F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</a:t>
            </a:r>
            <a:r>
              <a:rPr lang="en-US" b="1" dirty="0" err="1"/>
              <a:t>child.component.ts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97271E-A0CB-43EF-A428-30445213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'child-comp'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`&lt;h1&gt;</a:t>
            </a:r>
            <a:r>
              <a:rPr lang="ru-RU" dirty="0">
                <a:solidFill>
                  <a:srgbClr val="7030A0"/>
                </a:solidFill>
              </a:rPr>
              <a:t>Добро пожаловать {{</a:t>
            </a:r>
            <a:r>
              <a:rPr lang="en-US" dirty="0">
                <a:solidFill>
                  <a:srgbClr val="7030A0"/>
                </a:solidFill>
              </a:rPr>
              <a:t>name}}!&lt;/h1&gt;`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styles</a:t>
            </a:r>
            <a:r>
              <a:rPr lang="en-US" dirty="0"/>
              <a:t>: [</a:t>
            </a:r>
            <a:r>
              <a:rPr lang="en-US" dirty="0">
                <a:solidFill>
                  <a:srgbClr val="7030A0"/>
                </a:solidFill>
              </a:rPr>
              <a:t>`h2, p {</a:t>
            </a:r>
            <a:r>
              <a:rPr lang="en-US" dirty="0" err="1">
                <a:solidFill>
                  <a:srgbClr val="7030A0"/>
                </a:solidFill>
              </a:rPr>
              <a:t>color:red</a:t>
            </a:r>
            <a:r>
              <a:rPr lang="en-US" dirty="0">
                <a:solidFill>
                  <a:srgbClr val="7030A0"/>
                </a:solidFill>
              </a:rPr>
              <a:t>;}`</a:t>
            </a:r>
            <a:r>
              <a:rPr lang="en-US" dirty="0"/>
              <a:t>]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ChildComponent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 </a:t>
            </a:r>
            <a:r>
              <a:rPr lang="ru-RU" dirty="0"/>
              <a:t>"Владислав"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06512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D53507-055F-44DC-9359-4F875BEA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</a:t>
            </a:r>
            <a:r>
              <a:rPr lang="en-US" b="1" dirty="0" err="1"/>
              <a:t>app.component.ts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EF0481-7710-495E-8A3C-9DBA50D9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`&lt;child-comp&gt;&lt;/child-comp&gt;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	          &lt;p&gt;</a:t>
            </a:r>
            <a:r>
              <a:rPr lang="ru-RU" dirty="0">
                <a:solidFill>
                  <a:srgbClr val="7030A0"/>
                </a:solidFill>
              </a:rPr>
              <a:t>Привет {{</a:t>
            </a:r>
            <a:r>
              <a:rPr lang="en-US" dirty="0">
                <a:solidFill>
                  <a:srgbClr val="7030A0"/>
                </a:solidFill>
              </a:rPr>
              <a:t>name}}&lt;/p&gt;`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styles</a:t>
            </a:r>
            <a:r>
              <a:rPr lang="en-US" dirty="0"/>
              <a:t>: [</a:t>
            </a:r>
            <a:r>
              <a:rPr lang="en-US" dirty="0">
                <a:solidFill>
                  <a:srgbClr val="7030A0"/>
                </a:solidFill>
              </a:rPr>
              <a:t>`h2, p {color:#333;}`</a:t>
            </a:r>
            <a:r>
              <a:rPr lang="en-US" dirty="0"/>
              <a:t>]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 </a:t>
            </a:r>
            <a:r>
              <a:rPr lang="ru-RU" dirty="0"/>
              <a:t>"Владислав"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567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A8D4DA-BE60-46E7-B416-F1DC0122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64F4532-F841-4EDD-A4D6-F9C08E33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dirty="0"/>
              <a:t>будет запускаться при запуске приложения, и через него мы будем использовать остальные компоненты. Так, компонент </a:t>
            </a:r>
            <a:r>
              <a:rPr lang="ru-RU" dirty="0" err="1">
                <a:solidFill>
                  <a:srgbClr val="00B0F0"/>
                </a:solidFill>
              </a:rPr>
              <a:t>ChildComponent</a:t>
            </a:r>
            <a:r>
              <a:rPr lang="ru-RU" dirty="0"/>
              <a:t> будет загружаться в элемент </a:t>
            </a:r>
            <a:r>
              <a:rPr lang="ru-RU" dirty="0" err="1">
                <a:solidFill>
                  <a:srgbClr val="00B050"/>
                </a:solidFill>
              </a:rPr>
              <a:t>child-comp</a:t>
            </a:r>
            <a:r>
              <a:rPr lang="ru-RU" dirty="0"/>
              <a:t>. И в шаблоне компонента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 как раз определен такой элемент. Кроме того, компонент определяет стили для тех же элементов на странице, и также, как и </a:t>
            </a:r>
            <a:r>
              <a:rPr lang="ru-RU" dirty="0" err="1">
                <a:solidFill>
                  <a:srgbClr val="00B0F0"/>
                </a:solidFill>
              </a:rPr>
              <a:t>ChildComponent</a:t>
            </a:r>
            <a:r>
              <a:rPr lang="ru-RU" dirty="0"/>
              <a:t>, определяет свойство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, только с другим значением.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30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1215E9-86DF-421F-88B2-75449CC2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A1632F4-C280-4AC5-93C6-C219C9E8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Несмотря на то, что один компонент как бы включен в другой с помощью тега </a:t>
            </a:r>
            <a:r>
              <a:rPr lang="ru-RU" dirty="0">
                <a:solidFill>
                  <a:srgbClr val="00B050"/>
                </a:solidFill>
              </a:rPr>
              <a:t>&lt;</a:t>
            </a:r>
            <a:r>
              <a:rPr lang="ru-RU" dirty="0" err="1">
                <a:solidFill>
                  <a:srgbClr val="00B050"/>
                </a:solidFill>
              </a:rPr>
              <a:t>child-comp</a:t>
            </a:r>
            <a:r>
              <a:rPr lang="ru-RU" dirty="0">
                <a:solidFill>
                  <a:srgbClr val="00B050"/>
                </a:solidFill>
              </a:rPr>
              <a:t>&gt;</a:t>
            </a:r>
            <a:r>
              <a:rPr lang="ru-RU" dirty="0"/>
              <a:t>, но тем не менее стили одного компонента не применяются к другому. Каждый компонент очерчивает свою область с помощью шаблона, свое представление, которым он и управляет.</a:t>
            </a:r>
          </a:p>
          <a:p>
            <a:pPr marL="0" indent="0">
              <a:buNone/>
            </a:pPr>
            <a:r>
              <a:rPr lang="ru-RU" dirty="0"/>
              <a:t>Также каждый компонент использует свое значение свойства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. То есть компоненты фактически существуют относительно независимо.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57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13FAC6-EC54-41AD-8375-3F56F4D5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Декоратор </a:t>
            </a:r>
            <a:r>
              <a:rPr lang="en-US" b="1" dirty="0"/>
              <a:t>@Component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B69C127-D698-45ED-81AE-ADD1C2B5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создания компонента необходимо импортировать функцию декоратора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из библиотеки </a:t>
            </a:r>
            <a:r>
              <a:rPr lang="ru-RU" dirty="0">
                <a:solidFill>
                  <a:srgbClr val="7030A0"/>
                </a:solidFill>
              </a:rPr>
              <a:t>@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>
                <a:solidFill>
                  <a:srgbClr val="7030A0"/>
                </a:solidFill>
              </a:rPr>
              <a:t>/</a:t>
            </a:r>
            <a:r>
              <a:rPr lang="ru-RU" dirty="0" err="1">
                <a:solidFill>
                  <a:srgbClr val="7030A0"/>
                </a:solidFill>
              </a:rPr>
              <a:t>core</a:t>
            </a:r>
            <a:r>
              <a:rPr lang="ru-RU" dirty="0"/>
              <a:t>. Декоратор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/>
              <a:t> позволяет идентифицировать класс как компонент.</a:t>
            </a:r>
          </a:p>
          <a:p>
            <a:pPr marL="0" indent="0">
              <a:buNone/>
            </a:pPr>
            <a:r>
              <a:rPr lang="ru-RU" dirty="0"/>
              <a:t>Если не применять декоратор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к классу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, то класс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 компонентом не считается.</a:t>
            </a:r>
          </a:p>
          <a:p>
            <a:pPr marL="0" indent="0">
              <a:buNone/>
            </a:pPr>
            <a:r>
              <a:rPr lang="ru-RU" dirty="0"/>
              <a:t>Декоратор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в качестве параметра принимает объект с конфигурацией, которая указывает фреймворку, как работать с компонентом и его представлением.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5046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данных в дочерний 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Component, Input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'child-comp'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</a:t>
            </a:r>
            <a:r>
              <a:rPr lang="ru-RU" dirty="0">
                <a:solidFill>
                  <a:srgbClr val="7030A0"/>
                </a:solidFill>
              </a:rPr>
              <a:t>&lt;p&gt;Имя пользователя: {{</a:t>
            </a:r>
            <a:r>
              <a:rPr lang="ru-RU" dirty="0" err="1">
                <a:solidFill>
                  <a:srgbClr val="7030A0"/>
                </a:solidFill>
              </a:rPr>
              <a:t>userName</a:t>
            </a:r>
            <a:r>
              <a:rPr lang="ru-RU" dirty="0">
                <a:solidFill>
                  <a:srgbClr val="7030A0"/>
                </a:solidFill>
              </a:rPr>
              <a:t>}}&lt;/p&gt;</a:t>
            </a:r>
          </a:p>
          <a:p>
            <a:pPr marL="0" indent="0" fontAlgn="base">
              <a:buNone/>
            </a:pPr>
            <a:r>
              <a:rPr lang="ru-RU" dirty="0">
                <a:solidFill>
                  <a:srgbClr val="7030A0"/>
                </a:solidFill>
              </a:rPr>
              <a:t>              &lt;p&gt;Возраст пользователя: {{</a:t>
            </a:r>
            <a:r>
              <a:rPr lang="ru-RU" dirty="0" err="1">
                <a:solidFill>
                  <a:srgbClr val="7030A0"/>
                </a:solidFill>
              </a:rPr>
              <a:t>userAge</a:t>
            </a:r>
            <a:r>
              <a:rPr lang="ru-RU" dirty="0">
                <a:solidFill>
                  <a:srgbClr val="7030A0"/>
                </a:solidFill>
              </a:rPr>
              <a:t>}}&lt;/p&gt;</a:t>
            </a:r>
            <a:r>
              <a:rPr lang="en-US" dirty="0">
                <a:solidFill>
                  <a:srgbClr val="7030A0"/>
                </a:solidFill>
              </a:rPr>
              <a:t>`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ChildComponent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  </a:t>
            </a:r>
            <a:r>
              <a:rPr lang="en-US" dirty="0">
                <a:solidFill>
                  <a:srgbClr val="00B0F0"/>
                </a:solidFill>
              </a:rPr>
              <a:t>@Input() </a:t>
            </a:r>
            <a:r>
              <a:rPr lang="en-US" dirty="0" err="1">
                <a:solidFill>
                  <a:srgbClr val="FF0000"/>
                </a:solidFill>
              </a:rPr>
              <a:t>userName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ru-RU" dirty="0"/>
              <a:t>  </a:t>
            </a: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@Input() </a:t>
            </a:r>
            <a:r>
              <a:rPr lang="en-US" dirty="0" err="1">
                <a:solidFill>
                  <a:srgbClr val="FF0000"/>
                </a:solidFill>
              </a:rPr>
              <a:t>userAge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3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Передача данных в дочерний 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Ключевым моментом здесь является определение входных свойств с помощью декоратора </a:t>
            </a:r>
            <a:r>
              <a:rPr lang="ru-RU" b="1" dirty="0">
                <a:solidFill>
                  <a:srgbClr val="00B0F0"/>
                </a:solidFill>
              </a:rPr>
              <a:t>@</a:t>
            </a:r>
            <a:r>
              <a:rPr lang="ru-RU" b="1" dirty="0" err="1">
                <a:solidFill>
                  <a:srgbClr val="00B0F0"/>
                </a:solidFill>
              </a:rPr>
              <a:t>Input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r>
              <a:rPr lang="ru-RU" dirty="0"/>
              <a:t>. Его надо импортировать: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Input}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Ключевой особенностью таких входных свойств является то, что они могут устанавливаться извне, то есть извне получать значения, например, из главного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36658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Передача данных в дочерний компонент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`&lt;child-comp [</a:t>
            </a:r>
            <a:r>
              <a:rPr lang="en-US" dirty="0" err="1">
                <a:solidFill>
                  <a:srgbClr val="7030A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]="name" [</a:t>
            </a:r>
            <a:r>
              <a:rPr lang="en-US" dirty="0" err="1">
                <a:solidFill>
                  <a:srgbClr val="7030A0"/>
                </a:solidFill>
              </a:rPr>
              <a:t>userAge</a:t>
            </a:r>
            <a:r>
              <a:rPr lang="en-US" dirty="0">
                <a:solidFill>
                  <a:srgbClr val="7030A0"/>
                </a:solidFill>
              </a:rPr>
              <a:t>]="age"&gt;&lt;/child-comp&gt;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&lt;input type="text" [(</a:t>
            </a:r>
            <a:r>
              <a:rPr lang="en-US" dirty="0" err="1">
                <a:solidFill>
                  <a:srgbClr val="7030A0"/>
                </a:solidFill>
              </a:rPr>
              <a:t>ngModel</a:t>
            </a:r>
            <a:r>
              <a:rPr lang="en-US" dirty="0">
                <a:solidFill>
                  <a:srgbClr val="7030A0"/>
                </a:solidFill>
              </a:rPr>
              <a:t>)]="name" /&gt;`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Владислав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: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4</a:t>
            </a:r>
            <a:r>
              <a:rPr lang="en-US" dirty="0" smtClean="0"/>
              <a:t>;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4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сеттеру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привязки к свойству мы можем установить привязку к сеттеру дочернего компонента.</a:t>
            </a:r>
          </a:p>
          <a:p>
            <a:pPr marL="0" indent="0">
              <a:buNone/>
            </a:pPr>
            <a:r>
              <a:rPr lang="ru-RU" dirty="0"/>
              <a:t>Это может быть необходимо, когда в дочернем компоненте надо осуществлять проверку или даже модификацию значения, получаемого от главного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1503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сеттеру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ChildComponent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@Input() </a:t>
            </a:r>
            <a:r>
              <a:rPr lang="en-US" dirty="0" err="1">
                <a:solidFill>
                  <a:srgbClr val="FF0000"/>
                </a:solidFill>
              </a:rPr>
              <a:t>userName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userAge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; 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@Input()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00B0F0"/>
                </a:solidFill>
              </a:rPr>
              <a:t> set </a:t>
            </a:r>
            <a:r>
              <a:rPr lang="en-US" dirty="0" err="1">
                <a:solidFill>
                  <a:srgbClr val="00B0F0"/>
                </a:solidFill>
              </a:rPr>
              <a:t>userAge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age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{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&lt;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>
                <a:solidFill>
                  <a:srgbClr val="FFC000"/>
                </a:solidFill>
              </a:rPr>
              <a:t>this.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userAge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;        </a:t>
            </a:r>
            <a:endParaRPr lang="ru-RU" dirty="0"/>
          </a:p>
          <a:p>
            <a:pPr marL="0" indent="0" fontAlgn="base">
              <a:buNone/>
            </a:pPr>
            <a:r>
              <a:rPr lang="ru-RU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</a:rPr>
              <a:t>else</a:t>
            </a:r>
          </a:p>
          <a:p>
            <a:pPr marL="0" indent="0" fontAlgn="base">
              <a:buNone/>
            </a:pPr>
            <a:r>
              <a:rPr lang="en-US" dirty="0"/>
              <a:t>          </a:t>
            </a:r>
            <a:r>
              <a:rPr lang="en-US" dirty="0">
                <a:solidFill>
                  <a:srgbClr val="FFC000"/>
                </a:solidFill>
              </a:rPr>
              <a:t>  this.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userAge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}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 err="1">
                <a:solidFill>
                  <a:srgbClr val="00B0F0"/>
                </a:solidFill>
              </a:rPr>
              <a:t>userAge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 { return </a:t>
            </a:r>
            <a:r>
              <a:rPr lang="en-US" dirty="0">
                <a:solidFill>
                  <a:srgbClr val="FFC000"/>
                </a:solidFill>
              </a:rPr>
              <a:t>this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userAge</a:t>
            </a:r>
            <a:r>
              <a:rPr lang="en-US" dirty="0"/>
              <a:t>; 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0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Привязка к событиям дочернего 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>
                <a:solidFill>
                  <a:srgbClr val="00B0F0"/>
                </a:solidFill>
              </a:rPr>
              <a:t>import </a:t>
            </a:r>
            <a:r>
              <a:rPr lang="en-US" sz="3300" dirty="0"/>
              <a:t>{ Component, </a:t>
            </a:r>
            <a:r>
              <a:rPr lang="en-US" sz="3300" dirty="0" err="1"/>
              <a:t>EventEmitter</a:t>
            </a:r>
            <a:r>
              <a:rPr lang="en-US" sz="3300" dirty="0"/>
              <a:t>, Input, Output} </a:t>
            </a:r>
            <a:r>
              <a:rPr lang="en-US" sz="3300" dirty="0">
                <a:solidFill>
                  <a:srgbClr val="00B0F0"/>
                </a:solidFill>
              </a:rPr>
              <a:t>from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7030A0"/>
                </a:solidFill>
              </a:rPr>
              <a:t>'@angular/core'</a:t>
            </a:r>
            <a:r>
              <a:rPr lang="en-US" sz="3300" dirty="0"/>
              <a:t>;</a:t>
            </a:r>
          </a:p>
          <a:p>
            <a:pPr marL="0" indent="0" fontAlgn="base">
              <a:buNone/>
            </a:pPr>
            <a:r>
              <a:rPr lang="en-US" sz="3300" dirty="0"/>
              <a:t>       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00B0F0"/>
                </a:solidFill>
              </a:rPr>
              <a:t>@Component(</a:t>
            </a:r>
            <a:r>
              <a:rPr lang="en-US" sz="3300" dirty="0"/>
              <a:t>{</a:t>
            </a:r>
          </a:p>
          <a:p>
            <a:pPr marL="0" indent="0" fontAlgn="base">
              <a:buNone/>
            </a:pPr>
            <a:r>
              <a:rPr lang="en-US" sz="3300" dirty="0"/>
              <a:t>  </a:t>
            </a:r>
            <a:r>
              <a:rPr lang="en-US" sz="3300" dirty="0">
                <a:solidFill>
                  <a:srgbClr val="FF0000"/>
                </a:solidFill>
              </a:rPr>
              <a:t>  selector</a:t>
            </a:r>
            <a:r>
              <a:rPr lang="en-US" sz="3300" dirty="0"/>
              <a:t>: </a:t>
            </a:r>
            <a:r>
              <a:rPr lang="en-US" sz="3300" dirty="0">
                <a:solidFill>
                  <a:srgbClr val="7030A0"/>
                </a:solidFill>
              </a:rPr>
              <a:t>'child-comp'</a:t>
            </a:r>
            <a:r>
              <a:rPr lang="en-US" sz="3300" dirty="0"/>
              <a:t>,</a:t>
            </a:r>
          </a:p>
          <a:p>
            <a:pPr marL="0" indent="0" fontAlgn="base">
              <a:buNone/>
            </a:pPr>
            <a:r>
              <a:rPr lang="en-US" sz="3300" dirty="0"/>
              <a:t>   </a:t>
            </a:r>
            <a:r>
              <a:rPr lang="en-US" sz="3300" dirty="0">
                <a:solidFill>
                  <a:srgbClr val="FF0000"/>
                </a:solidFill>
              </a:rPr>
              <a:t> template</a:t>
            </a:r>
            <a:r>
              <a:rPr lang="en-US" sz="3300" dirty="0"/>
              <a:t>: </a:t>
            </a:r>
            <a:r>
              <a:rPr lang="en-US" sz="3300" dirty="0">
                <a:solidFill>
                  <a:srgbClr val="7030A0"/>
                </a:solidFill>
              </a:rPr>
              <a:t>`&lt;button (click)="change(true)"&gt;+&lt;/button&gt;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7030A0"/>
                </a:solidFill>
              </a:rPr>
              <a:t>               &lt;button (click)="change(false)"&gt;-&lt;/button&gt;`</a:t>
            </a:r>
          </a:p>
          <a:p>
            <a:pPr marL="0" indent="0" fontAlgn="base">
              <a:buNone/>
            </a:pPr>
            <a:r>
              <a:rPr lang="en-US" sz="3300" dirty="0"/>
              <a:t>}</a:t>
            </a:r>
            <a:r>
              <a:rPr lang="en-US" sz="3300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sz="3300" dirty="0">
                <a:solidFill>
                  <a:srgbClr val="00B0F0"/>
                </a:solidFill>
              </a:rPr>
              <a:t>export class </a:t>
            </a:r>
            <a:r>
              <a:rPr lang="en-US" sz="3300" dirty="0" err="1">
                <a:solidFill>
                  <a:srgbClr val="00B0F0"/>
                </a:solidFill>
              </a:rPr>
              <a:t>ChildComponent</a:t>
            </a:r>
            <a:r>
              <a:rPr lang="en-US" sz="3300" dirty="0"/>
              <a:t>{ </a:t>
            </a:r>
          </a:p>
          <a:p>
            <a:pPr marL="0" indent="0" fontAlgn="base">
              <a:buNone/>
            </a:pPr>
            <a:r>
              <a:rPr lang="en-US" sz="3300" dirty="0"/>
              <a:t>    </a:t>
            </a:r>
            <a:r>
              <a:rPr lang="en-US" sz="3300" dirty="0">
                <a:solidFill>
                  <a:srgbClr val="00B0F0"/>
                </a:solidFill>
              </a:rPr>
              <a:t>@Output() </a:t>
            </a:r>
            <a:r>
              <a:rPr lang="en-US" sz="3300" dirty="0" err="1">
                <a:solidFill>
                  <a:srgbClr val="FF0000"/>
                </a:solidFill>
              </a:rPr>
              <a:t>onChanged</a:t>
            </a:r>
            <a:r>
              <a:rPr lang="en-US" sz="3300" dirty="0"/>
              <a:t> = </a:t>
            </a:r>
            <a:r>
              <a:rPr lang="en-US" sz="3300" dirty="0">
                <a:solidFill>
                  <a:srgbClr val="00B0F0"/>
                </a:solidFill>
              </a:rPr>
              <a:t>new</a:t>
            </a:r>
            <a:r>
              <a:rPr lang="en-US" sz="3300" dirty="0"/>
              <a:t> </a:t>
            </a:r>
            <a:r>
              <a:rPr lang="en-US" sz="3300" dirty="0" err="1"/>
              <a:t>EventEmitter</a:t>
            </a:r>
            <a:r>
              <a:rPr lang="en-US" sz="3300" dirty="0"/>
              <a:t>&lt;</a:t>
            </a:r>
            <a:r>
              <a:rPr lang="en-US" sz="3300" dirty="0" err="1">
                <a:solidFill>
                  <a:srgbClr val="0070C0"/>
                </a:solidFill>
              </a:rPr>
              <a:t>boolean</a:t>
            </a:r>
            <a:r>
              <a:rPr lang="en-US" sz="3300" dirty="0"/>
              <a:t>&gt;();</a:t>
            </a:r>
          </a:p>
          <a:p>
            <a:pPr marL="0" indent="0" fontAlgn="base">
              <a:buNone/>
            </a:pPr>
            <a:r>
              <a:rPr lang="en-US" sz="3300" dirty="0"/>
              <a:t>    </a:t>
            </a:r>
            <a:r>
              <a:rPr lang="en-US" sz="3300" dirty="0">
                <a:solidFill>
                  <a:srgbClr val="00B0F0"/>
                </a:solidFill>
              </a:rPr>
              <a:t>change(</a:t>
            </a:r>
            <a:r>
              <a:rPr lang="en-US" sz="3300" dirty="0" err="1">
                <a:solidFill>
                  <a:srgbClr val="FF0000"/>
                </a:solidFill>
              </a:rPr>
              <a:t>increased</a:t>
            </a:r>
            <a:r>
              <a:rPr lang="en-US" sz="3300" dirty="0" err="1"/>
              <a:t>:</a:t>
            </a:r>
            <a:r>
              <a:rPr lang="en-US" sz="3300" dirty="0" err="1">
                <a:solidFill>
                  <a:srgbClr val="0070C0"/>
                </a:solidFill>
              </a:rPr>
              <a:t>any</a:t>
            </a:r>
            <a:r>
              <a:rPr lang="en-US" sz="3300" dirty="0">
                <a:solidFill>
                  <a:srgbClr val="00B0F0"/>
                </a:solidFill>
              </a:rPr>
              <a:t>)</a:t>
            </a:r>
            <a:r>
              <a:rPr lang="en-US" sz="3300" dirty="0"/>
              <a:t> {</a:t>
            </a:r>
          </a:p>
          <a:p>
            <a:pPr marL="0" indent="0" fontAlgn="base">
              <a:buNone/>
            </a:pPr>
            <a:r>
              <a:rPr lang="en-US" sz="3300" dirty="0"/>
              <a:t>        </a:t>
            </a:r>
            <a:r>
              <a:rPr lang="en-US" sz="3300" dirty="0" err="1">
                <a:solidFill>
                  <a:srgbClr val="FFC000"/>
                </a:solidFill>
              </a:rPr>
              <a:t>this</a:t>
            </a:r>
            <a:r>
              <a:rPr lang="en-US" sz="3300" dirty="0" err="1"/>
              <a:t>.</a:t>
            </a:r>
            <a:r>
              <a:rPr lang="en-US" sz="3300" dirty="0" err="1">
                <a:solidFill>
                  <a:srgbClr val="FF0000"/>
                </a:solidFill>
              </a:rPr>
              <a:t>onChanged</a:t>
            </a:r>
            <a:r>
              <a:rPr lang="en-US" sz="3300" dirty="0" err="1"/>
              <a:t>.</a:t>
            </a:r>
            <a:r>
              <a:rPr lang="en-US" sz="3300" dirty="0" err="1">
                <a:solidFill>
                  <a:srgbClr val="00B0F0"/>
                </a:solidFill>
              </a:rPr>
              <a:t>emit</a:t>
            </a:r>
            <a:r>
              <a:rPr lang="en-US" sz="3300" dirty="0">
                <a:solidFill>
                  <a:srgbClr val="00B0F0"/>
                </a:solidFill>
              </a:rPr>
              <a:t>(</a:t>
            </a:r>
            <a:r>
              <a:rPr lang="en-US" sz="3300" dirty="0">
                <a:solidFill>
                  <a:srgbClr val="FF0000"/>
                </a:solidFill>
              </a:rPr>
              <a:t>increased</a:t>
            </a:r>
            <a:r>
              <a:rPr lang="en-US" sz="3300" dirty="0">
                <a:solidFill>
                  <a:srgbClr val="00B0F0"/>
                </a:solidFill>
              </a:rPr>
              <a:t>)</a:t>
            </a:r>
            <a:r>
              <a:rPr lang="en-US" sz="3300" dirty="0"/>
              <a:t>;</a:t>
            </a:r>
          </a:p>
          <a:p>
            <a:pPr marL="0" indent="0" fontAlgn="base">
              <a:buNone/>
            </a:pPr>
            <a:r>
              <a:rPr lang="en-US" sz="3300" dirty="0"/>
              <a:t>    }</a:t>
            </a:r>
          </a:p>
          <a:p>
            <a:pPr marL="0" indent="0" fontAlgn="base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событиям дочернего 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этом компоненте у кнопки используется событие </a:t>
            </a:r>
            <a:r>
              <a:rPr lang="ru-RU" dirty="0" err="1">
                <a:solidFill>
                  <a:srgbClr val="00B0F0"/>
                </a:solidFill>
              </a:rPr>
              <a:t>click</a:t>
            </a:r>
            <a:r>
              <a:rPr lang="ru-RU" dirty="0"/>
              <a:t>, которое вызывает метод </a:t>
            </a:r>
            <a:r>
              <a:rPr lang="ru-RU" dirty="0" err="1">
                <a:solidFill>
                  <a:srgbClr val="00B0F0"/>
                </a:solidFill>
              </a:rPr>
              <a:t>change</a:t>
            </a:r>
            <a:r>
              <a:rPr lang="ru-RU" dirty="0"/>
              <a:t>, передавая ему значение </a:t>
            </a:r>
            <a:r>
              <a:rPr lang="ru-RU" dirty="0" err="1">
                <a:solidFill>
                  <a:srgbClr val="7030A0"/>
                </a:solidFill>
              </a:rPr>
              <a:t>true</a:t>
            </a:r>
            <a:r>
              <a:rPr lang="ru-RU" dirty="0"/>
              <a:t> или </a:t>
            </a:r>
            <a:r>
              <a:rPr lang="ru-RU" dirty="0" err="1">
                <a:solidFill>
                  <a:srgbClr val="7030A0"/>
                </a:solidFill>
              </a:rPr>
              <a:t>false</a:t>
            </a:r>
            <a:r>
              <a:rPr lang="ru-RU" dirty="0"/>
              <a:t>. Здесь же в дочернем компоненте мы можем и обработать события. Но если мы должны передавать его родительскому компоненту, то для этого нам надо использовать свойство типа </a:t>
            </a:r>
            <a:r>
              <a:rPr lang="ru-RU" b="1" dirty="0" err="1">
                <a:solidFill>
                  <a:srgbClr val="00B0F0"/>
                </a:solidFill>
              </a:rPr>
              <a:t>EventEmitter</a:t>
            </a:r>
            <a:r>
              <a:rPr lang="ru-RU" dirty="0"/>
              <a:t>, коим здесь является свойство </a:t>
            </a:r>
            <a:r>
              <a:rPr lang="ru-RU" dirty="0" err="1">
                <a:solidFill>
                  <a:srgbClr val="FF0000"/>
                </a:solidFill>
              </a:rPr>
              <a:t>onChanged</a:t>
            </a:r>
            <a:r>
              <a:rPr lang="ru-RU" dirty="0"/>
              <a:t>. При этом свойство </a:t>
            </a:r>
            <a:r>
              <a:rPr lang="ru-RU" dirty="0" err="1">
                <a:solidFill>
                  <a:srgbClr val="FF0000"/>
                </a:solidFill>
              </a:rPr>
              <a:t>onChanged</a:t>
            </a:r>
            <a:r>
              <a:rPr lang="ru-RU" dirty="0"/>
              <a:t> должно быть выходным, поэтому оно помечается с помощью декоратора 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Output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Фактически свойство </a:t>
            </a:r>
            <a:r>
              <a:rPr lang="ru-RU" dirty="0" err="1">
                <a:solidFill>
                  <a:srgbClr val="FF0000"/>
                </a:solidFill>
              </a:rPr>
              <a:t>onChanged</a:t>
            </a:r>
            <a:r>
              <a:rPr lang="ru-RU" dirty="0"/>
              <a:t> будет представлять собой событие, которое вызывается в методе </a:t>
            </a:r>
            <a:r>
              <a:rPr lang="ru-RU" dirty="0" err="1">
                <a:solidFill>
                  <a:srgbClr val="00B0F0"/>
                </a:solidFill>
              </a:rPr>
              <a:t>change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 по клику на кнопку и передается главному компоненту.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событиям дочернего 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/>
              <a:t>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`&lt;h2&gt;</a:t>
            </a:r>
            <a:r>
              <a:rPr lang="ru-RU" dirty="0">
                <a:solidFill>
                  <a:srgbClr val="7030A0"/>
                </a:solidFill>
              </a:rPr>
              <a:t>Количество кликов: {{</a:t>
            </a:r>
            <a:r>
              <a:rPr lang="en-US" dirty="0">
                <a:solidFill>
                  <a:srgbClr val="7030A0"/>
                </a:solidFill>
              </a:rPr>
              <a:t>clicks}}&lt;/h2&gt;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&lt;child-comp (</a:t>
            </a:r>
            <a:r>
              <a:rPr lang="en-US" dirty="0" err="1">
                <a:solidFill>
                  <a:srgbClr val="7030A0"/>
                </a:solidFill>
              </a:rPr>
              <a:t>onChanged</a:t>
            </a:r>
            <a:r>
              <a:rPr lang="en-US" dirty="0">
                <a:solidFill>
                  <a:srgbClr val="7030A0"/>
                </a:solidFill>
              </a:rPr>
              <a:t>)="</a:t>
            </a:r>
            <a:r>
              <a:rPr lang="en-US" dirty="0" err="1">
                <a:solidFill>
                  <a:srgbClr val="7030A0"/>
                </a:solidFill>
              </a:rPr>
              <a:t>onChanged</a:t>
            </a:r>
            <a:r>
              <a:rPr lang="en-US" dirty="0">
                <a:solidFill>
                  <a:srgbClr val="7030A0"/>
                </a:solidFill>
              </a:rPr>
              <a:t>($event)"&gt;&lt;/child-comp&gt;`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FF0000"/>
                </a:solidFill>
              </a:rPr>
              <a:t>clicks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00B0F0"/>
                </a:solidFill>
              </a:rPr>
              <a:t>onChanged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increased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FF0000"/>
                </a:solidFill>
              </a:rPr>
              <a:t> increased</a:t>
            </a:r>
            <a:r>
              <a:rPr lang="en-US" dirty="0"/>
              <a:t>==</a:t>
            </a:r>
            <a:r>
              <a:rPr lang="en-US" dirty="0" err="1">
                <a:solidFill>
                  <a:srgbClr val="7030A0"/>
                </a:solidFill>
              </a:rPr>
              <a:t>true</a:t>
            </a:r>
            <a:r>
              <a:rPr lang="en-US" dirty="0" err="1"/>
              <a:t>?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clicks</a:t>
            </a:r>
            <a:r>
              <a:rPr lang="en-US" dirty="0"/>
              <a:t>++: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clicks</a:t>
            </a:r>
            <a:r>
              <a:rPr lang="en-US" dirty="0"/>
              <a:t>--;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8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 событиям дочернего 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 помощью выражения 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 err="1">
                <a:solidFill>
                  <a:srgbClr val="7030A0"/>
                </a:solidFill>
              </a:rPr>
              <a:t>onChanged</a:t>
            </a:r>
            <a:r>
              <a:rPr lang="ru-RU" dirty="0">
                <a:solidFill>
                  <a:srgbClr val="7030A0"/>
                </a:solidFill>
              </a:rPr>
              <a:t>)="</a:t>
            </a:r>
            <a:r>
              <a:rPr lang="ru-RU" dirty="0" err="1">
                <a:solidFill>
                  <a:srgbClr val="7030A0"/>
                </a:solidFill>
              </a:rPr>
              <a:t>onChanged</a:t>
            </a:r>
            <a:r>
              <a:rPr lang="ru-RU" dirty="0">
                <a:solidFill>
                  <a:srgbClr val="7030A0"/>
                </a:solidFill>
              </a:rPr>
              <a:t>($</a:t>
            </a:r>
            <a:r>
              <a:rPr lang="ru-RU" dirty="0" err="1">
                <a:solidFill>
                  <a:srgbClr val="7030A0"/>
                </a:solidFill>
              </a:rPr>
              <a:t>event</a:t>
            </a:r>
            <a:r>
              <a:rPr lang="ru-RU" dirty="0">
                <a:solidFill>
                  <a:srgbClr val="7030A0"/>
                </a:solidFill>
              </a:rPr>
              <a:t>)"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привязываем метод </a:t>
            </a:r>
            <a:r>
              <a:rPr lang="ru-RU" dirty="0" err="1">
                <a:solidFill>
                  <a:srgbClr val="00B0F0"/>
                </a:solidFill>
              </a:rPr>
              <a:t>onChanged</a:t>
            </a:r>
            <a:r>
              <a:rPr lang="ru-RU" dirty="0"/>
              <a:t> к событию </a:t>
            </a:r>
            <a:r>
              <a:rPr lang="ru-RU" dirty="0" err="1">
                <a:solidFill>
                  <a:srgbClr val="00B0F0"/>
                </a:solidFill>
              </a:rPr>
              <a:t>onChanged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, вызываемое в дочернем компоненте. Параметр </a:t>
            </a:r>
            <a:r>
              <a:rPr lang="ru-RU" dirty="0">
                <a:solidFill>
                  <a:srgbClr val="FF0000"/>
                </a:solidFill>
              </a:rPr>
              <a:t>$</a:t>
            </a:r>
            <a:r>
              <a:rPr lang="ru-RU" dirty="0" err="1">
                <a:solidFill>
                  <a:srgbClr val="FF0000"/>
                </a:solidFill>
              </a:rPr>
              <a:t>event</a:t>
            </a:r>
            <a:r>
              <a:rPr lang="ru-RU" dirty="0"/>
              <a:t> инкапсулирует все данные, которые передаются из дочернего компонента.</a:t>
            </a:r>
          </a:p>
          <a:p>
            <a:pPr marL="0" indent="0">
              <a:buNone/>
            </a:pPr>
            <a:r>
              <a:rPr lang="ru-RU" dirty="0"/>
              <a:t>В итоге при нажатии на кнопки в дочернем компоненте событие нажатия будет транслироваться главному компоненту, который будет в зависимости от переданного значения увеличивать или уменьшать счетчик.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4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Component, Input, Output, </a:t>
            </a:r>
            <a:r>
              <a:rPr lang="en-US" dirty="0" err="1"/>
              <a:t>EventEmitter</a:t>
            </a:r>
            <a:r>
              <a:rPr lang="en-US" dirty="0"/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'child-comp'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`&lt;input [</a:t>
            </a:r>
            <a:r>
              <a:rPr lang="en-US" dirty="0" err="1">
                <a:solidFill>
                  <a:srgbClr val="7030A0"/>
                </a:solidFill>
              </a:rPr>
              <a:t>ngModel</a:t>
            </a:r>
            <a:r>
              <a:rPr lang="en-US" dirty="0">
                <a:solidFill>
                  <a:srgbClr val="7030A0"/>
                </a:solidFill>
              </a:rPr>
              <a:t>]="</a:t>
            </a:r>
            <a:r>
              <a:rPr lang="en-US" dirty="0" err="1">
                <a:solidFill>
                  <a:srgbClr val="7030A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" (</a:t>
            </a:r>
            <a:r>
              <a:rPr lang="en-US" dirty="0" err="1">
                <a:solidFill>
                  <a:srgbClr val="7030A0"/>
                </a:solidFill>
              </a:rPr>
              <a:t>ngModelChange</a:t>
            </a:r>
            <a:r>
              <a:rPr lang="en-US" dirty="0">
                <a:solidFill>
                  <a:srgbClr val="7030A0"/>
                </a:solidFill>
              </a:rPr>
              <a:t>)="</a:t>
            </a:r>
            <a:r>
              <a:rPr lang="en-US" dirty="0" err="1">
                <a:solidFill>
                  <a:srgbClr val="7030A0"/>
                </a:solidFill>
              </a:rPr>
              <a:t>onNameChange</a:t>
            </a:r>
            <a:r>
              <a:rPr lang="en-US" dirty="0">
                <a:solidFill>
                  <a:srgbClr val="7030A0"/>
                </a:solidFill>
              </a:rPr>
              <a:t>($event)" /&gt;`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ru-RU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ChildComponent</a:t>
            </a:r>
            <a:r>
              <a:rPr lang="en-US" dirty="0"/>
              <a:t>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@Input() </a:t>
            </a:r>
            <a:r>
              <a:rPr lang="en-US" dirty="0" err="1">
                <a:solidFill>
                  <a:srgbClr val="FF0000"/>
                </a:solidFill>
              </a:rPr>
              <a:t>userName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@Output() </a:t>
            </a:r>
            <a:r>
              <a:rPr lang="en-US" dirty="0" err="1">
                <a:solidFill>
                  <a:srgbClr val="FF0000"/>
                </a:solidFill>
              </a:rPr>
              <a:t>userNameChange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&gt;();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00B0F0"/>
                </a:solidFill>
              </a:rPr>
              <a:t>onNameChange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userName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userNameChange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70C0"/>
                </a:solidFill>
              </a:rPr>
              <a:t>emit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05095B-0562-4E78-A107-24DDD81F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 компонента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CEE52B3-CD3B-4493-84B4-1D25786E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помощью свойства </a:t>
            </a:r>
            <a:r>
              <a:rPr lang="ru-RU" dirty="0" err="1">
                <a:solidFill>
                  <a:srgbClr val="FF0000"/>
                </a:solidFill>
              </a:rPr>
              <a:t>template</a:t>
            </a:r>
            <a:r>
              <a:rPr lang="ru-RU" dirty="0"/>
              <a:t>. Шаблон представляет кусок разметки HTML с вкраплениями кода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. Фактически шаблон это и есть представление, которое увидит пользователь при работе с приложением.</a:t>
            </a:r>
          </a:p>
          <a:p>
            <a:pPr marL="0" indent="0">
              <a:buNone/>
            </a:pPr>
            <a:r>
              <a:rPr lang="ru-RU" dirty="0"/>
              <a:t>Каждый компонент должен иметь один шаблон. Однако необязательно определять шаблон напрямую с помощью свойства </a:t>
            </a:r>
            <a:r>
              <a:rPr lang="ru-RU" dirty="0" err="1">
                <a:solidFill>
                  <a:srgbClr val="FF0000"/>
                </a:solidFill>
              </a:rPr>
              <a:t>template</a:t>
            </a:r>
            <a:r>
              <a:rPr lang="ru-RU" dirty="0"/>
              <a:t>. Можно вынести шаблон во внешний файл с разметкой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, а для его подключения использовать свойство </a:t>
            </a:r>
            <a:r>
              <a:rPr lang="ru-RU" dirty="0" err="1">
                <a:solidFill>
                  <a:srgbClr val="FF0000"/>
                </a:solidFill>
              </a:rPr>
              <a:t>templateUrl</a:t>
            </a:r>
            <a:r>
              <a:rPr lang="ru-RU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41304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Здесь определено входное свойство 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, к которому привязано текстовое поле </a:t>
            </a:r>
            <a:r>
              <a:rPr lang="ru-RU" dirty="0" err="1">
                <a:solidFill>
                  <a:srgbClr val="92D050"/>
                </a:solidFill>
              </a:rPr>
              <a:t>input</a:t>
            </a:r>
            <a:r>
              <a:rPr lang="ru-RU" dirty="0"/>
              <a:t>. Для связи используется атрибут </a:t>
            </a:r>
            <a:r>
              <a:rPr lang="ru-RU" dirty="0">
                <a:solidFill>
                  <a:srgbClr val="00B0F0"/>
                </a:solidFill>
              </a:rPr>
              <a:t>[</a:t>
            </a:r>
            <a:r>
              <a:rPr lang="ru-RU" dirty="0" err="1">
                <a:solidFill>
                  <a:srgbClr val="00B0F0"/>
                </a:solidFill>
              </a:rPr>
              <a:t>ngModel</a:t>
            </a:r>
            <a:r>
              <a:rPr lang="ru-RU" dirty="0">
                <a:solidFill>
                  <a:srgbClr val="00B0F0"/>
                </a:solidFill>
              </a:rPr>
              <a:t>]</a:t>
            </a:r>
            <a:r>
              <a:rPr lang="ru-RU" dirty="0"/>
              <a:t>, который связывает значение атрибута </a:t>
            </a:r>
            <a:r>
              <a:rPr lang="ru-RU" dirty="0" err="1">
                <a:solidFill>
                  <a:srgbClr val="92D050"/>
                </a:solidFill>
              </a:rPr>
              <a:t>value</a:t>
            </a:r>
            <a:r>
              <a:rPr lang="ru-RU" dirty="0"/>
              <a:t> у текстового поля со свойством 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отслеживания изменения модели этого поля с помощью атрибута 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 err="1">
                <a:solidFill>
                  <a:srgbClr val="00B0F0"/>
                </a:solidFill>
              </a:rPr>
              <a:t>ngModelChange</a:t>
            </a:r>
            <a:r>
              <a:rPr lang="ru-RU" dirty="0">
                <a:solidFill>
                  <a:srgbClr val="00B0F0"/>
                </a:solidFill>
              </a:rPr>
              <a:t>) </a:t>
            </a:r>
            <a:r>
              <a:rPr lang="ru-RU" dirty="0"/>
              <a:t>привязываем метод, который срабатывает при изменении значения. То есть </a:t>
            </a:r>
            <a:r>
              <a:rPr lang="ru-RU" dirty="0" err="1">
                <a:solidFill>
                  <a:srgbClr val="00B0F0"/>
                </a:solidFill>
              </a:rPr>
              <a:t>ngModelChange</a:t>
            </a:r>
            <a:r>
              <a:rPr lang="ru-RU" dirty="0"/>
              <a:t> - это фактически событие изменения введенного значения, поэтому здесь действует привязка к событию.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1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у нас здесь односторонняя привязка, то в методе-обработчике получаем введенное значение и изменяем свойство 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 и генерируем событие </a:t>
            </a:r>
            <a:r>
              <a:rPr lang="ru-RU" dirty="0" err="1">
                <a:solidFill>
                  <a:srgbClr val="00B0F0"/>
                </a:solidFill>
              </a:rPr>
              <a:t>userNameChange</a:t>
            </a:r>
            <a:r>
              <a:rPr lang="ru-RU" dirty="0"/>
              <a:t>, которое определено как выходной параметр.</a:t>
            </a:r>
          </a:p>
          <a:p>
            <a:pPr marL="0" indent="0">
              <a:buNone/>
            </a:pPr>
            <a:r>
              <a:rPr lang="ru-RU" dirty="0"/>
              <a:t>То есть здесь извне мы получаем значение для свойства 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 и устанавливаем его для текстового поля. При вводе пользователя в это поле генерируем во вне событие </a:t>
            </a:r>
            <a:r>
              <a:rPr lang="ru-RU" dirty="0" err="1">
                <a:solidFill>
                  <a:srgbClr val="00B0F0"/>
                </a:solidFill>
              </a:rPr>
              <a:t>userNameChange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ru-RU" dirty="0"/>
              <a:t> 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`&lt;child-comp [(</a:t>
            </a:r>
            <a:r>
              <a:rPr lang="en-US" dirty="0" err="1">
                <a:solidFill>
                  <a:srgbClr val="7030A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)]="name"&gt;&lt;/child-comp&gt;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&lt;div&gt;</a:t>
            </a:r>
            <a:r>
              <a:rPr lang="ru-RU" dirty="0">
                <a:solidFill>
                  <a:srgbClr val="7030A0"/>
                </a:solidFill>
              </a:rPr>
              <a:t>Выбранное имя: {{</a:t>
            </a:r>
            <a:r>
              <a:rPr lang="en-US" dirty="0">
                <a:solidFill>
                  <a:srgbClr val="7030A0"/>
                </a:solidFill>
              </a:rPr>
              <a:t>name}}&lt;/div&gt;`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Владислав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;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0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Двусторонняя привязка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Здесь устанавливается двусторонняя привязка свойств 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 дочернего компонента и свойства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 главного компонента. При этом не надо уже вручную обрабатывать </a:t>
            </a:r>
            <a:r>
              <a:rPr lang="ru-RU" dirty="0" err="1"/>
              <a:t>событиe</a:t>
            </a:r>
            <a:r>
              <a:rPr lang="ru-RU" dirty="0"/>
              <a:t> </a:t>
            </a:r>
            <a:r>
              <a:rPr lang="ru-RU" dirty="0" err="1">
                <a:solidFill>
                  <a:srgbClr val="00B0F0"/>
                </a:solidFill>
              </a:rPr>
              <a:t>userNameChange</a:t>
            </a:r>
            <a:r>
              <a:rPr lang="ru-RU" dirty="0"/>
              <a:t>, все будет делаться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42550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Шаблонные переменные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</a:t>
            </a:r>
            <a:r>
              <a:rPr lang="ru-RU" b="1" dirty="0" err="1"/>
              <a:t>пременной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Определение переменной выглядит следующим образом: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&lt;p #</a:t>
            </a:r>
            <a:r>
              <a:rPr lang="en-US" dirty="0" err="1">
                <a:solidFill>
                  <a:srgbClr val="7030A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&gt;{{name}}&lt;/p&gt;</a:t>
            </a:r>
            <a:endParaRPr lang="ru-RU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ru-RU" dirty="0"/>
              <a:t>Шаблонные переменные позволяют определить некоторые переменные внутри шаблона компонента и затем ссылаться к этим переменным из этого же шаблона. Для определения подобных переменных применяется знак решетки (#). 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ru-RU" dirty="0"/>
              <a:t> 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`&lt;p #</a:t>
            </a:r>
            <a:r>
              <a:rPr lang="en-US" dirty="0" err="1">
                <a:solidFill>
                  <a:srgbClr val="7030A0"/>
                </a:solidFill>
              </a:rPr>
              <a:t>userName</a:t>
            </a:r>
            <a:r>
              <a:rPr lang="en-US" dirty="0">
                <a:solidFill>
                  <a:srgbClr val="7030A0"/>
                </a:solidFill>
              </a:rPr>
              <a:t>&gt;{{name}}&lt;/p&gt;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</a:t>
            </a:r>
            <a:r>
              <a:rPr lang="ru-RU" dirty="0">
                <a:solidFill>
                  <a:srgbClr val="7030A0"/>
                </a:solidFill>
              </a:rPr>
              <a:t>        </a:t>
            </a:r>
            <a:r>
              <a:rPr lang="en-US" dirty="0">
                <a:solidFill>
                  <a:srgbClr val="7030A0"/>
                </a:solidFill>
              </a:rPr>
              <a:t>&lt;p&gt;{{</a:t>
            </a:r>
            <a:r>
              <a:rPr lang="en-US" dirty="0" err="1">
                <a:solidFill>
                  <a:srgbClr val="7030A0"/>
                </a:solidFill>
              </a:rPr>
              <a:t>userName.textContent</a:t>
            </a:r>
            <a:r>
              <a:rPr lang="en-US" dirty="0">
                <a:solidFill>
                  <a:srgbClr val="7030A0"/>
                </a:solidFill>
              </a:rPr>
              <a:t>}}&lt;/p&gt;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</a:t>
            </a:r>
            <a:r>
              <a:rPr lang="ru-RU" dirty="0">
                <a:solidFill>
                  <a:srgbClr val="7030A0"/>
                </a:solidFill>
              </a:rPr>
              <a:t>        </a:t>
            </a:r>
            <a:r>
              <a:rPr lang="en-US" dirty="0">
                <a:solidFill>
                  <a:srgbClr val="7030A0"/>
                </a:solidFill>
              </a:rPr>
              <a:t>&lt;input type="text" [(</a:t>
            </a:r>
            <a:r>
              <a:rPr lang="en-US" dirty="0" err="1">
                <a:solidFill>
                  <a:srgbClr val="7030A0"/>
                </a:solidFill>
              </a:rPr>
              <a:t>ngModel</a:t>
            </a:r>
            <a:r>
              <a:rPr lang="en-US" dirty="0">
                <a:solidFill>
                  <a:srgbClr val="7030A0"/>
                </a:solidFill>
              </a:rPr>
              <a:t>)]="name" /&gt;`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Владислав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;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8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Определение переменной 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/>
              <a:t> в элементе параграфа означает, что она будет представлять данный параграф, то есть элемент</a:t>
            </a:r>
            <a:r>
              <a:rPr lang="ru-RU" dirty="0">
                <a:solidFill>
                  <a:srgbClr val="92D050"/>
                </a:solidFill>
              </a:rPr>
              <a:t> p </a:t>
            </a:r>
            <a:r>
              <a:rPr lang="ru-RU" dirty="0"/>
              <a:t>разметки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. И далее мы можем обращаться к этому параграфу через данную переменную. Например, через свойство 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00B0F0"/>
                </a:solidFill>
              </a:rPr>
              <a:t>textContent</a:t>
            </a:r>
            <a:r>
              <a:rPr lang="ru-RU" dirty="0"/>
              <a:t> можно получить текстовое содержимое параграфа. При этом, если привязанное к параграфу значение переменной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/>
              <a:t> изменится, то соответственно изменится и значение </a:t>
            </a:r>
            <a:r>
              <a:rPr lang="ru-RU" dirty="0" err="1">
                <a:solidFill>
                  <a:srgbClr val="FF0000"/>
                </a:solidFill>
              </a:rPr>
              <a:t>userName</a:t>
            </a:r>
            <a:r>
              <a:rPr lang="ru-RU" dirty="0" err="1"/>
              <a:t>.</a:t>
            </a:r>
            <a:r>
              <a:rPr lang="ru-RU" dirty="0" err="1">
                <a:solidFill>
                  <a:srgbClr val="00B0F0"/>
                </a:solidFill>
              </a:rPr>
              <a:t>textContent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/>
              <a:t>При этом данную переменную мы можем использовать только внутри шаблона.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ru-RU" dirty="0"/>
              <a:t> 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`&lt;child-comp #counter&gt;&lt;/child-comp&gt;</a:t>
            </a:r>
            <a:endParaRPr lang="ru-RU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rgbClr val="7030A0"/>
                </a:solidFill>
              </a:rPr>
              <a:t>	          </a:t>
            </a:r>
            <a:r>
              <a:rPr lang="en-US" dirty="0">
                <a:solidFill>
                  <a:srgbClr val="7030A0"/>
                </a:solidFill>
              </a:rPr>
              <a:t>&lt;button (click)="increment()"&gt;+&lt;/button&gt;</a:t>
            </a:r>
            <a:endParaRPr lang="ru-RU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rgbClr val="7030A0"/>
                </a:solidFill>
              </a:rPr>
              <a:t>                        </a:t>
            </a:r>
            <a:r>
              <a:rPr lang="en-US" dirty="0">
                <a:solidFill>
                  <a:srgbClr val="7030A0"/>
                </a:solidFill>
              </a:rPr>
              <a:t>&lt;button (click)="decrement()"&gt;-&lt;/button&gt;`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increment() 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.counter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; }</a:t>
            </a:r>
            <a:endParaRPr lang="ru-RU" dirty="0"/>
          </a:p>
          <a:p>
            <a:pPr marL="0" indent="0" fontAlgn="base">
              <a:buNone/>
            </a:pPr>
            <a:r>
              <a:rPr lang="ru-RU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00B0F0"/>
                </a:solidFill>
              </a:rPr>
              <a:t>decrement() 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.counter</a:t>
            </a:r>
            <a:r>
              <a:rPr lang="en-US" dirty="0">
                <a:solidFill>
                  <a:srgbClr val="002060"/>
                </a:solidFill>
              </a:rPr>
              <a:t>--</a:t>
            </a:r>
            <a:r>
              <a:rPr lang="en-US" dirty="0"/>
              <a:t>; }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0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C64B79-4E0D-4B16-9957-3964DD44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Шаблонные переменные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05D8085-E2EE-4718-B929-C2D8FFCF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Шаблонные переменные имеют свои ограничения: они не могут применяться вне шаблона, даже в коде класса компонента.</a:t>
            </a:r>
          </a:p>
          <a:p>
            <a:pPr marL="0" indent="0">
              <a:buNone/>
            </a:pPr>
            <a:r>
              <a:rPr lang="ru-RU" dirty="0"/>
              <a:t>Здесь для класса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 свойства </a:t>
            </a:r>
            <a:r>
              <a:rPr lang="ru-RU" dirty="0" err="1">
                <a:solidFill>
                  <a:srgbClr val="FFC000"/>
                </a:solidFill>
              </a:rPr>
              <a:t>this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0000"/>
                </a:solidFill>
              </a:rPr>
              <a:t>counter</a:t>
            </a:r>
            <a:r>
              <a:rPr lang="ru-RU" dirty="0"/>
              <a:t> не существует - оно существует только для шаблона.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1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0A8F17-CB72-4947-B01F-31E36C84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Шаблон компонента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BB271B9-3756-46B8-8628-48CB1076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Шаблон может быть однострочным или многострочным. Если шаблон многострочный, то он заключается в косые кавычки (</a:t>
            </a:r>
            <a:r>
              <a:rPr lang="ru-RU" dirty="0">
                <a:solidFill>
                  <a:srgbClr val="7030A0"/>
                </a:solidFill>
              </a:rPr>
              <a:t>`</a:t>
            </a:r>
            <a:r>
              <a:rPr lang="ru-RU" dirty="0"/>
              <a:t>), которые стоит отличать от стандартных ординарных кавычек (</a:t>
            </a:r>
            <a:r>
              <a:rPr lang="ru-RU" dirty="0">
                <a:solidFill>
                  <a:srgbClr val="7030A0"/>
                </a:solidFill>
              </a:rPr>
              <a:t>'</a:t>
            </a:r>
            <a:r>
              <a:rPr lang="ru-RU" dirty="0"/>
              <a:t>).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48698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91238D-ABB8-43E8-9FE6-5CE8185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ViewChild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309690-8CC2-425E-B306-F9B6F32A7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все таки иметь возможность обращаться к методам и прочей функциональности дочернего компонента, надо использовать декоратор </a:t>
            </a:r>
            <a:r>
              <a:rPr lang="ru-RU" dirty="0" err="1">
                <a:solidFill>
                  <a:srgbClr val="00B0F0"/>
                </a:solidFill>
              </a:rPr>
              <a:t>ViewChild</a:t>
            </a:r>
            <a:r>
              <a:rPr lang="ru-RU" dirty="0"/>
              <a:t>. Данный декоратор применяется к свойству и получает селектор элемента </a:t>
            </a:r>
            <a:r>
              <a:rPr lang="ru-RU" dirty="0">
                <a:solidFill>
                  <a:srgbClr val="7030A0"/>
                </a:solidFill>
              </a:rPr>
              <a:t>DOM</a:t>
            </a:r>
            <a:r>
              <a:rPr lang="ru-RU" dirty="0"/>
              <a:t>, который необходимо отслеживать. И если отслеживаемый по селектору элемент изменяется, то </a:t>
            </a:r>
            <a:r>
              <a:rPr lang="ru-RU" dirty="0" err="1">
                <a:solidFill>
                  <a:srgbClr val="00B0F0"/>
                </a:solidFill>
              </a:rPr>
              <a:t>ViewChild</a:t>
            </a:r>
            <a:r>
              <a:rPr lang="ru-RU" dirty="0"/>
              <a:t> изменяет состояние свойства.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673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BEEFF5-E32B-44EE-8520-D85BA71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компонента через</a:t>
            </a:r>
            <a:r>
              <a:rPr lang="en-US" b="1" dirty="0" err="1"/>
              <a:t>ViewChild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5861079-491F-4797-8F03-6BF335A8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Component, </a:t>
            </a:r>
            <a:r>
              <a:rPr lang="en-US" dirty="0" err="1"/>
              <a:t>ViewChild</a:t>
            </a:r>
            <a:r>
              <a:rPr lang="en-US" dirty="0"/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 </a:t>
            </a:r>
            <a:endParaRPr lang="ru-RU" dirty="0"/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ChildComponent</a:t>
            </a:r>
            <a:r>
              <a:rPr lang="en-US" dirty="0"/>
              <a:t>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'./</a:t>
            </a:r>
            <a:r>
              <a:rPr lang="en-US" dirty="0" err="1">
                <a:solidFill>
                  <a:srgbClr val="7030A0"/>
                </a:solidFill>
              </a:rPr>
              <a:t>child.component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;</a:t>
            </a:r>
            <a:endParaRPr lang="ru-RU" dirty="0"/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ru-RU" dirty="0"/>
              <a:t> 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`&lt;child-comp&gt;&lt;/child-comp&gt;</a:t>
            </a:r>
            <a:endParaRPr lang="ru-RU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rgbClr val="7030A0"/>
                </a:solidFill>
              </a:rPr>
              <a:t>	      </a:t>
            </a:r>
            <a:r>
              <a:rPr lang="en-US" dirty="0">
                <a:solidFill>
                  <a:srgbClr val="7030A0"/>
                </a:solidFill>
              </a:rPr>
              <a:t>&lt;button (click)="increment()"&gt;+&lt;/button&gt;</a:t>
            </a:r>
            <a:endParaRPr lang="ru-RU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dirty="0">
                <a:solidFill>
                  <a:srgbClr val="7030A0"/>
                </a:solidFill>
              </a:rPr>
              <a:t>                       </a:t>
            </a:r>
            <a:r>
              <a:rPr lang="en-US" dirty="0">
                <a:solidFill>
                  <a:srgbClr val="7030A0"/>
                </a:solidFill>
              </a:rPr>
              <a:t>&lt;button (click)="decrement()"&gt;-&lt;/button&gt;`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ViewChild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ChildComponent</a:t>
            </a:r>
            <a:r>
              <a:rPr lang="en-US" dirty="0"/>
              <a:t>, {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false</a:t>
            </a: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ru-RU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ru-RU" dirty="0"/>
              <a:t>  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counterComponent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ChildComponent</a:t>
            </a:r>
            <a:r>
              <a:rPr lang="en-US" dirty="0"/>
              <a:t>;</a:t>
            </a:r>
            <a:endParaRPr lang="ru-RU" dirty="0"/>
          </a:p>
          <a:p>
            <a:pPr marL="0" indent="0" fontAlgn="base">
              <a:buNone/>
            </a:pPr>
            <a:r>
              <a:rPr lang="ru-RU" dirty="0"/>
              <a:t>      </a:t>
            </a:r>
            <a:r>
              <a:rPr lang="en-US" dirty="0">
                <a:solidFill>
                  <a:srgbClr val="00B0F0"/>
                </a:solidFill>
              </a:rPr>
              <a:t>increment() </a:t>
            </a:r>
            <a:r>
              <a:rPr lang="en-US" dirty="0"/>
              <a:t>{ 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counterComponent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increment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; }</a:t>
            </a:r>
            <a:endParaRPr lang="ru-RU" dirty="0"/>
          </a:p>
          <a:p>
            <a:pPr marL="0" indent="0" fontAlgn="base">
              <a:buNone/>
            </a:pPr>
            <a:r>
              <a:rPr lang="ru-RU" dirty="0">
                <a:solidFill>
                  <a:srgbClr val="00B0F0"/>
                </a:solidFill>
              </a:rPr>
              <a:t>     </a:t>
            </a:r>
            <a:r>
              <a:rPr lang="en-US" dirty="0">
                <a:solidFill>
                  <a:srgbClr val="00B0F0"/>
                </a:solidFill>
              </a:rPr>
              <a:t>decrement()</a:t>
            </a:r>
            <a:r>
              <a:rPr lang="en-US" dirty="0"/>
              <a:t> { </a:t>
            </a:r>
            <a:r>
              <a:rPr lang="en-US" dirty="0" err="1">
                <a:solidFill>
                  <a:srgbClr val="FFC00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counterComponent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decrement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; }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358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2E3533-833B-469F-AF91-30C9ADA0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компонента через </a:t>
            </a:r>
            <a:r>
              <a:rPr lang="en-US" b="1" dirty="0" err="1"/>
              <a:t>ViewChild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62B8910-9156-4B26-BDB3-B7B42EE6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Первый параметр декоратора </a:t>
            </a:r>
            <a:r>
              <a:rPr lang="ru-RU" dirty="0" err="1">
                <a:solidFill>
                  <a:srgbClr val="00B0F0"/>
                </a:solidFill>
              </a:rPr>
              <a:t>ViewChild</a:t>
            </a:r>
            <a:r>
              <a:rPr lang="ru-RU" dirty="0"/>
              <a:t> указывает на селектор элемента, который будет отслеживаться. В качестве селектора может использоваться класс с декоратором 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>
                <a:solidFill>
                  <a:srgbClr val="00B0F0"/>
                </a:solidFill>
              </a:rPr>
              <a:t>Component</a:t>
            </a:r>
            <a:r>
              <a:rPr lang="ru-RU" dirty="0"/>
              <a:t>, то есть класс компонента, например, </a:t>
            </a:r>
            <a:r>
              <a:rPr lang="ru-RU" dirty="0" err="1">
                <a:solidFill>
                  <a:srgbClr val="FF0000"/>
                </a:solidFill>
              </a:rPr>
              <a:t>ChildComponent</a:t>
            </a:r>
            <a:r>
              <a:rPr lang="ru-RU" dirty="0"/>
              <a:t>. Второй параметр - </a:t>
            </a:r>
            <a:r>
              <a:rPr lang="ru-RU" dirty="0" err="1">
                <a:solidFill>
                  <a:srgbClr val="00B0F0"/>
                </a:solidFill>
              </a:rPr>
              <a:t>static</a:t>
            </a:r>
            <a:r>
              <a:rPr lang="ru-RU" dirty="0"/>
              <a:t> - указывает, как будет производиться отслеживание изменений.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6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F6CB81-2565-443E-8B0A-30A5083E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шаблонной переменной через </a:t>
            </a:r>
            <a:r>
              <a:rPr lang="en-US" b="1" dirty="0" err="1"/>
              <a:t>ViewChild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198A59F-0232-4DF8-A24A-646877BB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import</a:t>
            </a:r>
            <a:r>
              <a:rPr lang="en-US" sz="4900" dirty="0"/>
              <a:t> {Component, </a:t>
            </a:r>
            <a:r>
              <a:rPr lang="en-US" sz="4900" dirty="0" err="1"/>
              <a:t>ViewChild</a:t>
            </a:r>
            <a:r>
              <a:rPr lang="en-US" sz="4900" dirty="0"/>
              <a:t>, </a:t>
            </a:r>
            <a:r>
              <a:rPr lang="en-US" sz="4900" dirty="0" err="1"/>
              <a:t>ElementRef</a:t>
            </a:r>
            <a:r>
              <a:rPr lang="en-US" sz="4900" dirty="0"/>
              <a:t>} </a:t>
            </a:r>
            <a:r>
              <a:rPr lang="en-US" sz="4900" dirty="0">
                <a:solidFill>
                  <a:srgbClr val="00B0F0"/>
                </a:solidFill>
              </a:rPr>
              <a:t>from</a:t>
            </a:r>
            <a:r>
              <a:rPr lang="en-US" sz="4900" dirty="0"/>
              <a:t> </a:t>
            </a:r>
            <a:r>
              <a:rPr lang="en-US" sz="4900" dirty="0">
                <a:solidFill>
                  <a:srgbClr val="7030A0"/>
                </a:solidFill>
              </a:rPr>
              <a:t>'@angular/core’</a:t>
            </a:r>
            <a:r>
              <a:rPr lang="en-US" sz="4900" dirty="0"/>
              <a:t>;</a:t>
            </a:r>
          </a:p>
          <a:p>
            <a:pPr marL="0" indent="0" fontAlgn="base">
              <a:buNone/>
            </a:pPr>
            <a:endParaRPr lang="ru-RU" sz="4900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@Component(</a:t>
            </a:r>
            <a:r>
              <a:rPr lang="en-US" sz="4900" dirty="0"/>
              <a:t>{</a:t>
            </a:r>
          </a:p>
          <a:p>
            <a:pPr marL="0" indent="0" fontAlgn="base">
              <a:buNone/>
            </a:pPr>
            <a:r>
              <a:rPr lang="en-US" sz="4900" dirty="0"/>
              <a:t>    </a:t>
            </a:r>
            <a:r>
              <a:rPr lang="en-US" sz="4900" dirty="0">
                <a:solidFill>
                  <a:srgbClr val="FF0000"/>
                </a:solidFill>
              </a:rPr>
              <a:t>selector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'my-app'</a:t>
            </a:r>
            <a:r>
              <a:rPr lang="en-US" sz="4900" dirty="0"/>
              <a:t>,</a:t>
            </a:r>
          </a:p>
          <a:p>
            <a:pPr marL="0" indent="0" fontAlgn="base">
              <a:buNone/>
            </a:pPr>
            <a:r>
              <a:rPr lang="en-US" sz="4900" dirty="0"/>
              <a:t>  </a:t>
            </a:r>
            <a:r>
              <a:rPr lang="ru-RU" sz="4900" dirty="0"/>
              <a:t>  </a:t>
            </a:r>
            <a:r>
              <a:rPr lang="en-US" sz="4900" dirty="0">
                <a:solidFill>
                  <a:srgbClr val="FF0000"/>
                </a:solidFill>
              </a:rPr>
              <a:t>template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`&lt;p #</a:t>
            </a:r>
            <a:r>
              <a:rPr lang="en-US" sz="4900" dirty="0" err="1">
                <a:solidFill>
                  <a:srgbClr val="7030A0"/>
                </a:solidFill>
              </a:rPr>
              <a:t>nameText</a:t>
            </a:r>
            <a:r>
              <a:rPr lang="en-US" sz="4900" dirty="0">
                <a:solidFill>
                  <a:srgbClr val="7030A0"/>
                </a:solidFill>
              </a:rPr>
              <a:t>&gt;{{name}}&lt;/p&gt;</a:t>
            </a:r>
            <a:endParaRPr lang="ru-RU" sz="4900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sz="4900" dirty="0">
                <a:solidFill>
                  <a:srgbClr val="7030A0"/>
                </a:solidFill>
              </a:rPr>
              <a:t>	      </a:t>
            </a:r>
            <a:r>
              <a:rPr lang="en-US" sz="4900" dirty="0">
                <a:solidFill>
                  <a:srgbClr val="7030A0"/>
                </a:solidFill>
              </a:rPr>
              <a:t>&lt;p&gt;{{</a:t>
            </a:r>
            <a:r>
              <a:rPr lang="en-US" sz="4900" dirty="0" err="1">
                <a:solidFill>
                  <a:srgbClr val="7030A0"/>
                </a:solidFill>
              </a:rPr>
              <a:t>nameText.textContent</a:t>
            </a:r>
            <a:r>
              <a:rPr lang="en-US" sz="4900" dirty="0">
                <a:solidFill>
                  <a:srgbClr val="7030A0"/>
                </a:solidFill>
              </a:rPr>
              <a:t>}}&lt;/p&gt;</a:t>
            </a:r>
            <a:endParaRPr lang="ru-RU" sz="4900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sz="4900" dirty="0">
                <a:solidFill>
                  <a:srgbClr val="7030A0"/>
                </a:solidFill>
              </a:rPr>
              <a:t>                       </a:t>
            </a:r>
            <a:r>
              <a:rPr lang="en-US" sz="4900" dirty="0">
                <a:solidFill>
                  <a:srgbClr val="7030A0"/>
                </a:solidFill>
              </a:rPr>
              <a:t>&lt;button (click)="change()"&gt;</a:t>
            </a:r>
            <a:r>
              <a:rPr lang="ru-RU" sz="4900" dirty="0">
                <a:solidFill>
                  <a:srgbClr val="7030A0"/>
                </a:solidFill>
              </a:rPr>
              <a:t>Изменить&lt;/</a:t>
            </a:r>
            <a:r>
              <a:rPr lang="en-US" sz="4900" dirty="0">
                <a:solidFill>
                  <a:srgbClr val="7030A0"/>
                </a:solidFill>
              </a:rPr>
              <a:t>button&gt;`</a:t>
            </a:r>
          </a:p>
          <a:p>
            <a:pPr marL="0" indent="0" fontAlgn="base">
              <a:buNone/>
            </a:pPr>
            <a:r>
              <a:rPr lang="en-US" sz="4900" dirty="0"/>
              <a:t>}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export class </a:t>
            </a:r>
            <a:r>
              <a:rPr lang="en-US" sz="4900" dirty="0" err="1">
                <a:solidFill>
                  <a:srgbClr val="00B0F0"/>
                </a:solidFill>
              </a:rPr>
              <a:t>AppComponent</a:t>
            </a:r>
            <a:r>
              <a:rPr lang="en-US" sz="4900" dirty="0"/>
              <a:t> {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00B0F0"/>
                </a:solidFill>
              </a:rPr>
              <a:t>@</a:t>
            </a:r>
            <a:r>
              <a:rPr lang="en-US" sz="4900" dirty="0" err="1">
                <a:solidFill>
                  <a:srgbClr val="00B0F0"/>
                </a:solidFill>
              </a:rPr>
              <a:t>ViewChild</a:t>
            </a:r>
            <a:r>
              <a:rPr lang="en-US" sz="4900" dirty="0">
                <a:solidFill>
                  <a:srgbClr val="00B0F0"/>
                </a:solidFill>
              </a:rPr>
              <a:t>(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en-US" sz="4900" dirty="0" err="1">
                <a:solidFill>
                  <a:srgbClr val="7030A0"/>
                </a:solidFill>
              </a:rPr>
              <a:t>nameText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en-US" sz="4900" dirty="0"/>
              <a:t>, {</a:t>
            </a:r>
            <a:r>
              <a:rPr lang="en-US" sz="4900" dirty="0">
                <a:solidFill>
                  <a:srgbClr val="0070C0"/>
                </a:solidFill>
              </a:rPr>
              <a:t>static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false</a:t>
            </a:r>
            <a:r>
              <a:rPr lang="en-US" sz="4900" dirty="0"/>
              <a:t>}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  <a:r>
              <a:rPr lang="en-US" sz="4900" dirty="0"/>
              <a:t> </a:t>
            </a:r>
            <a:r>
              <a:rPr lang="ru-RU" sz="4900" dirty="0"/>
              <a:t> </a:t>
            </a:r>
            <a:r>
              <a:rPr lang="en-US" sz="4900" dirty="0" err="1">
                <a:solidFill>
                  <a:srgbClr val="FF0000"/>
                </a:solidFill>
              </a:rPr>
              <a:t>nameParagraph</a:t>
            </a:r>
            <a:r>
              <a:rPr lang="en-US" sz="4900" dirty="0"/>
              <a:t>: </a:t>
            </a:r>
            <a:r>
              <a:rPr lang="en-US" sz="4900" dirty="0" err="1">
                <a:solidFill>
                  <a:srgbClr val="FF0000"/>
                </a:solidFill>
              </a:rPr>
              <a:t>ElementRef</a:t>
            </a:r>
            <a:r>
              <a:rPr lang="en-US" sz="4900" dirty="0"/>
              <a:t>;</a:t>
            </a:r>
            <a:endParaRPr lang="ru-RU" sz="4900" dirty="0"/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/>
              <a:t> </a:t>
            </a:r>
            <a:endParaRPr lang="ru-RU" sz="4900" dirty="0"/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FF0000"/>
                </a:solidFill>
              </a:rPr>
              <a:t>name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0070C0"/>
                </a:solidFill>
              </a:rPr>
              <a:t>string</a:t>
            </a:r>
            <a:r>
              <a:rPr lang="en-US" sz="4900" dirty="0"/>
              <a:t> = 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ru-RU" sz="4900" dirty="0">
                <a:solidFill>
                  <a:srgbClr val="7030A0"/>
                </a:solidFill>
              </a:rPr>
              <a:t>Владислав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en-US" sz="4900" dirty="0"/>
              <a:t>; </a:t>
            </a:r>
            <a:endParaRPr lang="ru-RU" sz="4900" dirty="0"/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00B0F0"/>
                </a:solidFill>
              </a:rPr>
              <a:t>change() </a:t>
            </a:r>
            <a:r>
              <a:rPr lang="en-US" sz="4900" dirty="0"/>
              <a:t>{ </a:t>
            </a:r>
            <a:r>
              <a:rPr lang="en-US" sz="4900" dirty="0">
                <a:solidFill>
                  <a:srgbClr val="00B0F0"/>
                </a:solidFill>
              </a:rPr>
              <a:t>console.log(</a:t>
            </a:r>
            <a:r>
              <a:rPr lang="en-US" sz="4900" dirty="0">
                <a:solidFill>
                  <a:srgbClr val="FFC000"/>
                </a:solidFill>
              </a:rPr>
              <a:t>this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nameParagraph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nativeElement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textContent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  <a:r>
              <a:rPr lang="en-US" sz="4900" dirty="0"/>
              <a:t>; </a:t>
            </a:r>
            <a:r>
              <a:rPr lang="en-US" sz="4900" dirty="0">
                <a:solidFill>
                  <a:srgbClr val="FFC000"/>
                </a:solidFill>
              </a:rPr>
              <a:t>this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nameParagraph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nativeElement</a:t>
            </a:r>
            <a:r>
              <a:rPr lang="en-US" sz="4900" dirty="0"/>
              <a:t>.</a:t>
            </a:r>
            <a:r>
              <a:rPr lang="en-US" sz="4900" dirty="0">
                <a:solidFill>
                  <a:srgbClr val="FF0000"/>
                </a:solidFill>
              </a:rPr>
              <a:t>textContent</a:t>
            </a:r>
            <a:r>
              <a:rPr lang="en-US" sz="4900" dirty="0"/>
              <a:t> = 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ru-RU" sz="4900" dirty="0" smtClean="0">
                <a:solidFill>
                  <a:srgbClr val="7030A0"/>
                </a:solidFill>
              </a:rPr>
              <a:t>Влад, где верстка?</a:t>
            </a:r>
            <a:r>
              <a:rPr lang="en-US" sz="4900" dirty="0" smtClean="0">
                <a:solidFill>
                  <a:srgbClr val="7030A0"/>
                </a:solidFill>
              </a:rPr>
              <a:t>"</a:t>
            </a:r>
            <a:r>
              <a:rPr lang="en-US" sz="4900" dirty="0" smtClean="0"/>
              <a:t>; </a:t>
            </a:r>
            <a:r>
              <a:rPr lang="en-US" sz="4900" dirty="0"/>
              <a:t>}</a:t>
            </a:r>
            <a:endParaRPr lang="ru-RU" sz="4900" dirty="0"/>
          </a:p>
          <a:p>
            <a:pPr marL="0" indent="0" fontAlgn="base">
              <a:buNone/>
            </a:pPr>
            <a:r>
              <a:rPr lang="en-US" sz="4900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709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E3219C-0686-452A-B459-73C410CE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шаблонной переменной через </a:t>
            </a:r>
            <a:r>
              <a:rPr lang="en-US" b="1" dirty="0" err="1"/>
              <a:t>ViewChild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D6C2F8-01FA-4323-A9BD-7D770984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Здесь в шаблоне определяется переменная </a:t>
            </a:r>
            <a:r>
              <a:rPr lang="ru-RU" dirty="0" err="1">
                <a:solidFill>
                  <a:srgbClr val="FF0000"/>
                </a:solidFill>
              </a:rPr>
              <a:t>nameText</a:t>
            </a:r>
            <a:r>
              <a:rPr lang="ru-RU" dirty="0"/>
              <a:t>, которая представляет код параграфа. А в декоратор </a:t>
            </a:r>
            <a:r>
              <a:rPr lang="ru-RU" dirty="0" err="1">
                <a:solidFill>
                  <a:srgbClr val="00B0F0"/>
                </a:solidFill>
              </a:rPr>
              <a:t>ViewChild</a:t>
            </a:r>
            <a:r>
              <a:rPr lang="ru-RU" dirty="0"/>
              <a:t> передается имя этой переменной. Поэтому свойство </a:t>
            </a:r>
            <a:r>
              <a:rPr lang="ru-RU" dirty="0" err="1">
                <a:solidFill>
                  <a:srgbClr val="FF0000"/>
                </a:solidFill>
              </a:rPr>
              <a:t>nameParagraph</a:t>
            </a:r>
            <a:r>
              <a:rPr lang="ru-RU" dirty="0"/>
              <a:t>, к которому применяется декоратор, будет указывать на эту переменную </a:t>
            </a:r>
            <a:r>
              <a:rPr lang="ru-RU" dirty="0" err="1">
                <a:solidFill>
                  <a:srgbClr val="FF0000"/>
                </a:solidFill>
              </a:rPr>
              <a:t>nameText</a:t>
            </a:r>
            <a:r>
              <a:rPr lang="ru-RU" dirty="0"/>
              <a:t>. Причем свойство </a:t>
            </a:r>
            <a:r>
              <a:rPr lang="ru-RU" dirty="0" err="1">
                <a:solidFill>
                  <a:srgbClr val="FF0000"/>
                </a:solidFill>
              </a:rPr>
              <a:t>nameParagraph</a:t>
            </a:r>
            <a:r>
              <a:rPr lang="ru-RU" dirty="0"/>
              <a:t> представляет тип </a:t>
            </a:r>
            <a:r>
              <a:rPr lang="ru-RU" dirty="0" err="1">
                <a:solidFill>
                  <a:srgbClr val="FF0000"/>
                </a:solidFill>
              </a:rPr>
              <a:t>ElementRef</a:t>
            </a:r>
            <a:r>
              <a:rPr lang="ru-RU" dirty="0"/>
              <a:t>, который используется для ссылки на элементы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r>
              <a:rPr lang="ru-RU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367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FD0D13-3B0A-4772-9893-DCD49925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шаблонной переменной через </a:t>
            </a:r>
            <a:r>
              <a:rPr lang="en-US" b="1" dirty="0" err="1"/>
              <a:t>ContentChild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6D87250-6CEB-4840-9E15-D3B72C80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import</a:t>
            </a:r>
            <a:r>
              <a:rPr lang="en-US" sz="4900" dirty="0"/>
              <a:t> {Component} </a:t>
            </a:r>
            <a:r>
              <a:rPr lang="en-US" sz="4900" dirty="0">
                <a:solidFill>
                  <a:srgbClr val="00B0F0"/>
                </a:solidFill>
              </a:rPr>
              <a:t>from</a:t>
            </a:r>
            <a:r>
              <a:rPr lang="en-US" sz="4900" dirty="0"/>
              <a:t> </a:t>
            </a:r>
            <a:r>
              <a:rPr lang="en-US" sz="4900" dirty="0">
                <a:solidFill>
                  <a:srgbClr val="7030A0"/>
                </a:solidFill>
              </a:rPr>
              <a:t>'@angular/core’</a:t>
            </a:r>
            <a:r>
              <a:rPr lang="en-US" sz="4900" dirty="0"/>
              <a:t>;</a:t>
            </a:r>
          </a:p>
          <a:p>
            <a:pPr marL="0" indent="0" fontAlgn="base">
              <a:buNone/>
            </a:pPr>
            <a:endParaRPr lang="ru-RU" sz="4900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@Component(</a:t>
            </a:r>
            <a:r>
              <a:rPr lang="en-US" sz="4900" dirty="0"/>
              <a:t>{</a:t>
            </a:r>
          </a:p>
          <a:p>
            <a:pPr marL="0" indent="0" fontAlgn="base">
              <a:buNone/>
            </a:pPr>
            <a:r>
              <a:rPr lang="en-US" sz="4900" dirty="0"/>
              <a:t>    </a:t>
            </a:r>
            <a:r>
              <a:rPr lang="en-US" sz="4900" dirty="0">
                <a:solidFill>
                  <a:srgbClr val="FF0000"/>
                </a:solidFill>
              </a:rPr>
              <a:t>selector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'my-app'</a:t>
            </a:r>
            <a:r>
              <a:rPr lang="en-US" sz="4900" dirty="0"/>
              <a:t>,</a:t>
            </a:r>
          </a:p>
          <a:p>
            <a:pPr marL="0" indent="0" fontAlgn="base">
              <a:buNone/>
            </a:pPr>
            <a:r>
              <a:rPr lang="en-US" sz="4900" dirty="0"/>
              <a:t>  </a:t>
            </a:r>
            <a:r>
              <a:rPr lang="ru-RU" sz="4900" dirty="0"/>
              <a:t>  </a:t>
            </a:r>
            <a:r>
              <a:rPr lang="en-US" sz="4900" dirty="0">
                <a:solidFill>
                  <a:srgbClr val="FF0000"/>
                </a:solidFill>
              </a:rPr>
              <a:t>template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`&lt;child-comp&gt; </a:t>
            </a:r>
          </a:p>
          <a:p>
            <a:pPr marL="0" indent="0" fontAlgn="base">
              <a:buNone/>
            </a:pPr>
            <a:r>
              <a:rPr lang="en-US" sz="4900" dirty="0">
                <a:solidFill>
                  <a:srgbClr val="7030A0"/>
                </a:solidFill>
              </a:rPr>
              <a:t>		&lt;h3 #</a:t>
            </a:r>
            <a:r>
              <a:rPr lang="en-US" sz="4900" dirty="0" err="1">
                <a:solidFill>
                  <a:srgbClr val="7030A0"/>
                </a:solidFill>
              </a:rPr>
              <a:t>headerContent</a:t>
            </a:r>
            <a:r>
              <a:rPr lang="en-US" sz="4900" dirty="0">
                <a:solidFill>
                  <a:srgbClr val="7030A0"/>
                </a:solidFill>
              </a:rPr>
              <a:t>&gt;</a:t>
            </a:r>
            <a:r>
              <a:rPr lang="ru-RU" sz="4900" dirty="0">
                <a:solidFill>
                  <a:srgbClr val="7030A0"/>
                </a:solidFill>
              </a:rPr>
              <a:t>Привет, {{</a:t>
            </a:r>
            <a:r>
              <a:rPr lang="en-US" sz="4900" dirty="0">
                <a:solidFill>
                  <a:srgbClr val="7030A0"/>
                </a:solidFill>
              </a:rPr>
              <a:t>name}}!&lt;/h3&gt; </a:t>
            </a:r>
          </a:p>
          <a:p>
            <a:pPr marL="0" indent="0" fontAlgn="base">
              <a:buNone/>
            </a:pPr>
            <a:r>
              <a:rPr lang="en-US" sz="4900" dirty="0">
                <a:solidFill>
                  <a:srgbClr val="7030A0"/>
                </a:solidFill>
              </a:rPr>
              <a:t>	          &lt;/child-comp&gt;`</a:t>
            </a:r>
          </a:p>
          <a:p>
            <a:pPr marL="0" indent="0" fontAlgn="base">
              <a:buNone/>
            </a:pPr>
            <a:r>
              <a:rPr lang="en-US" sz="4900" dirty="0"/>
              <a:t>}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export class </a:t>
            </a:r>
            <a:r>
              <a:rPr lang="en-US" sz="4900" dirty="0" err="1">
                <a:solidFill>
                  <a:srgbClr val="00B0F0"/>
                </a:solidFill>
              </a:rPr>
              <a:t>AppComponent</a:t>
            </a:r>
            <a:r>
              <a:rPr lang="en-US" sz="4900" dirty="0"/>
              <a:t> {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FF0000"/>
                </a:solidFill>
              </a:rPr>
              <a:t>name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0070C0"/>
                </a:solidFill>
              </a:rPr>
              <a:t>string</a:t>
            </a:r>
            <a:r>
              <a:rPr lang="en-US" sz="4900" dirty="0"/>
              <a:t> = 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ru-RU" sz="4900" dirty="0">
                <a:solidFill>
                  <a:srgbClr val="7030A0"/>
                </a:solidFill>
              </a:rPr>
              <a:t>Владислав</a:t>
            </a:r>
            <a:r>
              <a:rPr lang="en-US" sz="4900" dirty="0">
                <a:solidFill>
                  <a:srgbClr val="7030A0"/>
                </a:solidFill>
              </a:rPr>
              <a:t>"</a:t>
            </a:r>
            <a:r>
              <a:rPr lang="en-US" sz="4900" dirty="0"/>
              <a:t>; </a:t>
            </a:r>
            <a:endParaRPr lang="ru-RU" sz="4900" dirty="0"/>
          </a:p>
          <a:p>
            <a:pPr marL="0" indent="0" fontAlgn="base">
              <a:buNone/>
            </a:pPr>
            <a:r>
              <a:rPr lang="en-US" sz="4900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96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9A9C61-1575-4C07-AA67-ABD6BB1D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шаблонной переменной через </a:t>
            </a:r>
            <a:r>
              <a:rPr lang="en-US" b="1" dirty="0" err="1"/>
              <a:t>ContentChild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2B2907B-719F-4BDC-A77A-68A5583B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import</a:t>
            </a:r>
            <a:r>
              <a:rPr lang="en-US" sz="4900" dirty="0"/>
              <a:t> {Component, </a:t>
            </a:r>
            <a:r>
              <a:rPr lang="en-US" sz="4900" dirty="0" err="1"/>
              <a:t>ViewChild</a:t>
            </a:r>
            <a:r>
              <a:rPr lang="en-US" sz="4900" dirty="0"/>
              <a:t>, </a:t>
            </a:r>
            <a:r>
              <a:rPr lang="en-US" sz="4900" dirty="0" err="1"/>
              <a:t>ElementRef</a:t>
            </a:r>
            <a:r>
              <a:rPr lang="en-US" sz="4900" dirty="0"/>
              <a:t>} </a:t>
            </a:r>
            <a:r>
              <a:rPr lang="en-US" sz="4900" dirty="0">
                <a:solidFill>
                  <a:srgbClr val="00B0F0"/>
                </a:solidFill>
              </a:rPr>
              <a:t>from</a:t>
            </a:r>
            <a:r>
              <a:rPr lang="en-US" sz="4900" dirty="0"/>
              <a:t> </a:t>
            </a:r>
            <a:r>
              <a:rPr lang="en-US" sz="4900" dirty="0">
                <a:solidFill>
                  <a:srgbClr val="7030A0"/>
                </a:solidFill>
              </a:rPr>
              <a:t>'@angular/core’</a:t>
            </a:r>
            <a:r>
              <a:rPr lang="en-US" sz="4900" dirty="0"/>
              <a:t>;</a:t>
            </a:r>
          </a:p>
          <a:p>
            <a:pPr marL="0" indent="0" fontAlgn="base">
              <a:buNone/>
            </a:pPr>
            <a:endParaRPr lang="ru-RU" sz="4900" dirty="0">
              <a:solidFill>
                <a:srgbClr val="00B0F0"/>
              </a:solidFill>
            </a:endParaRP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@Component(</a:t>
            </a:r>
            <a:r>
              <a:rPr lang="en-US" sz="4900" dirty="0"/>
              <a:t>{</a:t>
            </a:r>
          </a:p>
          <a:p>
            <a:pPr marL="0" indent="0" fontAlgn="base">
              <a:buNone/>
            </a:pPr>
            <a:r>
              <a:rPr lang="en-US" sz="4900" dirty="0"/>
              <a:t>    </a:t>
            </a:r>
            <a:r>
              <a:rPr lang="en-US" sz="4900" dirty="0">
                <a:solidFill>
                  <a:srgbClr val="FF0000"/>
                </a:solidFill>
              </a:rPr>
              <a:t>selector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'</a:t>
            </a:r>
            <a:r>
              <a:rPr lang="ru-RU" sz="4900" dirty="0">
                <a:solidFill>
                  <a:srgbClr val="7030A0"/>
                </a:solidFill>
              </a:rPr>
              <a:t>с</a:t>
            </a:r>
            <a:r>
              <a:rPr lang="en-US" sz="4900" dirty="0" err="1">
                <a:solidFill>
                  <a:srgbClr val="7030A0"/>
                </a:solidFill>
              </a:rPr>
              <a:t>hild</a:t>
            </a:r>
            <a:r>
              <a:rPr lang="en-US" sz="4900" dirty="0">
                <a:solidFill>
                  <a:srgbClr val="7030A0"/>
                </a:solidFill>
              </a:rPr>
              <a:t>-comp'</a:t>
            </a:r>
            <a:r>
              <a:rPr lang="en-US" sz="4900" dirty="0"/>
              <a:t>,</a:t>
            </a:r>
          </a:p>
          <a:p>
            <a:pPr marL="0" indent="0" fontAlgn="base">
              <a:buNone/>
            </a:pPr>
            <a:r>
              <a:rPr lang="en-US" sz="4900" dirty="0"/>
              <a:t>  </a:t>
            </a:r>
            <a:r>
              <a:rPr lang="ru-RU" sz="4900" dirty="0"/>
              <a:t>  </a:t>
            </a:r>
            <a:r>
              <a:rPr lang="en-US" sz="4900" dirty="0">
                <a:solidFill>
                  <a:srgbClr val="FF0000"/>
                </a:solidFill>
              </a:rPr>
              <a:t>template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`&lt;ng-content&gt;&lt;/ng-content&gt; </a:t>
            </a:r>
            <a:endParaRPr lang="ru-RU" sz="4900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ru-RU" sz="4900" dirty="0">
                <a:solidFill>
                  <a:srgbClr val="7030A0"/>
                </a:solidFill>
              </a:rPr>
              <a:t>	    </a:t>
            </a:r>
            <a:r>
              <a:rPr lang="en-US" sz="4900" dirty="0">
                <a:solidFill>
                  <a:srgbClr val="7030A0"/>
                </a:solidFill>
              </a:rPr>
              <a:t>&lt;button (click)="change()"&gt;</a:t>
            </a:r>
            <a:r>
              <a:rPr lang="en-US" sz="4900" dirty="0" err="1">
                <a:solidFill>
                  <a:srgbClr val="7030A0"/>
                </a:solidFill>
              </a:rPr>
              <a:t>Изменить</a:t>
            </a:r>
            <a:r>
              <a:rPr lang="en-US" sz="4900" dirty="0">
                <a:solidFill>
                  <a:srgbClr val="7030A0"/>
                </a:solidFill>
              </a:rPr>
              <a:t>&lt;/button&gt;`</a:t>
            </a:r>
          </a:p>
          <a:p>
            <a:pPr marL="0" indent="0" fontAlgn="base">
              <a:buNone/>
            </a:pPr>
            <a:r>
              <a:rPr lang="en-US" sz="4900" dirty="0"/>
              <a:t>}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sz="4900" dirty="0">
                <a:solidFill>
                  <a:srgbClr val="00B0F0"/>
                </a:solidFill>
              </a:rPr>
              <a:t>export class </a:t>
            </a:r>
            <a:r>
              <a:rPr lang="en-US" sz="4900" dirty="0" err="1">
                <a:solidFill>
                  <a:srgbClr val="00B0F0"/>
                </a:solidFill>
              </a:rPr>
              <a:t>ChildComponent</a:t>
            </a:r>
            <a:r>
              <a:rPr lang="en-US" sz="4900" dirty="0"/>
              <a:t> {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 smtClean="0">
                <a:solidFill>
                  <a:srgbClr val="00B0F0"/>
                </a:solidFill>
              </a:rPr>
              <a:t>@ContentChild</a:t>
            </a:r>
            <a:r>
              <a:rPr lang="en-US" sz="4900" dirty="0">
                <a:solidFill>
                  <a:srgbClr val="00B0F0"/>
                </a:solidFill>
              </a:rPr>
              <a:t>(</a:t>
            </a:r>
            <a:r>
              <a:rPr lang="en-US" sz="4900" dirty="0">
                <a:solidFill>
                  <a:srgbClr val="7030A0"/>
                </a:solidFill>
              </a:rPr>
              <a:t>"headerContent"</a:t>
            </a:r>
            <a:r>
              <a:rPr lang="en-US" sz="4900" dirty="0"/>
              <a:t>, {</a:t>
            </a:r>
            <a:r>
              <a:rPr lang="en-US" sz="4900" dirty="0">
                <a:solidFill>
                  <a:srgbClr val="0070C0"/>
                </a:solidFill>
              </a:rPr>
              <a:t>static</a:t>
            </a:r>
            <a:r>
              <a:rPr lang="en-US" sz="4900" dirty="0"/>
              <a:t>: </a:t>
            </a:r>
            <a:r>
              <a:rPr lang="en-US" sz="4900" dirty="0">
                <a:solidFill>
                  <a:srgbClr val="7030A0"/>
                </a:solidFill>
              </a:rPr>
              <a:t>false</a:t>
            </a:r>
            <a:r>
              <a:rPr lang="en-US" sz="4900" dirty="0"/>
              <a:t>}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  <a:r>
              <a:rPr lang="en-US" sz="4900" dirty="0"/>
              <a:t> </a:t>
            </a:r>
            <a:r>
              <a:rPr lang="ru-RU" sz="4900" dirty="0"/>
              <a:t> </a:t>
            </a:r>
            <a:r>
              <a:rPr lang="en-US" sz="4900" dirty="0">
                <a:solidFill>
                  <a:srgbClr val="FF0000"/>
                </a:solidFill>
              </a:rPr>
              <a:t>header</a:t>
            </a:r>
            <a:r>
              <a:rPr lang="en-US" sz="4900" dirty="0"/>
              <a:t>: </a:t>
            </a:r>
            <a:r>
              <a:rPr lang="en-US" sz="4900" dirty="0" err="1">
                <a:solidFill>
                  <a:srgbClr val="FF0000"/>
                </a:solidFill>
              </a:rPr>
              <a:t>ElementRef</a:t>
            </a:r>
            <a:r>
              <a:rPr lang="en-US" sz="4900" dirty="0"/>
              <a:t>;</a:t>
            </a:r>
            <a:endParaRPr lang="ru-RU" sz="4900" dirty="0"/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/>
              <a:t> </a:t>
            </a:r>
            <a:endParaRPr lang="ru-RU" sz="4900" dirty="0"/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00B0F0"/>
                </a:solidFill>
              </a:rPr>
              <a:t>change() </a:t>
            </a:r>
            <a:r>
              <a:rPr lang="en-US" sz="4900" dirty="0"/>
              <a:t>{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00B0F0"/>
                </a:solidFill>
              </a:rPr>
              <a:t>	console.log(</a:t>
            </a:r>
            <a:r>
              <a:rPr lang="en-US" sz="4900" dirty="0" err="1">
                <a:solidFill>
                  <a:srgbClr val="FFC000"/>
                </a:solidFill>
              </a:rPr>
              <a:t>this</a:t>
            </a:r>
            <a:r>
              <a:rPr lang="en-US" sz="4900" dirty="0" err="1"/>
              <a:t>.</a:t>
            </a:r>
            <a:r>
              <a:rPr lang="en-US" sz="4900" dirty="0" err="1">
                <a:solidFill>
                  <a:srgbClr val="FF0000"/>
                </a:solidFill>
              </a:rPr>
              <a:t>header</a:t>
            </a:r>
            <a:r>
              <a:rPr lang="en-US" sz="4900" dirty="0">
                <a:solidFill>
                  <a:srgbClr val="00B0F0"/>
                </a:solidFill>
              </a:rPr>
              <a:t>)</a:t>
            </a:r>
            <a:r>
              <a:rPr lang="en-US" sz="4900" dirty="0"/>
              <a:t>;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>
                <a:solidFill>
                  <a:srgbClr val="FFC000"/>
                </a:solidFill>
              </a:rPr>
              <a:t>	</a:t>
            </a:r>
            <a:r>
              <a:rPr lang="en-US" sz="4900" dirty="0" err="1">
                <a:solidFill>
                  <a:srgbClr val="FFC000"/>
                </a:solidFill>
              </a:rPr>
              <a:t>this</a:t>
            </a:r>
            <a:r>
              <a:rPr lang="en-US" sz="4900" dirty="0" err="1"/>
              <a:t>.</a:t>
            </a:r>
            <a:r>
              <a:rPr lang="en-US" sz="4900" dirty="0" err="1">
                <a:solidFill>
                  <a:srgbClr val="FF0000"/>
                </a:solidFill>
              </a:rPr>
              <a:t>header</a:t>
            </a:r>
            <a:r>
              <a:rPr lang="en-US" sz="4900" dirty="0" err="1"/>
              <a:t>.</a:t>
            </a:r>
            <a:r>
              <a:rPr lang="en-US" sz="4900" dirty="0" err="1">
                <a:solidFill>
                  <a:srgbClr val="FF0000"/>
                </a:solidFill>
              </a:rPr>
              <a:t>nativeElement</a:t>
            </a:r>
            <a:r>
              <a:rPr lang="en-US" sz="4900" dirty="0" err="1"/>
              <a:t>.</a:t>
            </a:r>
            <a:r>
              <a:rPr lang="en-US" sz="4900" dirty="0" err="1">
                <a:solidFill>
                  <a:srgbClr val="FF0000"/>
                </a:solidFill>
              </a:rPr>
              <a:t>textContent</a:t>
            </a:r>
            <a:r>
              <a:rPr lang="en-US" sz="4900" dirty="0"/>
              <a:t> = </a:t>
            </a:r>
            <a:r>
              <a:rPr lang="en-US" sz="4900" dirty="0">
                <a:solidFill>
                  <a:srgbClr val="7030A0"/>
                </a:solidFill>
              </a:rPr>
              <a:t>"Hell</a:t>
            </a:r>
            <a:r>
              <a:rPr lang="ru-RU" sz="4900" dirty="0">
                <a:solidFill>
                  <a:srgbClr val="7030A0"/>
                </a:solidFill>
              </a:rPr>
              <a:t>о </a:t>
            </a:r>
            <a:r>
              <a:rPr lang="en-US" sz="4900" dirty="0">
                <a:solidFill>
                  <a:srgbClr val="7030A0"/>
                </a:solidFill>
              </a:rPr>
              <a:t>to world"</a:t>
            </a:r>
            <a:r>
              <a:rPr lang="en-US" sz="4900" dirty="0"/>
              <a:t>; </a:t>
            </a:r>
          </a:p>
          <a:p>
            <a:pPr marL="457200" lvl="1" indent="0" fontAlgn="base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4900" dirty="0"/>
              <a:t>}</a:t>
            </a:r>
            <a:endParaRPr lang="ru-RU" sz="4900" dirty="0"/>
          </a:p>
          <a:p>
            <a:pPr marL="0" indent="0" fontAlgn="base">
              <a:buNone/>
            </a:pPr>
            <a:r>
              <a:rPr lang="en-US" sz="4900" dirty="0"/>
              <a:t>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89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F4FBB8-A30A-4FCB-8816-51DF5BC8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Привязка шаблонной переменной через </a:t>
            </a:r>
            <a:r>
              <a:rPr lang="en-US" b="1" dirty="0" err="1"/>
              <a:t>ContentChild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092FC15-35CE-4287-BE7F-81076D8D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Здесь определена переменная </a:t>
            </a:r>
            <a:r>
              <a:rPr lang="ru-RU" dirty="0">
                <a:solidFill>
                  <a:srgbClr val="7030A0"/>
                </a:solidFill>
              </a:rPr>
              <a:t>#</a:t>
            </a:r>
            <a:r>
              <a:rPr lang="ru-RU" dirty="0" err="1">
                <a:solidFill>
                  <a:srgbClr val="7030A0"/>
                </a:solidFill>
              </a:rPr>
              <a:t>headerContent</a:t>
            </a:r>
            <a:r>
              <a:rPr lang="ru-RU" dirty="0"/>
              <a:t>, которая указывает на элемент заголовка </a:t>
            </a:r>
            <a:r>
              <a:rPr lang="ru-RU" dirty="0">
                <a:solidFill>
                  <a:srgbClr val="00B050"/>
                </a:solidFill>
              </a:rPr>
              <a:t>h3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Причем поскольку данные из родительского компонента передаются в дочерний напрямую, то для получения этих данных в дочернем компоненте будет использоваться элемент </a:t>
            </a:r>
            <a:r>
              <a:rPr lang="ru-RU" dirty="0" err="1">
                <a:solidFill>
                  <a:srgbClr val="00B050"/>
                </a:solidFill>
              </a:rPr>
              <a:t>ng-conten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Чтобы получить переменные, которые передаются с кодом через </a:t>
            </a:r>
            <a:r>
              <a:rPr lang="ru-RU" dirty="0" err="1">
                <a:solidFill>
                  <a:srgbClr val="00B050"/>
                </a:solidFill>
              </a:rPr>
              <a:t>ng-content</a:t>
            </a:r>
            <a:r>
              <a:rPr lang="ru-RU" dirty="0"/>
              <a:t>, дочерний компонент применяет декоратор </a:t>
            </a:r>
            <a:r>
              <a:rPr lang="ru-RU" dirty="0" err="1">
                <a:solidFill>
                  <a:srgbClr val="00B0F0"/>
                </a:solidFill>
              </a:rPr>
              <a:t>ContentChild</a:t>
            </a:r>
            <a:r>
              <a:rPr lang="ru-RU" dirty="0"/>
              <a:t>. В этот декоратор также передается название переменной. Само свойство декоратора также представляет объект </a:t>
            </a:r>
            <a:r>
              <a:rPr lang="ru-RU" dirty="0" err="1">
                <a:solidFill>
                  <a:srgbClr val="0070C0"/>
                </a:solidFill>
              </a:rPr>
              <a:t>ElementRef</a:t>
            </a:r>
            <a:r>
              <a:rPr lang="ru-RU" dirty="0"/>
              <a:t>. И далее можно манипулировать этим объектом.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57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2925C2-4555-486D-9F51-482AD337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Жизненный цикл компонента</a:t>
            </a:r>
            <a:endParaRPr lang="x-none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A58623F-C748-45E3-A541-94374E98C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06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B5D65D-E256-4F77-AFAB-8CEE84E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компонента</a:t>
            </a:r>
            <a:endParaRPr lang="x-none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93484130-BAFA-46CC-9F34-D017D896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556792"/>
            <a:ext cx="4968552" cy="5222290"/>
          </a:xfrm>
        </p:spPr>
      </p:pic>
    </p:spTree>
    <p:extLst>
      <p:ext uri="{BB962C8B-B14F-4D97-AF65-F5344CB8AC3E}">
        <p14:creationId xmlns:p14="http://schemas.microsoft.com/office/powerpoint/2010/main" val="23781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7E41AC-8386-4C91-9D5E-A6BF09F4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Selector </a:t>
            </a:r>
            <a:r>
              <a:rPr lang="ru-RU" b="1" dirty="0"/>
              <a:t>компонента</a:t>
            </a:r>
            <a:endParaRPr lang="x-none" b="1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E5259B6-00DA-49C9-8349-468AC679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в примере выше устанавливается свойство </a:t>
            </a:r>
            <a:r>
              <a:rPr lang="ru-RU" b="1" dirty="0" err="1">
                <a:solidFill>
                  <a:srgbClr val="FF0000"/>
                </a:solidFill>
              </a:rPr>
              <a:t>selector</a:t>
            </a:r>
            <a:r>
              <a:rPr lang="ru-RU" dirty="0"/>
              <a:t>, которое определяет селектор </a:t>
            </a:r>
            <a:r>
              <a:rPr lang="ru-RU" dirty="0">
                <a:solidFill>
                  <a:srgbClr val="7030A0"/>
                </a:solidFill>
              </a:rPr>
              <a:t>CSS</a:t>
            </a:r>
            <a:r>
              <a:rPr lang="ru-RU" dirty="0"/>
              <a:t>. В элемент с этим селектором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 будет добавлять представление компонента.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54504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0E2DBB-B28E-483C-BDD2-748B9C33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ngOnChanges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1124977-908E-4B70-9D2F-7E2C821E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до метода </a:t>
            </a:r>
            <a:r>
              <a:rPr lang="ru-RU" dirty="0" err="1">
                <a:solidFill>
                  <a:srgbClr val="00B0F0"/>
                </a:solidFill>
              </a:rPr>
              <a:t>ngOnInit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 при начальной установке свойств, которые связаны механизмом привязки, а также при любой их переустановке или изменении их значений. Данный метод в качестве параметра принимает объект класса </a:t>
            </a:r>
            <a:r>
              <a:rPr lang="ru-RU" dirty="0" err="1">
                <a:solidFill>
                  <a:srgbClr val="00B0F0"/>
                </a:solidFill>
              </a:rPr>
              <a:t>SimpleChanges</a:t>
            </a:r>
            <a:r>
              <a:rPr lang="ru-RU" dirty="0"/>
              <a:t>, который содержит предыдущие и текущие значения свойства.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6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C6F884-C6BF-4D60-9E6B-E14B95D9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ngOnInit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52BE6E1-59C3-4FB0-BAE2-84DCB1B7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один раз после установки свойств компонента, которые участвуют в привязке. Выполняет инициализацию компонента.</a:t>
            </a:r>
          </a:p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>
                <a:solidFill>
                  <a:srgbClr val="00B0F0"/>
                </a:solidFill>
              </a:rPr>
              <a:t>ngOnInit</a:t>
            </a:r>
            <a:r>
              <a:rPr lang="ru-RU" dirty="0">
                <a:solidFill>
                  <a:srgbClr val="00B0F0"/>
                </a:solidFill>
              </a:rPr>
              <a:t>() </a:t>
            </a:r>
            <a:r>
              <a:rPr lang="ru-RU" dirty="0"/>
              <a:t>применяется для какой-то комплексной инициализации компонента. Здесь можно выполнять загрузку данных с сервера или из других источников данных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831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65A8C2-0C7E-4C6C-BD2C-A0DC592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ngDoCheck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825B6D9-758A-4932-B084-3C7DAEC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при каждой проверке изменений свойств компонента сразу после методов </a:t>
            </a:r>
            <a:r>
              <a:rPr lang="ru-RU" dirty="0" err="1">
                <a:solidFill>
                  <a:srgbClr val="00B0F0"/>
                </a:solidFill>
              </a:rPr>
              <a:t>ngOnChanges</a:t>
            </a:r>
            <a:r>
              <a:rPr lang="ru-RU" dirty="0"/>
              <a:t> и </a:t>
            </a:r>
            <a:r>
              <a:rPr lang="ru-RU" dirty="0" err="1">
                <a:solidFill>
                  <a:srgbClr val="00B0F0"/>
                </a:solidFill>
              </a:rPr>
              <a:t>ngOnInit</a:t>
            </a:r>
            <a:endParaRPr lang="x-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3C6C20-DF9F-46FC-B634-2C3046F3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ngAfterContentInit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DD31CA5-2742-41D3-A22C-3D15D377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один раз после метода </a:t>
            </a:r>
            <a:r>
              <a:rPr lang="ru-RU" dirty="0" err="1">
                <a:solidFill>
                  <a:srgbClr val="00B0F0"/>
                </a:solidFill>
              </a:rPr>
              <a:t>ngDoCheck</a:t>
            </a:r>
            <a:r>
              <a:rPr lang="ru-RU" dirty="0">
                <a:solidFill>
                  <a:srgbClr val="00B0F0"/>
                </a:solidFill>
              </a:rPr>
              <a:t>() </a:t>
            </a:r>
            <a:r>
              <a:rPr lang="ru-RU" dirty="0"/>
              <a:t>после вставки содержимого в представление компонента кода </a:t>
            </a:r>
            <a:r>
              <a:rPr lang="ru-RU" dirty="0" err="1">
                <a:solidFill>
                  <a:srgbClr val="7030A0"/>
                </a:solidFill>
              </a:rPr>
              <a:t>html</a:t>
            </a:r>
            <a:endParaRPr lang="x-non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92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C244E1-1179-4CE8-B9AA-83627C1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ngAfterContentChecked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C1F85D-B73E-40DD-8EAE-65F3CA55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фреймворком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 при проверке изменений содержимого, которое добавляется в представление компонента. Вызывается после метода </a:t>
            </a:r>
            <a:r>
              <a:rPr lang="ru-RU" dirty="0" err="1">
                <a:solidFill>
                  <a:srgbClr val="00B0F0"/>
                </a:solidFill>
              </a:rPr>
              <a:t>ngAfterContentInit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 и после каждого последующего вызова метода </a:t>
            </a:r>
            <a:r>
              <a:rPr lang="ru-RU" dirty="0" err="1">
                <a:solidFill>
                  <a:srgbClr val="00B0F0"/>
                </a:solidFill>
              </a:rPr>
              <a:t>ngDoCheck</a:t>
            </a:r>
            <a:r>
              <a:rPr lang="ru-RU" dirty="0">
                <a:solidFill>
                  <a:srgbClr val="00B0F0"/>
                </a:solidFill>
              </a:rPr>
              <a:t>()</a:t>
            </a:r>
            <a:endParaRPr lang="x-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565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9202BC-1335-4CC9-A518-629658B8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ngAfterViewInit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C1CB248-441C-48BE-A15C-4C44D07D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фреймворком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 после инициализации представления компонента, а также представлений дочерних компонентов. Вызывается только один раз сразу после первого вызова метода </a:t>
            </a:r>
            <a:r>
              <a:rPr lang="ru-RU" dirty="0" err="1">
                <a:solidFill>
                  <a:srgbClr val="00B0F0"/>
                </a:solidFill>
              </a:rPr>
              <a:t>ngAfterContentChecked</a:t>
            </a:r>
            <a:r>
              <a:rPr lang="ru-RU" dirty="0">
                <a:solidFill>
                  <a:srgbClr val="00B0F0"/>
                </a:solidFill>
              </a:rPr>
              <a:t>()</a:t>
            </a:r>
            <a:endParaRPr lang="x-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061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7CDFF1-F212-48A6-8231-5C5EB4A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ngAfterViewChecked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BB3EBF-6DB5-4B1D-88A1-0527BBF5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Вызывается фреймворком 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/>
              <a:t> после проверки на изменения в представлении компонента, а также проверки представлений дочерних компонентов. Вызывается после первого вызова метода </a:t>
            </a:r>
            <a:r>
              <a:rPr lang="ru-RU" dirty="0" err="1">
                <a:solidFill>
                  <a:srgbClr val="00B0F0"/>
                </a:solidFill>
              </a:rPr>
              <a:t>ngAfterViewInit</a:t>
            </a:r>
            <a:r>
              <a:rPr lang="ru-RU" dirty="0">
                <a:solidFill>
                  <a:srgbClr val="00B0F0"/>
                </a:solidFill>
              </a:rPr>
              <a:t>() </a:t>
            </a:r>
            <a:r>
              <a:rPr lang="ru-RU" dirty="0"/>
              <a:t>и после каждого последующего вызова </a:t>
            </a:r>
            <a:r>
              <a:rPr lang="ru-RU" dirty="0" err="1">
                <a:solidFill>
                  <a:srgbClr val="00B0F0"/>
                </a:solidFill>
              </a:rPr>
              <a:t>ngAfterContentChecked</a:t>
            </a:r>
            <a:r>
              <a:rPr lang="ru-RU" dirty="0">
                <a:solidFill>
                  <a:srgbClr val="00B0F0"/>
                </a:solidFill>
              </a:rPr>
              <a:t>()</a:t>
            </a:r>
            <a:endParaRPr lang="x-non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898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E90BEE-4239-448E-ACCB-8B2C1698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ngOnDestroy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E525E1-A0BC-4813-8170-45E69026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>
                <a:solidFill>
                  <a:srgbClr val="00B0F0"/>
                </a:solidFill>
              </a:rPr>
              <a:t>ngOnDestroy</a:t>
            </a:r>
            <a:r>
              <a:rPr lang="ru-RU" dirty="0">
                <a:solidFill>
                  <a:srgbClr val="00B0F0"/>
                </a:solidFill>
              </a:rPr>
              <a:t>() </a:t>
            </a:r>
            <a:r>
              <a:rPr lang="ru-RU" dirty="0"/>
              <a:t>вызывается перед удалением компонента. И в этом методе можно освобождать те используемые ресурсы, которые не удаляются автоматически сборщиком мусора. Здесь также можно удалять подписку на какие-то события элементов </a:t>
            </a:r>
            <a:r>
              <a:rPr lang="ru-RU" dirty="0">
                <a:solidFill>
                  <a:srgbClr val="7030A0"/>
                </a:solidFill>
              </a:rPr>
              <a:t>DOM</a:t>
            </a:r>
            <a:r>
              <a:rPr lang="ru-RU" dirty="0"/>
              <a:t>, останавливать таймеры и т.д.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066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4AC975-FA03-4243-8CF1-7C647E8E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CSS-</a:t>
            </a:r>
            <a:r>
              <a:rPr lang="ru-RU" b="1" dirty="0"/>
              <a:t>стили компонента</a:t>
            </a:r>
            <a:endParaRPr lang="x-none" b="1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B32E99E-4732-46AE-8A37-7DDE81208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785319"/>
            <a:ext cx="564609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import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from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angular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/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core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@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(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selector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my-app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'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template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`&lt;h1&gt;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Hello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Angular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 11&lt;/h1&gt;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            &lt;p&gt;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Angular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 </a:t>
            </a:r>
            <a:r>
              <a:rPr lang="ru-RU" altLang="x-none" sz="2400" dirty="0">
                <a:solidFill>
                  <a:srgbClr val="7030A0"/>
                </a:solidFill>
                <a:latin typeface="+mn-lt"/>
              </a:rPr>
              <a:t>лучше </a:t>
            </a:r>
            <a:r>
              <a:rPr lang="en-US" altLang="x-none" sz="2400" dirty="0">
                <a:solidFill>
                  <a:srgbClr val="7030A0"/>
                </a:solidFill>
                <a:latin typeface="+mn-lt"/>
              </a:rPr>
              <a:t>React!!!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&lt;/p&gt;`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 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styles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` 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            h1, h2{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color:navy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;}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            p{font-size:13px;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font-family:Verdana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;}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</a:rPr>
              <a:t>    `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]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)</a:t>
            </a:r>
            <a:endParaRPr kumimoji="0" lang="x-none" altLang="x-none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export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class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AppComponent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 }</a:t>
            </a:r>
            <a:endParaRPr kumimoji="0" lang="x-none" altLang="x-non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532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powerpointbase.com-883</Template>
  <TotalTime>1914</TotalTime>
  <Words>2329</Words>
  <Application>Microsoft Office PowerPoint</Application>
  <PresentationFormat>Экран (4:3)</PresentationFormat>
  <Paragraphs>559</Paragraphs>
  <Slides>87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Тема Office</vt:lpstr>
      <vt:lpstr>Angular</vt:lpstr>
      <vt:lpstr>Компоненты в Angular</vt:lpstr>
      <vt:lpstr>Пример компонента</vt:lpstr>
      <vt:lpstr>Export компонента</vt:lpstr>
      <vt:lpstr>Декоратор @Component</vt:lpstr>
      <vt:lpstr>Шаблон компонента</vt:lpstr>
      <vt:lpstr>Шаблон компонента</vt:lpstr>
      <vt:lpstr>Selector компонента</vt:lpstr>
      <vt:lpstr>CSS-стили компонента</vt:lpstr>
      <vt:lpstr>CSS-стили компонента</vt:lpstr>
      <vt:lpstr>Подключение внешних css-стилей</vt:lpstr>
      <vt:lpstr>Подключение внешних css-стилей</vt:lpstr>
      <vt:lpstr>app.component.css</vt:lpstr>
      <vt:lpstr>Пример компонента с html-шаблоном и css-файлом</vt:lpstr>
      <vt:lpstr>Привязка  в компонентах</vt:lpstr>
      <vt:lpstr>Типы привязки в компонентах</vt:lpstr>
      <vt:lpstr>Интерполяция</vt:lpstr>
      <vt:lpstr>Интерполяция</vt:lpstr>
      <vt:lpstr>Интерполяция</vt:lpstr>
      <vt:lpstr>Привязка свойств элементов html</vt:lpstr>
      <vt:lpstr>Привязка свойств элементов html</vt:lpstr>
      <vt:lpstr>Привязка свойств элементов html</vt:lpstr>
      <vt:lpstr>Привязка свойств элементов html</vt:lpstr>
      <vt:lpstr>Аналогия с интерполяцией</vt:lpstr>
      <vt:lpstr>Привязка к атрибуту</vt:lpstr>
      <vt:lpstr>Привязка к атрибуту</vt:lpstr>
      <vt:lpstr>Привязка к атрибуту</vt:lpstr>
      <vt:lpstr>Привязка к событию</vt:lpstr>
      <vt:lpstr>Привязка к событию</vt:lpstr>
      <vt:lpstr>Привязка к событию</vt:lpstr>
      <vt:lpstr>Привязка к событию</vt:lpstr>
      <vt:lpstr>Использование объекта Event</vt:lpstr>
      <vt:lpstr>Использование объекта Event</vt:lpstr>
      <vt:lpstr>Двусторонняя привязка</vt:lpstr>
      <vt:lpstr>Двусторонняя привязка</vt:lpstr>
      <vt:lpstr>Двусторонняя привязка</vt:lpstr>
      <vt:lpstr>Привязка к классам CSS</vt:lpstr>
      <vt:lpstr>Привязка к классам CSS</vt:lpstr>
      <vt:lpstr>Привязка к классам CSS</vt:lpstr>
      <vt:lpstr>Класс через привязку свойств</vt:lpstr>
      <vt:lpstr>Привязка стилей</vt:lpstr>
      <vt:lpstr>Привязка стилей</vt:lpstr>
      <vt:lpstr>Привязка стилей</vt:lpstr>
      <vt:lpstr>Вспомогательные компоненты</vt:lpstr>
      <vt:lpstr>Вспомогательные компоненты</vt:lpstr>
      <vt:lpstr>Пример child.component.ts</vt:lpstr>
      <vt:lpstr>Пример app.component.ts</vt:lpstr>
      <vt:lpstr>Принцип работы</vt:lpstr>
      <vt:lpstr>Принцип работы</vt:lpstr>
      <vt:lpstr>Передача данных в дочерний компонент</vt:lpstr>
      <vt:lpstr>Передача данных в дочерний компонент</vt:lpstr>
      <vt:lpstr>Передача данных в дочерний компонент</vt:lpstr>
      <vt:lpstr>Привязка к сеттеру</vt:lpstr>
      <vt:lpstr>Привязка к сеттеру</vt:lpstr>
      <vt:lpstr>Привязка к событиям дочернего компонента</vt:lpstr>
      <vt:lpstr>Привязка к событиям дочернего компонента</vt:lpstr>
      <vt:lpstr>Привязка к событиям дочернего компонента</vt:lpstr>
      <vt:lpstr>Привязка к событиям дочернего компонента</vt:lpstr>
      <vt:lpstr>Двусторонняя привязка</vt:lpstr>
      <vt:lpstr>Двусторонняя привязка</vt:lpstr>
      <vt:lpstr>Двусторонняя привязка</vt:lpstr>
      <vt:lpstr>Двусторонняя привязка</vt:lpstr>
      <vt:lpstr>Двусторонняя привязка</vt:lpstr>
      <vt:lpstr>Шаблонные переменные</vt:lpstr>
      <vt:lpstr>Описание пременной</vt:lpstr>
      <vt:lpstr>Шаблонные переменные</vt:lpstr>
      <vt:lpstr>Шаблонные переменные</vt:lpstr>
      <vt:lpstr>Шаблонные переменные</vt:lpstr>
      <vt:lpstr>Шаблонные переменные</vt:lpstr>
      <vt:lpstr>ViewChild</vt:lpstr>
      <vt:lpstr>Привязка компонента черезViewChild</vt:lpstr>
      <vt:lpstr>Привязка компонента через ViewChild</vt:lpstr>
      <vt:lpstr>Привязка шаблонной переменной через ViewChild</vt:lpstr>
      <vt:lpstr>Привязка шаблонной переменной через ViewChild</vt:lpstr>
      <vt:lpstr>Привязка шаблонной переменной через ContentChild</vt:lpstr>
      <vt:lpstr>Привязка шаблонной переменной через ContentChild</vt:lpstr>
      <vt:lpstr>Привязка шаблонной переменной через ContentChild</vt:lpstr>
      <vt:lpstr>Жизненный цикл компонента</vt:lpstr>
      <vt:lpstr>Жизненный цикл компонента</vt:lpstr>
      <vt:lpstr>ngOnChanges</vt:lpstr>
      <vt:lpstr>ngOnInit</vt:lpstr>
      <vt:lpstr>ngDoCheck</vt:lpstr>
      <vt:lpstr>ngAfterContentInit</vt:lpstr>
      <vt:lpstr>ngAfterContentChecked</vt:lpstr>
      <vt:lpstr>ngAfterViewInit</vt:lpstr>
      <vt:lpstr>ngAfterViewChecked</vt:lpstr>
      <vt:lpstr>ngOnDestroy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174</cp:revision>
  <dcterms:modified xsi:type="dcterms:W3CDTF">2022-01-31T14:27:42Z</dcterms:modified>
</cp:coreProperties>
</file>