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99" r:id="rId3"/>
    <p:sldId id="300" r:id="rId4"/>
    <p:sldId id="301" r:id="rId5"/>
    <p:sldId id="303" r:id="rId6"/>
    <p:sldId id="304" r:id="rId7"/>
    <p:sldId id="305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02" r:id="rId17"/>
    <p:sldId id="315" r:id="rId18"/>
    <p:sldId id="314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F156A1-5B90-4780-8D24-F26EBF0845C1}">
          <p14:sldIdLst>
            <p14:sldId id="256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311"/>
            <p14:sldId id="312"/>
            <p14:sldId id="313"/>
            <p14:sldId id="302"/>
            <p14:sldId id="315"/>
            <p14:sldId id="314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D48D-33E6-4312-98CD-30E2E6318723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D59D-B0BB-4A54-A292-20A6670E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5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Установка и настройка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директив </a:t>
            </a:r>
            <a:r>
              <a:rPr lang="ru-RU" b="1" dirty="0" err="1">
                <a:solidFill>
                  <a:srgbClr val="00B0F0"/>
                </a:solidFill>
              </a:rPr>
              <a:t>import</a:t>
            </a:r>
            <a:r>
              <a:rPr lang="ru-RU" dirty="0"/>
              <a:t> здесь импортируется ряд нужных нам модулей. Прежде всего, это модуль </a:t>
            </a:r>
            <a:r>
              <a:rPr lang="ru-RU" dirty="0" err="1">
                <a:solidFill>
                  <a:srgbClr val="00B0F0"/>
                </a:solidFill>
              </a:rPr>
              <a:t>NgModule</a:t>
            </a:r>
            <a:r>
              <a:rPr lang="ru-RU" dirty="0"/>
              <a:t>. Для работы с браузером также требуется модуль </a:t>
            </a:r>
            <a:r>
              <a:rPr lang="ru-RU" dirty="0" err="1">
                <a:solidFill>
                  <a:srgbClr val="00B0F0"/>
                </a:solidFill>
              </a:rPr>
              <a:t>BrowserModule</a:t>
            </a:r>
            <a:r>
              <a:rPr lang="ru-RU" dirty="0"/>
              <a:t>. Так как наш компонент использует элемент 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/>
              <a:t> или элемент формы, то также подключаем модуль </a:t>
            </a:r>
            <a:r>
              <a:rPr lang="ru-RU" dirty="0" err="1">
                <a:solidFill>
                  <a:srgbClr val="00B0F0"/>
                </a:solidFill>
              </a:rPr>
              <a:t>FormsModule</a:t>
            </a:r>
            <a:r>
              <a:rPr lang="ru-RU" dirty="0"/>
              <a:t>. И далее импортируется созданный ранее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11243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модуля</a:t>
            </a:r>
            <a:r>
              <a:rPr lang="en-US" b="1" dirty="0" smtClean="0"/>
              <a:t> (</a:t>
            </a:r>
            <a:r>
              <a:rPr lang="en-US" b="1" dirty="0" err="1"/>
              <a:t>app.module.ts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NgModule</a:t>
            </a:r>
            <a:r>
              <a:rPr lang="en-US" dirty="0"/>
              <a:t> }     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BrowserModule</a:t>
            </a:r>
            <a:r>
              <a:rPr lang="en-US" dirty="0"/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'@angular/platform-browser'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FormsModule</a:t>
            </a:r>
            <a:r>
              <a:rPr lang="en-US" dirty="0"/>
              <a:t> }  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'@angular/forms'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AppComponent</a:t>
            </a:r>
            <a:r>
              <a:rPr lang="en-US" dirty="0"/>
              <a:t> }  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'./</a:t>
            </a:r>
            <a:r>
              <a:rPr lang="en-US" dirty="0" err="1">
                <a:solidFill>
                  <a:srgbClr val="7030A0"/>
                </a:solidFill>
              </a:rPr>
              <a:t>app.component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NgModule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imports</a:t>
            </a:r>
            <a:r>
              <a:rPr lang="en-US" dirty="0"/>
              <a:t>:      [ </a:t>
            </a:r>
            <a:r>
              <a:rPr lang="en-US" dirty="0" err="1"/>
              <a:t>BrowserModule</a:t>
            </a:r>
            <a:r>
              <a:rPr lang="en-US" dirty="0"/>
              <a:t>, </a:t>
            </a:r>
            <a:r>
              <a:rPr lang="en-US" dirty="0" err="1"/>
              <a:t>FormsModule</a:t>
            </a:r>
            <a:r>
              <a:rPr lang="en-US" dirty="0"/>
              <a:t> ],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declarations</a:t>
            </a:r>
            <a:r>
              <a:rPr lang="en-US" dirty="0"/>
              <a:t>: [ </a:t>
            </a:r>
            <a:r>
              <a:rPr lang="en-US" dirty="0" err="1"/>
              <a:t>AppComponent</a:t>
            </a:r>
            <a:r>
              <a:rPr lang="en-US" dirty="0"/>
              <a:t> ],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FF0000"/>
                </a:solidFill>
              </a:rPr>
              <a:t> bootstrap</a:t>
            </a:r>
            <a:r>
              <a:rPr lang="en-US" dirty="0"/>
              <a:t>:    [ </a:t>
            </a:r>
            <a:r>
              <a:rPr lang="en-US" dirty="0" err="1"/>
              <a:t>AppComponent</a:t>
            </a:r>
            <a:r>
              <a:rPr lang="en-US" dirty="0"/>
              <a:t> ]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AppModule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{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80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Запуск приложения</a:t>
            </a:r>
            <a:r>
              <a:rPr lang="en-US" b="1" dirty="0" smtClean="0"/>
              <a:t> (</a:t>
            </a:r>
            <a:r>
              <a:rPr lang="en-US" b="1" dirty="0" err="1"/>
              <a:t>main.ts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platformBrowserDynamic</a:t>
            </a:r>
            <a:r>
              <a:rPr lang="en-US" dirty="0"/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'@angular/platform-browser-dynamic'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AppModule</a:t>
            </a:r>
            <a:r>
              <a:rPr lang="en-US" dirty="0"/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'./app/</a:t>
            </a:r>
            <a:r>
              <a:rPr lang="en-US" dirty="0" err="1">
                <a:solidFill>
                  <a:srgbClr val="7030A0"/>
                </a:solidFill>
              </a:rPr>
              <a:t>app.module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B0F0"/>
                </a:solidFill>
              </a:rPr>
              <a:t>const</a:t>
            </a:r>
            <a:r>
              <a:rPr lang="en-US" dirty="0"/>
              <a:t> platform 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platformBrowserDynamic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B0F0"/>
                </a:solidFill>
              </a:rPr>
              <a:t>platform.bootstrapModule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AppModule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32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Полифилы</a:t>
            </a:r>
            <a:r>
              <a:rPr lang="ru-RU" b="1" dirty="0" smtClean="0"/>
              <a:t> (</a:t>
            </a:r>
            <a:r>
              <a:rPr lang="en-US" b="1" dirty="0" err="1"/>
              <a:t>polyfills.ts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>
                <a:solidFill>
                  <a:srgbClr val="7030A0"/>
                </a:solidFill>
              </a:rPr>
              <a:t>'zone.js/</a:t>
            </a:r>
            <a:r>
              <a:rPr lang="en-US" dirty="0" err="1">
                <a:solidFill>
                  <a:srgbClr val="7030A0"/>
                </a:solidFill>
              </a:rPr>
              <a:t>dist</a:t>
            </a:r>
            <a:r>
              <a:rPr lang="en-US" dirty="0">
                <a:solidFill>
                  <a:srgbClr val="7030A0"/>
                </a:solidFill>
              </a:rPr>
              <a:t>/zone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/>
              <a:t>П</a:t>
            </a:r>
            <a:r>
              <a:rPr lang="ru-RU" dirty="0" err="1" smtClean="0"/>
              <a:t>олифилы</a:t>
            </a:r>
            <a:r>
              <a:rPr lang="ru-RU" dirty="0" smtClean="0"/>
              <a:t> </a:t>
            </a:r>
            <a:r>
              <a:rPr lang="ru-RU" dirty="0"/>
              <a:t>- инструменты, которые необходимы для поддержки приложения на </a:t>
            </a:r>
            <a:r>
              <a:rPr lang="ru-RU" dirty="0" err="1"/>
              <a:t>Angular</a:t>
            </a:r>
            <a:r>
              <a:rPr lang="ru-RU" dirty="0"/>
              <a:t> различными браузерами</a:t>
            </a:r>
          </a:p>
        </p:txBody>
      </p:sp>
    </p:spTree>
    <p:extLst>
      <p:ext uri="{BB962C8B-B14F-4D97-AF65-F5344CB8AC3E}">
        <p14:creationId xmlns:p14="http://schemas.microsoft.com/office/powerpoint/2010/main" val="403798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Главная страница (</a:t>
            </a:r>
            <a:r>
              <a:rPr lang="en-US" b="1" dirty="0" smtClean="0"/>
              <a:t>index.html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&lt;!DOCTYPE html&gt;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&lt;html&gt;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&lt;head&gt;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50"/>
                </a:solidFill>
              </a:rPr>
              <a:t>&lt;meta charset="utf-8" /&gt;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50"/>
                </a:solidFill>
              </a:rPr>
              <a:t>&lt;title&gt;</a:t>
            </a:r>
            <a:r>
              <a:rPr lang="en-US" dirty="0"/>
              <a:t>Hello Angular</a:t>
            </a:r>
            <a:r>
              <a:rPr lang="en-US" dirty="0">
                <a:solidFill>
                  <a:srgbClr val="00B050"/>
                </a:solidFill>
              </a:rPr>
              <a:t>&lt;/title&gt;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&lt;/head&gt;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&lt;body&gt;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C000"/>
                </a:solidFill>
              </a:rPr>
              <a:t>&lt;my-app&gt;</a:t>
            </a:r>
            <a:r>
              <a:rPr lang="ru-RU" dirty="0"/>
              <a:t>Загрузка...</a:t>
            </a:r>
            <a:r>
              <a:rPr lang="ru-RU" dirty="0">
                <a:solidFill>
                  <a:srgbClr val="FFC000"/>
                </a:solidFill>
              </a:rPr>
              <a:t>&lt;/</a:t>
            </a:r>
            <a:r>
              <a:rPr lang="en-US" dirty="0">
                <a:solidFill>
                  <a:srgbClr val="FFC000"/>
                </a:solidFill>
              </a:rPr>
              <a:t>my-app&gt;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&lt;/body&gt;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50"/>
                </a:solidFill>
              </a:rPr>
              <a:t>&lt;/html&gt;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26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Файлы конфигурации приложения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 smtClean="0"/>
          </a:p>
          <a:p>
            <a:pPr marL="457200" lvl="1" indent="0">
              <a:buNone/>
            </a:pPr>
            <a:r>
              <a:rPr lang="ru-RU" i="1" dirty="0" smtClean="0"/>
              <a:t>Файл конфигурации приложения</a:t>
            </a:r>
            <a:endParaRPr lang="en-US" i="1" dirty="0" smtClean="0"/>
          </a:p>
          <a:p>
            <a:r>
              <a:rPr lang="en-US" dirty="0" err="1" smtClean="0"/>
              <a:t>angular.json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ru-RU" sz="2400" i="1" dirty="0" smtClean="0"/>
              <a:t>Файл </a:t>
            </a:r>
            <a:r>
              <a:rPr lang="ru-RU" sz="2400" i="1" dirty="0"/>
              <a:t>конфигурации </a:t>
            </a:r>
            <a:r>
              <a:rPr lang="en-US" sz="2400" i="1" dirty="0" smtClean="0"/>
              <a:t>Angular </a:t>
            </a:r>
            <a:r>
              <a:rPr lang="en-US" sz="2400" i="1" dirty="0" err="1" smtClean="0"/>
              <a:t>Cli</a:t>
            </a:r>
            <a:endParaRPr lang="en-US" dirty="0" smtClean="0"/>
          </a:p>
          <a:p>
            <a:r>
              <a:rPr lang="en-US" dirty="0" err="1" smtClean="0"/>
              <a:t>tsconfig.json</a:t>
            </a:r>
            <a:endParaRPr lang="en-US" dirty="0" smtClean="0"/>
          </a:p>
          <a:p>
            <a:pPr marL="457200" lvl="1" indent="0">
              <a:buNone/>
            </a:pPr>
            <a:r>
              <a:rPr lang="ru-RU" i="1" dirty="0" smtClean="0"/>
              <a:t>Файл конфигурации </a:t>
            </a:r>
            <a:r>
              <a:rPr lang="en-US" i="1" dirty="0" err="1" smtClean="0"/>
              <a:t>TypeScirpt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455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76786"/>
              </p:ext>
            </p:extLst>
          </p:nvPr>
        </p:nvGraphicFramePr>
        <p:xfrm>
          <a:off x="611560" y="1484784"/>
          <a:ext cx="788670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3691607">
                <a:tc>
                  <a:txBody>
                    <a:bodyPr/>
                    <a:lstStyle/>
                    <a:p>
                      <a:pPr fontAlgn="base"/>
                      <a:r>
                        <a:rPr lang="ru-RU" sz="1400" kern="1200" dirty="0" smtClean="0">
                          <a:effectLst/>
                        </a:rPr>
                        <a:t>  </a:t>
                      </a:r>
                      <a:r>
                        <a:rPr lang="en-US" sz="1400" kern="1200" dirty="0" smtClean="0">
                          <a:effectLst/>
                        </a:rPr>
                        <a:t>"name": "hello",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"version": "1.0.0",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"description": "First Angular 11 Project",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"author": “</a:t>
                      </a:r>
                      <a:r>
                        <a:rPr lang="en-US" sz="1400" kern="1200" dirty="0" err="1" smtClean="0">
                          <a:effectLst/>
                        </a:rPr>
                        <a:t>Vasya</a:t>
                      </a:r>
                      <a:r>
                        <a:rPr lang="en-US" sz="1400" kern="1200" dirty="0" smtClean="0">
                          <a:effectLst/>
                        </a:rPr>
                        <a:t> </a:t>
                      </a:r>
                      <a:r>
                        <a:rPr lang="en-US" sz="1400" kern="1200" dirty="0" err="1" smtClean="0">
                          <a:effectLst/>
                        </a:rPr>
                        <a:t>Pupkin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"scripts": {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</a:t>
                      </a:r>
                      <a:r>
                        <a:rPr lang="en-US" sz="1400" kern="1200" dirty="0" err="1" smtClean="0">
                          <a:effectLst/>
                        </a:rPr>
                        <a:t>ng</a:t>
                      </a:r>
                      <a:r>
                        <a:rPr lang="en-US" sz="1400" kern="1200" dirty="0" smtClean="0">
                          <a:effectLst/>
                        </a:rPr>
                        <a:t>": "</a:t>
                      </a:r>
                      <a:r>
                        <a:rPr lang="en-US" sz="1400" kern="1200" dirty="0" err="1" smtClean="0">
                          <a:effectLst/>
                        </a:rPr>
                        <a:t>ng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"start": "</a:t>
                      </a:r>
                      <a:r>
                        <a:rPr lang="en-US" sz="1400" kern="1200" dirty="0" err="1" smtClean="0">
                          <a:effectLst/>
                        </a:rPr>
                        <a:t>ng</a:t>
                      </a:r>
                      <a:r>
                        <a:rPr lang="en-US" sz="1400" kern="1200" dirty="0" smtClean="0">
                          <a:effectLst/>
                        </a:rPr>
                        <a:t> serve",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"build": "</a:t>
                      </a:r>
                      <a:r>
                        <a:rPr lang="en-US" sz="1400" kern="1200" dirty="0" err="1" smtClean="0">
                          <a:effectLst/>
                        </a:rPr>
                        <a:t>ng</a:t>
                      </a:r>
                      <a:r>
                        <a:rPr lang="en-US" sz="1400" kern="1200" dirty="0" smtClean="0">
                          <a:effectLst/>
                        </a:rPr>
                        <a:t> build"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},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"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dependencies</a:t>
                      </a:r>
                      <a:r>
                        <a:rPr lang="en-US" sz="1400" kern="1200" dirty="0" smtClean="0">
                          <a:effectLst/>
                        </a:rPr>
                        <a:t>": {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"@angular/common":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"@angular/compiler":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"@angular/core":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"@angular/forms":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"@angular/platform-browser":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"@angular/platform-browser-dynamic":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"@angular/router":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</a:t>
                      </a:r>
                      <a:r>
                        <a:rPr lang="en-US" sz="1400" kern="1200" dirty="0" err="1" smtClean="0">
                          <a:effectLst/>
                        </a:rPr>
                        <a:t>rxjs</a:t>
                      </a:r>
                      <a:r>
                        <a:rPr lang="en-US" sz="1400" kern="1200" dirty="0" smtClean="0">
                          <a:effectLst/>
                        </a:rPr>
                        <a:t>": "~6.6.3",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"zone.js": "~0.11.3"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},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"</a:t>
                      </a:r>
                      <a:r>
                        <a:rPr lang="en-US" sz="1400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devDependencies</a:t>
                      </a:r>
                      <a:r>
                        <a:rPr lang="en-US" sz="1400" kern="1200" dirty="0" smtClean="0">
                          <a:effectLst/>
                        </a:rPr>
                        <a:t>": {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"@angular-</a:t>
                      </a:r>
                      <a:r>
                        <a:rPr lang="en-US" sz="1400" kern="1200" dirty="0" err="1" smtClean="0">
                          <a:effectLst/>
                        </a:rPr>
                        <a:t>devkit</a:t>
                      </a:r>
                      <a:r>
                        <a:rPr lang="en-US" sz="1400" kern="1200" dirty="0" smtClean="0">
                          <a:effectLst/>
                        </a:rPr>
                        <a:t>/build-angular": "~</a:t>
                      </a:r>
                      <a:r>
                        <a:rPr lang="en-US" sz="1400" kern="1200" dirty="0" smtClean="0">
                          <a:effectLst/>
                        </a:rPr>
                        <a:t>0.1300.0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"@angular/cli": "~</a:t>
                      </a:r>
                      <a:r>
                        <a:rPr lang="en-US" sz="1400" kern="1200" dirty="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"@angular/compiler-cli": </a:t>
                      </a:r>
                      <a:r>
                        <a:rPr lang="en-US" sz="1400" kern="1200" smtClean="0">
                          <a:effectLst/>
                        </a:rPr>
                        <a:t>"~</a:t>
                      </a:r>
                      <a:r>
                        <a:rPr lang="en-US" sz="1400" kern="1200" smtClean="0">
                          <a:effectLst/>
                        </a:rPr>
                        <a:t>13.0.0</a:t>
                      </a:r>
                      <a:r>
                        <a:rPr lang="en-US" sz="1400" kern="1200" dirty="0" smtClean="0">
                          <a:effectLst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"@types/node": "~14.14.7",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  "typescript": "~4.0.5"</a:t>
                      </a:r>
                    </a:p>
                    <a:p>
                      <a:pPr fontAlgn="base"/>
                      <a:r>
                        <a:rPr lang="en-US" sz="1400" kern="1200" dirty="0" smtClean="0">
                          <a:effectLst/>
                        </a:rPr>
                        <a:t>  }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tsconfig.json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993570"/>
              </p:ext>
            </p:extLst>
          </p:nvPr>
        </p:nvGraphicFramePr>
        <p:xfrm>
          <a:off x="628650" y="1825625"/>
          <a:ext cx="788670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compileOnSave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compilerOptions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baseUrl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"./",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sourceMap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"declaration": false,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downlevelIteration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experimentalDecorators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"module": 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esnext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moduleResolution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"node",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"target": "es2015",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typeRoots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node_modules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/@types"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"lib": [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"es2018",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},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"files": [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main.ts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polyfills.ts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],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"include": [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/**/*.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d.ts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]</a:t>
                      </a:r>
                    </a:p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2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</a:t>
            </a:r>
            <a:r>
              <a:rPr lang="en-US" b="1" dirty="0" err="1" smtClean="0"/>
              <a:t>ngular.json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35520"/>
              </p:ext>
            </p:extLst>
          </p:nvPr>
        </p:nvGraphicFramePr>
        <p:xfrm>
          <a:off x="611560" y="1412776"/>
          <a:ext cx="788670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"version": 1,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"projects":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"hello":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projectType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"application",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"root": "",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sourceRoot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"architect":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"build":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"builder": "@angular-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devkit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build-angular:browser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"options":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outputPath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/hello",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"index":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/index.html",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"main":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main.ts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polyfills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polyfills.ts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tsConfig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tsconfig.json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}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"serve":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"builder": "@angular-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devkit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build-angular:dev-server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"options": {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browserTarget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hello:build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}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}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}},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defaultProject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"hello"</a:t>
                      </a:r>
                    </a:p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7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angular.json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/>
              <a:t>projectType</a:t>
            </a:r>
            <a:r>
              <a:rPr lang="ru-RU" b="1" dirty="0"/>
              <a:t>: </a:t>
            </a:r>
            <a:r>
              <a:rPr lang="ru-RU" dirty="0"/>
              <a:t>тип проекта. Значение "</a:t>
            </a:r>
            <a:r>
              <a:rPr lang="ru-RU" dirty="0" err="1"/>
              <a:t>application</a:t>
            </a:r>
            <a:r>
              <a:rPr lang="ru-RU" dirty="0"/>
              <a:t>" указывает, что проект будет представлять приложение, которое можно будет запускать в браузере</a:t>
            </a:r>
          </a:p>
          <a:p>
            <a:r>
              <a:rPr lang="ru-RU" b="1" dirty="0" err="1"/>
              <a:t>root</a:t>
            </a:r>
            <a:r>
              <a:rPr lang="ru-RU" b="1" dirty="0"/>
              <a:t>: </a:t>
            </a:r>
            <a:r>
              <a:rPr lang="ru-RU" dirty="0"/>
              <a:t>указывает на папку файлов проекта относительно рабочей среды. Пустое значение соответствует корневой папке проекта, так как в данном случае рабочая среда и каталог проекта совпадают</a:t>
            </a:r>
          </a:p>
          <a:p>
            <a:r>
              <a:rPr lang="ru-RU" b="1" dirty="0" err="1"/>
              <a:t>sourceRoot</a:t>
            </a:r>
            <a:r>
              <a:rPr lang="ru-RU" b="1" dirty="0"/>
              <a:t>: </a:t>
            </a:r>
            <a:r>
              <a:rPr lang="ru-RU" dirty="0"/>
              <a:t>определяет корневую папку файлов с исходным кодом. В нашем случае это папка </a:t>
            </a:r>
            <a:r>
              <a:rPr lang="ru-RU" dirty="0" err="1"/>
              <a:t>src</a:t>
            </a:r>
            <a:r>
              <a:rPr lang="ru-RU" dirty="0"/>
              <a:t>, где собственно определены все файлы приложения</a:t>
            </a:r>
          </a:p>
          <a:p>
            <a:r>
              <a:rPr lang="ru-RU" b="1" dirty="0" err="1"/>
              <a:t>architect</a:t>
            </a:r>
            <a:r>
              <a:rPr lang="ru-RU" b="1" dirty="0"/>
              <a:t>: </a:t>
            </a:r>
            <a:r>
              <a:rPr lang="ru-RU" dirty="0"/>
              <a:t>задает настройки для построения проекта. В файле </a:t>
            </a:r>
            <a:r>
              <a:rPr lang="ru-RU" dirty="0" err="1"/>
              <a:t>package.json</a:t>
            </a:r>
            <a:r>
              <a:rPr lang="ru-RU" dirty="0"/>
              <a:t> определены команды </a:t>
            </a:r>
            <a:r>
              <a:rPr lang="ru-RU" dirty="0" err="1"/>
              <a:t>build</a:t>
            </a:r>
            <a:r>
              <a:rPr lang="ru-RU" dirty="0"/>
              <a:t> и </a:t>
            </a:r>
            <a:r>
              <a:rPr lang="ru-RU" dirty="0" err="1"/>
              <a:t>serve</a:t>
            </a:r>
            <a:r>
              <a:rPr lang="ru-RU" dirty="0"/>
              <a:t>, и для каждой из этих команд в секции </a:t>
            </a:r>
            <a:r>
              <a:rPr lang="ru-RU" dirty="0" err="1"/>
              <a:t>architect</a:t>
            </a:r>
            <a:r>
              <a:rPr lang="ru-RU" dirty="0"/>
              <a:t> заданы свои настройки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defaultProject</a:t>
            </a:r>
            <a:r>
              <a:rPr lang="en-US" b="1" dirty="0"/>
              <a:t>:</a:t>
            </a:r>
            <a:r>
              <a:rPr lang="ru-RU" dirty="0"/>
              <a:t> указывает на проект по умолчанию. В данном случае это наш единственный проект.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Документация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600" dirty="0"/>
              <a:t>Текущая версия</a:t>
            </a:r>
            <a:endParaRPr lang="en-US" sz="3600" dirty="0" smtClean="0"/>
          </a:p>
          <a:p>
            <a:pPr marL="457200" lvl="1" indent="0">
              <a:buNone/>
            </a:pPr>
            <a:r>
              <a:rPr lang="ru-RU" sz="3600" dirty="0" smtClean="0"/>
              <a:t>	</a:t>
            </a:r>
            <a:r>
              <a:rPr lang="en-US" sz="3600" i="1" dirty="0" smtClean="0"/>
              <a:t>V13.2.1</a:t>
            </a:r>
            <a:endParaRPr lang="en-US" sz="3600" i="1" dirty="0" smtClean="0"/>
          </a:p>
          <a:p>
            <a:pPr marL="457200" lvl="1" indent="0">
              <a:buNone/>
            </a:pPr>
            <a:endParaRPr lang="ru-RU" sz="3600" dirty="0" smtClean="0"/>
          </a:p>
          <a:p>
            <a:pPr marL="457200" lvl="1" indent="0">
              <a:buNone/>
            </a:pPr>
            <a:r>
              <a:rPr lang="ru-RU" sz="3600" dirty="0" smtClean="0"/>
              <a:t>Документация</a:t>
            </a:r>
          </a:p>
          <a:p>
            <a:pPr marL="457200" lvl="1" indent="0">
              <a:buNone/>
            </a:pPr>
            <a:r>
              <a:rPr lang="ru-RU" sz="3600" dirty="0" smtClean="0"/>
              <a:t>	</a:t>
            </a:r>
            <a:r>
              <a:rPr lang="en-US" sz="3600" i="1" dirty="0" smtClean="0"/>
              <a:t>https</a:t>
            </a:r>
            <a:r>
              <a:rPr lang="en-US" sz="3600" i="1" dirty="0"/>
              <a:t>://angular.io/docs</a:t>
            </a:r>
          </a:p>
        </p:txBody>
      </p:sp>
    </p:spTree>
    <p:extLst>
      <p:ext uri="{BB962C8B-B14F-4D97-AF65-F5344CB8AC3E}">
        <p14:creationId xmlns:p14="http://schemas.microsoft.com/office/powerpoint/2010/main" val="17955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angular.json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outputPath</a:t>
            </a:r>
            <a:r>
              <a:rPr lang="ru-RU" b="1" dirty="0"/>
              <a:t>: </a:t>
            </a:r>
            <a:r>
              <a:rPr lang="ru-RU" dirty="0"/>
              <a:t>путь, по которому будет публиковаться скомпилированное приложение</a:t>
            </a:r>
          </a:p>
          <a:p>
            <a:r>
              <a:rPr lang="ru-RU" b="1" dirty="0" err="1"/>
              <a:t>index</a:t>
            </a:r>
            <a:r>
              <a:rPr lang="ru-RU" b="1" dirty="0"/>
              <a:t>: </a:t>
            </a:r>
            <a:r>
              <a:rPr lang="ru-RU" dirty="0"/>
              <a:t>путь к главной странице приложения</a:t>
            </a:r>
          </a:p>
          <a:p>
            <a:r>
              <a:rPr lang="ru-RU" b="1" dirty="0" err="1"/>
              <a:t>main</a:t>
            </a:r>
            <a:r>
              <a:rPr lang="ru-RU" b="1" dirty="0"/>
              <a:t>: </a:t>
            </a:r>
            <a:r>
              <a:rPr lang="ru-RU" dirty="0"/>
              <a:t>путь к главному файлу приложения, где собственно запускается приложение </a:t>
            </a:r>
            <a:r>
              <a:rPr lang="ru-RU" dirty="0" err="1"/>
              <a:t>Angular</a:t>
            </a:r>
            <a:endParaRPr lang="ru-RU" dirty="0"/>
          </a:p>
          <a:p>
            <a:r>
              <a:rPr lang="ru-RU" b="1" dirty="0" err="1"/>
              <a:t>polyfills</a:t>
            </a:r>
            <a:r>
              <a:rPr lang="ru-RU" b="1" dirty="0"/>
              <a:t>: </a:t>
            </a:r>
            <a:r>
              <a:rPr lang="ru-RU" dirty="0"/>
              <a:t>путь к файлу </a:t>
            </a:r>
            <a:r>
              <a:rPr lang="ru-RU" dirty="0" err="1"/>
              <a:t>полифилов</a:t>
            </a:r>
            <a:endParaRPr lang="ru-RU" dirty="0"/>
          </a:p>
          <a:p>
            <a:r>
              <a:rPr lang="ru-RU" b="1" dirty="0" err="1"/>
              <a:t>tsConfig</a:t>
            </a:r>
            <a:r>
              <a:rPr lang="ru-RU" b="1" dirty="0"/>
              <a:t>: </a:t>
            </a:r>
            <a:r>
              <a:rPr lang="ru-RU" dirty="0"/>
              <a:t>путь к файлу конфигурации </a:t>
            </a:r>
            <a:r>
              <a:rPr lang="ru-RU" dirty="0" err="1"/>
              <a:t>TypeScript</a:t>
            </a:r>
            <a:endParaRPr lang="ru-RU" dirty="0"/>
          </a:p>
          <a:p>
            <a:r>
              <a:rPr lang="ru-RU" b="1" dirty="0" err="1"/>
              <a:t>aot</a:t>
            </a:r>
            <a:r>
              <a:rPr lang="ru-RU" b="1" dirty="0"/>
              <a:t>: </a:t>
            </a:r>
            <a:r>
              <a:rPr lang="ru-RU" dirty="0"/>
              <a:t>указывает, будет ли использоваться компиляция AOT (</a:t>
            </a:r>
            <a:r>
              <a:rPr lang="ru-RU" dirty="0" err="1"/>
              <a:t>Ahead-Of-Head</a:t>
            </a:r>
            <a:r>
              <a:rPr lang="ru-RU" dirty="0"/>
              <a:t>) (предварительная компиляция перед выполнением). В данном случае значение </a:t>
            </a:r>
            <a:r>
              <a:rPr lang="ru-RU" dirty="0" err="1"/>
              <a:t>true</a:t>
            </a:r>
            <a:r>
              <a:rPr lang="ru-RU" dirty="0"/>
              <a:t> означает, что она </a:t>
            </a:r>
            <a:r>
              <a:rPr lang="ru-RU" dirty="0" smtClean="0"/>
              <a:t>используется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21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angular.json</a:t>
            </a:r>
            <a:r>
              <a:rPr lang="en-US" b="1" dirty="0" smtClean="0"/>
              <a:t> (</a:t>
            </a:r>
            <a:r>
              <a:rPr lang="ru-RU" b="1" dirty="0" smtClean="0"/>
              <a:t>сборки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      </a:t>
            </a:r>
            <a:r>
              <a:rPr lang="en-US" dirty="0" smtClean="0"/>
              <a:t>"</a:t>
            </a:r>
            <a:r>
              <a:rPr lang="en-US" dirty="0"/>
              <a:t>configurations": {</a:t>
            </a:r>
          </a:p>
          <a:p>
            <a:pPr marL="0" indent="0" fontAlgn="base">
              <a:buNone/>
            </a:pPr>
            <a:r>
              <a:rPr lang="en-US" dirty="0"/>
              <a:t>            "production": {</a:t>
            </a:r>
          </a:p>
          <a:p>
            <a:pPr marL="0" indent="0" fontAlgn="base">
              <a:buNone/>
            </a:pPr>
            <a:r>
              <a:rPr lang="en-US" dirty="0"/>
              <a:t>              "optimization": true,</a:t>
            </a:r>
          </a:p>
          <a:p>
            <a:pPr marL="0" indent="0" fontAlgn="base">
              <a:buNone/>
            </a:pPr>
            <a:r>
              <a:rPr lang="en-US" dirty="0"/>
              <a:t>              "</a:t>
            </a:r>
            <a:r>
              <a:rPr lang="en-US" dirty="0" err="1"/>
              <a:t>outputHashing</a:t>
            </a:r>
            <a:r>
              <a:rPr lang="en-US" dirty="0"/>
              <a:t>": "all",</a:t>
            </a:r>
          </a:p>
          <a:p>
            <a:pPr marL="0" indent="0" fontAlgn="base">
              <a:buNone/>
            </a:pPr>
            <a:r>
              <a:rPr lang="en-US" dirty="0"/>
              <a:t>              "</a:t>
            </a:r>
            <a:r>
              <a:rPr lang="en-US" dirty="0" err="1"/>
              <a:t>sourceMap</a:t>
            </a:r>
            <a:r>
              <a:rPr lang="en-US" dirty="0"/>
              <a:t>": false,</a:t>
            </a:r>
          </a:p>
          <a:p>
            <a:pPr marL="0" indent="0" fontAlgn="base">
              <a:buNone/>
            </a:pPr>
            <a:r>
              <a:rPr lang="en-US" dirty="0"/>
              <a:t>              "</a:t>
            </a:r>
            <a:r>
              <a:rPr lang="en-US" dirty="0" err="1"/>
              <a:t>namedChunks</a:t>
            </a:r>
            <a:r>
              <a:rPr lang="en-US" dirty="0"/>
              <a:t>": false,</a:t>
            </a:r>
          </a:p>
          <a:p>
            <a:pPr marL="0" indent="0" fontAlgn="base">
              <a:buNone/>
            </a:pPr>
            <a:r>
              <a:rPr lang="en-US" dirty="0"/>
              <a:t>              "</a:t>
            </a:r>
            <a:r>
              <a:rPr lang="en-US" dirty="0" err="1"/>
              <a:t>vendorChunk</a:t>
            </a:r>
            <a:r>
              <a:rPr lang="en-US" dirty="0"/>
              <a:t>": false,</a:t>
            </a:r>
          </a:p>
          <a:p>
            <a:pPr marL="0" indent="0" fontAlgn="base">
              <a:buNone/>
            </a:pPr>
            <a:r>
              <a:rPr lang="en-US" dirty="0"/>
              <a:t>              "</a:t>
            </a:r>
            <a:r>
              <a:rPr lang="en-US" dirty="0" err="1"/>
              <a:t>buildOptimizer</a:t>
            </a:r>
            <a:r>
              <a:rPr lang="en-US" dirty="0"/>
              <a:t>": true</a:t>
            </a:r>
          </a:p>
          <a:p>
            <a:pPr marL="0" indent="0" fontAlgn="base">
              <a:buNone/>
            </a:pPr>
            <a:r>
              <a:rPr lang="en-US" dirty="0"/>
              <a:t>           </a:t>
            </a:r>
            <a:r>
              <a:rPr lang="en-US" dirty="0" smtClean="0"/>
              <a:t>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32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angular.json</a:t>
            </a:r>
            <a:r>
              <a:rPr lang="en-US" b="1" dirty="0"/>
              <a:t> (</a:t>
            </a:r>
            <a:r>
              <a:rPr lang="ru-RU" b="1" dirty="0"/>
              <a:t>сборки</a:t>
            </a:r>
            <a:r>
              <a:rPr lang="en-US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/>
              <a:t>optimization</a:t>
            </a:r>
            <a:r>
              <a:rPr lang="ru-RU" b="1" dirty="0"/>
              <a:t>: </a:t>
            </a:r>
            <a:r>
              <a:rPr lang="ru-RU" dirty="0"/>
              <a:t>указывает, будет ли использоваться оптимизация</a:t>
            </a:r>
          </a:p>
          <a:p>
            <a:r>
              <a:rPr lang="ru-RU" b="1" dirty="0" err="1"/>
              <a:t>outputHashing</a:t>
            </a:r>
            <a:r>
              <a:rPr lang="ru-RU" b="1" dirty="0"/>
              <a:t>: </a:t>
            </a:r>
            <a:r>
              <a:rPr lang="ru-RU" dirty="0"/>
              <a:t>указывает, будет ли в название генерируемого файла добавляться </a:t>
            </a:r>
            <a:r>
              <a:rPr lang="ru-RU" dirty="0" err="1"/>
              <a:t>хеш</a:t>
            </a:r>
            <a:r>
              <a:rPr lang="ru-RU" dirty="0"/>
              <a:t>-значение. Значение </a:t>
            </a:r>
            <a:r>
              <a:rPr lang="ru-RU" dirty="0" err="1"/>
              <a:t>all</a:t>
            </a:r>
            <a:r>
              <a:rPr lang="ru-RU" dirty="0"/>
              <a:t> говорит, что в названия всех генерируемых файлов добавляется </a:t>
            </a:r>
            <a:r>
              <a:rPr lang="ru-RU" dirty="0" err="1"/>
              <a:t>хеш</a:t>
            </a:r>
            <a:endParaRPr lang="ru-RU" dirty="0"/>
          </a:p>
          <a:p>
            <a:r>
              <a:rPr lang="ru-RU" b="1" dirty="0" err="1"/>
              <a:t>sourceMap</a:t>
            </a:r>
            <a:r>
              <a:rPr lang="ru-RU" b="1" dirty="0"/>
              <a:t>: </a:t>
            </a:r>
            <a:r>
              <a:rPr lang="ru-RU" dirty="0"/>
              <a:t>определяет, будут ли генерироваться файлы </a:t>
            </a:r>
            <a:r>
              <a:rPr lang="ru-RU" dirty="0" err="1"/>
              <a:t>sourceMap</a:t>
            </a:r>
            <a:endParaRPr lang="ru-RU" dirty="0"/>
          </a:p>
          <a:p>
            <a:r>
              <a:rPr lang="ru-RU" b="1" dirty="0" err="1"/>
              <a:t>namedChunks</a:t>
            </a:r>
            <a:r>
              <a:rPr lang="ru-RU" b="1" dirty="0"/>
              <a:t>: </a:t>
            </a:r>
            <a:r>
              <a:rPr lang="ru-RU" dirty="0"/>
              <a:t>определяет, будут ли использоваться имена файлов для </a:t>
            </a:r>
            <a:r>
              <a:rPr lang="ru-RU" dirty="0" err="1"/>
              <a:t>именнованных</a:t>
            </a:r>
            <a:r>
              <a:rPr lang="ru-RU" dirty="0"/>
              <a:t> подгружаемых </a:t>
            </a:r>
            <a:r>
              <a:rPr lang="ru-RU" dirty="0" err="1"/>
              <a:t>чанков</a:t>
            </a:r>
            <a:endParaRPr lang="ru-RU" dirty="0"/>
          </a:p>
          <a:p>
            <a:r>
              <a:rPr lang="ru-RU" b="1" dirty="0" err="1"/>
              <a:t>vendorChunk</a:t>
            </a:r>
            <a:r>
              <a:rPr lang="ru-RU" b="1" dirty="0"/>
              <a:t>: </a:t>
            </a:r>
            <a:r>
              <a:rPr lang="ru-RU" dirty="0"/>
              <a:t>определяет, будет ли создаваться для сторонних используемых в приложении библиотек отдельный файл</a:t>
            </a:r>
          </a:p>
          <a:p>
            <a:r>
              <a:rPr lang="ru-RU" b="1" dirty="0" err="1"/>
              <a:t>buildOptimizer</a:t>
            </a:r>
            <a:r>
              <a:rPr lang="ru-RU" b="1" dirty="0"/>
              <a:t>: </a:t>
            </a:r>
            <a:r>
              <a:rPr lang="ru-RU" dirty="0"/>
              <a:t>подключает пакет @</a:t>
            </a:r>
            <a:r>
              <a:rPr lang="ru-RU" dirty="0" err="1"/>
              <a:t>angular-devkit</a:t>
            </a:r>
            <a:r>
              <a:rPr lang="ru-RU" dirty="0"/>
              <a:t>/</a:t>
            </a:r>
            <a:r>
              <a:rPr lang="ru-RU" dirty="0" err="1"/>
              <a:t>build-optimizer</a:t>
            </a:r>
            <a:r>
              <a:rPr lang="ru-RU" dirty="0"/>
              <a:t> для оптимизации при использовании опции </a:t>
            </a:r>
            <a:r>
              <a:rPr lang="ru-RU" dirty="0" err="1" smtClean="0"/>
              <a:t>aot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4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Инструменты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NodeJS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npm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Angular </a:t>
            </a:r>
            <a:r>
              <a:rPr lang="en-US" dirty="0" err="1" smtClean="0"/>
              <a:t>Cli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9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Установка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 </a:t>
            </a:r>
            <a:r>
              <a:rPr lang="en-US" dirty="0" err="1"/>
              <a:t>Cli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i="1" dirty="0" err="1">
                <a:solidFill>
                  <a:srgbClr val="00B050"/>
                </a:solidFill>
              </a:rPr>
              <a:t>npm</a:t>
            </a:r>
            <a:r>
              <a:rPr lang="en-US" i="1" dirty="0">
                <a:solidFill>
                  <a:srgbClr val="00B050"/>
                </a:solidFill>
              </a:rPr>
              <a:t> install -g @</a:t>
            </a:r>
            <a:r>
              <a:rPr lang="en-US" i="1" dirty="0" smtClean="0">
                <a:solidFill>
                  <a:srgbClr val="00B050"/>
                </a:solidFill>
              </a:rPr>
              <a:t>angular/cli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err="1" smtClean="0"/>
              <a:t>Cli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B050"/>
                </a:solidFill>
              </a:rPr>
              <a:t>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version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047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первого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приложения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i="1" dirty="0" err="1" smtClean="0">
                <a:solidFill>
                  <a:srgbClr val="00B050"/>
                </a:solidFill>
              </a:rPr>
              <a:t>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new </a:t>
            </a:r>
            <a:r>
              <a:rPr lang="en-US" i="1" dirty="0" smtClean="0">
                <a:solidFill>
                  <a:srgbClr val="00B050"/>
                </a:solidFill>
              </a:rPr>
              <a:t>hello</a:t>
            </a:r>
          </a:p>
          <a:p>
            <a:pPr marL="0" indent="0">
              <a:buNone/>
            </a:pPr>
            <a:r>
              <a:rPr lang="ru-RU" dirty="0" smtClean="0"/>
              <a:t>Переходим в папку с </a:t>
            </a:r>
            <a:r>
              <a:rPr lang="ru-RU" dirty="0" err="1" smtClean="0"/>
              <a:t>приложеним</a:t>
            </a:r>
            <a:endParaRPr lang="ru-RU" dirty="0" smtClean="0"/>
          </a:p>
          <a:p>
            <a:pPr marL="914400" lvl="2" indent="0">
              <a:buNone/>
            </a:pPr>
            <a:r>
              <a:rPr lang="en-US" sz="2800" i="1" dirty="0">
                <a:solidFill>
                  <a:srgbClr val="00B050"/>
                </a:solidFill>
              </a:rPr>
              <a:t>c</a:t>
            </a:r>
            <a:r>
              <a:rPr lang="en-US" sz="2800" i="1" dirty="0" smtClean="0">
                <a:solidFill>
                  <a:srgbClr val="00B050"/>
                </a:solidFill>
              </a:rPr>
              <a:t>d hello</a:t>
            </a:r>
          </a:p>
          <a:p>
            <a:pPr marL="0" indent="0">
              <a:buNone/>
            </a:pPr>
            <a:r>
              <a:rPr lang="ru-RU" dirty="0" smtClean="0"/>
              <a:t>Развертывания приложения (если уже было)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i="1" dirty="0" err="1" smtClean="0">
                <a:solidFill>
                  <a:srgbClr val="00B050"/>
                </a:solidFill>
              </a:rPr>
              <a:t>npm</a:t>
            </a:r>
            <a:r>
              <a:rPr lang="en-US" i="1" dirty="0" smtClean="0">
                <a:solidFill>
                  <a:srgbClr val="00B050"/>
                </a:solidFill>
              </a:rPr>
              <a:t> install</a:t>
            </a:r>
          </a:p>
          <a:p>
            <a:pPr marL="0" indent="0">
              <a:buNone/>
            </a:pPr>
            <a:r>
              <a:rPr lang="ru-RU" dirty="0" smtClean="0"/>
              <a:t>Запуск приложения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i="1" dirty="0" err="1" smtClean="0">
                <a:solidFill>
                  <a:srgbClr val="00B050"/>
                </a:solidFill>
              </a:rPr>
              <a:t>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serve --open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2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Компоненты в </a:t>
            </a:r>
            <a:r>
              <a:rPr lang="en-US" b="1" dirty="0" smtClean="0"/>
              <a:t>Angular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Компоненты представляют основные строительные блоки приложения </a:t>
            </a:r>
            <a:r>
              <a:rPr lang="ru-RU" dirty="0" err="1"/>
              <a:t>Angular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Каждое </a:t>
            </a:r>
            <a:r>
              <a:rPr lang="ru-RU" dirty="0"/>
              <a:t>приложение </a:t>
            </a:r>
            <a:r>
              <a:rPr lang="ru-RU" dirty="0" err="1"/>
              <a:t>Angular</a:t>
            </a:r>
            <a:r>
              <a:rPr lang="ru-RU" dirty="0"/>
              <a:t> имеет как минимум один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87301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компонента</a:t>
            </a:r>
            <a:r>
              <a:rPr lang="en-US" b="1" dirty="0" smtClean="0"/>
              <a:t> (</a:t>
            </a:r>
            <a:r>
              <a:rPr lang="en-US" b="1" dirty="0" err="1"/>
              <a:t>app.component.ts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/>
              <a:t> { Component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'@angular/core'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@Component(</a:t>
            </a: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'my-app'</a:t>
            </a:r>
            <a:r>
              <a:rPr lang="en-US" dirty="0"/>
              <a:t>,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`&lt;label&gt;</a:t>
            </a:r>
            <a:r>
              <a:rPr lang="ru-RU" dirty="0">
                <a:solidFill>
                  <a:srgbClr val="7030A0"/>
                </a:solidFill>
              </a:rPr>
              <a:t>Введите имя:&lt;/</a:t>
            </a:r>
            <a:r>
              <a:rPr lang="en-US" dirty="0">
                <a:solidFill>
                  <a:srgbClr val="7030A0"/>
                </a:solidFill>
              </a:rPr>
              <a:t>label&gt;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 &lt;input [(</a:t>
            </a:r>
            <a:r>
              <a:rPr lang="en-US" dirty="0" err="1">
                <a:solidFill>
                  <a:srgbClr val="7030A0"/>
                </a:solidFill>
              </a:rPr>
              <a:t>ngModel</a:t>
            </a:r>
            <a:r>
              <a:rPr lang="en-US" dirty="0">
                <a:solidFill>
                  <a:srgbClr val="7030A0"/>
                </a:solidFill>
              </a:rPr>
              <a:t>)]="name" placeholder="name"&gt;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</a:rPr>
              <a:t>                 &lt;h1&gt;</a:t>
            </a:r>
            <a:r>
              <a:rPr lang="ru-RU" dirty="0">
                <a:solidFill>
                  <a:srgbClr val="7030A0"/>
                </a:solidFill>
              </a:rPr>
              <a:t>Добро пожаловать {{</a:t>
            </a:r>
            <a:r>
              <a:rPr lang="en-US" dirty="0">
                <a:solidFill>
                  <a:srgbClr val="7030A0"/>
                </a:solidFill>
              </a:rPr>
              <a:t>name}}!&lt;/h1&gt;`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B0F0"/>
                </a:solidFill>
              </a:rPr>
              <a:t>export class </a:t>
            </a:r>
            <a:r>
              <a:rPr lang="en-US" dirty="0" err="1">
                <a:solidFill>
                  <a:srgbClr val="00B0F0"/>
                </a:solidFill>
              </a:rPr>
              <a:t>AppComponent</a:t>
            </a:r>
            <a:r>
              <a:rPr lang="en-US" dirty="0"/>
              <a:t> { 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= '';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8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компонента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начале файла определяется директива </a:t>
            </a:r>
            <a:r>
              <a:rPr lang="ru-RU" b="1" dirty="0" err="1">
                <a:solidFill>
                  <a:srgbClr val="00B0F0"/>
                </a:solidFill>
              </a:rPr>
              <a:t>import</a:t>
            </a:r>
            <a:r>
              <a:rPr lang="ru-RU" dirty="0"/>
              <a:t>, которая импортирует функциональность модуля </a:t>
            </a:r>
            <a:r>
              <a:rPr lang="ru-RU" dirty="0" err="1">
                <a:solidFill>
                  <a:srgbClr val="7030A0"/>
                </a:solidFill>
              </a:rPr>
              <a:t>angular</a:t>
            </a:r>
            <a:r>
              <a:rPr lang="ru-RU" dirty="0">
                <a:solidFill>
                  <a:srgbClr val="7030A0"/>
                </a:solidFill>
              </a:rPr>
              <a:t>/</a:t>
            </a:r>
            <a:r>
              <a:rPr lang="ru-RU" dirty="0" err="1">
                <a:solidFill>
                  <a:srgbClr val="7030A0"/>
                </a:solidFill>
              </a:rPr>
              <a:t>core</a:t>
            </a:r>
            <a:r>
              <a:rPr lang="ru-RU" dirty="0"/>
              <a:t>, предоставляя доступ к функции декоратора 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 smtClean="0">
                <a:solidFill>
                  <a:srgbClr val="00B0F0"/>
                </a:solidFill>
              </a:rPr>
              <a:t>Component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/>
              <a:t>Ф</a:t>
            </a:r>
            <a:r>
              <a:rPr lang="ru-RU" dirty="0" smtClean="0"/>
              <a:t>ункция-декоратор</a:t>
            </a:r>
            <a:r>
              <a:rPr lang="ru-RU" dirty="0"/>
              <a:t> </a:t>
            </a:r>
            <a:r>
              <a:rPr lang="ru-RU" dirty="0">
                <a:solidFill>
                  <a:srgbClr val="00B0F0"/>
                </a:solidFill>
              </a:rPr>
              <a:t>@</a:t>
            </a:r>
            <a:r>
              <a:rPr lang="ru-RU" dirty="0" err="1" smtClean="0">
                <a:solidFill>
                  <a:srgbClr val="00B0F0"/>
                </a:solidFill>
              </a:rPr>
              <a:t>Component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/>
              <a:t>ассоциирует </a:t>
            </a:r>
            <a:r>
              <a:rPr lang="ru-RU" dirty="0"/>
              <a:t>метаданные с классом компонента </a:t>
            </a:r>
            <a:r>
              <a:rPr lang="ru-RU" dirty="0" err="1" smtClean="0">
                <a:solidFill>
                  <a:srgbClr val="00B0F0"/>
                </a:solidFill>
              </a:rPr>
              <a:t>AppComponent</a:t>
            </a:r>
            <a:endParaRPr lang="ru-RU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конце </a:t>
            </a:r>
            <a:r>
              <a:rPr lang="ru-RU" dirty="0" smtClean="0"/>
              <a:t>экспортируется </a:t>
            </a:r>
            <a:r>
              <a:rPr lang="ru-RU" dirty="0"/>
              <a:t>класс компонента </a:t>
            </a:r>
            <a:r>
              <a:rPr lang="ru-RU" dirty="0" err="1">
                <a:solidFill>
                  <a:srgbClr val="00B0F0"/>
                </a:solidFill>
              </a:rPr>
              <a:t>AppComponent</a:t>
            </a:r>
            <a:r>
              <a:rPr lang="ru-RU" dirty="0"/>
              <a:t>, в котором как раз определяется переменная 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0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Модули в </a:t>
            </a:r>
            <a:r>
              <a:rPr lang="en-US" b="1" dirty="0" smtClean="0"/>
              <a:t>Angular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</a:t>
            </a:r>
            <a:r>
              <a:rPr lang="ru-RU" dirty="0" err="1"/>
              <a:t>Angular</a:t>
            </a:r>
            <a:r>
              <a:rPr lang="ru-RU" dirty="0"/>
              <a:t> состоит из модулей. Модульная структура позволяет легко подгружать и задействовать только те модули, которые непосредственно необходимы.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аждое </a:t>
            </a:r>
            <a:r>
              <a:rPr lang="ru-RU" dirty="0"/>
              <a:t>приложение имеет как минимум один корневой модуль.</a:t>
            </a:r>
          </a:p>
        </p:txBody>
      </p:sp>
    </p:spTree>
    <p:extLst>
      <p:ext uri="{BB962C8B-B14F-4D97-AF65-F5344CB8AC3E}">
        <p14:creationId xmlns:p14="http://schemas.microsoft.com/office/powerpoint/2010/main" val="1843244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powerpointbase.com-883</Template>
  <TotalTime>1481</TotalTime>
  <Words>396</Words>
  <Application>Microsoft Office PowerPoint</Application>
  <PresentationFormat>Экран (4:3)</PresentationFormat>
  <Paragraphs>210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Angular</vt:lpstr>
      <vt:lpstr>Документация</vt:lpstr>
      <vt:lpstr>Инструменты</vt:lpstr>
      <vt:lpstr>Установка</vt:lpstr>
      <vt:lpstr>Создание первого приложения</vt:lpstr>
      <vt:lpstr>Компоненты в Angular</vt:lpstr>
      <vt:lpstr>Пример компонента (app.component.ts)</vt:lpstr>
      <vt:lpstr>Пример компонента</vt:lpstr>
      <vt:lpstr>Модули в Angular</vt:lpstr>
      <vt:lpstr>Пример модуля</vt:lpstr>
      <vt:lpstr>Пример модуля (app.module.ts)</vt:lpstr>
      <vt:lpstr>Запуск приложения (main.ts)</vt:lpstr>
      <vt:lpstr>Полифилы (polyfills.ts)</vt:lpstr>
      <vt:lpstr>Главная страница (index.html)</vt:lpstr>
      <vt:lpstr>Файлы конфигурации приложения</vt:lpstr>
      <vt:lpstr>package.json</vt:lpstr>
      <vt:lpstr>tsconfig.json</vt:lpstr>
      <vt:lpstr>angular.json</vt:lpstr>
      <vt:lpstr>angular.json</vt:lpstr>
      <vt:lpstr>angular.json</vt:lpstr>
      <vt:lpstr>angular.json (сборки)</vt:lpstr>
      <vt:lpstr>angular.json (сборки)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139</cp:revision>
  <dcterms:modified xsi:type="dcterms:W3CDTF">2022-01-31T14:23:42Z</dcterms:modified>
</cp:coreProperties>
</file>