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268" r:id="rId6"/>
    <p:sldId id="259" r:id="rId7"/>
    <p:sldId id="269" r:id="rId8"/>
    <p:sldId id="271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70892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700" dirty="0">
                <a:latin typeface="Times New Roman" pitchFamily="18" charset="0"/>
                <a:cs typeface="Times New Roman" pitchFamily="18" charset="0"/>
              </a:rPr>
              <a:t>HTML 5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cs typeface="Times New Roman" pitchFamily="18" charset="0"/>
              </a:rPr>
              <a:t>Таблицы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91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Объединение ячеек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Атрибуты: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solidFill>
                  <a:srgbClr val="0070C0"/>
                </a:solidFill>
              </a:rPr>
              <a:t>с</a:t>
            </a:r>
            <a:r>
              <a:rPr lang="en-US" dirty="0" err="1">
                <a:solidFill>
                  <a:srgbClr val="0070C0"/>
                </a:solidFill>
              </a:rPr>
              <a:t>olspan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объединение столбцов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rowspan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объединение строк</a:t>
            </a:r>
          </a:p>
        </p:txBody>
      </p:sp>
    </p:spTree>
    <p:extLst>
      <p:ext uri="{BB962C8B-B14F-4D97-AF65-F5344CB8AC3E}">
        <p14:creationId xmlns:p14="http://schemas.microsoft.com/office/powerpoint/2010/main" val="3470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Объединение ячеек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&lt;table&gt;		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&lt;</a:t>
            </a:r>
            <a:r>
              <a:rPr lang="en-US" dirty="0" err="1">
                <a:solidFill>
                  <a:srgbClr val="00B050"/>
                </a:solidFill>
              </a:rPr>
              <a:t>tr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	&lt;td </a:t>
            </a:r>
            <a:r>
              <a:rPr lang="en-US" dirty="0" err="1">
                <a:solidFill>
                  <a:srgbClr val="0070C0"/>
                </a:solidFill>
              </a:rPr>
              <a:t>rowspan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>
                <a:solidFill>
                  <a:srgbClr val="00B0F0"/>
                </a:solidFill>
              </a:rPr>
              <a:t>“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”</a:t>
            </a:r>
            <a:r>
              <a:rPr lang="en-US" dirty="0">
                <a:solidFill>
                  <a:srgbClr val="00B050"/>
                </a:solidFill>
              </a:rPr>
              <a:t>&gt;&lt;/td&gt;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	&lt;td </a:t>
            </a:r>
            <a:r>
              <a:rPr lang="en-US" dirty="0" err="1">
                <a:solidFill>
                  <a:srgbClr val="0070C0"/>
                </a:solidFill>
              </a:rPr>
              <a:t>colspan</a:t>
            </a:r>
            <a:r>
              <a:rPr lang="en-US" dirty="0">
                <a:solidFill>
                  <a:srgbClr val="0070C0"/>
                </a:solidFill>
              </a:rPr>
              <a:t>=“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”</a:t>
            </a:r>
            <a:r>
              <a:rPr lang="en-US" dirty="0" smtClean="0">
                <a:solidFill>
                  <a:srgbClr val="00B050"/>
                </a:solidFill>
              </a:rPr>
              <a:t>&gt;&lt;/td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&lt;/</a:t>
            </a:r>
            <a:r>
              <a:rPr lang="en-US" dirty="0" err="1">
                <a:solidFill>
                  <a:srgbClr val="00B050"/>
                </a:solidFill>
              </a:rPr>
              <a:t>tr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&lt;</a:t>
            </a:r>
            <a:r>
              <a:rPr lang="en-US" dirty="0" err="1">
                <a:solidFill>
                  <a:srgbClr val="00B050"/>
                </a:solidFill>
              </a:rPr>
              <a:t>tr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	&lt;td</a:t>
            </a:r>
            <a:r>
              <a:rPr lang="en-US" dirty="0" smtClean="0">
                <a:solidFill>
                  <a:srgbClr val="00B050"/>
                </a:solidFill>
              </a:rPr>
              <a:t>&gt;&lt;/td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	&lt;td&gt;&lt;/td&gt;		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&lt;/</a:t>
            </a:r>
            <a:r>
              <a:rPr lang="en-US" dirty="0" err="1">
                <a:solidFill>
                  <a:srgbClr val="00B050"/>
                </a:solidFill>
              </a:rPr>
              <a:t>tr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&lt;/table&gt;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Объединение ячеек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936148"/>
              </p:ext>
            </p:extLst>
          </p:nvPr>
        </p:nvGraphicFramePr>
        <p:xfrm>
          <a:off x="467544" y="3356992"/>
          <a:ext cx="8229600" cy="74168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3265048"/>
              </p:ext>
            </p:extLst>
          </p:nvPr>
        </p:nvGraphicFramePr>
        <p:xfrm>
          <a:off x="467544" y="1772816"/>
          <a:ext cx="8229600" cy="74168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09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612158"/>
              </p:ext>
            </p:extLst>
          </p:nvPr>
        </p:nvGraphicFramePr>
        <p:xfrm>
          <a:off x="457200" y="1600200"/>
          <a:ext cx="8229600" cy="4277073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425691">
                <a:tc>
                  <a:txBody>
                    <a:bodyPr/>
                    <a:lstStyle/>
                    <a:p>
                      <a:pPr algn="l"/>
                      <a:r>
                        <a:rPr lang="ru-RU" sz="4000" dirty="0"/>
                        <a:t>1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400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4000" dirty="0"/>
                        <a:t>3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25691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4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6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25691">
                <a:tc>
                  <a:txBody>
                    <a:bodyPr/>
                    <a:lstStyle/>
                    <a:p>
                      <a:pPr algn="r"/>
                      <a:r>
                        <a:rPr lang="ru-RU" sz="4000" dirty="0"/>
                        <a:t>7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/>
                        <a:t>8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/>
                        <a:t>9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091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2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387412"/>
              </p:ext>
            </p:extLst>
          </p:nvPr>
        </p:nvGraphicFramePr>
        <p:xfrm>
          <a:off x="323528" y="2204864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77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ФИО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Предмет1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Предмет2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Предмет3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 В.В.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 В.В.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 В.В.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Алехин А.А.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Гейтс Б.В.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24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3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568579"/>
              </p:ext>
            </p:extLst>
          </p:nvPr>
        </p:nvGraphicFramePr>
        <p:xfrm>
          <a:off x="1547664" y="1417638"/>
          <a:ext cx="6336704" cy="49971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249288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49288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4928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4928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48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4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591718"/>
              </p:ext>
            </p:extLst>
          </p:nvPr>
        </p:nvGraphicFramePr>
        <p:xfrm>
          <a:off x="1482634" y="1700808"/>
          <a:ext cx="5897680" cy="4355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4420"/>
                <a:gridCol w="1474420"/>
                <a:gridCol w="1474420"/>
                <a:gridCol w="1474420"/>
              </a:tblGrid>
              <a:tr h="1088903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88903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88903"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88903"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51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5529" y="260648"/>
            <a:ext cx="8229600" cy="1143000"/>
          </a:xfrm>
        </p:spPr>
        <p:txBody>
          <a:bodyPr/>
          <a:lstStyle/>
          <a:p>
            <a:r>
              <a:rPr lang="ru-RU" dirty="0" smtClean="0"/>
              <a:t>Задание 5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971935"/>
              </p:ext>
            </p:extLst>
          </p:nvPr>
        </p:nvGraphicFramePr>
        <p:xfrm>
          <a:off x="1619672" y="1403648"/>
          <a:ext cx="6347048" cy="49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6762"/>
                <a:gridCol w="3173524"/>
                <a:gridCol w="1586762"/>
              </a:tblGrid>
              <a:tr h="1249288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498576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249288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23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таблиц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Теги</a:t>
            </a:r>
          </a:p>
          <a:p>
            <a:pPr marL="914400" lvl="1" indent="-514350">
              <a:buAutoNum type="arabicPeriod"/>
            </a:pPr>
            <a:r>
              <a:rPr lang="ru-RU" dirty="0">
                <a:solidFill>
                  <a:srgbClr val="00B050"/>
                </a:solidFill>
              </a:rPr>
              <a:t>с</a:t>
            </a:r>
            <a:r>
              <a:rPr lang="en-US" dirty="0" err="1">
                <a:solidFill>
                  <a:srgbClr val="00B050"/>
                </a:solidFill>
              </a:rPr>
              <a:t>aption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– название таблицы</a:t>
            </a:r>
            <a:endParaRPr lang="en-US" dirty="0"/>
          </a:p>
          <a:p>
            <a:pPr marL="914400" lvl="1" indent="-51435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table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- таблица</a:t>
            </a:r>
            <a:endParaRPr lang="en-US" dirty="0"/>
          </a:p>
          <a:p>
            <a:pPr marL="914400" lvl="1" indent="-514350">
              <a:buAutoNum type="arabicPeriod"/>
            </a:pPr>
            <a:r>
              <a:rPr lang="en-US" dirty="0" err="1">
                <a:solidFill>
                  <a:srgbClr val="00B050"/>
                </a:solidFill>
              </a:rPr>
              <a:t>th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– ячейка заголовка</a:t>
            </a:r>
            <a:endParaRPr lang="en-US" dirty="0"/>
          </a:p>
          <a:p>
            <a:pPr marL="914400" lvl="1" indent="-514350">
              <a:buAutoNum type="arabicPeriod"/>
            </a:pPr>
            <a:r>
              <a:rPr lang="en-US" dirty="0" err="1">
                <a:solidFill>
                  <a:srgbClr val="00B050"/>
                </a:solidFill>
              </a:rPr>
              <a:t>tr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– строка таблицы</a:t>
            </a:r>
            <a:endParaRPr lang="en-US" dirty="0"/>
          </a:p>
          <a:p>
            <a:pPr marL="914400" lvl="1" indent="-51435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td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- ячейка</a:t>
            </a:r>
            <a:endParaRPr lang="en-US" dirty="0"/>
          </a:p>
          <a:p>
            <a:pPr marL="914400" lvl="1" indent="-514350">
              <a:buAutoNum type="arabicPeriod"/>
            </a:pPr>
            <a:endParaRPr lang="en-US" dirty="0">
              <a:solidFill>
                <a:srgbClr val="00B050"/>
              </a:solidFill>
            </a:endParaRPr>
          </a:p>
          <a:p>
            <a:pPr marL="914400" lvl="1" indent="-514350">
              <a:buAutoNum type="arabicPeriod"/>
            </a:pPr>
            <a:endParaRPr lang="ru-RU" dirty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endParaRPr lang="ru-RU" dirty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63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sz="4900" dirty="0">
                <a:solidFill>
                  <a:srgbClr val="00B050"/>
                </a:solidFill>
              </a:rPr>
              <a:t>&lt;table&gt;</a:t>
            </a:r>
          </a:p>
          <a:p>
            <a:pPr marL="0" indent="0">
              <a:buNone/>
            </a:pPr>
            <a:r>
              <a:rPr lang="en-US" sz="4900" dirty="0">
                <a:solidFill>
                  <a:srgbClr val="00B050"/>
                </a:solidFill>
              </a:rPr>
              <a:t>		&lt;caption&gt;</a:t>
            </a:r>
            <a:r>
              <a:rPr lang="ru-RU" sz="4900" dirty="0"/>
              <a:t>Студенты</a:t>
            </a:r>
            <a:r>
              <a:rPr lang="ru-RU" sz="4900" dirty="0">
                <a:solidFill>
                  <a:srgbClr val="00B050"/>
                </a:solidFill>
              </a:rPr>
              <a:t>&lt;/</a:t>
            </a:r>
            <a:r>
              <a:rPr lang="en-US" sz="4900" dirty="0">
                <a:solidFill>
                  <a:srgbClr val="00B050"/>
                </a:solidFill>
              </a:rPr>
              <a:t>caption&gt;</a:t>
            </a:r>
          </a:p>
          <a:p>
            <a:pPr marL="0" indent="0">
              <a:buNone/>
            </a:pPr>
            <a:r>
              <a:rPr lang="en-US" sz="4900" dirty="0">
                <a:solidFill>
                  <a:srgbClr val="00B050"/>
                </a:solidFill>
              </a:rPr>
              <a:t>		&lt;</a:t>
            </a:r>
            <a:r>
              <a:rPr lang="en-US" sz="4900" dirty="0" err="1">
                <a:solidFill>
                  <a:srgbClr val="00B050"/>
                </a:solidFill>
              </a:rPr>
              <a:t>tr</a:t>
            </a:r>
            <a:r>
              <a:rPr lang="en-US" sz="4900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4900" dirty="0">
                <a:solidFill>
                  <a:srgbClr val="00B050"/>
                </a:solidFill>
              </a:rPr>
              <a:t>			&lt;</a:t>
            </a:r>
            <a:r>
              <a:rPr lang="en-US" sz="4900" dirty="0" err="1">
                <a:solidFill>
                  <a:srgbClr val="00B050"/>
                </a:solidFill>
              </a:rPr>
              <a:t>th</a:t>
            </a:r>
            <a:r>
              <a:rPr lang="en-US" sz="4900" dirty="0">
                <a:solidFill>
                  <a:srgbClr val="00B050"/>
                </a:solidFill>
              </a:rPr>
              <a:t>&gt;</a:t>
            </a:r>
            <a:r>
              <a:rPr lang="en-US" sz="4900" dirty="0"/>
              <a:t>#</a:t>
            </a:r>
            <a:r>
              <a:rPr lang="en-US" sz="4900" dirty="0">
                <a:solidFill>
                  <a:srgbClr val="00B050"/>
                </a:solidFill>
              </a:rPr>
              <a:t>&lt;/</a:t>
            </a:r>
            <a:r>
              <a:rPr lang="en-US" sz="4900" dirty="0" err="1">
                <a:solidFill>
                  <a:srgbClr val="00B050"/>
                </a:solidFill>
              </a:rPr>
              <a:t>th</a:t>
            </a:r>
            <a:r>
              <a:rPr lang="en-US" sz="4900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4900" dirty="0">
                <a:solidFill>
                  <a:srgbClr val="00B050"/>
                </a:solidFill>
              </a:rPr>
              <a:t>			&lt;</a:t>
            </a:r>
            <a:r>
              <a:rPr lang="en-US" sz="4900" dirty="0" err="1">
                <a:solidFill>
                  <a:srgbClr val="00B050"/>
                </a:solidFill>
              </a:rPr>
              <a:t>th</a:t>
            </a:r>
            <a:r>
              <a:rPr lang="en-US" sz="4900" dirty="0">
                <a:solidFill>
                  <a:srgbClr val="00B050"/>
                </a:solidFill>
              </a:rPr>
              <a:t>&gt;</a:t>
            </a:r>
            <a:r>
              <a:rPr lang="ru-RU" sz="4900" dirty="0"/>
              <a:t>ФИО</a:t>
            </a:r>
            <a:r>
              <a:rPr lang="ru-RU" sz="4900" dirty="0">
                <a:solidFill>
                  <a:srgbClr val="00B050"/>
                </a:solidFill>
              </a:rPr>
              <a:t>&lt;/</a:t>
            </a:r>
            <a:r>
              <a:rPr lang="en-US" sz="4900" dirty="0" err="1">
                <a:solidFill>
                  <a:srgbClr val="00B050"/>
                </a:solidFill>
              </a:rPr>
              <a:t>th</a:t>
            </a:r>
            <a:r>
              <a:rPr lang="en-US" sz="4900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4900" dirty="0">
                <a:solidFill>
                  <a:srgbClr val="00B050"/>
                </a:solidFill>
              </a:rPr>
              <a:t>			&lt;</a:t>
            </a:r>
            <a:r>
              <a:rPr lang="en-US" sz="4900" dirty="0" err="1">
                <a:solidFill>
                  <a:srgbClr val="00B050"/>
                </a:solidFill>
              </a:rPr>
              <a:t>th</a:t>
            </a:r>
            <a:r>
              <a:rPr lang="en-US" sz="4900" dirty="0">
                <a:solidFill>
                  <a:srgbClr val="00B050"/>
                </a:solidFill>
              </a:rPr>
              <a:t>&gt;</a:t>
            </a:r>
            <a:r>
              <a:rPr lang="ru-RU" sz="4900" dirty="0"/>
              <a:t>Оценка</a:t>
            </a:r>
            <a:r>
              <a:rPr lang="ru-RU" sz="4900" dirty="0">
                <a:solidFill>
                  <a:srgbClr val="00B050"/>
                </a:solidFill>
              </a:rPr>
              <a:t>&lt;/</a:t>
            </a:r>
            <a:r>
              <a:rPr lang="en-US" sz="4900" dirty="0" err="1">
                <a:solidFill>
                  <a:srgbClr val="00B050"/>
                </a:solidFill>
              </a:rPr>
              <a:t>th</a:t>
            </a:r>
            <a:r>
              <a:rPr lang="en-US" sz="4900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4900" dirty="0">
                <a:solidFill>
                  <a:srgbClr val="00B050"/>
                </a:solidFill>
              </a:rPr>
              <a:t>		&lt;/</a:t>
            </a:r>
            <a:r>
              <a:rPr lang="en-US" sz="4900" dirty="0" err="1">
                <a:solidFill>
                  <a:srgbClr val="00B050"/>
                </a:solidFill>
              </a:rPr>
              <a:t>tr</a:t>
            </a:r>
            <a:r>
              <a:rPr lang="en-US" sz="4900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4900" dirty="0">
                <a:solidFill>
                  <a:srgbClr val="00B050"/>
                </a:solidFill>
              </a:rPr>
              <a:t>		&lt;</a:t>
            </a:r>
            <a:r>
              <a:rPr lang="en-US" sz="4900" dirty="0" err="1">
                <a:solidFill>
                  <a:srgbClr val="00B050"/>
                </a:solidFill>
              </a:rPr>
              <a:t>tr</a:t>
            </a:r>
            <a:r>
              <a:rPr lang="en-US" sz="4900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4900" dirty="0">
                <a:solidFill>
                  <a:srgbClr val="00B050"/>
                </a:solidFill>
              </a:rPr>
              <a:t>			&lt;td&gt;</a:t>
            </a:r>
            <a:r>
              <a:rPr lang="en-US" sz="4900" dirty="0"/>
              <a:t>1</a:t>
            </a:r>
            <a:r>
              <a:rPr lang="en-US" sz="4900" dirty="0">
                <a:solidFill>
                  <a:srgbClr val="00B050"/>
                </a:solidFill>
              </a:rPr>
              <a:t>&lt;/td&gt;</a:t>
            </a:r>
          </a:p>
          <a:p>
            <a:pPr marL="0" indent="0">
              <a:buNone/>
            </a:pPr>
            <a:r>
              <a:rPr lang="en-US" sz="4900" dirty="0">
                <a:solidFill>
                  <a:srgbClr val="00B050"/>
                </a:solidFill>
              </a:rPr>
              <a:t>			&lt;td&gt;</a:t>
            </a:r>
            <a:r>
              <a:rPr lang="ru-RU" sz="4900" dirty="0"/>
              <a:t>Петров П.П.</a:t>
            </a:r>
            <a:r>
              <a:rPr lang="ru-RU" sz="4900" dirty="0">
                <a:solidFill>
                  <a:srgbClr val="00B050"/>
                </a:solidFill>
              </a:rPr>
              <a:t>&lt;/</a:t>
            </a:r>
            <a:r>
              <a:rPr lang="en-US" sz="4900" dirty="0">
                <a:solidFill>
                  <a:srgbClr val="00B050"/>
                </a:solidFill>
              </a:rPr>
              <a:t>td&gt;</a:t>
            </a:r>
          </a:p>
          <a:p>
            <a:pPr marL="0" indent="0">
              <a:buNone/>
            </a:pPr>
            <a:r>
              <a:rPr lang="en-US" sz="4900" dirty="0">
                <a:solidFill>
                  <a:srgbClr val="00B050"/>
                </a:solidFill>
              </a:rPr>
              <a:t>			&lt;td&gt;</a:t>
            </a:r>
            <a:r>
              <a:rPr lang="en-US" sz="4900" dirty="0"/>
              <a:t>5</a:t>
            </a:r>
            <a:r>
              <a:rPr lang="en-US" sz="4900" dirty="0">
                <a:solidFill>
                  <a:srgbClr val="00B050"/>
                </a:solidFill>
              </a:rPr>
              <a:t>&lt;/td&gt;</a:t>
            </a:r>
          </a:p>
          <a:p>
            <a:pPr marL="0" indent="0">
              <a:buNone/>
            </a:pPr>
            <a:r>
              <a:rPr lang="en-US" sz="4900" dirty="0">
                <a:solidFill>
                  <a:srgbClr val="00B050"/>
                </a:solidFill>
              </a:rPr>
              <a:t>		&lt;/</a:t>
            </a:r>
            <a:r>
              <a:rPr lang="en-US" sz="4900" dirty="0" err="1">
                <a:solidFill>
                  <a:srgbClr val="00B050"/>
                </a:solidFill>
              </a:rPr>
              <a:t>tr</a:t>
            </a:r>
            <a:r>
              <a:rPr lang="en-US" sz="4900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4900" dirty="0">
                <a:solidFill>
                  <a:srgbClr val="00B050"/>
                </a:solidFill>
              </a:rPr>
              <a:t>		&lt;</a:t>
            </a:r>
            <a:r>
              <a:rPr lang="en-US" sz="4900" dirty="0" err="1">
                <a:solidFill>
                  <a:srgbClr val="00B050"/>
                </a:solidFill>
              </a:rPr>
              <a:t>tr</a:t>
            </a:r>
            <a:r>
              <a:rPr lang="en-US" sz="4900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4900" dirty="0">
                <a:solidFill>
                  <a:srgbClr val="00B050"/>
                </a:solidFill>
              </a:rPr>
              <a:t>			&lt;td&gt;</a:t>
            </a:r>
            <a:r>
              <a:rPr lang="en-US" sz="4900" dirty="0"/>
              <a:t>2</a:t>
            </a:r>
            <a:r>
              <a:rPr lang="en-US" sz="4900" dirty="0">
                <a:solidFill>
                  <a:srgbClr val="00B050"/>
                </a:solidFill>
              </a:rPr>
              <a:t>&lt;/td&gt;</a:t>
            </a:r>
          </a:p>
          <a:p>
            <a:pPr marL="0" indent="0">
              <a:buNone/>
            </a:pPr>
            <a:r>
              <a:rPr lang="en-US" sz="4900" dirty="0">
                <a:solidFill>
                  <a:srgbClr val="00B050"/>
                </a:solidFill>
              </a:rPr>
              <a:t>			&lt;td&gt;</a:t>
            </a:r>
            <a:r>
              <a:rPr lang="ru-RU" sz="4900" dirty="0"/>
              <a:t>Иванов И.И.</a:t>
            </a:r>
            <a:r>
              <a:rPr lang="ru-RU" sz="4900" dirty="0">
                <a:solidFill>
                  <a:srgbClr val="00B050"/>
                </a:solidFill>
              </a:rPr>
              <a:t>&lt;/</a:t>
            </a:r>
            <a:r>
              <a:rPr lang="en-US" sz="4900" dirty="0">
                <a:solidFill>
                  <a:srgbClr val="00B050"/>
                </a:solidFill>
              </a:rPr>
              <a:t>td&gt;</a:t>
            </a:r>
          </a:p>
          <a:p>
            <a:pPr marL="0" indent="0">
              <a:buNone/>
            </a:pPr>
            <a:r>
              <a:rPr lang="en-US" sz="4900" dirty="0">
                <a:solidFill>
                  <a:srgbClr val="00B050"/>
                </a:solidFill>
              </a:rPr>
              <a:t>			&lt;td&gt;</a:t>
            </a:r>
            <a:r>
              <a:rPr lang="en-US" sz="4900" dirty="0"/>
              <a:t>4</a:t>
            </a:r>
            <a:r>
              <a:rPr lang="en-US" sz="4900" dirty="0">
                <a:solidFill>
                  <a:srgbClr val="00B050"/>
                </a:solidFill>
              </a:rPr>
              <a:t>&lt;/td&gt;		</a:t>
            </a:r>
          </a:p>
          <a:p>
            <a:pPr marL="0" indent="0">
              <a:buNone/>
            </a:pPr>
            <a:r>
              <a:rPr lang="en-US" sz="4900" dirty="0">
                <a:solidFill>
                  <a:srgbClr val="00B050"/>
                </a:solidFill>
              </a:rPr>
              <a:t>		&lt;/</a:t>
            </a:r>
            <a:r>
              <a:rPr lang="en-US" sz="4900" dirty="0" err="1">
                <a:solidFill>
                  <a:srgbClr val="00B050"/>
                </a:solidFill>
              </a:rPr>
              <a:t>tr</a:t>
            </a:r>
            <a:r>
              <a:rPr lang="en-US" sz="4900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4900" dirty="0">
                <a:solidFill>
                  <a:srgbClr val="00B050"/>
                </a:solidFill>
              </a:rPr>
              <a:t>	&lt;/table&gt;</a:t>
            </a:r>
            <a:endParaRPr lang="ru-RU" sz="4900" dirty="0">
              <a:solidFill>
                <a:srgbClr val="00B05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00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 в ячейках</a:t>
            </a:r>
            <a:r>
              <a:rPr lang="en-US" dirty="0"/>
              <a:t>(CSS)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text-align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left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center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right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vertical-align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top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middle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bottom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44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Граница</a:t>
            </a:r>
            <a:r>
              <a:rPr lang="en-US" dirty="0"/>
              <a:t> (</a:t>
            </a:r>
            <a:r>
              <a:rPr lang="en-US" dirty="0" err="1"/>
              <a:t>css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border-spacing </a:t>
            </a:r>
            <a:r>
              <a:rPr lang="en-US" dirty="0"/>
              <a:t>– </a:t>
            </a:r>
            <a:r>
              <a:rPr lang="ru-RU" dirty="0"/>
              <a:t>расстояние между ячейками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border-collapse (</a:t>
            </a:r>
            <a:r>
              <a:rPr lang="en-US" dirty="0">
                <a:solidFill>
                  <a:srgbClr val="7030A0"/>
                </a:solidFill>
              </a:rPr>
              <a:t>collapse, separate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– способ отображения смежных границ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border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- рамка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border-radius</a:t>
            </a:r>
            <a:r>
              <a:rPr lang="en-US" dirty="0"/>
              <a:t> – </a:t>
            </a:r>
            <a:r>
              <a:rPr lang="ru-RU" dirty="0"/>
              <a:t>радиус закругления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border-image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stretch, repeat, round</a:t>
            </a:r>
            <a:r>
              <a:rPr lang="en-US" dirty="0">
                <a:solidFill>
                  <a:srgbClr val="0070C0"/>
                </a:solidFill>
              </a:rPr>
              <a:t>) </a:t>
            </a:r>
            <a:r>
              <a:rPr lang="ru-RU" dirty="0"/>
              <a:t>– рамка в виде картинки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013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Граница</a:t>
            </a:r>
            <a:r>
              <a:rPr lang="en-US" dirty="0"/>
              <a:t> (</a:t>
            </a:r>
            <a:r>
              <a:rPr lang="en-US" dirty="0" err="1"/>
              <a:t>css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table{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 border-spacing: </a:t>
            </a:r>
            <a:r>
              <a:rPr lang="en-US" dirty="0">
                <a:solidFill>
                  <a:srgbClr val="7030A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 border-collapse: </a:t>
            </a:r>
            <a:r>
              <a:rPr lang="en-US" dirty="0">
                <a:solidFill>
                  <a:srgbClr val="7030A0"/>
                </a:solidFill>
              </a:rPr>
              <a:t>collapse;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 </a:t>
            </a:r>
            <a:r>
              <a:rPr lang="en-US" dirty="0">
                <a:solidFill>
                  <a:srgbClr val="0070C0"/>
                </a:solidFill>
              </a:rPr>
              <a:t>border:</a:t>
            </a:r>
            <a:r>
              <a:rPr lang="en-US" dirty="0">
                <a:solidFill>
                  <a:srgbClr val="7030A0"/>
                </a:solidFill>
              </a:rPr>
              <a:t> 30px solid #000;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 </a:t>
            </a:r>
            <a:r>
              <a:rPr lang="en-US" dirty="0">
                <a:solidFill>
                  <a:srgbClr val="0070C0"/>
                </a:solidFill>
              </a:rPr>
              <a:t>border-radius:</a:t>
            </a:r>
            <a:r>
              <a:rPr lang="en-US" dirty="0">
                <a:solidFill>
                  <a:srgbClr val="7030A0"/>
                </a:solidFill>
              </a:rPr>
              <a:t> 3px;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 </a:t>
            </a:r>
            <a:r>
              <a:rPr lang="en-US" dirty="0">
                <a:solidFill>
                  <a:srgbClr val="0070C0"/>
                </a:solidFill>
              </a:rPr>
              <a:t>border-image: </a:t>
            </a:r>
            <a:r>
              <a:rPr lang="en-US" dirty="0" err="1">
                <a:solidFill>
                  <a:srgbClr val="7030A0"/>
                </a:solidFill>
              </a:rPr>
              <a:t>url</a:t>
            </a:r>
            <a:r>
              <a:rPr lang="en-US" dirty="0">
                <a:solidFill>
                  <a:srgbClr val="7030A0"/>
                </a:solidFill>
              </a:rPr>
              <a:t>(image.png) 30px round</a:t>
            </a:r>
            <a:r>
              <a:rPr lang="en-US" dirty="0"/>
              <a:t>;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04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Псевдокласс</a:t>
            </a:r>
            <a:r>
              <a:rPr lang="ru-RU" dirty="0"/>
              <a:t> </a:t>
            </a:r>
            <a:r>
              <a:rPr lang="en-US" dirty="0"/>
              <a:t>:nth-child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o</a:t>
            </a:r>
            <a:r>
              <a:rPr lang="ru-RU" dirty="0" err="1">
                <a:solidFill>
                  <a:srgbClr val="7030A0"/>
                </a:solidFill>
              </a:rPr>
              <a:t>dd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/>
              <a:t>- Все нечетные номера элементов.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7030A0"/>
                </a:solidFill>
              </a:rPr>
              <a:t>еven</a:t>
            </a:r>
            <a:r>
              <a:rPr lang="ru-RU" dirty="0"/>
              <a:t> - Все четные номера элементов.</a:t>
            </a:r>
          </a:p>
          <a:p>
            <a:pPr marL="0" indent="0">
              <a:buNone/>
            </a:pPr>
            <a:r>
              <a:rPr lang="ru-RU" dirty="0">
                <a:solidFill>
                  <a:srgbClr val="7030A0"/>
                </a:solidFill>
              </a:rPr>
              <a:t>число</a:t>
            </a:r>
            <a:r>
              <a:rPr lang="ru-RU" dirty="0"/>
              <a:t> - Порядковый номер дочернего элемента относительно своего родителя. Нумерация начинается с 1, это будет первый элемент в списке.</a:t>
            </a:r>
          </a:p>
          <a:p>
            <a:pPr marL="0" indent="0">
              <a:buNone/>
            </a:pPr>
            <a:r>
              <a:rPr lang="ru-RU" dirty="0">
                <a:solidFill>
                  <a:srgbClr val="7030A0"/>
                </a:solidFill>
              </a:rPr>
              <a:t>выражение</a:t>
            </a:r>
            <a:r>
              <a:rPr lang="ru-RU" dirty="0"/>
              <a:t> - задается в виде </a:t>
            </a:r>
            <a:r>
              <a:rPr lang="ru-RU" dirty="0" err="1"/>
              <a:t>an+b</a:t>
            </a:r>
            <a:r>
              <a:rPr lang="ru-RU" dirty="0"/>
              <a:t>, где a и b целые числа, а n — счетчик, который автоматически принимает значение 0, 1, 2...</a:t>
            </a:r>
          </a:p>
        </p:txBody>
      </p:sp>
    </p:spTree>
    <p:extLst>
      <p:ext uri="{BB962C8B-B14F-4D97-AF65-F5344CB8AC3E}">
        <p14:creationId xmlns:p14="http://schemas.microsoft.com/office/powerpoint/2010/main" val="357101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Псевдокласс</a:t>
            </a:r>
            <a:r>
              <a:rPr lang="ru-RU" dirty="0"/>
              <a:t> </a:t>
            </a:r>
            <a:r>
              <a:rPr lang="en-US" dirty="0"/>
              <a:t>:nth-child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td:nth-child</a:t>
            </a:r>
            <a:r>
              <a:rPr lang="en-US" dirty="0">
                <a:solidFill>
                  <a:srgbClr val="C00000"/>
                </a:solidFill>
              </a:rPr>
              <a:t>(2n+1){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  <a:endParaRPr lang="ru-RU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td:nth-child</a:t>
            </a:r>
            <a:r>
              <a:rPr lang="en-US" dirty="0">
                <a:solidFill>
                  <a:srgbClr val="C00000"/>
                </a:solidFill>
              </a:rPr>
              <a:t>(odd)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td:nth-child</a:t>
            </a:r>
            <a:r>
              <a:rPr lang="en-US" dirty="0">
                <a:solidFill>
                  <a:srgbClr val="C00000"/>
                </a:solidFill>
              </a:rPr>
              <a:t>(2){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td:nth-child</a:t>
            </a:r>
            <a:r>
              <a:rPr lang="en-US" dirty="0">
                <a:solidFill>
                  <a:srgbClr val="C00000"/>
                </a:solidFill>
              </a:rPr>
              <a:t>(3n+2){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96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td{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width: </a:t>
            </a:r>
            <a:r>
              <a:rPr lang="en-US" dirty="0">
                <a:solidFill>
                  <a:srgbClr val="7030A0"/>
                </a:solidFill>
              </a:rPr>
              <a:t>50px;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height: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50px;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background: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#</a:t>
            </a:r>
            <a:r>
              <a:rPr lang="en-US" dirty="0" err="1">
                <a:solidFill>
                  <a:srgbClr val="7030A0"/>
                </a:solidFill>
              </a:rPr>
              <a:t>fff</a:t>
            </a:r>
            <a:r>
              <a:rPr lang="en-US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tr:nth-child</a:t>
            </a:r>
            <a:r>
              <a:rPr lang="en-US" dirty="0">
                <a:solidFill>
                  <a:srgbClr val="C00000"/>
                </a:solidFill>
              </a:rPr>
              <a:t>(2n+1) </a:t>
            </a:r>
            <a:r>
              <a:rPr lang="en-US" dirty="0" err="1">
                <a:solidFill>
                  <a:srgbClr val="C00000"/>
                </a:solidFill>
              </a:rPr>
              <a:t>td:nth-child</a:t>
            </a:r>
            <a:r>
              <a:rPr lang="en-US" dirty="0">
                <a:solidFill>
                  <a:srgbClr val="C00000"/>
                </a:solidFill>
              </a:rPr>
              <a:t>(2n+1){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background: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#000;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tr:nth-child</a:t>
            </a:r>
            <a:r>
              <a:rPr lang="en-US" dirty="0">
                <a:solidFill>
                  <a:srgbClr val="C00000"/>
                </a:solidFill>
              </a:rPr>
              <a:t>(2n) </a:t>
            </a:r>
            <a:r>
              <a:rPr lang="en-US" dirty="0" err="1">
                <a:solidFill>
                  <a:srgbClr val="C00000"/>
                </a:solidFill>
              </a:rPr>
              <a:t>td:nth-child</a:t>
            </a:r>
            <a:r>
              <a:rPr lang="en-US" dirty="0">
                <a:solidFill>
                  <a:srgbClr val="C00000"/>
                </a:solidFill>
              </a:rPr>
              <a:t>(2n){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background: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#000;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  <a:r>
              <a:rPr lang="en-US" dirty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52513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223</Words>
  <Application>Microsoft Office PowerPoint</Application>
  <PresentationFormat>Экран (4:3)</PresentationFormat>
  <Paragraphs>137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Тема Office</vt:lpstr>
      <vt:lpstr>HTML 5  Таблицы </vt:lpstr>
      <vt:lpstr>Вставка таблиц</vt:lpstr>
      <vt:lpstr>Презентация PowerPoint</vt:lpstr>
      <vt:lpstr>Выравнивание в ячейках(CSS)</vt:lpstr>
      <vt:lpstr>Граница (css)</vt:lpstr>
      <vt:lpstr>Граница (css)</vt:lpstr>
      <vt:lpstr>Псевдокласс :nth-child</vt:lpstr>
      <vt:lpstr>Псевдокласс :nth-child</vt:lpstr>
      <vt:lpstr>Использование</vt:lpstr>
      <vt:lpstr>Объединение ячеек</vt:lpstr>
      <vt:lpstr>Объединение ячеек</vt:lpstr>
      <vt:lpstr>Объединение ячеек</vt:lpstr>
      <vt:lpstr>Задание 1</vt:lpstr>
      <vt:lpstr>Задание 2</vt:lpstr>
      <vt:lpstr>Задание 3</vt:lpstr>
      <vt:lpstr>Задание 4</vt:lpstr>
      <vt:lpstr>Задание 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 Основные понятия </dc:title>
  <cp:lastModifiedBy>User</cp:lastModifiedBy>
  <cp:revision>23</cp:revision>
  <dcterms:modified xsi:type="dcterms:W3CDTF">2021-02-06T11:48:59Z</dcterms:modified>
</cp:coreProperties>
</file>