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7"/>
  </p:notesMasterIdLst>
  <p:sldIdLst>
    <p:sldId id="256" r:id="rId2"/>
    <p:sldId id="289" r:id="rId3"/>
    <p:sldId id="299" r:id="rId4"/>
    <p:sldId id="359" r:id="rId5"/>
    <p:sldId id="339" r:id="rId6"/>
    <p:sldId id="340" r:id="rId7"/>
    <p:sldId id="341" r:id="rId8"/>
    <p:sldId id="342" r:id="rId9"/>
    <p:sldId id="301" r:id="rId10"/>
    <p:sldId id="343" r:id="rId11"/>
    <p:sldId id="360" r:id="rId12"/>
    <p:sldId id="344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45" r:id="rId22"/>
    <p:sldId id="369" r:id="rId23"/>
    <p:sldId id="373" r:id="rId24"/>
    <p:sldId id="370" r:id="rId25"/>
    <p:sldId id="371" r:id="rId26"/>
    <p:sldId id="372" r:id="rId27"/>
    <p:sldId id="347" r:id="rId28"/>
    <p:sldId id="348" r:id="rId29"/>
    <p:sldId id="352" r:id="rId30"/>
    <p:sldId id="353" r:id="rId31"/>
    <p:sldId id="354" r:id="rId32"/>
    <p:sldId id="355" r:id="rId33"/>
    <p:sldId id="356" r:id="rId34"/>
    <p:sldId id="357" r:id="rId35"/>
    <p:sldId id="358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3F156A1-5B90-4780-8D24-F26EBF0845C1}">
          <p14:sldIdLst>
            <p14:sldId id="256"/>
            <p14:sldId id="289"/>
            <p14:sldId id="299"/>
            <p14:sldId id="359"/>
            <p14:sldId id="339"/>
            <p14:sldId id="340"/>
            <p14:sldId id="341"/>
            <p14:sldId id="342"/>
            <p14:sldId id="301"/>
            <p14:sldId id="343"/>
            <p14:sldId id="360"/>
            <p14:sldId id="344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45"/>
            <p14:sldId id="369"/>
            <p14:sldId id="373"/>
            <p14:sldId id="370"/>
            <p14:sldId id="371"/>
            <p14:sldId id="372"/>
            <p14:sldId id="347"/>
            <p14:sldId id="348"/>
            <p14:sldId id="352"/>
            <p14:sldId id="353"/>
            <p14:sldId id="354"/>
            <p14:sldId id="355"/>
            <p14:sldId id="356"/>
            <p14:sldId id="357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8D48D-33E6-4312-98CD-30E2E6318723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2D59D-B0BB-4A54-A292-20A6670E0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98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Рисунок 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Прямоугольник 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</p:spPr>
        <p:txBody>
          <a:bodyPr rtlCol="0" anchor="b">
            <a:noAutofit/>
          </a:bodyPr>
          <a:lstStyle>
            <a:lvl1pPr algn="r">
              <a:defRPr sz="54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Прямоугольник 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10242" y="4711617"/>
            <a:ext cx="7210394" cy="453051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0242" y="609598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510239" y="5169584"/>
            <a:ext cx="7210397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Прямоугольник 9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Рисунок 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Прямоугольник 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45892" y="609598"/>
            <a:ext cx="6539158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051717" y="3653379"/>
            <a:ext cx="6117434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510242" y="4711616"/>
            <a:ext cx="7210394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адпись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72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7" name="Надпись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7200" noProof="1">
                <a:solidFill>
                  <a:schemeClr val="tx1"/>
                </a:solidFill>
                <a:effectLst/>
              </a:rPr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0" name="Рисунок 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1" name="Прямоугольник 10"/>
          <p:cNvSpPr/>
          <p:nvPr/>
        </p:nvSpPr>
        <p:spPr bwMode="ltGray"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Прямоугольник 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10239" y="4711616"/>
            <a:ext cx="7210397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510240" y="5300150"/>
            <a:ext cx="7210397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Рисунок 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Прямоугольник 15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Прямоугольник 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501916" y="753228"/>
            <a:ext cx="7218720" cy="1080938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495709" y="2336873"/>
            <a:ext cx="230252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510241" y="3022674"/>
            <a:ext cx="2287277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2967019" y="233687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2959103" y="3022674"/>
            <a:ext cx="229743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5418117" y="2336873"/>
            <a:ext cx="230251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5418117" y="3022674"/>
            <a:ext cx="2302519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Рисунок 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Прямоугольник 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Прямоугольник 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5" cy="1080938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510239" y="4297503"/>
            <a:ext cx="228727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510239" y="4873765"/>
            <a:ext cx="2287279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2959103" y="4297503"/>
            <a:ext cx="22974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2958088" y="4873764"/>
            <a:ext cx="230047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5423009" y="4297503"/>
            <a:ext cx="229762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5422915" y="4873762"/>
            <a:ext cx="2300672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8" name="Рисунок 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9" name="Прямоугольник 8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 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ltGray"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Прямоугольник 7"/>
          <p:cNvSpPr/>
          <p:nvPr/>
        </p:nvSpPr>
        <p:spPr>
          <a:xfrm rot="5400000">
            <a:off x="7200777" y="5543428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7596923" y="609597"/>
            <a:ext cx="805352" cy="4353760"/>
          </a:xfrm>
        </p:spPr>
        <p:txBody>
          <a:bodyPr vert="eaVert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510241" y="609598"/>
            <a:ext cx="6652503" cy="5326589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105344" y="5936188"/>
            <a:ext cx="2057400" cy="365125"/>
          </a:xfrm>
        </p:spPr>
        <p:txBody>
          <a:bodyPr rtlCol="0"/>
          <a:lstStyle/>
          <a:p>
            <a:fld id="{B4C71EC6-210F-42DE-9C53-41977AD35B3D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95104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573163" y="5398634"/>
            <a:ext cx="865613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Рисунок 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Прямоугольник 16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Прямоугольник 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Рисунок 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Прямоугольник 8"/>
          <p:cNvSpPr/>
          <p:nvPr/>
        </p:nvSpPr>
        <p:spPr bwMode="ltGray"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0241" y="2869895"/>
            <a:ext cx="7210395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510241" y="4232172"/>
            <a:ext cx="7210395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510240" y="2336873"/>
            <a:ext cx="3523769" cy="3599316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4195592" y="2336873"/>
            <a:ext cx="3525044" cy="3599316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 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Рисунок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Прямоугольник 11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9763" y="2336874"/>
            <a:ext cx="3354245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10242" y="3030009"/>
            <a:ext cx="3523766" cy="2906179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65116" y="2336873"/>
            <a:ext cx="3355521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4195593" y="3030009"/>
            <a:ext cx="3525044" cy="2906179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Рисунок 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 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Прямоугольник 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3514385" y="2336874"/>
            <a:ext cx="4206252" cy="3599313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0241" y="2336873"/>
            <a:ext cx="2842559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3" cy="1080938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651250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0242" y="2336874"/>
            <a:ext cx="2907192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WEB-</a:t>
            </a:r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91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Изучение инструментов для написания качественного </a:t>
            </a:r>
            <a:r>
              <a:rPr lang="en-US" b="1" dirty="0"/>
              <a:t>CSS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Архитектура </a:t>
            </a:r>
            <a:r>
              <a:rPr lang="en-US" dirty="0"/>
              <a:t>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CSS-framework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Пре- и постпроцессоры</a:t>
            </a:r>
          </a:p>
        </p:txBody>
      </p:sp>
    </p:spTree>
    <p:extLst>
      <p:ext uri="{BB962C8B-B14F-4D97-AF65-F5344CB8AC3E}">
        <p14:creationId xmlns:p14="http://schemas.microsoft.com/office/powerpoint/2010/main" val="91379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50409FC-5A32-4D07-BDB9-22737F37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CSS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19A745C-690B-4146-819C-42786ED8C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БЭМ</a:t>
            </a:r>
          </a:p>
          <a:p>
            <a:r>
              <a:rPr lang="en-US" dirty="0"/>
              <a:t>OOCSS</a:t>
            </a:r>
          </a:p>
          <a:p>
            <a:r>
              <a:rPr lang="en-US" dirty="0"/>
              <a:t>SMACSS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6344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CSS-framework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Bulma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Tailwind 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Bootstrap </a:t>
            </a:r>
            <a:r>
              <a:rPr lang="ru-RU" dirty="0"/>
              <a:t>5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Semantic UI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Foundation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Materialize CSS</a:t>
            </a:r>
          </a:p>
        </p:txBody>
      </p:sp>
    </p:spTree>
    <p:extLst>
      <p:ext uri="{BB962C8B-B14F-4D97-AF65-F5344CB8AC3E}">
        <p14:creationId xmlns:p14="http://schemas.microsoft.com/office/powerpoint/2010/main" val="265040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2BBEB4C-79C7-40C7-91E3-BD9313CB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Пре- и постпроцессоры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11258A1-3EA1-4CD7-B671-E92F34981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SASS/SCSS</a:t>
            </a:r>
            <a:endParaRPr lang="ru-RU" dirty="0"/>
          </a:p>
          <a:p>
            <a:r>
              <a:rPr lang="en-US" dirty="0"/>
              <a:t>Less</a:t>
            </a:r>
            <a:endParaRPr lang="ru-RU" dirty="0"/>
          </a:p>
          <a:p>
            <a:r>
              <a:rPr lang="en-US" dirty="0" err="1"/>
              <a:t>PostCSS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7494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AB20270-0BCA-47D8-912C-A978BCC1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</a:t>
            </a:r>
            <a:r>
              <a:rPr lang="ru-RU" dirty="0" err="1"/>
              <a:t>безопастность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FD1D5E6-352A-4744-9DC5-C7272A09E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</a:t>
            </a:r>
          </a:p>
          <a:p>
            <a:r>
              <a:rPr lang="en-US" dirty="0"/>
              <a:t>CORS</a:t>
            </a:r>
            <a:endParaRPr lang="ru-RU" dirty="0"/>
          </a:p>
          <a:p>
            <a:r>
              <a:rPr lang="ru-RU" dirty="0"/>
              <a:t>Политика защиты контента (</a:t>
            </a:r>
            <a:r>
              <a:rPr lang="en-US" dirty="0"/>
              <a:t>CSP</a:t>
            </a:r>
            <a:r>
              <a:rPr lang="ru-RU" dirty="0"/>
              <a:t>)</a:t>
            </a:r>
          </a:p>
          <a:p>
            <a:r>
              <a:rPr lang="en-US" dirty="0"/>
              <a:t>OWASP Security Risks</a:t>
            </a:r>
            <a:endParaRPr lang="ru-RU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594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940D282-FC52-4073-A291-C7F0F39D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</a:t>
            </a:r>
            <a:endParaRPr lang="x-none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ED6ED5A5-8C7E-4C1A-8FA2-88325FA03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8"/>
          <a:stretch/>
        </p:blipFill>
        <p:spPr>
          <a:xfrm>
            <a:off x="0" y="1988840"/>
            <a:ext cx="9144000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76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850ED5-63F5-43B2-83C8-230BEC65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782EA5B-7ACE-4A9B-8B15-574DB3D9A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Cross-Origin</a:t>
            </a:r>
            <a:r>
              <a:rPr lang="ru-RU" dirty="0"/>
              <a:t> </a:t>
            </a:r>
            <a:r>
              <a:rPr lang="ru-RU" dirty="0" err="1"/>
              <a:t>Resource</a:t>
            </a:r>
            <a:r>
              <a:rPr lang="ru-RU" dirty="0"/>
              <a:t> </a:t>
            </a:r>
            <a:r>
              <a:rPr lang="ru-RU" dirty="0" err="1"/>
              <a:t>Sharing</a:t>
            </a:r>
            <a:r>
              <a:rPr lang="ru-RU" dirty="0"/>
              <a:t> (CORS) — механизм, использующий дополнительные HTTP-заголовки, чтобы дать возможность агенту</a:t>
            </a:r>
            <a:r>
              <a:rPr lang="en-US" dirty="0"/>
              <a:t> </a:t>
            </a:r>
            <a:r>
              <a:rPr lang="ru-RU" dirty="0"/>
              <a:t>пользователя получать разрешения на доступ к выбранным ресурсам с сервера на источнике (домене), отличном от того, что сайт использует в данный момент. В целях безопасности браузеры ограничивают </a:t>
            </a:r>
            <a:r>
              <a:rPr lang="ru-RU" dirty="0" err="1" smtClean="0"/>
              <a:t>cross</a:t>
            </a:r>
            <a:r>
              <a:rPr lang="en-US" dirty="0" smtClean="0"/>
              <a:t>-origin </a:t>
            </a:r>
            <a:r>
              <a:rPr lang="ru-RU" dirty="0" smtClean="0"/>
              <a:t>запросы, инициируемые скриптами.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49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82F42AC-6AF4-4805-9DAC-014BB95E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Кросс-</a:t>
            </a:r>
            <a:r>
              <a:rPr lang="ru-RU" dirty="0" err="1"/>
              <a:t>сайтовые</a:t>
            </a:r>
            <a:r>
              <a:rPr lang="ru-RU" dirty="0"/>
              <a:t> </a:t>
            </a:r>
            <a:r>
              <a:rPr lang="en-US" dirty="0"/>
              <a:t>HTTP </a:t>
            </a:r>
            <a:r>
              <a:rPr lang="ru-RU" dirty="0"/>
              <a:t>запросов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9E23D46-E26E-4DE7-82D4-23A7FE0F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Вызовы </a:t>
            </a:r>
            <a:r>
              <a:rPr lang="en-US" dirty="0" err="1"/>
              <a:t>XMLHttpRequest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err="1"/>
              <a:t>FetchAPI</a:t>
            </a:r>
            <a:r>
              <a:rPr lang="en-US" dirty="0"/>
              <a:t>;</a:t>
            </a:r>
          </a:p>
          <a:p>
            <a:r>
              <a:rPr lang="en-US" dirty="0"/>
              <a:t>Web Fonts;</a:t>
            </a:r>
          </a:p>
          <a:p>
            <a:r>
              <a:rPr lang="en-US" dirty="0"/>
              <a:t>WebGL </a:t>
            </a:r>
            <a:r>
              <a:rPr lang="ru-RU" dirty="0"/>
              <a:t>текстуры</a:t>
            </a:r>
            <a:r>
              <a:rPr lang="en-US" dirty="0"/>
              <a:t>;</a:t>
            </a:r>
          </a:p>
          <a:p>
            <a:r>
              <a:rPr lang="ru-RU" dirty="0"/>
              <a:t>Фреймы с изображениями/видео, добавленными в </a:t>
            </a:r>
            <a:r>
              <a:rPr lang="ru-RU" dirty="0" err="1"/>
              <a:t>канвас</a:t>
            </a:r>
            <a:r>
              <a:rPr lang="ru-RU" dirty="0"/>
              <a:t> с помощью</a:t>
            </a:r>
            <a:r>
              <a:rPr lang="en-US" dirty="0"/>
              <a:t> </a:t>
            </a:r>
            <a:r>
              <a:rPr lang="en-US" i="1" dirty="0" err="1"/>
              <a:t>drawImage</a:t>
            </a:r>
            <a:r>
              <a:rPr lang="en-US" i="1" dirty="0"/>
              <a:t>;</a:t>
            </a:r>
          </a:p>
          <a:p>
            <a:r>
              <a:rPr lang="ru-RU" dirty="0"/>
              <a:t>Стили (для </a:t>
            </a:r>
            <a:r>
              <a:rPr lang="en-US" dirty="0"/>
              <a:t>CSSOM </a:t>
            </a:r>
            <a:r>
              <a:rPr lang="ru-RU" dirty="0"/>
              <a:t>доступа)</a:t>
            </a:r>
            <a:r>
              <a:rPr lang="en-US" dirty="0"/>
              <a:t>;</a:t>
            </a:r>
          </a:p>
          <a:p>
            <a:r>
              <a:rPr lang="ru-RU" dirty="0"/>
              <a:t>Скрипты (для  отключенных исключений).</a:t>
            </a:r>
          </a:p>
        </p:txBody>
      </p:sp>
    </p:spTree>
    <p:extLst>
      <p:ext uri="{BB962C8B-B14F-4D97-AF65-F5344CB8AC3E}">
        <p14:creationId xmlns:p14="http://schemas.microsoft.com/office/powerpoint/2010/main" val="41490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2F6867F-50D1-433F-868E-C1825AFB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20B7485-6092-4A24-9D00-F6AFF868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Content</a:t>
            </a:r>
            <a:r>
              <a:rPr lang="ru-RU" b="1" dirty="0"/>
              <a:t> </a:t>
            </a:r>
            <a:r>
              <a:rPr lang="ru-RU" b="1" dirty="0" err="1"/>
              <a:t>Security</a:t>
            </a:r>
            <a:r>
              <a:rPr lang="ru-RU" b="1" dirty="0"/>
              <a:t> </a:t>
            </a:r>
            <a:r>
              <a:rPr lang="ru-RU" b="1" dirty="0" err="1"/>
              <a:t>Policy</a:t>
            </a:r>
            <a:r>
              <a:rPr lang="ru-RU" dirty="0"/>
              <a:t> (CSP) - это дополнительный уровень безопасности, позволяющий распознавать и устранять определенные типы атак, таких как </a:t>
            </a:r>
            <a:r>
              <a:rPr lang="ru-RU" dirty="0" err="1"/>
              <a:t>Cross</a:t>
            </a:r>
            <a:r>
              <a:rPr lang="ru-RU" dirty="0"/>
              <a:t> </a:t>
            </a:r>
            <a:r>
              <a:rPr lang="ru-RU" dirty="0" err="1"/>
              <a:t>Site</a:t>
            </a:r>
            <a:r>
              <a:rPr lang="ru-RU" dirty="0"/>
              <a:t> </a:t>
            </a:r>
            <a:r>
              <a:rPr lang="ru-RU" dirty="0" err="1"/>
              <a:t>Scripting</a:t>
            </a:r>
            <a:r>
              <a:rPr lang="ru-RU" dirty="0"/>
              <a:t> (XSS) и атаки внедрения данных. Спектр применения этих атак включает, но не ограничивается кражей данных, подменой страниц и распространением зловредного ПО.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67132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1C4E05-5056-4EFE-9E2B-7063196F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CSP:</a:t>
            </a:r>
            <a:r>
              <a:rPr lang="ru-RU" dirty="0"/>
              <a:t> виды угроз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7ED0E8D-E92D-4F33-B201-E9AD352C8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Межсайтовый </a:t>
            </a:r>
            <a:r>
              <a:rPr lang="ru-RU" sz="3200" dirty="0" err="1"/>
              <a:t>скриптинг</a:t>
            </a:r>
            <a:endParaRPr lang="ru-RU" sz="3200" dirty="0"/>
          </a:p>
          <a:p>
            <a:pPr marL="457200" lvl="1" indent="0">
              <a:buNone/>
            </a:pPr>
            <a:r>
              <a:rPr lang="ru-RU" i="1" dirty="0"/>
              <a:t>XSS атаки используют доверие браузера к контенту, полученному с сервера. Зловредные скрипты исполняются в браузере жертвы, поскольку браузер доверяет источнику, даже когда скрипт поставляется не оттуда, откуда кажется.</a:t>
            </a:r>
            <a:endParaRPr lang="en-US" i="1" dirty="0"/>
          </a:p>
          <a:p>
            <a:r>
              <a:rPr lang="ru-RU" sz="3200" dirty="0"/>
              <a:t>Пакетный </a:t>
            </a:r>
            <a:r>
              <a:rPr lang="ru-RU" sz="3200" dirty="0" err="1"/>
              <a:t>сниффинг</a:t>
            </a:r>
            <a:endParaRPr lang="ru-RU" sz="3200" dirty="0"/>
          </a:p>
          <a:p>
            <a:pPr marL="457200" lvl="1" indent="0">
              <a:buNone/>
            </a:pPr>
            <a:r>
              <a:rPr lang="ru-RU" i="1" dirty="0"/>
              <a:t>Можно также ограничить список используемых протоколов. Сервер может поставить ограничение на получение контента только по HTTPS</a:t>
            </a:r>
            <a:endParaRPr lang="x-none" i="1" dirty="0"/>
          </a:p>
        </p:txBody>
      </p:sp>
    </p:spTree>
    <p:extLst>
      <p:ext uri="{BB962C8B-B14F-4D97-AF65-F5344CB8AC3E}">
        <p14:creationId xmlns:p14="http://schemas.microsoft.com/office/powerpoint/2010/main" val="335962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проектной и научно-исследовательской работы в научно-учебной лаборатории «Цифровые платформы управления производством и предприятий» на выпускающей кафедре «Цифровые технологии управления» совместно с преподавателями и работодателями крупных индустриальных и IT-компаний.</a:t>
            </a:r>
            <a:endParaRPr lang="ru-RU" dirty="0"/>
          </a:p>
        </p:txBody>
      </p:sp>
      <p:pic>
        <p:nvPicPr>
          <p:cNvPr id="3" name="Picture 2" descr="C:\Users\User\Desktop\ezgif-5-4557e479db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0739" y="16444"/>
            <a:ext cx="5498763" cy="686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NikitinAI\Downloads\scale_1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024"/>
            <a:ext cx="4854504" cy="686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20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9E37ECC-A60A-4E4C-939B-2DE20A61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OWASP Security Risks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35AB86E-7C24-47DF-B23A-5FEEB3DA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Инъекции</a:t>
            </a:r>
          </a:p>
          <a:p>
            <a:r>
              <a:rPr lang="ru-RU" dirty="0"/>
              <a:t>Недочеты системы аутентификации и хранения сессий</a:t>
            </a:r>
          </a:p>
          <a:p>
            <a:r>
              <a:rPr lang="ru-RU" dirty="0"/>
              <a:t>Межсайтовый </a:t>
            </a:r>
            <a:r>
              <a:rPr lang="ru-RU" dirty="0" err="1"/>
              <a:t>скриптинг</a:t>
            </a:r>
            <a:r>
              <a:rPr lang="ru-RU" dirty="0"/>
              <a:t> – </a:t>
            </a:r>
            <a:r>
              <a:rPr lang="en-US" dirty="0"/>
              <a:t>XSS</a:t>
            </a:r>
          </a:p>
          <a:p>
            <a:r>
              <a:rPr lang="ru-RU" dirty="0"/>
              <a:t>Небезопасные прямые ссылки на объекты</a:t>
            </a:r>
          </a:p>
          <a:p>
            <a:r>
              <a:rPr lang="ru-RU" dirty="0"/>
              <a:t>Небезопасная конфигурация</a:t>
            </a:r>
          </a:p>
          <a:p>
            <a:r>
              <a:rPr lang="ru-RU" dirty="0"/>
              <a:t>Незащищенность критичных данных</a:t>
            </a:r>
          </a:p>
          <a:p>
            <a:r>
              <a:rPr lang="ru-RU" dirty="0"/>
              <a:t>Отсутствие функций контроля доступа</a:t>
            </a:r>
          </a:p>
          <a:p>
            <a:r>
              <a:rPr lang="ru-RU" dirty="0"/>
              <a:t>Межсайтовая подделка запроса</a:t>
            </a:r>
          </a:p>
          <a:p>
            <a:r>
              <a:rPr lang="ru-RU" dirty="0"/>
              <a:t>Использование компонентов с известными уязвимостями</a:t>
            </a:r>
          </a:p>
          <a:p>
            <a:r>
              <a:rPr lang="ru-RU" dirty="0"/>
              <a:t>Непроверенные переадресации и пересылки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50850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Инструменты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Системы контроля версий</a:t>
            </a:r>
          </a:p>
          <a:p>
            <a:r>
              <a:rPr lang="ru-RU" b="1" dirty="0"/>
              <a:t>Линтеры и форматеры</a:t>
            </a:r>
          </a:p>
          <a:p>
            <a:r>
              <a:rPr lang="ru-RU" dirty="0" err="1"/>
              <a:t>Таск-раннеры</a:t>
            </a:r>
            <a:endParaRPr lang="ru-RU" dirty="0"/>
          </a:p>
          <a:p>
            <a:r>
              <a:rPr lang="ru-RU" dirty="0" err="1"/>
              <a:t>Бандлеры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632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49D4097-A90C-4848-87FE-EAB81BC8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Системы контроля версий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AC3AF3C-7637-41BA-9E5C-B0AE548D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SVN</a:t>
            </a:r>
          </a:p>
          <a:p>
            <a:r>
              <a:rPr lang="en-US" dirty="0" smtClean="0"/>
              <a:t>Mercurial</a:t>
            </a:r>
            <a:endParaRPr lang="ru-RU" dirty="0" smtClean="0"/>
          </a:p>
          <a:p>
            <a:r>
              <a:rPr lang="en-US" dirty="0" smtClean="0"/>
              <a:t>CVS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7416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Сервисы для хостинга проектов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Gitlab</a:t>
            </a:r>
            <a:endParaRPr lang="en-US" dirty="0" smtClean="0"/>
          </a:p>
          <a:p>
            <a:r>
              <a:rPr lang="en-US" dirty="0" err="1" smtClean="0"/>
              <a:t>Bitbucket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394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C34B60-8F82-45E0-8F7A-1743727F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Линтеры и форматеры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465A325-B223-4148-B4CF-58610C058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Prettier</a:t>
            </a:r>
          </a:p>
          <a:p>
            <a:r>
              <a:rPr lang="en-US" dirty="0" err="1" smtClean="0"/>
              <a:t>ESLint</a:t>
            </a:r>
            <a:endParaRPr lang="en-US" dirty="0" smtClean="0"/>
          </a:p>
          <a:p>
            <a:r>
              <a:rPr lang="en-US" dirty="0" err="1" smtClean="0"/>
              <a:t>StandardJS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89616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7DFF92A-F7CC-4143-86F7-D29C47B1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Таск-раннеры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AF9AD5A-DA5B-4621-BCAB-B76723C3E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mp</a:t>
            </a:r>
            <a:r>
              <a:rPr lang="en-US" dirty="0" smtClean="0"/>
              <a:t> scripts</a:t>
            </a:r>
          </a:p>
          <a:p>
            <a:r>
              <a:rPr lang="en-US" dirty="0" smtClean="0"/>
              <a:t>Gulp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94388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B2587B6-0059-41FB-9D8E-0CF85CE5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Бандлеры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CD253AC-201A-4EEF-A6FB-CD75C6FD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endParaRPr lang="en-US" dirty="0" smtClean="0"/>
          </a:p>
          <a:p>
            <a:r>
              <a:rPr lang="en-US" dirty="0" smtClean="0"/>
              <a:t>Rollup</a:t>
            </a:r>
          </a:p>
          <a:p>
            <a:r>
              <a:rPr lang="en-US" dirty="0" smtClean="0"/>
              <a:t>Parcel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94855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Фреймворки и </a:t>
            </a:r>
            <a:r>
              <a:rPr lang="ru-RU" b="1" dirty="0" smtClean="0"/>
              <a:t>библиотеки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React.js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Angular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Vue.js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7919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CSS </a:t>
            </a:r>
            <a:r>
              <a:rPr lang="ru-RU" b="1" dirty="0"/>
              <a:t>в </a:t>
            </a:r>
            <a:r>
              <a:rPr lang="en-US" b="1" dirty="0"/>
              <a:t>JS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457200"/>
            <a:r>
              <a:rPr lang="en-US" dirty="0"/>
              <a:t>Styled Components</a:t>
            </a:r>
            <a:endParaRPr lang="ru-RU" dirty="0"/>
          </a:p>
          <a:p>
            <a:pPr marL="857250" lvl="1" indent="-457200"/>
            <a:r>
              <a:rPr lang="en-US" dirty="0"/>
              <a:t>CSS</a:t>
            </a:r>
            <a:r>
              <a:rPr lang="ru-RU" dirty="0"/>
              <a:t> модули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3671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ru-RU" dirty="0"/>
              <a:t>Научитесь создавать </a:t>
            </a:r>
            <a:r>
              <a:rPr lang="en-US" dirty="0"/>
              <a:t>UNIT-</a:t>
            </a:r>
            <a:r>
              <a:rPr lang="ru-RU" dirty="0"/>
              <a:t>тесты, функциональные и интеграционные тесты. Разберитесь в специальной терминологии: пустышки, заглушки и т.д.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dirty="0"/>
              <a:t>Jest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dirty="0"/>
              <a:t>Enzyme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dirty="0"/>
              <a:t>Cypress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66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Изучение основ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2800" i="1" dirty="0"/>
              <a:t>Интернет</a:t>
            </a:r>
            <a:r>
              <a:rPr lang="en-US" sz="2800" i="1" dirty="0"/>
              <a:t>;</a:t>
            </a:r>
          </a:p>
          <a:p>
            <a:pPr lvl="1"/>
            <a:r>
              <a:rPr lang="en-US" sz="2800" i="1" dirty="0"/>
              <a:t>HTML;</a:t>
            </a:r>
            <a:endParaRPr lang="ru-RU" sz="2800" dirty="0"/>
          </a:p>
          <a:p>
            <a:pPr lvl="1"/>
            <a:r>
              <a:rPr lang="en-US" sz="2800" i="1" dirty="0"/>
              <a:t>CSS;</a:t>
            </a:r>
            <a:endParaRPr lang="en-US" sz="2800" dirty="0"/>
          </a:p>
          <a:p>
            <a:pPr lvl="1"/>
            <a:r>
              <a:rPr lang="en-US" sz="2800" i="1" dirty="0" err="1"/>
              <a:t>Javascript</a:t>
            </a:r>
            <a:r>
              <a:rPr lang="en-US" sz="2800" i="1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5544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Статическая типизация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ru-RU" dirty="0"/>
              <a:t>Статическая типизация позволяет сделать ваш код более удобным для сопровождения по мере его роста, повышают вашу гибкость при проведении рефакторинга, обеспечивают лучшую поддержку в среде IDE и являются лучшей формой документации, которую вы можете иметь.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ru-RU" dirty="0" err="1"/>
              <a:t>TypeScript</a:t>
            </a:r>
            <a:endParaRPr lang="en-US" dirty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Flow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6609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Server Side Rendering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Серверные приложения позволяют повысить производительность и оптимизировать SEO по сравнению с клиентскими приложениями. Хотя это и не является обязательным требованием, но оно определенно поможет вам в создании приложений для внешнего интерфейса.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React.js – Next.js </a:t>
            </a:r>
            <a:r>
              <a:rPr lang="ru-RU" dirty="0"/>
              <a:t>и </a:t>
            </a:r>
            <a:r>
              <a:rPr lang="en-US" dirty="0"/>
              <a:t>After.js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Angular - Universal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Vue.js – Nuxt.js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567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Генераторы статических сайтов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Gatsby.js</a:t>
            </a:r>
            <a:endParaRPr lang="ru-RU" dirty="0"/>
          </a:p>
          <a:p>
            <a:r>
              <a:rPr lang="en-US" dirty="0"/>
              <a:t>Cogear.js</a:t>
            </a:r>
            <a:endParaRPr lang="en-US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040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Создание </a:t>
            </a:r>
            <a:r>
              <a:rPr lang="en-US" b="1" dirty="0"/>
              <a:t>Desktop-</a:t>
            </a:r>
            <a:r>
              <a:rPr lang="ru-RU" b="1" dirty="0"/>
              <a:t>приложений 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Electron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Proton Native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Carlo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7410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Создание мобильных приложений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Создание мобильных приложений </a:t>
            </a: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React Native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Javascript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331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 Assembly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WebAssemblу</a:t>
            </a:r>
            <a:r>
              <a:rPr lang="ru-RU" dirty="0"/>
              <a:t> представляет собой переносимое абстрактное синтаксическое дерево, обеспечивающее как более быстрый </a:t>
            </a:r>
            <a:r>
              <a:rPr lang="ru-RU" dirty="0" err="1"/>
              <a:t>парсинг</a:t>
            </a:r>
            <a:r>
              <a:rPr lang="ru-RU" dirty="0"/>
              <a:t>, так и более быстрое выполнение кода, чем JavaScript.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64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6DA58A5-CDD1-43D5-B4B5-38C8BB51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Интернет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C319F1A-1AAA-4DEE-A684-F8712D3D6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Хостинг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Домен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DNS;</a:t>
            </a:r>
          </a:p>
          <a:p>
            <a:r>
              <a:rPr lang="ru-RU" dirty="0"/>
              <a:t>Принцип работы браузера</a:t>
            </a:r>
            <a:r>
              <a:rPr lang="en-US" dirty="0"/>
              <a:t>;</a:t>
            </a:r>
          </a:p>
          <a:p>
            <a:r>
              <a:rPr lang="en-US" dirty="0"/>
              <a:t>HTTP.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96301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Основы языка</a:t>
            </a:r>
          </a:p>
          <a:p>
            <a:r>
              <a:rPr lang="ru-RU" dirty="0"/>
              <a:t>Семантика </a:t>
            </a:r>
            <a:r>
              <a:rPr lang="en-US" dirty="0"/>
              <a:t>HTML</a:t>
            </a:r>
          </a:p>
          <a:p>
            <a:r>
              <a:rPr lang="ru-RU" dirty="0"/>
              <a:t>Основы </a:t>
            </a:r>
            <a:r>
              <a:rPr lang="en-US" dirty="0"/>
              <a:t>SEO</a:t>
            </a:r>
            <a:endParaRPr lang="ru-RU" dirty="0"/>
          </a:p>
          <a:p>
            <a:r>
              <a:rPr lang="ru-RU" dirty="0"/>
              <a:t>Реализации различных конструкций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38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CSS</a:t>
            </a:r>
          </a:p>
          <a:p>
            <a:r>
              <a:rPr lang="ru-RU" dirty="0"/>
              <a:t>Реализация различных конструкций</a:t>
            </a:r>
          </a:p>
          <a:p>
            <a:r>
              <a:rPr lang="ru-RU" dirty="0"/>
              <a:t>Медиа-запросы</a:t>
            </a:r>
          </a:p>
          <a:p>
            <a:r>
              <a:rPr lang="en-US" dirty="0"/>
              <a:t>CSS3</a:t>
            </a:r>
          </a:p>
          <a:p>
            <a:r>
              <a:rPr lang="en-US" dirty="0"/>
              <a:t>CSS Grid, </a:t>
            </a:r>
            <a:r>
              <a:rPr lang="en-US" dirty="0" smtClean="0"/>
              <a:t>Flexbox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8839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Синтаксис и базовые конструкции</a:t>
            </a:r>
          </a:p>
          <a:p>
            <a:r>
              <a:rPr lang="en-US" dirty="0"/>
              <a:t>ES6 </a:t>
            </a:r>
            <a:r>
              <a:rPr lang="ru-RU" dirty="0"/>
              <a:t> и модульный </a:t>
            </a:r>
            <a:r>
              <a:rPr lang="en-US" dirty="0"/>
              <a:t>JS</a:t>
            </a:r>
            <a:endParaRPr lang="ru-RU" dirty="0"/>
          </a:p>
          <a:p>
            <a:r>
              <a:rPr lang="ru-RU" dirty="0"/>
              <a:t>Работа с </a:t>
            </a:r>
            <a:r>
              <a:rPr lang="en-US" dirty="0"/>
              <a:t>DOM</a:t>
            </a:r>
            <a:r>
              <a:rPr lang="ru-RU" dirty="0"/>
              <a:t> и </a:t>
            </a:r>
            <a:r>
              <a:rPr lang="en-US" dirty="0"/>
              <a:t>BOM</a:t>
            </a:r>
          </a:p>
          <a:p>
            <a:r>
              <a:rPr lang="en-US" dirty="0"/>
              <a:t>Fetch API / Ajax</a:t>
            </a:r>
            <a:endParaRPr lang="ru-RU" dirty="0"/>
          </a:p>
          <a:p>
            <a:r>
              <a:rPr lang="ru-RU" dirty="0"/>
              <a:t>Веб-компоненты</a:t>
            </a:r>
            <a:endParaRPr lang="en-US" dirty="0"/>
          </a:p>
          <a:p>
            <a:r>
              <a:rPr lang="ru-RU" dirty="0"/>
              <a:t>События, прототипы, </a:t>
            </a:r>
            <a:r>
              <a:rPr lang="en-US" dirty="0"/>
              <a:t>Shadow DOM, strict </a:t>
            </a:r>
            <a:r>
              <a:rPr lang="ru-RU" dirty="0"/>
              <a:t>и т. д.</a:t>
            </a:r>
          </a:p>
        </p:txBody>
      </p:sp>
    </p:spTree>
    <p:extLst>
      <p:ext uri="{BB962C8B-B14F-4D97-AF65-F5344CB8AC3E}">
        <p14:creationId xmlns:p14="http://schemas.microsoft.com/office/powerpoint/2010/main" val="175766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Использование знаний на практике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ru-RU" dirty="0" smtClean="0"/>
              <a:t>Самый </a:t>
            </a:r>
            <a:r>
              <a:rPr lang="ru-RU" dirty="0"/>
              <a:t>лучший способ научиться чему-либо — это практика. Как только вы изучили некоторые подходы к разработке, то сразу переходите к практике. Постарайтесь написать как можно больше простых приложений.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67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Менеджеры пакетов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Менеджер пакетов позволяет использовать внешние библиотеки в приложениях и открывать ваши библиотеки другим пользователям.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dirty="0"/>
              <a:t>NPM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dirty="0"/>
              <a:t>Yarn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dirty="0"/>
              <a:t>Bower</a:t>
            </a:r>
          </a:p>
        </p:txBody>
      </p:sp>
    </p:spTree>
    <p:extLst>
      <p:ext uri="{BB962C8B-B14F-4D97-AF65-F5344CB8AC3E}">
        <p14:creationId xmlns:p14="http://schemas.microsoft.com/office/powerpoint/2010/main" val="3527395264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34_TF11161285.potx" id="{B207436D-078E-45D1-9372-0C180985C869}" vid="{267D38A0-6F58-46EE-A8C1-BAD8638E7CA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tf11161285_win32</Template>
  <TotalTime>1394</TotalTime>
  <Words>477</Words>
  <Application>Microsoft Office PowerPoint</Application>
  <PresentationFormat>Экран (4:3)</PresentationFormat>
  <Paragraphs>150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Wingdings</vt:lpstr>
      <vt:lpstr>Берлин</vt:lpstr>
      <vt:lpstr>WEB-разработка</vt:lpstr>
      <vt:lpstr>Презентация PowerPoint</vt:lpstr>
      <vt:lpstr>Изучение основ</vt:lpstr>
      <vt:lpstr>Интернет</vt:lpstr>
      <vt:lpstr>HTML</vt:lpstr>
      <vt:lpstr>CSS</vt:lpstr>
      <vt:lpstr>Javascript</vt:lpstr>
      <vt:lpstr>Использование знаний на практике</vt:lpstr>
      <vt:lpstr>Менеджеры пакетов</vt:lpstr>
      <vt:lpstr>Изучение инструментов для написания качественного CSS</vt:lpstr>
      <vt:lpstr>Архитектура CSS</vt:lpstr>
      <vt:lpstr>CSS-framework</vt:lpstr>
      <vt:lpstr>Пре- и постпроцессоры</vt:lpstr>
      <vt:lpstr>Веб-безопастность</vt:lpstr>
      <vt:lpstr>HTTPS</vt:lpstr>
      <vt:lpstr>CORS</vt:lpstr>
      <vt:lpstr>Кросс-сайтовые HTTP запросов</vt:lpstr>
      <vt:lpstr>CSP</vt:lpstr>
      <vt:lpstr>CSP: виды угроз</vt:lpstr>
      <vt:lpstr>OWASP Security Risks</vt:lpstr>
      <vt:lpstr>Инструменты разработки</vt:lpstr>
      <vt:lpstr>Системы контроля версий</vt:lpstr>
      <vt:lpstr>Сервисы для хостинга проектов</vt:lpstr>
      <vt:lpstr>Линтеры и форматеры</vt:lpstr>
      <vt:lpstr>Таск-раннеры</vt:lpstr>
      <vt:lpstr>Бандлеры</vt:lpstr>
      <vt:lpstr>Фреймворки и библиотеки</vt:lpstr>
      <vt:lpstr>CSS в JS</vt:lpstr>
      <vt:lpstr>Тестирование</vt:lpstr>
      <vt:lpstr>Статическая типизация</vt:lpstr>
      <vt:lpstr>Server Side Rendering</vt:lpstr>
      <vt:lpstr>Генераторы статических сайтов</vt:lpstr>
      <vt:lpstr>Создание Desktop-приложений </vt:lpstr>
      <vt:lpstr>Создание мобильных приложений</vt:lpstr>
      <vt:lpstr>Web Assembly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разработки  web-приложений</dc:title>
  <cp:lastModifiedBy>User</cp:lastModifiedBy>
  <cp:revision>132</cp:revision>
  <dcterms:modified xsi:type="dcterms:W3CDTF">2022-09-01T06:24:41Z</dcterms:modified>
</cp:coreProperties>
</file>