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HTML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понятия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тегов с атрибутами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alt=“</a:t>
            </a:r>
            <a:r>
              <a:rPr lang="ru-RU" dirty="0" smtClean="0">
                <a:solidFill>
                  <a:srgbClr val="7030A0"/>
                </a:solidFill>
              </a:rPr>
              <a:t>картинка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 smtClean="0">
                <a:solidFill>
                  <a:srgbClr val="7030A0"/>
                </a:solidFill>
              </a:rPr>
              <a:t>google.by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Ссылка на </a:t>
            </a:r>
            <a:r>
              <a:rPr lang="en-US" dirty="0" smtClean="0"/>
              <a:t>Google</a:t>
            </a:r>
            <a:r>
              <a:rPr lang="en-US" dirty="0" smtClean="0">
                <a:solidFill>
                  <a:srgbClr val="00B050"/>
                </a:solidFill>
              </a:rPr>
              <a:t>&lt;/a&gt;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&lt;input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type=“</a:t>
            </a:r>
            <a:r>
              <a:rPr lang="en-US" dirty="0" smtClean="0">
                <a:solidFill>
                  <a:srgbClr val="7030A0"/>
                </a:solidFill>
              </a:rPr>
              <a:t>text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name=“</a:t>
            </a:r>
            <a:r>
              <a:rPr lang="en-US" dirty="0" smtClean="0">
                <a:solidFill>
                  <a:srgbClr val="7030A0"/>
                </a:solidFill>
              </a:rPr>
              <a:t>FIO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 value=“”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accesskey</a:t>
            </a:r>
          </a:p>
          <a:p>
            <a:pPr marL="0" indent="0">
              <a:buNone/>
            </a:pPr>
            <a:r>
              <a:rPr lang="ru-RU" dirty="0"/>
              <a:t>Позволяет получить доступ к элементу с помощью заданного сочетания клавиш.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class</a:t>
            </a:r>
          </a:p>
          <a:p>
            <a:pPr marL="0" indent="0">
              <a:buNone/>
            </a:pPr>
            <a:r>
              <a:rPr lang="ru-RU" dirty="0"/>
              <a:t>Определяет имя класса, которое позволяет связать тег со стилевым оформлением.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contenteditable</a:t>
            </a:r>
          </a:p>
          <a:p>
            <a:pPr marL="0" indent="0">
              <a:buNone/>
            </a:pPr>
            <a:r>
              <a:rPr lang="ru-RU" dirty="0"/>
              <a:t>Сообщает, что элемент доступен для редактирования пользователем.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contextmenu</a:t>
            </a:r>
          </a:p>
          <a:p>
            <a:pPr marL="0" indent="0">
              <a:buNone/>
            </a:pPr>
            <a:r>
              <a:rPr lang="ru-RU" dirty="0"/>
              <a:t>Устанавливает контекстное меню для элемента.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dir</a:t>
            </a:r>
          </a:p>
          <a:p>
            <a:pPr marL="0" indent="0">
              <a:buNone/>
            </a:pPr>
            <a:r>
              <a:rPr lang="ru-RU" dirty="0"/>
              <a:t>Задает направление и отображение текста — слева направо или справа налево.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hidden</a:t>
            </a:r>
          </a:p>
          <a:p>
            <a:pPr marL="0" indent="0">
              <a:buNone/>
            </a:pPr>
            <a:r>
              <a:rPr lang="ru-RU" dirty="0"/>
              <a:t>Скрывает содержимое элемента от просмотра.</a:t>
            </a:r>
          </a:p>
          <a:p>
            <a:pPr marL="0" indent="0">
              <a:buNone/>
            </a:pPr>
            <a:r>
              <a:rPr lang="ru-RU" sz="5100" b="1" dirty="0">
                <a:solidFill>
                  <a:schemeClr val="accent1"/>
                </a:solidFill>
              </a:rPr>
              <a:t>id</a:t>
            </a:r>
          </a:p>
          <a:p>
            <a:pPr marL="0" indent="0">
              <a:buNone/>
            </a:pPr>
            <a:r>
              <a:rPr lang="ru-RU" dirty="0"/>
              <a:t>Указывает имя стилевого идентификатора.</a:t>
            </a:r>
          </a:p>
        </p:txBody>
      </p:sp>
    </p:spTree>
    <p:extLst>
      <p:ext uri="{BB962C8B-B14F-4D97-AF65-F5344CB8AC3E}">
        <p14:creationId xmlns:p14="http://schemas.microsoft.com/office/powerpoint/2010/main" val="650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lang</a:t>
            </a:r>
          </a:p>
          <a:p>
            <a:pPr marL="0" indent="0">
              <a:buNone/>
            </a:pPr>
            <a:r>
              <a:rPr lang="ru-RU" dirty="0"/>
              <a:t>Браузер использует значение параметра для правильного отображения некоторых национальных символов.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spellcheck</a:t>
            </a:r>
          </a:p>
          <a:p>
            <a:pPr marL="0" indent="0">
              <a:buNone/>
            </a:pPr>
            <a:r>
              <a:rPr lang="ru-RU" dirty="0"/>
              <a:t>Указывает браузеру проверять или нет правописание и грамматику в тексте.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style</a:t>
            </a:r>
          </a:p>
          <a:p>
            <a:pPr marL="0" indent="0">
              <a:buNone/>
            </a:pPr>
            <a:r>
              <a:rPr lang="ru-RU" dirty="0"/>
              <a:t>Применяется для определения стиля элемента с помощью правил CSS.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tabindex</a:t>
            </a:r>
          </a:p>
          <a:p>
            <a:pPr marL="0" indent="0">
              <a:buNone/>
            </a:pPr>
            <a:r>
              <a:rPr lang="ru-RU" dirty="0"/>
              <a:t>Устанавливает порядок получения фокуса при переходе между элементами с помощью клавиши </a:t>
            </a:r>
            <a:r>
              <a:rPr lang="ru-RU" dirty="0" err="1"/>
              <a:t>Tab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title</a:t>
            </a:r>
          </a:p>
          <a:p>
            <a:pPr marL="0" indent="0">
              <a:buNone/>
            </a:pPr>
            <a:r>
              <a:rPr lang="ru-RU" dirty="0"/>
              <a:t>Описывает содержимое элемента в виде всплывающей подсказки.</a:t>
            </a:r>
          </a:p>
          <a:p>
            <a:pPr marL="0" indent="0">
              <a:buNone/>
            </a:pPr>
            <a:r>
              <a:rPr lang="ru-RU" sz="4400" b="1" dirty="0">
                <a:solidFill>
                  <a:schemeClr val="accent1"/>
                </a:solidFill>
              </a:rPr>
              <a:t>xml:lang</a:t>
            </a:r>
          </a:p>
          <a:p>
            <a:pPr marL="0" indent="0">
              <a:buNone/>
            </a:pPr>
            <a:r>
              <a:rPr lang="ru-RU" dirty="0"/>
              <a:t>Этот атрибут по своему действию похож на lang, но применяется только в XHTML-документах и указывает язык всего текста или его фрагмента.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HTML</a:t>
            </a:r>
            <a:r>
              <a:rPr lang="ru-RU" dirty="0" smtClean="0"/>
              <a:t>-документа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&lt;!DOCTYPE html&gt;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ru-RU" dirty="0"/>
              <a:t>Пример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&lt;meta </a:t>
            </a:r>
            <a:r>
              <a:rPr lang="en-US" dirty="0">
                <a:solidFill>
                  <a:srgbClr val="0070C0"/>
                </a:solidFill>
              </a:rPr>
              <a:t>charset=“</a:t>
            </a:r>
            <a:r>
              <a:rPr lang="en-US" dirty="0">
                <a:solidFill>
                  <a:srgbClr val="7030A0"/>
                </a:solidFill>
              </a:rPr>
              <a:t>utf-8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head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	&lt;p&gt;</a:t>
            </a:r>
            <a:r>
              <a:rPr lang="ru-RU" dirty="0"/>
              <a:t>Текст</a:t>
            </a:r>
            <a:r>
              <a:rPr lang="en-US" dirty="0">
                <a:solidFill>
                  <a:srgbClr val="00B050"/>
                </a:solidFill>
              </a:rPr>
              <a:t>&lt;/p&gt;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body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1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HTML</a:t>
            </a:r>
            <a:r>
              <a:rPr lang="ru-RU" dirty="0"/>
              <a:t> (от англ. </a:t>
            </a:r>
            <a:r>
              <a:rPr lang="ru-RU" i="1" dirty="0" err="1"/>
              <a:t>HyperText</a:t>
            </a:r>
            <a:r>
              <a:rPr lang="ru-RU" i="1" dirty="0"/>
              <a:t> </a:t>
            </a:r>
            <a:r>
              <a:rPr lang="ru-RU" i="1" dirty="0" err="1"/>
              <a:t>Markup</a:t>
            </a:r>
            <a:r>
              <a:rPr lang="ru-RU" i="1" dirty="0"/>
              <a:t> </a:t>
            </a:r>
            <a:r>
              <a:rPr lang="ru-RU" i="1" dirty="0" err="1"/>
              <a:t>Language</a:t>
            </a:r>
            <a:r>
              <a:rPr lang="ru-RU" dirty="0"/>
              <a:t> — «язык гипертекстовой разметки») — стандартизированный язык разметки документов во Всемирной паутине.</a:t>
            </a:r>
          </a:p>
        </p:txBody>
      </p:sp>
    </p:spTree>
    <p:extLst>
      <p:ext uri="{BB962C8B-B14F-4D97-AF65-F5344CB8AC3E}">
        <p14:creationId xmlns:p14="http://schemas.microsoft.com/office/powerpoint/2010/main" val="38463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Тег</a:t>
            </a:r>
            <a:r>
              <a:rPr lang="ru-RU" dirty="0"/>
              <a:t> — элемент языка разметки </a:t>
            </a:r>
            <a:r>
              <a:rPr lang="ru-RU" dirty="0" smtClean="0"/>
              <a:t>гипертекста.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Текст</a:t>
            </a:r>
            <a:r>
              <a:rPr lang="ru-RU" dirty="0"/>
              <a:t>, содержащийся между начальным и конечным тегом, отображается и размещается в соответствии со свойствами, указанными в начальном теге.</a:t>
            </a:r>
          </a:p>
        </p:txBody>
      </p:sp>
    </p:spTree>
    <p:extLst>
      <p:ext uri="{BB962C8B-B14F-4D97-AF65-F5344CB8AC3E}">
        <p14:creationId xmlns:p14="http://schemas.microsoft.com/office/powerpoint/2010/main" val="13550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т</a:t>
            </a:r>
            <a:r>
              <a:rPr lang="en-US" dirty="0" smtClean="0"/>
              <a:t>e</a:t>
            </a:r>
            <a:r>
              <a:rPr lang="ru-RU" dirty="0" err="1" smtClean="0"/>
              <a:t>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Обычный текст: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Привет мир!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Текст с т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  <a:r>
              <a:rPr lang="ru-RU" dirty="0" smtClean="0">
                <a:solidFill>
                  <a:schemeClr val="accent2"/>
                </a:solidFill>
              </a:rPr>
              <a:t>гом:</a:t>
            </a:r>
          </a:p>
          <a:p>
            <a:pPr marL="0" indent="0">
              <a:buNone/>
            </a:pPr>
            <a:r>
              <a:rPr lang="en-US" dirty="0" smtClean="0"/>
              <a:t>&lt;b&gt;</a:t>
            </a:r>
            <a:r>
              <a:rPr lang="ru-RU" dirty="0"/>
              <a:t>Привет мир</a:t>
            </a:r>
            <a:r>
              <a:rPr lang="ru-RU" dirty="0" smtClean="0"/>
              <a:t>!</a:t>
            </a:r>
            <a:r>
              <a:rPr lang="en-US" dirty="0" smtClean="0"/>
              <a:t>&lt;/b&gt;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ru-RU" b="1" dirty="0"/>
              <a:t>Привет мир!</a:t>
            </a:r>
          </a:p>
          <a:p>
            <a:pPr marL="0" indent="0">
              <a:buNone/>
            </a:pPr>
            <a:r>
              <a:rPr lang="en-US" dirty="0" smtClean="0"/>
              <a:t>&lt;i&gt;</a:t>
            </a:r>
            <a:r>
              <a:rPr lang="ru-RU" dirty="0"/>
              <a:t>Привет мир!</a:t>
            </a:r>
            <a:r>
              <a:rPr lang="en-US" dirty="0" smtClean="0"/>
              <a:t>&lt;/i&gt;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i="1" dirty="0"/>
              <a:t>Привет мир</a:t>
            </a:r>
            <a:r>
              <a:rPr lang="ru-RU" i="1" dirty="0" smtClean="0"/>
              <a:t>!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&lt;i</a:t>
            </a:r>
            <a:r>
              <a:rPr lang="en-US" dirty="0" smtClean="0"/>
              <a:t>&gt;&lt;b&gt;</a:t>
            </a:r>
            <a:r>
              <a:rPr lang="ru-RU" dirty="0" smtClean="0"/>
              <a:t>Привет </a:t>
            </a:r>
            <a:r>
              <a:rPr lang="ru-RU" dirty="0"/>
              <a:t>мир</a:t>
            </a:r>
            <a:r>
              <a:rPr lang="ru-RU" dirty="0" smtClean="0"/>
              <a:t>!</a:t>
            </a:r>
            <a:r>
              <a:rPr lang="en-US" dirty="0" smtClean="0"/>
              <a:t>&lt;/b&gt;&lt;/</a:t>
            </a:r>
            <a:r>
              <a:rPr lang="en-US" dirty="0"/>
              <a:t>i&gt;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u-RU" b="1" i="1" dirty="0"/>
              <a:t>Привет мир!</a:t>
            </a:r>
            <a:endParaRPr lang="en-US" b="1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4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&lt;p&gt;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Просто текст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&lt;b&gt;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Просто текст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&lt;/b&gt;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&lt;li&gt;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Элемент списка </a:t>
            </a:r>
            <a:r>
              <a:rPr lang="en-US" dirty="0" smtClean="0">
                <a:solidFill>
                  <a:srgbClr val="00B050"/>
                </a:solidFill>
              </a:rPr>
              <a:t>&lt;/li&gt;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 smtClean="0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Тэги без закрытия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&gt;&lt;/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&gt;&lt;/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hr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3995936" y="2204864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4157559" y="4509120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Комбинация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Неправ</a:t>
            </a:r>
            <a:r>
              <a:rPr lang="ru-RU" dirty="0"/>
              <a:t>и</a:t>
            </a:r>
            <a:r>
              <a:rPr lang="ru-RU" dirty="0" smtClean="0"/>
              <a:t>льно: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&lt;b&gt;&lt;i&gt;</a:t>
            </a:r>
            <a:r>
              <a:rPr lang="ru-RU" dirty="0" smtClean="0"/>
              <a:t>Полужирный текст</a:t>
            </a:r>
            <a:r>
              <a:rPr lang="en-US" dirty="0" smtClean="0">
                <a:solidFill>
                  <a:srgbClr val="FF0000"/>
                </a:solidFill>
              </a:rPr>
              <a:t>&lt;/b&gt;&lt;/i&gt;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Правильно: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&lt;b&gt;&lt;i&gt;</a:t>
            </a:r>
            <a:r>
              <a:rPr lang="ru-RU" dirty="0"/>
              <a:t>Полужирный текст</a:t>
            </a:r>
            <a:r>
              <a:rPr lang="en-US" dirty="0" smtClean="0">
                <a:solidFill>
                  <a:srgbClr val="00B050"/>
                </a:solidFill>
              </a:rPr>
              <a:t>&lt;/i&gt;&lt;/b&gt;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Выгнутая вниз стрелка 3"/>
          <p:cNvSpPr/>
          <p:nvPr/>
        </p:nvSpPr>
        <p:spPr>
          <a:xfrm>
            <a:off x="2267744" y="5589240"/>
            <a:ext cx="3960440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низ стрелка 4"/>
          <p:cNvSpPr/>
          <p:nvPr/>
        </p:nvSpPr>
        <p:spPr>
          <a:xfrm>
            <a:off x="1691680" y="5589240"/>
            <a:ext cx="5328592" cy="108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Выгнутая вниз стрелка 5"/>
          <p:cNvSpPr/>
          <p:nvPr/>
        </p:nvSpPr>
        <p:spPr>
          <a:xfrm>
            <a:off x="1763688" y="3284984"/>
            <a:ext cx="4608512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Выгнутая вниз стрелка 7"/>
          <p:cNvSpPr/>
          <p:nvPr/>
        </p:nvSpPr>
        <p:spPr>
          <a:xfrm>
            <a:off x="2267744" y="3212976"/>
            <a:ext cx="4752528" cy="6480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Комбинация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Пример 1: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&lt;li&gt; </a:t>
            </a:r>
            <a:r>
              <a:rPr lang="ru-RU" dirty="0"/>
              <a:t>Элемент </a:t>
            </a:r>
            <a:r>
              <a:rPr lang="en-US" dirty="0">
                <a:solidFill>
                  <a:srgbClr val="00B050"/>
                </a:solidFill>
              </a:rPr>
              <a:t>&lt;b&gt;</a:t>
            </a:r>
            <a:r>
              <a:rPr lang="ru-RU" dirty="0" smtClean="0"/>
              <a:t>списка</a:t>
            </a:r>
            <a:r>
              <a:rPr lang="en-US" dirty="0" smtClean="0">
                <a:solidFill>
                  <a:srgbClr val="00B050"/>
                </a:solidFill>
              </a:rPr>
              <a:t>&lt;/b&gt;&lt;/</a:t>
            </a:r>
            <a:r>
              <a:rPr lang="en-US" dirty="0">
                <a:solidFill>
                  <a:srgbClr val="00B050"/>
                </a:solidFill>
              </a:rPr>
              <a:t>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&lt;li&gt; </a:t>
            </a:r>
            <a:r>
              <a:rPr lang="ru-RU" dirty="0"/>
              <a:t>Элемент списка </a:t>
            </a:r>
            <a:r>
              <a:rPr lang="en-US" dirty="0">
                <a:solidFill>
                  <a:srgbClr val="00B050"/>
                </a:solidFill>
              </a:rPr>
              <a:t>&lt;/li&gt;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Пример 2: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&lt;div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&lt;</a:t>
            </a:r>
            <a:r>
              <a:rPr lang="en-US" dirty="0" err="1">
                <a:solidFill>
                  <a:srgbClr val="00B050"/>
                </a:solidFill>
              </a:rPr>
              <a:t>img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dirty="0">
                <a:solidFill>
                  <a:srgbClr val="7030A0"/>
                </a:solidFill>
              </a:rPr>
              <a:t>image.jpg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rgbClr val="00B050"/>
                </a:solidFill>
              </a:rPr>
              <a:t>/&gt;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&lt;/div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&lt;/div&gt;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тега могут быть свойства, называемые </a:t>
            </a:r>
            <a:r>
              <a:rPr lang="ru-RU" i="1" dirty="0"/>
              <a:t>атрибутами,</a:t>
            </a:r>
            <a:r>
              <a:rPr lang="ru-RU" dirty="0"/>
              <a:t> дающие дополнительные возможности форматирования текста. Они записываются в виде сочетания: имя атрибута-значения, причём текстовые значения заключаются в кавычки.</a:t>
            </a:r>
          </a:p>
        </p:txBody>
      </p:sp>
    </p:spTree>
    <p:extLst>
      <p:ext uri="{BB962C8B-B14F-4D97-AF65-F5344CB8AC3E}">
        <p14:creationId xmlns:p14="http://schemas.microsoft.com/office/powerpoint/2010/main" val="15160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333</Words>
  <Application>Microsoft Office PowerPoint</Application>
  <PresentationFormat>Экран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Тема Office</vt:lpstr>
      <vt:lpstr>HTML 5  Основные понятия </vt:lpstr>
      <vt:lpstr>Определение</vt:lpstr>
      <vt:lpstr>Тег</vt:lpstr>
      <vt:lpstr>Примеры тeгов</vt:lpstr>
      <vt:lpstr>Закрытие тегов</vt:lpstr>
      <vt:lpstr>Тэги без закрытия</vt:lpstr>
      <vt:lpstr>Комбинация тегов</vt:lpstr>
      <vt:lpstr>Комбинация тегов</vt:lpstr>
      <vt:lpstr>Атрибуты тегов</vt:lpstr>
      <vt:lpstr>Пример тегов с атрибутами</vt:lpstr>
      <vt:lpstr>Универсальные атрибуты</vt:lpstr>
      <vt:lpstr>Универсальные атрибуты</vt:lpstr>
      <vt:lpstr>Структура HTML-документа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User</cp:lastModifiedBy>
  <cp:revision>8</cp:revision>
  <dcterms:modified xsi:type="dcterms:W3CDTF">2022-09-07T09:11:23Z</dcterms:modified>
</cp:coreProperties>
</file>