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59" r:id="rId5"/>
    <p:sldId id="260" r:id="rId6"/>
    <p:sldId id="261" r:id="rId7"/>
    <p:sldId id="289" r:id="rId8"/>
    <p:sldId id="29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90" r:id="rId17"/>
    <p:sldId id="269" r:id="rId18"/>
    <p:sldId id="270" r:id="rId19"/>
    <p:sldId id="271" r:id="rId20"/>
    <p:sldId id="272" r:id="rId21"/>
    <p:sldId id="294" r:id="rId22"/>
    <p:sldId id="273" r:id="rId23"/>
    <p:sldId id="274" r:id="rId24"/>
    <p:sldId id="275" r:id="rId25"/>
    <p:sldId id="297" r:id="rId26"/>
    <p:sldId id="276" r:id="rId27"/>
    <p:sldId id="277" r:id="rId28"/>
    <p:sldId id="278" r:id="rId29"/>
    <p:sldId id="279" r:id="rId30"/>
    <p:sldId id="298" r:id="rId31"/>
    <p:sldId id="280" r:id="rId32"/>
    <p:sldId id="281" r:id="rId33"/>
    <p:sldId id="284" r:id="rId34"/>
    <p:sldId id="282" r:id="rId35"/>
    <p:sldId id="283" r:id="rId36"/>
    <p:sldId id="285" r:id="rId37"/>
    <p:sldId id="286" r:id="rId38"/>
    <p:sldId id="287" r:id="rId39"/>
    <p:sldId id="299" r:id="rId40"/>
    <p:sldId id="288" r:id="rId41"/>
    <p:sldId id="301" r:id="rId42"/>
    <p:sldId id="291" r:id="rId43"/>
    <p:sldId id="302" r:id="rId44"/>
    <p:sldId id="303" r:id="rId45"/>
    <p:sldId id="304" r:id="rId46"/>
    <p:sldId id="305" r:id="rId47"/>
    <p:sldId id="306" r:id="rId48"/>
    <p:sldId id="307" r:id="rId49"/>
    <p:sldId id="292" r:id="rId50"/>
    <p:sldId id="308" r:id="rId51"/>
    <p:sldId id="309" r:id="rId52"/>
    <p:sldId id="310" r:id="rId53"/>
    <p:sldId id="311" r:id="rId54"/>
    <p:sldId id="293" r:id="rId55"/>
    <p:sldId id="312" r:id="rId56"/>
    <p:sldId id="313" r:id="rId57"/>
    <p:sldId id="314" r:id="rId58"/>
    <p:sldId id="315" r:id="rId59"/>
    <p:sldId id="316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  <a:br>
              <a:rPr lang="en-US" dirty="0"/>
            </a:br>
            <a:r>
              <a:rPr lang="ru-RU" dirty="0"/>
              <a:t>Основные понятия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0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en-US" dirty="0">
                <a:solidFill>
                  <a:srgbClr val="C00000"/>
                </a:solidFill>
              </a:rPr>
              <a:t>.warning</a:t>
            </a:r>
            <a:r>
              <a:rPr lang="ru-RU" dirty="0">
                <a:solidFill>
                  <a:srgbClr val="C00000"/>
                </a:solidFill>
              </a:rPr>
              <a:t> 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font-size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10px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9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</a:t>
            </a:r>
            <a:r>
              <a:rPr lang="ru-RU" dirty="0" smtClean="0"/>
              <a:t>тегов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Жирный 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2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class=“warning”&gt;</a:t>
            </a:r>
            <a:r>
              <a:rPr lang="ru-RU" dirty="0"/>
              <a:t>Внимание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ru-RU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warning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2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 </a:t>
            </a:r>
            <a:r>
              <a:rPr lang="ru-RU" dirty="0"/>
              <a:t>с несколькими классами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class=“warning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text”&gt;</a:t>
            </a:r>
            <a:r>
              <a:rPr lang="ru-RU" dirty="0"/>
              <a:t>Внимание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ru-RU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warning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ru-RU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font-size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14px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Селектор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id=“warning”&gt;</a:t>
            </a:r>
            <a:r>
              <a:rPr lang="ru-RU" dirty="0"/>
              <a:t>Внимание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#warning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6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атрибутов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&lt;a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google.by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/>
              <a:t>Ссылка</a:t>
            </a:r>
            <a:r>
              <a:rPr lang="en-US" dirty="0">
                <a:solidFill>
                  <a:srgbClr val="00B050"/>
                </a:solidFill>
              </a:rPr>
              <a:t>&lt;/a&gt;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a[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=“google.by”]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9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</a:t>
            </a:r>
            <a:r>
              <a:rPr lang="ru-RU" dirty="0" smtClean="0"/>
              <a:t>атрибутов</a:t>
            </a:r>
            <a:r>
              <a:rPr lang="en-US" dirty="0" smtClean="0"/>
              <a:t>. </a:t>
            </a:r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=</a:t>
            </a:r>
            <a:r>
              <a:rPr lang="en-US" dirty="0" smtClean="0"/>
              <a:t>  </a:t>
            </a:r>
            <a:r>
              <a:rPr lang="ru-RU" sz="2200" i="1" dirty="0" smtClean="0">
                <a:solidFill>
                  <a:srgbClr val="0070C0"/>
                </a:solidFill>
              </a:rPr>
              <a:t>конкретное значение атрибута</a:t>
            </a:r>
          </a:p>
          <a:p>
            <a:pPr marL="0" indent="0">
              <a:buNone/>
            </a:pPr>
            <a:r>
              <a:rPr lang="en-US" dirty="0" smtClean="0"/>
              <a:t>~=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ru-RU" sz="2200" i="1" dirty="0" smtClean="0">
                <a:solidFill>
                  <a:srgbClr val="0070C0"/>
                </a:solidFill>
              </a:rPr>
              <a:t>наличие конкретного слова, отделенного пробелами (например, класс)</a:t>
            </a:r>
            <a:endParaRPr lang="en-US" sz="2200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|=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ru-RU" sz="2200" i="1" dirty="0" smtClean="0">
                <a:solidFill>
                  <a:srgbClr val="0070C0"/>
                </a:solidFill>
              </a:rPr>
              <a:t>начинается </a:t>
            </a:r>
            <a:r>
              <a:rPr lang="ru-RU" sz="2200" i="1" dirty="0">
                <a:solidFill>
                  <a:srgbClr val="0070C0"/>
                </a:solidFill>
              </a:rPr>
              <a:t>с указанного значения или с фрагмента значения, после которого идет </a:t>
            </a:r>
            <a:r>
              <a:rPr lang="ru-RU" sz="2200" i="1" dirty="0" smtClean="0">
                <a:solidFill>
                  <a:srgbClr val="0070C0"/>
                </a:solidFill>
              </a:rPr>
              <a:t>дефис</a:t>
            </a:r>
            <a:endParaRPr lang="en-US" sz="30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^=  </a:t>
            </a:r>
            <a:r>
              <a:rPr lang="ru-RU" sz="2200" i="1" dirty="0" smtClean="0">
                <a:solidFill>
                  <a:srgbClr val="0070C0"/>
                </a:solidFill>
              </a:rPr>
              <a:t>значение </a:t>
            </a:r>
            <a:r>
              <a:rPr lang="ru-RU" sz="2200" i="1" dirty="0">
                <a:solidFill>
                  <a:srgbClr val="0070C0"/>
                </a:solidFill>
              </a:rPr>
              <a:t>атрибута начинаются с указанного текста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$=  </a:t>
            </a:r>
            <a:r>
              <a:rPr lang="ru-RU" sz="2400" i="1" dirty="0" smtClean="0">
                <a:solidFill>
                  <a:srgbClr val="0070C0"/>
                </a:solidFill>
              </a:rPr>
              <a:t>значение </a:t>
            </a:r>
            <a:r>
              <a:rPr lang="ru-RU" sz="2400" i="1" dirty="0">
                <a:solidFill>
                  <a:srgbClr val="0070C0"/>
                </a:solidFill>
              </a:rPr>
              <a:t>атрибута завершается заданным текстом</a:t>
            </a:r>
            <a:endParaRPr lang="en-US" sz="2400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*=  </a:t>
            </a:r>
            <a:r>
              <a:rPr lang="ru-RU" sz="2400" i="1" dirty="0" smtClean="0">
                <a:solidFill>
                  <a:srgbClr val="0070C0"/>
                </a:solidFill>
              </a:rPr>
              <a:t>значение </a:t>
            </a:r>
            <a:r>
              <a:rPr lang="ru-RU" sz="2400" i="1" dirty="0">
                <a:solidFill>
                  <a:srgbClr val="0070C0"/>
                </a:solidFill>
              </a:rPr>
              <a:t>атрибута содержит указанный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33458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Контекстный селектор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Внимание</a:t>
            </a:r>
            <a:r>
              <a:rPr lang="en-US" dirty="0">
                <a:solidFill>
                  <a:srgbClr val="00B050"/>
                </a:solidFill>
              </a:rPr>
              <a:t>&lt;b&gt; </a:t>
            </a:r>
            <a:r>
              <a:rPr lang="ru-RU" dirty="0"/>
              <a:t>на экран</a:t>
            </a:r>
            <a:r>
              <a:rPr lang="en-US" dirty="0">
                <a:solidFill>
                  <a:srgbClr val="00B050"/>
                </a:solidFill>
              </a:rPr>
              <a:t>&lt;/b&gt;&lt;/p&gt;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6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Контекстный селектор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Внимание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&lt;b </a:t>
            </a:r>
            <a:r>
              <a:rPr lang="en-US" dirty="0">
                <a:solidFill>
                  <a:srgbClr val="0070C0"/>
                </a:solidFill>
              </a:rPr>
              <a:t>class=“</a:t>
            </a:r>
            <a:r>
              <a:rPr lang="en-US" dirty="0">
                <a:solidFill>
                  <a:srgbClr val="7030A0"/>
                </a:solidFill>
              </a:rPr>
              <a:t>warning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ru-RU" dirty="0"/>
              <a:t>на экран</a:t>
            </a:r>
            <a:r>
              <a:rPr lang="en-US" dirty="0">
                <a:solidFill>
                  <a:srgbClr val="00B050"/>
                </a:solidFill>
              </a:rPr>
              <a:t>&lt;/b&gt;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.warning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6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дочерних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&lt;i&gt;</a:t>
            </a:r>
            <a:r>
              <a:rPr lang="ru-RU" dirty="0">
                <a:solidFill>
                  <a:srgbClr val="FFFF00"/>
                </a:solidFill>
              </a:rPr>
              <a:t>Это дочерний элемент</a:t>
            </a:r>
            <a:r>
              <a:rPr lang="en-US" dirty="0">
                <a:solidFill>
                  <a:srgbClr val="00B050"/>
                </a:solidFill>
              </a:rPr>
              <a:t>&lt;/i&gt;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&lt;b&gt;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	</a:t>
            </a:r>
            <a:r>
              <a:rPr lang="en-US" dirty="0">
                <a:solidFill>
                  <a:srgbClr val="00B050"/>
                </a:solidFill>
              </a:rPr>
              <a:t>&lt;i&gt;</a:t>
            </a:r>
            <a:r>
              <a:rPr lang="ru-RU" dirty="0"/>
              <a:t>Это не дочерний элемент</a:t>
            </a:r>
            <a:r>
              <a:rPr lang="en-US" dirty="0">
                <a:solidFill>
                  <a:srgbClr val="00B050"/>
                </a:solidFill>
              </a:rPr>
              <a:t>&lt;/i&gt;</a:t>
            </a:r>
            <a:r>
              <a:rPr lang="ru-RU" dirty="0">
                <a:solidFill>
                  <a:srgbClr val="00B050"/>
                </a:solidFill>
              </a:rPr>
              <a:t>	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&lt;/b&gt;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&gt; i 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yellow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6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CSS</a:t>
            </a:r>
            <a:r>
              <a:rPr lang="ru-RU" dirty="0"/>
              <a:t> ( англ. </a:t>
            </a:r>
            <a:r>
              <a:rPr lang="ru-RU" i="1" dirty="0" err="1"/>
              <a:t>Cascading</a:t>
            </a:r>
            <a:r>
              <a:rPr lang="ru-RU" i="1" dirty="0"/>
              <a:t> </a:t>
            </a:r>
            <a:r>
              <a:rPr lang="ru-RU" i="1" dirty="0" err="1"/>
              <a:t>Style</a:t>
            </a:r>
            <a:r>
              <a:rPr lang="ru-RU" i="1" dirty="0"/>
              <a:t> </a:t>
            </a:r>
            <a:r>
              <a:rPr lang="ru-RU" i="1" dirty="0" err="1"/>
              <a:t>Sheets</a:t>
            </a:r>
            <a:r>
              <a:rPr lang="ru-RU" dirty="0"/>
              <a:t> — </a:t>
            </a:r>
            <a:r>
              <a:rPr lang="ru-RU" i="1" dirty="0"/>
              <a:t>каскадные таблицы стилей</a:t>
            </a:r>
            <a:r>
              <a:rPr lang="ru-RU" dirty="0"/>
              <a:t>) — формальный язык описания внешнего вида документа, написанного с использованием языка разметки.</a:t>
            </a:r>
          </a:p>
        </p:txBody>
      </p:sp>
    </p:spTree>
    <p:extLst>
      <p:ext uri="{BB962C8B-B14F-4D97-AF65-F5344CB8AC3E}">
        <p14:creationId xmlns:p14="http://schemas.microsoft.com/office/powerpoint/2010/main" val="21164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Селектор сестринских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	&lt;</a:t>
            </a:r>
            <a:r>
              <a:rPr lang="en-US" dirty="0">
                <a:solidFill>
                  <a:srgbClr val="00B050"/>
                </a:solidFill>
              </a:rPr>
              <a:t>b&gt;</a:t>
            </a:r>
            <a:r>
              <a:rPr lang="ru-RU" dirty="0"/>
              <a:t>Сестра</a:t>
            </a:r>
            <a:r>
              <a:rPr lang="en-US" dirty="0">
                <a:solidFill>
                  <a:srgbClr val="00B050"/>
                </a:solidFill>
              </a:rPr>
              <a:t>&lt;/b&gt; 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	&lt;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>
                <a:solidFill>
                  <a:srgbClr val="FFFF00"/>
                </a:solidFill>
              </a:rPr>
              <a:t>Сестра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&lt;h2</a:t>
            </a:r>
            <a:r>
              <a:rPr lang="en-US" dirty="0" smtClean="0">
                <a:solidFill>
                  <a:srgbClr val="00B050"/>
                </a:solidFill>
              </a:rPr>
              <a:t>&gt;&lt;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/>
              <a:t>Не сестра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&gt;&lt;/</a:t>
            </a:r>
            <a:r>
              <a:rPr lang="en-US" dirty="0">
                <a:solidFill>
                  <a:srgbClr val="00B050"/>
                </a:solidFill>
              </a:rPr>
              <a:t>h2&gt;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b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 i 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yellow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Селектор </a:t>
            </a:r>
            <a:r>
              <a:rPr lang="ru-RU" dirty="0" smtClean="0"/>
              <a:t>родственных </a:t>
            </a:r>
            <a:r>
              <a:rPr lang="ru-RU" dirty="0"/>
              <a:t>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</a:t>
            </a:r>
            <a:r>
              <a:rPr lang="en-US" dirty="0" smtClean="0">
                <a:solidFill>
                  <a:srgbClr val="00B050"/>
                </a:solidFill>
              </a:rPr>
              <a:t>&gt;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&lt;b&gt;</a:t>
            </a:r>
            <a:r>
              <a:rPr lang="ru-RU" dirty="0" smtClean="0"/>
              <a:t>Брат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b&gt;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	&lt;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>
                <a:solidFill>
                  <a:srgbClr val="FFFF00"/>
                </a:solidFill>
              </a:rPr>
              <a:t>Сестра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	&lt;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>
                <a:solidFill>
                  <a:srgbClr val="FFFF00"/>
                </a:solidFill>
              </a:rPr>
              <a:t>Сестра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&lt;h2</a:t>
            </a:r>
            <a:r>
              <a:rPr lang="en-US" dirty="0" smtClean="0">
                <a:solidFill>
                  <a:srgbClr val="00B050"/>
                </a:solidFill>
              </a:rPr>
              <a:t>&gt;&lt;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/>
              <a:t>Не сестра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&gt;&lt;/</a:t>
            </a:r>
            <a:r>
              <a:rPr lang="en-US" dirty="0">
                <a:solidFill>
                  <a:srgbClr val="00B050"/>
                </a:solidFill>
              </a:rPr>
              <a:t>h2&gt;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~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 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yellow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0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Селектор </a:t>
            </a:r>
            <a:r>
              <a:rPr lang="ru-RU" dirty="0" err="1"/>
              <a:t>псевдоклассов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p:hover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2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Селектор </a:t>
            </a:r>
            <a:r>
              <a:rPr lang="ru-RU" dirty="0" err="1"/>
              <a:t>псевдоэлементов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&lt;/p&gt;                      </a:t>
            </a:r>
            <a:r>
              <a:rPr lang="ru-RU" sz="6000" dirty="0">
                <a:solidFill>
                  <a:srgbClr val="FF0000"/>
                </a:solidFill>
              </a:rPr>
              <a:t>т</a:t>
            </a:r>
            <a:r>
              <a:rPr lang="ru-RU" dirty="0"/>
              <a:t>екст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p::first-letter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font-size</a:t>
            </a:r>
            <a:r>
              <a:rPr lang="ru-RU" dirty="0"/>
              <a:t>: </a:t>
            </a:r>
            <a:r>
              <a:rPr lang="ru-RU" dirty="0">
                <a:solidFill>
                  <a:srgbClr val="7030A0"/>
                </a:solidFill>
              </a:rPr>
              <a:t>6</a:t>
            </a:r>
            <a:r>
              <a:rPr lang="en-US" dirty="0">
                <a:solidFill>
                  <a:srgbClr val="7030A0"/>
                </a:solidFill>
              </a:rPr>
              <a:t>0px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3707904" y="2708920"/>
            <a:ext cx="15841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Универсальный селектор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Красный 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&lt;b&gt;</a:t>
            </a:r>
            <a:r>
              <a:rPr lang="ru-RU" dirty="0"/>
              <a:t>Красный текст</a:t>
            </a:r>
            <a:r>
              <a:rPr lang="en-US" dirty="0">
                <a:solidFill>
                  <a:srgbClr val="00B050"/>
                </a:solidFill>
              </a:rPr>
              <a:t>&lt;/b&gt;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ru-RU" dirty="0">
                <a:solidFill>
                  <a:srgbClr val="C00000"/>
                </a:solidFill>
              </a:rPr>
              <a:t>	*{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6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 использования селекторов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278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&lt;b&gt;</a:t>
            </a:r>
            <a:r>
              <a:rPr lang="ru-RU" dirty="0"/>
              <a:t>полужирный</a:t>
            </a:r>
            <a:r>
              <a:rPr lang="en-US" dirty="0">
                <a:solidFill>
                  <a:srgbClr val="00B050"/>
                </a:solidFill>
              </a:rPr>
              <a:t>&lt;/b&gt;&lt;/p&gt;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/>
              <a:t>		</a:t>
            </a:r>
            <a:r>
              <a:rPr lang="ru-RU" dirty="0">
                <a:solidFill>
                  <a:srgbClr val="FF0000"/>
                </a:solidFill>
              </a:rPr>
              <a:t>текст </a:t>
            </a:r>
            <a:r>
              <a:rPr lang="ru-RU" b="1" dirty="0">
                <a:solidFill>
                  <a:srgbClr val="FF0000"/>
                </a:solidFill>
              </a:rPr>
              <a:t>полужирный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3563888" y="263691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&lt;b&gt;</a:t>
            </a:r>
            <a:r>
              <a:rPr lang="ru-RU" dirty="0"/>
              <a:t>полужирный</a:t>
            </a:r>
            <a:r>
              <a:rPr lang="en-US" dirty="0">
                <a:solidFill>
                  <a:srgbClr val="00B050"/>
                </a:solidFill>
              </a:rPr>
              <a:t>&lt;/b&gt;&lt;/p&gt; 	</a:t>
            </a:r>
            <a:r>
              <a:rPr lang="ru-RU" dirty="0">
                <a:solidFill>
                  <a:srgbClr val="FFFF00"/>
                </a:solidFill>
              </a:rPr>
              <a:t>текст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полужирный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yellow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b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 b{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green</a:t>
            </a:r>
            <a:r>
              <a:rPr lang="ru-RU" dirty="0"/>
              <a:t>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644008" y="2080624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ru-RU" dirty="0"/>
              <a:t>Стили браузера</a:t>
            </a:r>
          </a:p>
          <a:p>
            <a:pPr marL="514350" indent="-514350">
              <a:buAutoNum type="arabicPeriod"/>
            </a:pPr>
            <a:r>
              <a:rPr lang="ru-RU" dirty="0"/>
              <a:t>Пользовательские стили в браузере</a:t>
            </a:r>
          </a:p>
          <a:p>
            <a:pPr marL="514350" indent="-514350">
              <a:buAutoNum type="arabicPeriod"/>
            </a:pPr>
            <a:r>
              <a:rPr lang="ru-RU" dirty="0"/>
              <a:t>Стили разработчиков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/>
              <a:t>количество идентификаторов (#</a:t>
            </a:r>
            <a:r>
              <a:rPr lang="ru-RU" sz="2000" dirty="0" err="1"/>
              <a:t>id</a:t>
            </a:r>
            <a:r>
              <a:rPr lang="ru-RU" sz="2000" dirty="0"/>
              <a:t>) в селекторе – (1</a:t>
            </a:r>
            <a:r>
              <a:rPr lang="en-US" sz="2000" dirty="0"/>
              <a:t>,0,0</a:t>
            </a:r>
            <a:r>
              <a:rPr lang="ru-RU" sz="2000" dirty="0"/>
              <a:t>)</a:t>
            </a:r>
            <a:r>
              <a:rPr lang="ru-RU" dirty="0"/>
              <a:t>	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/>
              <a:t>количество классов (.</a:t>
            </a:r>
            <a:r>
              <a:rPr lang="en-US" sz="2000" dirty="0"/>
              <a:t>class), </a:t>
            </a:r>
            <a:r>
              <a:rPr lang="ru-RU" sz="2000" dirty="0"/>
              <a:t>атрибутов ([</a:t>
            </a:r>
            <a:r>
              <a:rPr lang="en-US" sz="2000" dirty="0" err="1"/>
              <a:t>attr</a:t>
            </a:r>
            <a:r>
              <a:rPr lang="en-US" sz="2000" dirty="0"/>
              <a:t>], [</a:t>
            </a:r>
            <a:r>
              <a:rPr lang="en-US" sz="2000" dirty="0" err="1"/>
              <a:t>attr</a:t>
            </a:r>
            <a:r>
              <a:rPr lang="en-US" sz="2000" dirty="0"/>
              <a:t>="value"]) </a:t>
            </a:r>
            <a:r>
              <a:rPr lang="ru-RU" sz="2000" dirty="0"/>
              <a:t>и </a:t>
            </a:r>
            <a:r>
              <a:rPr lang="ru-RU" sz="2000" dirty="0" err="1"/>
              <a:t>псевдоклассов</a:t>
            </a:r>
            <a:r>
              <a:rPr lang="ru-RU" sz="2000" dirty="0"/>
              <a:t> (:</a:t>
            </a:r>
            <a:r>
              <a:rPr lang="en-US" sz="2000" dirty="0"/>
              <a:t>pseudo-class) - (0,1,0)</a:t>
            </a:r>
            <a:endParaRPr lang="ru-RU" sz="2000" dirty="0"/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/>
              <a:t>количество элементов (h1, </a:t>
            </a:r>
            <a:r>
              <a:rPr lang="ru-RU" sz="2000" dirty="0" err="1"/>
              <a:t>input</a:t>
            </a:r>
            <a:r>
              <a:rPr lang="ru-RU" sz="2000" dirty="0"/>
              <a:t>) и </a:t>
            </a:r>
            <a:r>
              <a:rPr lang="ru-RU" sz="2000" dirty="0" err="1"/>
              <a:t>псевдоэлементов</a:t>
            </a:r>
            <a:r>
              <a:rPr lang="ru-RU" sz="2000" dirty="0"/>
              <a:t> (::</a:t>
            </a:r>
            <a:r>
              <a:rPr lang="ru-RU" sz="2000" dirty="0" err="1"/>
              <a:t>pseudo-element</a:t>
            </a:r>
            <a:r>
              <a:rPr lang="ru-RU" sz="2000" dirty="0"/>
              <a:t>)</a:t>
            </a:r>
            <a:r>
              <a:rPr lang="en-US" dirty="0"/>
              <a:t> </a:t>
            </a:r>
            <a:r>
              <a:rPr lang="en-US" sz="2200" dirty="0"/>
              <a:t>- (0,0,1)</a:t>
            </a:r>
            <a:endParaRPr lang="ru-RU" sz="2200" dirty="0"/>
          </a:p>
          <a:p>
            <a:pPr marL="514350" indent="-514350">
              <a:buAutoNum type="arabicPeriod"/>
            </a:pPr>
            <a:r>
              <a:rPr lang="ru-RU" dirty="0"/>
              <a:t>Атрибут </a:t>
            </a:r>
            <a:r>
              <a:rPr lang="en-US" dirty="0">
                <a:solidFill>
                  <a:srgbClr val="00B0F0"/>
                </a:solidFill>
              </a:rPr>
              <a:t>style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Свойства с </a:t>
            </a:r>
            <a:r>
              <a:rPr lang="en-US" dirty="0"/>
              <a:t>!important</a:t>
            </a:r>
            <a:endParaRPr lang="ru-RU" dirty="0"/>
          </a:p>
          <a:p>
            <a:pPr marL="400050" lvl="1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267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Стили разработчиков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&lt;p </a:t>
            </a:r>
            <a:r>
              <a:rPr lang="en-US" dirty="0">
                <a:solidFill>
                  <a:srgbClr val="00B0F0"/>
                </a:solidFill>
              </a:rPr>
              <a:t>class=“</a:t>
            </a:r>
            <a:r>
              <a:rPr lang="en-US" dirty="0">
                <a:solidFill>
                  <a:srgbClr val="7030A0"/>
                </a:solidFill>
              </a:rPr>
              <a:t>text   s-text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/>
              <a:t>текст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&lt;b </a:t>
            </a:r>
            <a:r>
              <a:rPr lang="en-US" dirty="0">
                <a:solidFill>
                  <a:srgbClr val="00B0F0"/>
                </a:solidFill>
              </a:rPr>
              <a:t>id=“</a:t>
            </a:r>
            <a:r>
              <a:rPr lang="en-US" dirty="0">
                <a:solidFill>
                  <a:srgbClr val="7030A0"/>
                </a:solidFill>
              </a:rPr>
              <a:t>warning</a:t>
            </a:r>
            <a:r>
              <a:rPr lang="en-US" dirty="0">
                <a:solidFill>
                  <a:srgbClr val="00B0F0"/>
                </a:solidFill>
              </a:rPr>
              <a:t>” class=“</a:t>
            </a:r>
            <a:r>
              <a:rPr lang="en-US" dirty="0">
                <a:solidFill>
                  <a:srgbClr val="7030A0"/>
                </a:solidFill>
              </a:rPr>
              <a:t>important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/>
              <a:t>жирный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&lt;i </a:t>
            </a:r>
            <a:r>
              <a:rPr lang="en-US" dirty="0">
                <a:solidFill>
                  <a:srgbClr val="00B0F0"/>
                </a:solidFill>
              </a:rPr>
              <a:t>class=“</a:t>
            </a:r>
            <a:r>
              <a:rPr lang="en-US" dirty="0">
                <a:solidFill>
                  <a:srgbClr val="7030A0"/>
                </a:solidFill>
              </a:rPr>
              <a:t>italic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и курсивный</a:t>
            </a:r>
            <a:r>
              <a:rPr lang="en-US" dirty="0">
                <a:solidFill>
                  <a:srgbClr val="00B050"/>
                </a:solidFill>
              </a:rPr>
              <a:t>&lt;/i&gt;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&lt;/b&gt;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err="1">
                <a:solidFill>
                  <a:srgbClr val="C00000"/>
                </a:solidFill>
              </a:rPr>
              <a:t>text.s</a:t>
            </a:r>
            <a:r>
              <a:rPr lang="en-US" dirty="0">
                <a:solidFill>
                  <a:srgbClr val="C00000"/>
                </a:solidFill>
              </a:rPr>
              <a:t>-text    .important   .italic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yellow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.text    #warning   i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#warning     .italic{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green</a:t>
            </a:r>
            <a:r>
              <a:rPr lang="ru-RU" dirty="0"/>
              <a:t>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}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5220072" y="2276872"/>
            <a:ext cx="10801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CSS </a:t>
            </a:r>
            <a:r>
              <a:rPr lang="ru-RU" dirty="0" smtClean="0"/>
              <a:t>к</a:t>
            </a:r>
            <a:r>
              <a:rPr lang="en-US" dirty="0" smtClean="0"/>
              <a:t> HTML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418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 В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984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цвета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По имени цвета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Функции </a:t>
            </a:r>
            <a:r>
              <a:rPr lang="en-US" dirty="0" err="1"/>
              <a:t>rgb</a:t>
            </a:r>
            <a:r>
              <a:rPr lang="en-US" dirty="0"/>
              <a:t>()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rgba</a:t>
            </a:r>
            <a:r>
              <a:rPr lang="en-US" dirty="0"/>
              <a:t>()</a:t>
            </a:r>
          </a:p>
          <a:p>
            <a:pPr marL="514350" indent="-514350">
              <a:buAutoNum type="arabicPeriod"/>
            </a:pPr>
            <a:r>
              <a:rPr lang="ru-RU" dirty="0"/>
              <a:t>Функция </a:t>
            </a:r>
            <a:r>
              <a:rPr lang="en-US" dirty="0" err="1"/>
              <a:t>hsl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hsla</a:t>
            </a:r>
            <a:r>
              <a:rPr lang="en-US" dirty="0"/>
              <a:t>()</a:t>
            </a:r>
          </a:p>
          <a:p>
            <a:pPr marL="514350" indent="-514350">
              <a:buAutoNum type="arabicPeriod"/>
            </a:pPr>
            <a:r>
              <a:rPr lang="ru-RU" dirty="0"/>
              <a:t>Шестнадцатеричная запись (краткая и полная)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3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</a:t>
            </a:r>
            <a:r>
              <a:rPr lang="en-US" dirty="0"/>
              <a:t> </a:t>
            </a:r>
            <a:r>
              <a:rPr lang="ru-RU" dirty="0"/>
              <a:t>цветов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yellow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.colored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.not-red{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green</a:t>
            </a:r>
            <a:r>
              <a:rPr lang="ru-RU" dirty="0"/>
              <a:t>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}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</a:t>
            </a:r>
            <a:r>
              <a:rPr lang="en-US" dirty="0" err="1"/>
              <a:t>rgb</a:t>
            </a:r>
            <a:r>
              <a:rPr lang="en-US" dirty="0"/>
              <a:t>()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rgba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Красный  от 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ru-RU" dirty="0"/>
              <a:t> до </a:t>
            </a:r>
            <a:r>
              <a:rPr lang="ru-RU" dirty="0">
                <a:solidFill>
                  <a:srgbClr val="FF0000"/>
                </a:solidFill>
              </a:rPr>
              <a:t>255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Зеленый от </a:t>
            </a:r>
            <a:r>
              <a:rPr lang="ru-RU" dirty="0">
                <a:solidFill>
                  <a:srgbClr val="00B050"/>
                </a:solidFill>
              </a:rPr>
              <a:t>0</a:t>
            </a:r>
            <a:r>
              <a:rPr lang="ru-RU" dirty="0"/>
              <a:t> до </a:t>
            </a:r>
            <a:r>
              <a:rPr lang="ru-RU" dirty="0">
                <a:solidFill>
                  <a:srgbClr val="00B050"/>
                </a:solidFill>
              </a:rPr>
              <a:t>255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Синий от </a:t>
            </a:r>
            <a:r>
              <a:rPr lang="ru-RU" dirty="0">
                <a:solidFill>
                  <a:srgbClr val="0070C0"/>
                </a:solidFill>
              </a:rPr>
              <a:t>0</a:t>
            </a:r>
            <a:r>
              <a:rPr lang="ru-RU" dirty="0"/>
              <a:t> до </a:t>
            </a:r>
            <a:r>
              <a:rPr lang="ru-RU" dirty="0">
                <a:solidFill>
                  <a:srgbClr val="0070C0"/>
                </a:solidFill>
              </a:rPr>
              <a:t>255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Прозрачность от </a:t>
            </a:r>
            <a:r>
              <a:rPr lang="ru-RU" dirty="0">
                <a:solidFill>
                  <a:srgbClr val="7030A0"/>
                </a:solidFill>
              </a:rPr>
              <a:t>0</a:t>
            </a:r>
            <a:r>
              <a:rPr lang="ru-RU" dirty="0"/>
              <a:t> до </a:t>
            </a:r>
            <a:r>
              <a:rPr lang="ru-RU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62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Функции </a:t>
            </a:r>
            <a:r>
              <a:rPr lang="en-US" dirty="0" err="1"/>
              <a:t>rgb</a:t>
            </a:r>
            <a:r>
              <a:rPr lang="en-US" dirty="0"/>
              <a:t>()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rgba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 err="1">
                <a:solidFill>
                  <a:srgbClr val="7030A0"/>
                </a:solidFill>
              </a:rPr>
              <a:t>rgb</a:t>
            </a:r>
            <a:r>
              <a:rPr lang="en-US" dirty="0">
                <a:solidFill>
                  <a:srgbClr val="7030A0"/>
                </a:solidFill>
              </a:rPr>
              <a:t>(255,255,0)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.colored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 err="1" smtClean="0">
                <a:solidFill>
                  <a:srgbClr val="7030A0"/>
                </a:solidFill>
              </a:rPr>
              <a:t>rgba</a:t>
            </a:r>
            <a:r>
              <a:rPr lang="en-US" dirty="0" smtClean="0">
                <a:solidFill>
                  <a:srgbClr val="7030A0"/>
                </a:solidFill>
              </a:rPr>
              <a:t>(255,255,0,0.5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.not-red{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 err="1">
                <a:solidFill>
                  <a:srgbClr val="7030A0"/>
                </a:solidFill>
              </a:rPr>
              <a:t>rgb</a:t>
            </a:r>
            <a:r>
              <a:rPr lang="en-US" dirty="0">
                <a:solidFill>
                  <a:srgbClr val="7030A0"/>
                </a:solidFill>
              </a:rPr>
              <a:t>(255,255,255)</a:t>
            </a:r>
            <a:r>
              <a:rPr lang="ru-RU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background</a:t>
            </a:r>
            <a:r>
              <a:rPr lang="ru-RU" dirty="0"/>
              <a:t>: </a:t>
            </a:r>
            <a:r>
              <a:rPr lang="en-US" dirty="0" err="1">
                <a:solidFill>
                  <a:srgbClr val="7030A0"/>
                </a:solidFill>
              </a:rPr>
              <a:t>rgb</a:t>
            </a:r>
            <a:r>
              <a:rPr lang="en-US" dirty="0">
                <a:solidFill>
                  <a:srgbClr val="7030A0"/>
                </a:solidFill>
              </a:rPr>
              <a:t>(0,0,0)</a:t>
            </a:r>
            <a:r>
              <a:rPr lang="ru-RU" dirty="0"/>
              <a:t>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7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en-US" dirty="0" err="1"/>
              <a:t>hsl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hsla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sz="2000" b="1" dirty="0"/>
              <a:t>оттенок</a:t>
            </a:r>
            <a:r>
              <a:rPr lang="ru-RU" sz="2000" dirty="0"/>
              <a:t> — значение в диапазоне от 0 до 360; </a:t>
            </a:r>
          </a:p>
          <a:p>
            <a:pPr marL="0" indent="0">
              <a:buNone/>
            </a:pPr>
            <a:r>
              <a:rPr lang="ru-RU" sz="2000" dirty="0"/>
              <a:t>определяет, какой цвет вы хотите;</a:t>
            </a:r>
          </a:p>
          <a:p>
            <a:pPr>
              <a:buFont typeface="Wingdings" pitchFamily="2" charset="2"/>
              <a:buChar char="Ø"/>
            </a:pPr>
            <a:r>
              <a:rPr lang="ru-RU" sz="2000" b="1" dirty="0"/>
              <a:t>насыщенность</a:t>
            </a:r>
            <a:r>
              <a:rPr lang="ru-RU" sz="2000" dirty="0"/>
              <a:t> — в диапазоне от 0% до 100%;</a:t>
            </a:r>
          </a:p>
          <a:p>
            <a:pPr marL="0" indent="0">
              <a:buNone/>
            </a:pPr>
            <a:r>
              <a:rPr lang="ru-RU" sz="2000" dirty="0"/>
              <a:t> определяет, сколько этого цвета вы хотите;</a:t>
            </a:r>
          </a:p>
          <a:p>
            <a:pPr>
              <a:buFont typeface="Wingdings" pitchFamily="2" charset="2"/>
              <a:buChar char="Ø"/>
            </a:pPr>
            <a:r>
              <a:rPr lang="ru-RU" sz="2000" b="1" dirty="0"/>
              <a:t>яркость</a:t>
            </a:r>
            <a:r>
              <a:rPr lang="ru-RU" sz="2000" dirty="0"/>
              <a:t> — в диапазоне от 0% до 100%; </a:t>
            </a:r>
          </a:p>
          <a:p>
            <a:pPr marL="0" indent="0">
              <a:buNone/>
            </a:pPr>
            <a:r>
              <a:rPr lang="ru-RU" sz="2000" dirty="0"/>
              <a:t>определяет, насколько ярким вы желаете цвет.</a:t>
            </a:r>
          </a:p>
          <a:p>
            <a:pPr>
              <a:buFont typeface="Wingdings" pitchFamily="2" charset="2"/>
              <a:buChar char="Ø"/>
            </a:pPr>
            <a:r>
              <a:rPr lang="ru-RU" sz="2000" b="1" dirty="0"/>
              <a:t>прозрачность</a:t>
            </a:r>
            <a:r>
              <a:rPr lang="ru-RU" sz="2000" dirty="0"/>
              <a:t> — значение в диапазоне от 0 до 1.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C:\Documents and Settings\NikitinAI\Рабочий стол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28800"/>
            <a:ext cx="24003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hsl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hsla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 err="1">
                <a:solidFill>
                  <a:srgbClr val="7030A0"/>
                </a:solidFill>
              </a:rPr>
              <a:t>hsl</a:t>
            </a:r>
            <a:r>
              <a:rPr lang="en-US" dirty="0">
                <a:solidFill>
                  <a:srgbClr val="7030A0"/>
                </a:solidFill>
              </a:rPr>
              <a:t>(45,100%,100%)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.colored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 err="1">
                <a:solidFill>
                  <a:srgbClr val="7030A0"/>
                </a:solidFill>
              </a:rPr>
              <a:t>hsla</a:t>
            </a:r>
            <a:r>
              <a:rPr lang="en-US" dirty="0">
                <a:solidFill>
                  <a:srgbClr val="7030A0"/>
                </a:solidFill>
              </a:rPr>
              <a:t>(45,100%,100%,0.5)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5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Шестнадцатеричная запись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Красный  от 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/>
              <a:t> до </a:t>
            </a:r>
            <a:r>
              <a:rPr lang="en-US" dirty="0">
                <a:solidFill>
                  <a:srgbClr val="FF0000"/>
                </a:solidFill>
              </a:rPr>
              <a:t>FF</a:t>
            </a:r>
            <a:endParaRPr lang="ru-RU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dirty="0"/>
              <a:t>Зеленый от </a:t>
            </a:r>
            <a:r>
              <a:rPr lang="ru-RU" dirty="0" smtClean="0">
                <a:solidFill>
                  <a:srgbClr val="00B050"/>
                </a:solidFill>
              </a:rPr>
              <a:t>00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en-US" dirty="0">
                <a:solidFill>
                  <a:srgbClr val="00B050"/>
                </a:solidFill>
              </a:rPr>
              <a:t>FF</a:t>
            </a:r>
            <a:endParaRPr lang="ru-RU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dirty="0"/>
              <a:t>Синий от </a:t>
            </a:r>
            <a:r>
              <a:rPr lang="ru-RU" dirty="0" smtClean="0">
                <a:solidFill>
                  <a:srgbClr val="0070C0"/>
                </a:solidFill>
              </a:rPr>
              <a:t>00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en-US" dirty="0">
                <a:solidFill>
                  <a:srgbClr val="0070C0"/>
                </a:solidFill>
              </a:rPr>
              <a:t>FF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Шестнадцатеричная запись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#FFFF00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.colored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#FF0</a:t>
            </a:r>
            <a:r>
              <a:rPr lang="ru-RU" dirty="0"/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ru-RU" dirty="0">
                <a:solidFill>
                  <a:srgbClr val="00B050"/>
                </a:solidFill>
              </a:rPr>
              <a:t>равно </a:t>
            </a:r>
            <a:r>
              <a:rPr lang="en-US" dirty="0">
                <a:solidFill>
                  <a:srgbClr val="00B050"/>
                </a:solidFill>
              </a:rPr>
              <a:t>#FFFF00</a:t>
            </a:r>
            <a:r>
              <a:rPr lang="ru-RU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.not-red{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#FFF</a:t>
            </a:r>
            <a:r>
              <a:rPr lang="ru-RU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background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#000</a:t>
            </a:r>
            <a:r>
              <a:rPr lang="ru-RU" dirty="0"/>
              <a:t>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}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1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Единицы измерения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37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</a:t>
            </a:r>
            <a:r>
              <a:rPr lang="en-US" dirty="0"/>
              <a:t>CSS (1 </a:t>
            </a:r>
            <a:r>
              <a:rPr lang="ru-RU" dirty="0"/>
              <a:t>вариант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&lt;!DOCTYPE html&gt;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&lt;title&gt;</a:t>
            </a:r>
            <a:r>
              <a:rPr lang="ru-RU" dirty="0"/>
              <a:t>Пример</a:t>
            </a:r>
            <a:r>
              <a:rPr lang="en-US" dirty="0">
                <a:solidFill>
                  <a:srgbClr val="00B050"/>
                </a:solidFill>
              </a:rPr>
              <a:t>&lt;/title&gt;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&lt;meta </a:t>
            </a:r>
            <a:r>
              <a:rPr lang="en-US" dirty="0">
                <a:solidFill>
                  <a:srgbClr val="0070C0"/>
                </a:solidFill>
              </a:rPr>
              <a:t>charset=“</a:t>
            </a:r>
            <a:r>
              <a:rPr lang="en-US" dirty="0">
                <a:solidFill>
                  <a:srgbClr val="7030A0"/>
                </a:solidFill>
              </a:rPr>
              <a:t>utf-8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</a:t>
            </a:r>
            <a:r>
              <a:rPr lang="en-US" b="1" dirty="0">
                <a:solidFill>
                  <a:srgbClr val="00B050"/>
                </a:solidFill>
              </a:rPr>
              <a:t>link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rel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stylesheet</a:t>
            </a:r>
            <a:r>
              <a:rPr lang="en-US" dirty="0">
                <a:solidFill>
                  <a:srgbClr val="0070C0"/>
                </a:solidFill>
              </a:rPr>
              <a:t>"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>
                <a:solidFill>
                  <a:srgbClr val="7030A0"/>
                </a:solidFill>
              </a:rPr>
              <a:t>style.css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/&gt;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Единицы </a:t>
            </a:r>
            <a:r>
              <a:rPr lang="ru-RU" dirty="0"/>
              <a:t>измерения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AutoNum type="arabicPeriod"/>
            </a:pPr>
            <a:r>
              <a:rPr lang="ru-RU" sz="4200" dirty="0"/>
              <a:t>Пиксели </a:t>
            </a:r>
            <a:r>
              <a:rPr lang="en-US" sz="4200" dirty="0"/>
              <a:t> - 10px</a:t>
            </a:r>
          </a:p>
          <a:p>
            <a:pPr marL="514350" indent="-514350">
              <a:buAutoNum type="arabicPeriod"/>
            </a:pPr>
            <a:r>
              <a:rPr lang="ru-RU" sz="4200" dirty="0"/>
              <a:t>Проценты – 10%, 200%</a:t>
            </a:r>
          </a:p>
          <a:p>
            <a:pPr marL="514350" indent="-514350">
              <a:buAutoNum type="arabicPeriod"/>
            </a:pPr>
            <a:r>
              <a:rPr lang="ru-RU" sz="4200" dirty="0"/>
              <a:t>Относительные единицы</a:t>
            </a:r>
            <a:r>
              <a:rPr lang="en-US" sz="4200" dirty="0"/>
              <a:t> </a:t>
            </a:r>
          </a:p>
          <a:p>
            <a:pPr marL="914400" lvl="1" indent="-514350">
              <a:buAutoNum type="arabicPeriod"/>
            </a:pPr>
            <a:r>
              <a:rPr lang="en-US" sz="4200" dirty="0" err="1"/>
              <a:t>em</a:t>
            </a:r>
            <a:r>
              <a:rPr lang="en-US" sz="4200" dirty="0"/>
              <a:t> </a:t>
            </a:r>
            <a:r>
              <a:rPr lang="ru-RU" sz="4200" dirty="0"/>
              <a:t>(от родительского элемента)</a:t>
            </a:r>
            <a:endParaRPr lang="en-US" sz="4200" dirty="0"/>
          </a:p>
          <a:p>
            <a:pPr marL="914400" lvl="1" indent="-514350">
              <a:buAutoNum type="arabicPeriod"/>
            </a:pPr>
            <a:r>
              <a:rPr lang="en-US" sz="4200" dirty="0"/>
              <a:t>rem </a:t>
            </a:r>
            <a:r>
              <a:rPr lang="ru-RU" sz="4200" dirty="0"/>
              <a:t>(от корневого элемента (</a:t>
            </a:r>
            <a:r>
              <a:rPr lang="en-US" sz="4200" dirty="0"/>
              <a:t>html</a:t>
            </a:r>
            <a:r>
              <a:rPr lang="ru-RU" sz="4200" dirty="0"/>
              <a:t>))</a:t>
            </a:r>
            <a:r>
              <a:rPr lang="en-US" sz="4200" dirty="0"/>
              <a:t> </a:t>
            </a:r>
            <a:r>
              <a:rPr lang="ru-RU" sz="4200" dirty="0"/>
              <a:t>для размера шрифта</a:t>
            </a:r>
          </a:p>
          <a:p>
            <a:pPr marL="514350" indent="-514350">
              <a:buAutoNum type="arabicPeriod"/>
            </a:pPr>
            <a:r>
              <a:rPr lang="ru-RU" sz="4200" dirty="0"/>
              <a:t>Абсолютные единицы </a:t>
            </a:r>
            <a:endParaRPr lang="en-US" sz="4200" dirty="0"/>
          </a:p>
          <a:p>
            <a:pPr marL="914400" lvl="1" indent="-514350">
              <a:buAutoNum type="arabicPeriod"/>
            </a:pPr>
            <a:r>
              <a:rPr lang="en-US" sz="4200" dirty="0"/>
              <a:t>in (</a:t>
            </a:r>
            <a:r>
              <a:rPr lang="ru-RU" sz="4200" dirty="0"/>
              <a:t>дюйм = 2.54 см</a:t>
            </a:r>
            <a:r>
              <a:rPr lang="en-US" sz="4200" dirty="0"/>
              <a:t>)</a:t>
            </a:r>
            <a:r>
              <a:rPr lang="ru-RU" sz="4200" dirty="0"/>
              <a:t> </a:t>
            </a:r>
            <a:endParaRPr lang="en-US" sz="4200" dirty="0"/>
          </a:p>
          <a:p>
            <a:pPr marL="914400" lvl="1" indent="-514350">
              <a:buAutoNum type="arabicPeriod"/>
            </a:pPr>
            <a:r>
              <a:rPr lang="en-US" sz="4200" dirty="0"/>
              <a:t>cm </a:t>
            </a:r>
          </a:p>
          <a:p>
            <a:pPr marL="914400" lvl="1" indent="-514350">
              <a:buAutoNum type="arabicPeriod"/>
            </a:pPr>
            <a:r>
              <a:rPr lang="en-US" sz="4200" dirty="0"/>
              <a:t>mm</a:t>
            </a:r>
          </a:p>
          <a:p>
            <a:pPr marL="914400" lvl="1" indent="-514350">
              <a:buAutoNum type="arabicPeriod"/>
            </a:pPr>
            <a:r>
              <a:rPr lang="en-US" sz="4200" dirty="0" err="1"/>
              <a:t>pt</a:t>
            </a:r>
            <a:r>
              <a:rPr lang="en-US" sz="4200" dirty="0"/>
              <a:t> (</a:t>
            </a:r>
            <a:r>
              <a:rPr lang="ru-RU" sz="4200" dirty="0"/>
              <a:t>пункт = 1/72 </a:t>
            </a:r>
            <a:r>
              <a:rPr lang="en-US" sz="4200" dirty="0"/>
              <a:t>in)</a:t>
            </a:r>
            <a:r>
              <a:rPr lang="ru-RU" sz="4200" dirty="0"/>
              <a:t> </a:t>
            </a:r>
            <a:endParaRPr lang="en-US" sz="4200" dirty="0"/>
          </a:p>
          <a:p>
            <a:pPr marL="914400" lvl="1" indent="-514350">
              <a:buAutoNum type="arabicPeriod"/>
            </a:pPr>
            <a:r>
              <a:rPr lang="en-US" sz="4200" dirty="0"/>
              <a:t>pc (</a:t>
            </a:r>
            <a:r>
              <a:rPr lang="ru-RU" sz="4200" dirty="0"/>
              <a:t>пика = 12 </a:t>
            </a:r>
            <a:r>
              <a:rPr lang="en-US" sz="4200" dirty="0" err="1"/>
              <a:t>pt</a:t>
            </a:r>
            <a:r>
              <a:rPr lang="en-US" sz="4200" dirty="0"/>
              <a:t>)</a:t>
            </a:r>
          </a:p>
          <a:p>
            <a:pPr marL="514350" indent="-514350">
              <a:buAutoNum type="arabicPeriod"/>
            </a:pPr>
            <a:r>
              <a:rPr lang="ru-RU" sz="4200" dirty="0"/>
              <a:t>От ширины окна </a:t>
            </a:r>
            <a:endParaRPr lang="en-US" sz="4200" dirty="0"/>
          </a:p>
          <a:p>
            <a:pPr marL="914400" lvl="1" indent="-514350">
              <a:buAutoNum type="arabicPeriod"/>
            </a:pPr>
            <a:r>
              <a:rPr lang="en-US" sz="4200" dirty="0" err="1"/>
              <a:t>vw</a:t>
            </a:r>
            <a:r>
              <a:rPr lang="en-US" sz="4200" dirty="0"/>
              <a:t> (1% </a:t>
            </a:r>
            <a:r>
              <a:rPr lang="ru-RU" sz="4200" dirty="0"/>
              <a:t>от ширины окна</a:t>
            </a:r>
            <a:r>
              <a:rPr lang="en-US" sz="4200" dirty="0"/>
              <a:t>)</a:t>
            </a:r>
          </a:p>
          <a:p>
            <a:pPr marL="914400" lvl="1" indent="-514350">
              <a:buAutoNum type="arabicPeriod"/>
            </a:pPr>
            <a:r>
              <a:rPr lang="en-US" sz="4200" dirty="0" err="1"/>
              <a:t>vh</a:t>
            </a:r>
            <a:r>
              <a:rPr lang="en-US" sz="4200" dirty="0"/>
              <a:t> (1% </a:t>
            </a:r>
            <a:r>
              <a:rPr lang="ru-RU" sz="4200" dirty="0"/>
              <a:t>от высоты окна</a:t>
            </a:r>
            <a:r>
              <a:rPr lang="en-US" sz="4200" dirty="0"/>
              <a:t>)</a:t>
            </a:r>
          </a:p>
          <a:p>
            <a:pPr marL="914400" lvl="1" indent="-514350">
              <a:buAutoNum type="arabicPeriod"/>
            </a:pPr>
            <a:r>
              <a:rPr lang="en-US" sz="4200" dirty="0" err="1"/>
              <a:t>vmin</a:t>
            </a:r>
            <a:r>
              <a:rPr lang="en-US" sz="4200" dirty="0"/>
              <a:t>  (</a:t>
            </a:r>
            <a:r>
              <a:rPr lang="ru-RU" sz="4200" dirty="0"/>
              <a:t>меньшее из </a:t>
            </a:r>
            <a:r>
              <a:rPr lang="en-US" sz="4200" dirty="0" err="1"/>
              <a:t>vw</a:t>
            </a:r>
            <a:r>
              <a:rPr lang="en-US" sz="4200" dirty="0"/>
              <a:t> </a:t>
            </a:r>
            <a:r>
              <a:rPr lang="ru-RU" sz="4200" dirty="0"/>
              <a:t>и </a:t>
            </a:r>
            <a:r>
              <a:rPr lang="en-US" sz="4200" dirty="0" err="1"/>
              <a:t>vh</a:t>
            </a:r>
            <a:r>
              <a:rPr lang="en-US" sz="4200" dirty="0"/>
              <a:t>)</a:t>
            </a:r>
          </a:p>
          <a:p>
            <a:pPr marL="914400" lvl="1" indent="-514350">
              <a:buAutoNum type="arabicPeriod"/>
            </a:pPr>
            <a:r>
              <a:rPr lang="en-US" sz="4200" dirty="0" err="1"/>
              <a:t>vmax</a:t>
            </a:r>
            <a:r>
              <a:rPr lang="en-US" sz="4200" dirty="0"/>
              <a:t>  (</a:t>
            </a:r>
            <a:r>
              <a:rPr lang="ru-RU" sz="4200" dirty="0"/>
              <a:t>большее из </a:t>
            </a:r>
            <a:r>
              <a:rPr lang="en-US" sz="4200" dirty="0" err="1"/>
              <a:t>vw</a:t>
            </a:r>
            <a:r>
              <a:rPr lang="en-US" sz="4200" dirty="0"/>
              <a:t> </a:t>
            </a:r>
            <a:r>
              <a:rPr lang="ru-RU" sz="4200" dirty="0"/>
              <a:t>и </a:t>
            </a:r>
            <a:r>
              <a:rPr lang="en-US" sz="4200" dirty="0" err="1"/>
              <a:t>vh</a:t>
            </a:r>
            <a:r>
              <a:rPr lang="en-US" sz="4200" dirty="0"/>
              <a:t>) 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4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319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400" b="1" dirty="0"/>
              <a:t>brightness</a:t>
            </a:r>
            <a:r>
              <a:rPr lang="en-US" sz="3400" b="1" dirty="0" smtClean="0"/>
              <a:t>()</a:t>
            </a:r>
            <a:r>
              <a:rPr lang="ru-RU" sz="3400" b="1" dirty="0" smtClean="0"/>
              <a:t> </a:t>
            </a:r>
            <a:r>
              <a:rPr lang="ru-RU" sz="3400" dirty="0" smtClean="0"/>
              <a:t>- </a:t>
            </a:r>
            <a:r>
              <a:rPr lang="ru-RU" sz="3400" dirty="0"/>
              <a:t>Повышает или понижает яркость изображения</a:t>
            </a:r>
            <a:endParaRPr lang="en-US" sz="3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dirty="0"/>
              <a:t>contrast</a:t>
            </a:r>
            <a:r>
              <a:rPr lang="en-US" sz="3400" b="1" dirty="0" smtClean="0"/>
              <a:t>()</a:t>
            </a:r>
            <a:r>
              <a:rPr lang="ru-RU" sz="3400" b="1" dirty="0" smtClean="0"/>
              <a:t> </a:t>
            </a:r>
            <a:r>
              <a:rPr lang="ru-RU" sz="3400" dirty="0" smtClean="0"/>
              <a:t>- </a:t>
            </a:r>
            <a:r>
              <a:rPr lang="ru-RU" sz="3400" dirty="0"/>
              <a:t>Повышает или понижает контрастность изображения</a:t>
            </a:r>
            <a:endParaRPr lang="en-US" sz="3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dirty="0"/>
              <a:t>drop-shadow</a:t>
            </a:r>
            <a:r>
              <a:rPr lang="en-US" sz="3400" b="1" dirty="0" smtClean="0"/>
              <a:t>()</a:t>
            </a:r>
            <a:r>
              <a:rPr lang="ru-RU" sz="3400" b="1" dirty="0" smtClean="0"/>
              <a:t> </a:t>
            </a:r>
            <a:r>
              <a:rPr lang="ru-RU" sz="3400" dirty="0" smtClean="0"/>
              <a:t>- </a:t>
            </a:r>
            <a:r>
              <a:rPr lang="ru-RU" sz="3400" dirty="0"/>
              <a:t>Добавляет тень к изображению с учётом его прозрачных участков</a:t>
            </a:r>
            <a:endParaRPr lang="en-US" sz="3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dirty="0"/>
              <a:t>grayscale</a:t>
            </a:r>
            <a:r>
              <a:rPr lang="en-US" sz="3400" b="1" dirty="0" smtClean="0"/>
              <a:t>()</a:t>
            </a:r>
            <a:r>
              <a:rPr lang="ru-RU" sz="3400" b="1" dirty="0" smtClean="0"/>
              <a:t> </a:t>
            </a:r>
            <a:r>
              <a:rPr lang="ru-RU" sz="3400" dirty="0" smtClean="0"/>
              <a:t>- </a:t>
            </a:r>
            <a:r>
              <a:rPr lang="ru-RU" sz="3400" dirty="0"/>
              <a:t>Превращает изображение в </a:t>
            </a:r>
            <a:r>
              <a:rPr lang="ru-RU" sz="3400" dirty="0" smtClean="0"/>
              <a:t>чёрно-белое</a:t>
            </a:r>
            <a:endParaRPr lang="en-US" sz="3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dirty="0"/>
              <a:t>hue-rotate</a:t>
            </a:r>
            <a:r>
              <a:rPr lang="en-US" sz="3400" b="1" dirty="0" smtClean="0"/>
              <a:t>()</a:t>
            </a:r>
            <a:r>
              <a:rPr lang="ru-RU" sz="3400" b="1" dirty="0" smtClean="0"/>
              <a:t> </a:t>
            </a:r>
            <a:r>
              <a:rPr lang="ru-RU" sz="3400" dirty="0"/>
              <a:t>- Изменяет цветность изображения за счёт поворота оттенка на цветовом круге</a:t>
            </a:r>
            <a:endParaRPr lang="en-US" sz="3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dirty="0"/>
              <a:t>invert</a:t>
            </a:r>
            <a:r>
              <a:rPr lang="en-US" sz="3400" b="1" dirty="0" smtClean="0"/>
              <a:t>()</a:t>
            </a:r>
            <a:r>
              <a:rPr lang="ru-RU" sz="3400" b="1" dirty="0" smtClean="0"/>
              <a:t> </a:t>
            </a:r>
            <a:r>
              <a:rPr lang="ru-RU" sz="3400" dirty="0" smtClean="0"/>
              <a:t>- </a:t>
            </a:r>
            <a:r>
              <a:rPr lang="ru-RU" sz="3400" dirty="0"/>
              <a:t>Инвертирует цвета в </a:t>
            </a:r>
            <a:r>
              <a:rPr lang="ru-RU" sz="3400" dirty="0" smtClean="0"/>
              <a:t>изображении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dirty="0"/>
              <a:t>saturate</a:t>
            </a:r>
            <a:r>
              <a:rPr lang="en-US" sz="3400" b="1" dirty="0" smtClean="0"/>
              <a:t>()</a:t>
            </a:r>
            <a:r>
              <a:rPr lang="ru-RU" sz="3400" b="1" dirty="0" smtClean="0"/>
              <a:t> </a:t>
            </a:r>
            <a:r>
              <a:rPr lang="ru-RU" sz="3400" dirty="0" smtClean="0"/>
              <a:t>- </a:t>
            </a:r>
            <a:r>
              <a:rPr lang="ru-RU" sz="3400" dirty="0"/>
              <a:t>Изменяет насыщенность цветов в </a:t>
            </a:r>
            <a:r>
              <a:rPr lang="ru-RU" sz="3400" dirty="0" smtClean="0"/>
              <a:t>изображении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dirty="0"/>
              <a:t>sepia</a:t>
            </a:r>
            <a:r>
              <a:rPr lang="en-US" sz="3400" b="1" dirty="0" smtClean="0"/>
              <a:t>()</a:t>
            </a:r>
            <a:r>
              <a:rPr lang="ru-RU" sz="3400" b="1" dirty="0" smtClean="0"/>
              <a:t> </a:t>
            </a:r>
            <a:r>
              <a:rPr lang="ru-RU" sz="3400" dirty="0" smtClean="0"/>
              <a:t>- </a:t>
            </a:r>
            <a:r>
              <a:rPr lang="ru-RU" sz="3400" dirty="0"/>
              <a:t>Превращает изображение в </a:t>
            </a:r>
            <a:r>
              <a:rPr lang="ru-RU" sz="3400" dirty="0" smtClean="0"/>
              <a:t>сепию (коричневый оттенок)</a:t>
            </a:r>
            <a:endParaRPr lang="en-US" sz="34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Градиент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linear-gradient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Создаёт линейный градиент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radial-gradient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Добавляет радиальный градиент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repeating-linear-gradient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Создаёт повторяющийся линейный градиент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repeating-radial-gradient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</a:t>
            </a:r>
            <a:r>
              <a:rPr lang="ru-RU" dirty="0"/>
              <a:t> Создаёт повторяющийся радиальный градиент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893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Поворот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rotate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Поворачивает элемент в двумерном пространстве на заданный угол относительно точки трансформации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rotateX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Поворачивает элемент на заданный угол относительно оси X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rotateY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Поворачивает элемент на заданный угол относительно оси </a:t>
            </a:r>
            <a:r>
              <a:rPr lang="en-US" dirty="0" smtClean="0"/>
              <a:t>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rotateZ</a:t>
            </a:r>
            <a:r>
              <a:rPr lang="en-US" b="1" dirty="0" smtClean="0"/>
              <a:t>() </a:t>
            </a:r>
            <a:r>
              <a:rPr lang="en-US" dirty="0" smtClean="0"/>
              <a:t>- </a:t>
            </a:r>
            <a:r>
              <a:rPr lang="ru-RU" dirty="0"/>
              <a:t>Поворачивает элемент на заданный угол относительно оси </a:t>
            </a:r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26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Масшабирование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scale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Масштабирует элемент по горизонтали и вертикали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scaleX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Масштабирует элемент по горизонтали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scaleY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Масштабирует элемент по вертикали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scaleZ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ru-RU" dirty="0" smtClean="0"/>
              <a:t>- </a:t>
            </a:r>
            <a:r>
              <a:rPr lang="ru-RU" dirty="0"/>
              <a:t>Масштабирует элемент по оси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53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Наклон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skew</a:t>
            </a:r>
            <a:r>
              <a:rPr lang="en-US" b="1" dirty="0" smtClean="0"/>
              <a:t>() </a:t>
            </a:r>
            <a:r>
              <a:rPr lang="en-US" dirty="0" smtClean="0"/>
              <a:t>- </a:t>
            </a:r>
            <a:r>
              <a:rPr lang="ru-RU" dirty="0"/>
              <a:t>Наклоняет элемент на заданный угол по горизонтали и вертикали</a:t>
            </a:r>
            <a:endParaRPr lang="en-US" dirty="0"/>
          </a:p>
          <a:p>
            <a:r>
              <a:rPr lang="en-US" b="1" dirty="0" err="1"/>
              <a:t>skewX</a:t>
            </a:r>
            <a:r>
              <a:rPr lang="en-US" b="1" dirty="0" smtClean="0"/>
              <a:t>() </a:t>
            </a:r>
            <a:r>
              <a:rPr lang="en-US" dirty="0" smtClean="0"/>
              <a:t>- </a:t>
            </a:r>
            <a:r>
              <a:rPr lang="ru-RU" dirty="0"/>
              <a:t>Наклоняет элемент на заданный угол по горизонтали</a:t>
            </a:r>
            <a:endParaRPr lang="en-US" dirty="0"/>
          </a:p>
          <a:p>
            <a:r>
              <a:rPr lang="en-US" b="1" dirty="0"/>
              <a:t>skewY</a:t>
            </a:r>
            <a:r>
              <a:rPr lang="en-US" b="1" dirty="0" smtClean="0"/>
              <a:t>() </a:t>
            </a:r>
            <a:r>
              <a:rPr lang="en-US" dirty="0" smtClean="0"/>
              <a:t>- </a:t>
            </a:r>
            <a:r>
              <a:rPr lang="ru-RU" dirty="0"/>
              <a:t>Наклоняет элемент на заданный угол по вертикали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81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Сдвиг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translate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Сдвигает элемент на заданное значение по горизонтали и вертикали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translateX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Сдвигает элемент по горизонтали на указанное значение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translateY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Сдвигает элемент по вертикали на указанное значение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translateZ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Сдвигает элемент по оси Z на указанное значение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47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126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CSS переменные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это сущности, определяемые </a:t>
            </a:r>
            <a:r>
              <a:rPr lang="ru-RU" dirty="0" smtClean="0"/>
              <a:t>разработчиком, </a:t>
            </a:r>
            <a:r>
              <a:rPr lang="ru-RU" dirty="0"/>
              <a:t>хранящие конкретные значения, которые можно повторно использовать в документе. Они устанавливаются с использованием </a:t>
            </a:r>
            <a:r>
              <a:rPr lang="ru-RU" dirty="0" err="1"/>
              <a:t>custom</a:t>
            </a:r>
            <a:r>
              <a:rPr lang="ru-RU" dirty="0"/>
              <a:t> </a:t>
            </a:r>
            <a:r>
              <a:rPr lang="ru-RU" dirty="0" err="1"/>
              <a:t>property</a:t>
            </a:r>
            <a:r>
              <a:rPr lang="ru-RU" dirty="0"/>
              <a:t> нотации </a:t>
            </a:r>
            <a:r>
              <a:rPr lang="ru-RU" dirty="0" smtClean="0"/>
              <a:t>и </a:t>
            </a:r>
            <a:r>
              <a:rPr lang="ru-RU" dirty="0"/>
              <a:t>доступны через функцию </a:t>
            </a:r>
            <a:r>
              <a:rPr lang="ru-RU" dirty="0" err="1"/>
              <a:t>var</a:t>
            </a:r>
            <a:r>
              <a:rPr lang="ru-RU" dirty="0" smtClean="0"/>
              <a:t>().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01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Подключение </a:t>
            </a:r>
            <a:r>
              <a:rPr lang="en-US" dirty="0"/>
              <a:t>CSS (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вариант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&lt;!DOCTYPE html&gt;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&lt;title&gt;</a:t>
            </a:r>
            <a:r>
              <a:rPr lang="ru-RU" dirty="0"/>
              <a:t>Пример</a:t>
            </a:r>
            <a:r>
              <a:rPr lang="en-US" dirty="0">
                <a:solidFill>
                  <a:srgbClr val="00B050"/>
                </a:solidFill>
              </a:rPr>
              <a:t>&lt;/title&gt;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&lt;meta </a:t>
            </a:r>
            <a:r>
              <a:rPr lang="en-US" dirty="0">
                <a:solidFill>
                  <a:srgbClr val="0070C0"/>
                </a:solidFill>
              </a:rPr>
              <a:t>charset=“</a:t>
            </a:r>
            <a:r>
              <a:rPr lang="en-US" dirty="0">
                <a:solidFill>
                  <a:srgbClr val="7030A0"/>
                </a:solidFill>
              </a:rPr>
              <a:t>utf-8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nn-NO" dirty="0">
                <a:solidFill>
                  <a:srgbClr val="00B050"/>
                </a:solidFill>
              </a:rPr>
              <a:t>&lt;</a:t>
            </a:r>
            <a:r>
              <a:rPr lang="nn-NO" b="1" dirty="0">
                <a:solidFill>
                  <a:srgbClr val="00B050"/>
                </a:solidFill>
              </a:rPr>
              <a:t>style</a:t>
            </a:r>
            <a:r>
              <a:rPr lang="nn-NO" dirty="0">
                <a:solidFill>
                  <a:srgbClr val="00B050"/>
                </a:solidFill>
              </a:rPr>
              <a:t> </a:t>
            </a:r>
            <a:r>
              <a:rPr lang="nn-NO" dirty="0">
                <a:solidFill>
                  <a:srgbClr val="0070C0"/>
                </a:solidFill>
              </a:rPr>
              <a:t>media="</a:t>
            </a:r>
            <a:r>
              <a:rPr lang="nn-NO" dirty="0">
                <a:solidFill>
                  <a:srgbClr val="7030A0"/>
                </a:solidFill>
              </a:rPr>
              <a:t>all</a:t>
            </a:r>
            <a:r>
              <a:rPr lang="nn-NO" dirty="0">
                <a:solidFill>
                  <a:srgbClr val="0070C0"/>
                </a:solidFill>
              </a:rPr>
              <a:t>"</a:t>
            </a:r>
            <a:r>
              <a:rPr lang="nn-NO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	</a:t>
            </a:r>
            <a:r>
              <a:rPr lang="nn-NO" dirty="0">
                <a:solidFill>
                  <a:srgbClr val="00B0F0"/>
                </a:solidFill>
              </a:rPr>
              <a:t>@</a:t>
            </a:r>
            <a:r>
              <a:rPr lang="nn-NO" b="1" dirty="0">
                <a:solidFill>
                  <a:srgbClr val="00B0F0"/>
                </a:solidFill>
              </a:rPr>
              <a:t>import</a:t>
            </a:r>
            <a:r>
              <a:rPr lang="nn-NO" dirty="0">
                <a:solidFill>
                  <a:srgbClr val="00B0F0"/>
                </a:solidFill>
              </a:rPr>
              <a:t> </a:t>
            </a:r>
            <a:r>
              <a:rPr lang="nn-NO" b="1" dirty="0">
                <a:solidFill>
                  <a:srgbClr val="00B0F0"/>
                </a:solidFill>
              </a:rPr>
              <a:t>url</a:t>
            </a:r>
            <a:r>
              <a:rPr lang="nn-NO" dirty="0">
                <a:solidFill>
                  <a:srgbClr val="00B0F0"/>
                </a:solidFill>
              </a:rPr>
              <a:t>(</a:t>
            </a:r>
            <a:r>
              <a:rPr lang="nn-NO" b="1" dirty="0">
                <a:solidFill>
                  <a:srgbClr val="C00000"/>
                </a:solidFill>
              </a:rPr>
              <a:t>style</a:t>
            </a:r>
            <a:r>
              <a:rPr lang="nn-NO" dirty="0">
                <a:solidFill>
                  <a:srgbClr val="C00000"/>
                </a:solidFill>
              </a:rPr>
              <a:t>.</a:t>
            </a:r>
            <a:r>
              <a:rPr lang="nn-NO" b="1" dirty="0">
                <a:solidFill>
                  <a:srgbClr val="C00000"/>
                </a:solidFill>
              </a:rPr>
              <a:t>css</a:t>
            </a:r>
            <a:r>
              <a:rPr lang="nn-NO" dirty="0">
                <a:solidFill>
                  <a:srgbClr val="00B0F0"/>
                </a:solidFill>
              </a:rPr>
              <a:t>)</a:t>
            </a:r>
            <a:r>
              <a:rPr lang="nn-NO" dirty="0">
                <a:solidFill>
                  <a:srgbClr val="00B050"/>
                </a:solidFill>
              </a:rPr>
              <a:t>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nn-NO" dirty="0">
                <a:solidFill>
                  <a:srgbClr val="00B050"/>
                </a:solidFill>
              </a:rPr>
              <a:t>&lt;/</a:t>
            </a:r>
            <a:r>
              <a:rPr lang="nn-NO" b="1" dirty="0">
                <a:solidFill>
                  <a:srgbClr val="00B050"/>
                </a:solidFill>
              </a:rPr>
              <a:t>style</a:t>
            </a:r>
            <a:r>
              <a:rPr lang="nn-NO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0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Объявление </a:t>
            </a:r>
            <a:r>
              <a:rPr lang="ru-RU" dirty="0"/>
              <a:t>переменной:</a:t>
            </a:r>
            <a:r>
              <a:rPr lang="ru-RU" dirty="0" smtClean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element</a:t>
            </a:r>
            <a:r>
              <a:rPr lang="ru-RU" dirty="0" smtClean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F0"/>
                </a:solidFill>
              </a:rPr>
              <a:t>--main-color</a:t>
            </a:r>
            <a:r>
              <a:rPr lang="ru-RU" dirty="0"/>
              <a:t>: </a:t>
            </a:r>
            <a:r>
              <a:rPr lang="en-US" dirty="0" err="1">
                <a:solidFill>
                  <a:srgbClr val="7030A0"/>
                </a:solidFill>
              </a:rPr>
              <a:t>rgb</a:t>
            </a:r>
            <a:r>
              <a:rPr lang="en-US" dirty="0">
                <a:solidFill>
                  <a:srgbClr val="7030A0"/>
                </a:solidFill>
              </a:rPr>
              <a:t>(255,255,0)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ru-RU" dirty="0"/>
              <a:t>Использование переменной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element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(--main-color)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96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:root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Объявление переменной:</a:t>
            </a:r>
            <a:r>
              <a:rPr lang="ru-RU" dirty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:root</a:t>
            </a:r>
            <a:r>
              <a:rPr lang="ru-RU" dirty="0" smtClean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--main-color</a:t>
            </a:r>
            <a:r>
              <a:rPr lang="ru-RU" dirty="0"/>
              <a:t>: </a:t>
            </a:r>
            <a:r>
              <a:rPr lang="en-US" dirty="0" err="1">
                <a:solidFill>
                  <a:srgbClr val="7030A0"/>
                </a:solidFill>
              </a:rPr>
              <a:t>rgb</a:t>
            </a:r>
            <a:r>
              <a:rPr lang="en-US" dirty="0">
                <a:solidFill>
                  <a:srgbClr val="7030A0"/>
                </a:solidFill>
              </a:rPr>
              <a:t>(255,255,0)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ru-RU" dirty="0" smtClean="0"/>
              <a:t>Объявив </a:t>
            </a:r>
            <a:r>
              <a:rPr lang="ru-RU" dirty="0"/>
              <a:t>переменную в </a:t>
            </a:r>
            <a:r>
              <a:rPr lang="ru-RU" dirty="0" err="1"/>
              <a:t>псевдоклассе</a:t>
            </a:r>
            <a:r>
              <a:rPr lang="ru-RU" dirty="0"/>
              <a:t> :</a:t>
            </a:r>
            <a:r>
              <a:rPr lang="ru-RU" dirty="0" err="1"/>
              <a:t>root</a:t>
            </a:r>
            <a:r>
              <a:rPr lang="ru-RU" dirty="0"/>
              <a:t>, </a:t>
            </a:r>
            <a:r>
              <a:rPr lang="ru-RU" dirty="0" smtClean="0"/>
              <a:t>можно </a:t>
            </a:r>
            <a:r>
              <a:rPr lang="ru-RU" dirty="0"/>
              <a:t>избежать ненужных повторений, используя эту </a:t>
            </a:r>
            <a:r>
              <a:rPr lang="ru-RU" dirty="0" smtClean="0"/>
              <a:t>переменную и объявив ее только один раз.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389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Пользовательские свойства могут наследоваться. Это означает, что если не установлено никакого значения для пользовательского свойства на данном элементе, то используется свойство его родителя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286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@-</a:t>
            </a:r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520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@-</a:t>
            </a:r>
            <a:r>
              <a:rPr lang="ru-RU" dirty="0"/>
              <a:t>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@</a:t>
            </a:r>
            <a:r>
              <a:rPr lang="en-US" b="1" dirty="0" smtClean="0"/>
              <a:t>charset </a:t>
            </a:r>
            <a:r>
              <a:rPr lang="en-US" dirty="0" smtClean="0"/>
              <a:t>- </a:t>
            </a:r>
            <a:r>
              <a:rPr lang="ru-RU" dirty="0"/>
              <a:t>Применяется для задания кодировки внешнего CSS-файла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@</a:t>
            </a:r>
            <a:r>
              <a:rPr lang="en-US" b="1" dirty="0" smtClean="0"/>
              <a:t>document </a:t>
            </a:r>
            <a:r>
              <a:rPr lang="en-US" dirty="0" smtClean="0"/>
              <a:t>- </a:t>
            </a:r>
            <a:r>
              <a:rPr lang="ru-RU" dirty="0" smtClean="0"/>
              <a:t>устанавливает </a:t>
            </a:r>
            <a:r>
              <a:rPr lang="ru-RU" dirty="0"/>
              <a:t>стилевые правила на основе адреса документа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@</a:t>
            </a:r>
            <a:r>
              <a:rPr lang="en-US" b="1" dirty="0" smtClean="0"/>
              <a:t>font-face </a:t>
            </a:r>
            <a:r>
              <a:rPr lang="en-US" dirty="0" smtClean="0"/>
              <a:t>- </a:t>
            </a:r>
            <a:r>
              <a:rPr lang="ru-RU" dirty="0"/>
              <a:t>Определяет настройки шрифтов, а также позволяет загрузить специфичный шрифт на компьютер пользователя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@</a:t>
            </a:r>
            <a:r>
              <a:rPr lang="en-US" b="1" dirty="0" smtClean="0"/>
              <a:t>import </a:t>
            </a:r>
            <a:r>
              <a:rPr lang="en-US" dirty="0" smtClean="0"/>
              <a:t>- </a:t>
            </a:r>
            <a:r>
              <a:rPr lang="ru-RU" dirty="0"/>
              <a:t>Позволяет импортировать содержимое CSS-файла в текущую стилевую таблицу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@</a:t>
            </a:r>
            <a:r>
              <a:rPr lang="en-US" b="1" dirty="0" smtClean="0"/>
              <a:t>keyframes </a:t>
            </a:r>
            <a:r>
              <a:rPr lang="en-US" dirty="0" smtClean="0"/>
              <a:t>- </a:t>
            </a:r>
            <a:r>
              <a:rPr lang="ru-RU" dirty="0"/>
              <a:t>Устанавливает ключевые кадры при анимации элемента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4299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@-</a:t>
            </a:r>
            <a:r>
              <a:rPr lang="ru-RU" dirty="0"/>
              <a:t>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@media </a:t>
            </a:r>
            <a:r>
              <a:rPr lang="en-US" dirty="0" smtClean="0"/>
              <a:t>- </a:t>
            </a:r>
            <a:r>
              <a:rPr lang="ru-RU" dirty="0"/>
              <a:t>Указывает тип носителя, для которого будет применяться указанный стиль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@</a:t>
            </a:r>
            <a:r>
              <a:rPr lang="en-US" b="1" dirty="0" smtClean="0"/>
              <a:t>page </a:t>
            </a:r>
            <a:r>
              <a:rPr lang="en-US" dirty="0" smtClean="0"/>
              <a:t>- </a:t>
            </a:r>
            <a:r>
              <a:rPr lang="ru-RU" dirty="0"/>
              <a:t>Задаёт значение полей при печати документа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@</a:t>
            </a:r>
            <a:r>
              <a:rPr lang="en-US" b="1" dirty="0" smtClean="0"/>
              <a:t>supports </a:t>
            </a:r>
            <a:r>
              <a:rPr lang="en-US" dirty="0" smtClean="0"/>
              <a:t>- </a:t>
            </a:r>
            <a:r>
              <a:rPr lang="ru-RU" dirty="0"/>
              <a:t>Позволяет проверить, поддерживает браузер ту или иную возможность, и на основе этого создать набор стилевых правил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@</a:t>
            </a:r>
            <a:r>
              <a:rPr lang="en-US" b="1" dirty="0" smtClean="0"/>
              <a:t>viewport </a:t>
            </a:r>
            <a:r>
              <a:rPr lang="en-US" dirty="0" smtClean="0"/>
              <a:t>- </a:t>
            </a:r>
            <a:r>
              <a:rPr lang="ru-RU" dirty="0"/>
              <a:t>Позволяет оптимизировать макет веб-страницы в зависимости от различных устройств и их размеров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324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@font-face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@font-face </a:t>
            </a:r>
            <a:r>
              <a:rPr lang="en-US" dirty="0">
                <a:solidFill>
                  <a:srgbClr val="C00000"/>
                </a:solidFill>
              </a:rPr>
              <a:t>{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70C0"/>
                </a:solidFill>
              </a:rPr>
              <a:t>font-family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Roboto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Slab'</a:t>
            </a:r>
            <a:r>
              <a:rPr lang="en-US" dirty="0"/>
              <a:t>;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src</a:t>
            </a:r>
            <a:r>
              <a:rPr lang="en-US" dirty="0"/>
              <a:t>: </a:t>
            </a:r>
            <a:r>
              <a:rPr lang="en-US" dirty="0" err="1">
                <a:solidFill>
                  <a:srgbClr val="00B0F0"/>
                </a:solidFill>
              </a:rPr>
              <a:t>url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'./fonts/</a:t>
            </a:r>
            <a:r>
              <a:rPr lang="en-US" dirty="0" err="1">
                <a:solidFill>
                  <a:srgbClr val="7030A0"/>
                </a:solidFill>
              </a:rPr>
              <a:t>robotoslab.eot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ru-RU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font-weight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normal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font-style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normal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html{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font-family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Roboto</a:t>
            </a:r>
            <a:r>
              <a:rPr lang="en-US" dirty="0">
                <a:solidFill>
                  <a:srgbClr val="7030A0"/>
                </a:solidFill>
              </a:rPr>
              <a:t> Slab', serif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198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@keyframes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Правило </a:t>
            </a:r>
            <a:r>
              <a:rPr lang="ru-RU" b="1" dirty="0"/>
              <a:t>@</a:t>
            </a:r>
            <a:r>
              <a:rPr lang="ru-RU" b="1" dirty="0" err="1"/>
              <a:t>keyframes</a:t>
            </a:r>
            <a:r>
              <a:rPr lang="ru-RU" b="1" dirty="0"/>
              <a:t> </a:t>
            </a:r>
            <a:r>
              <a:rPr lang="ru-RU" dirty="0"/>
              <a:t>устанавливает ключевые кадры при анимации элемента. Ключевой кадр это свойства элемента (прозрачность, цвет, положение и др.), которые должны применяться к элементу в заданный момент времени. Таким образом, анимация представляет собой плавный переход стилевых свойств от одного ключевого кадра к другому. Вычисление промежуточных значений между такими кадрами берёт на себя браузер.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4302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@keyframes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@keyframes </a:t>
            </a:r>
            <a:r>
              <a:rPr lang="en-US" dirty="0"/>
              <a:t>box {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{ </a:t>
            </a:r>
            <a:r>
              <a:rPr lang="en-US" dirty="0">
                <a:solidFill>
                  <a:srgbClr val="00B0F0"/>
                </a:solidFill>
              </a:rPr>
              <a:t>left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; </a:t>
            </a:r>
            <a:r>
              <a:rPr lang="en-US" dirty="0" smtClean="0"/>
              <a:t>}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20%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>
                <a:solidFill>
                  <a:srgbClr val="00B0F0"/>
                </a:solidFill>
              </a:rPr>
              <a:t>left</a:t>
            </a:r>
            <a:r>
              <a:rPr lang="en-US" dirty="0"/>
              <a:t>: </a:t>
            </a:r>
            <a:r>
              <a:rPr lang="en-US" dirty="0" smtClean="0">
                <a:solidFill>
                  <a:srgbClr val="7030A0"/>
                </a:solidFill>
              </a:rPr>
              <a:t>100px</a:t>
            </a:r>
            <a:r>
              <a:rPr lang="en-US" dirty="0" smtClean="0"/>
              <a:t>; </a:t>
            </a: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80%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>
                <a:solidFill>
                  <a:srgbClr val="00B0F0"/>
                </a:solidFill>
              </a:rPr>
              <a:t>left</a:t>
            </a:r>
            <a:r>
              <a:rPr lang="en-US" dirty="0"/>
              <a:t>: </a:t>
            </a:r>
            <a:r>
              <a:rPr lang="en-US" dirty="0" smtClean="0">
                <a:solidFill>
                  <a:srgbClr val="7030A0"/>
                </a:solidFill>
              </a:rPr>
              <a:t>150p</a:t>
            </a:r>
            <a:r>
              <a:rPr lang="en-US" dirty="0" smtClean="0"/>
              <a:t>x; }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to</a:t>
            </a:r>
            <a:r>
              <a:rPr lang="en-US" dirty="0"/>
              <a:t> { </a:t>
            </a:r>
            <a:r>
              <a:rPr lang="en-US" dirty="0">
                <a:solidFill>
                  <a:srgbClr val="00B0F0"/>
                </a:solidFill>
              </a:rPr>
              <a:t>left</a:t>
            </a:r>
            <a:r>
              <a:rPr lang="en-US" dirty="0"/>
              <a:t>: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.block{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animation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box </a:t>
            </a:r>
            <a:r>
              <a:rPr lang="en-US" dirty="0">
                <a:solidFill>
                  <a:srgbClr val="7030A0"/>
                </a:solidFill>
              </a:rPr>
              <a:t>3s ease-in-out infinite;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721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@media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media</a:t>
            </a:r>
            <a:r>
              <a:rPr lang="ru-RU" dirty="0"/>
              <a:t> в CSS связывает набор операторов, ограниченных фигурными скобками, в CSS блок, применяется при соблюдении условия одного или нескольких </a:t>
            </a:r>
            <a:r>
              <a:rPr lang="ru-RU" dirty="0" err="1"/>
              <a:t>медиавыражений</a:t>
            </a:r>
            <a:r>
              <a:rPr lang="ru-RU" dirty="0"/>
              <a:t>.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>
                <a:solidFill>
                  <a:srgbClr val="FFC000"/>
                </a:solidFill>
              </a:rPr>
              <a:t>media </a:t>
            </a:r>
            <a:r>
              <a:rPr lang="en-US" dirty="0">
                <a:solidFill>
                  <a:srgbClr val="00B0F0"/>
                </a:solidFill>
              </a:rPr>
              <a:t>screen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and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min-width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900px</a:t>
            </a:r>
            <a:r>
              <a:rPr lang="en-US" dirty="0"/>
              <a:t>) {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article </a:t>
            </a: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padding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1rem 3rem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34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</a:t>
            </a:r>
            <a:r>
              <a:rPr lang="en-US" dirty="0"/>
              <a:t>CSS (</a:t>
            </a:r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вариант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&lt;!DOCTYPE html&gt;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&lt;title&gt;</a:t>
            </a:r>
            <a:r>
              <a:rPr lang="ru-RU" dirty="0"/>
              <a:t>Пример</a:t>
            </a:r>
            <a:r>
              <a:rPr lang="en-US" dirty="0">
                <a:solidFill>
                  <a:srgbClr val="00B050"/>
                </a:solidFill>
              </a:rPr>
              <a:t>&lt;/title&gt;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&lt;meta </a:t>
            </a:r>
            <a:r>
              <a:rPr lang="en-US" dirty="0">
                <a:solidFill>
                  <a:srgbClr val="0070C0"/>
                </a:solidFill>
              </a:rPr>
              <a:t>charset=“</a:t>
            </a:r>
            <a:r>
              <a:rPr lang="en-US" dirty="0">
                <a:solidFill>
                  <a:srgbClr val="7030A0"/>
                </a:solidFill>
              </a:rPr>
              <a:t>utf-8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</a:t>
            </a:r>
            <a:r>
              <a:rPr lang="en-US" b="1" dirty="0">
                <a:solidFill>
                  <a:srgbClr val="00B050"/>
                </a:solidFill>
              </a:rPr>
              <a:t>style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			</a:t>
            </a:r>
            <a:r>
              <a:rPr lang="en-US" b="1" dirty="0">
                <a:solidFill>
                  <a:srgbClr val="C00000"/>
                </a:solidFill>
              </a:rPr>
              <a:t>body</a:t>
            </a:r>
            <a:r>
              <a:rPr lang="en-US" dirty="0">
                <a:solidFill>
                  <a:srgbClr val="C00000"/>
                </a:solidFill>
              </a:rPr>
              <a:t> { 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				</a:t>
            </a:r>
            <a:r>
              <a:rPr lang="en-US" b="1" dirty="0">
                <a:solidFill>
                  <a:srgbClr val="00B0F0"/>
                </a:solidFill>
              </a:rPr>
              <a:t>color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b="1" dirty="0">
                <a:solidFill>
                  <a:srgbClr val="7030A0"/>
                </a:solidFill>
              </a:rPr>
              <a:t>red</a:t>
            </a:r>
            <a:r>
              <a:rPr lang="en-US" dirty="0">
                <a:solidFill>
                  <a:srgbClr val="00B050"/>
                </a:solidFill>
              </a:rPr>
              <a:t>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	</a:t>
            </a:r>
            <a:r>
              <a:rPr lang="en-US" dirty="0">
                <a:solidFill>
                  <a:srgbClr val="C00000"/>
                </a:solidFill>
              </a:rPr>
              <a:t>}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style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>
                <a:solidFill>
                  <a:srgbClr val="00B050"/>
                </a:solidFill>
              </a:rPr>
              <a:t>	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6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</a:t>
            </a:r>
            <a:r>
              <a:rPr lang="en-US" dirty="0"/>
              <a:t>CSS </a:t>
            </a:r>
            <a:r>
              <a:rPr lang="en-US" dirty="0" smtClean="0"/>
              <a:t>(</a:t>
            </a:r>
            <a:r>
              <a:rPr lang="ru-RU" dirty="0" smtClean="0"/>
              <a:t>4</a:t>
            </a:r>
            <a:r>
              <a:rPr lang="en-US" dirty="0" smtClean="0"/>
              <a:t> </a:t>
            </a:r>
            <a:r>
              <a:rPr lang="ru-RU" dirty="0"/>
              <a:t>вариант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&lt;!DOCTYPE html&gt;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&lt;title&gt;</a:t>
            </a:r>
            <a:r>
              <a:rPr lang="ru-RU" dirty="0"/>
              <a:t>Пример</a:t>
            </a:r>
            <a:r>
              <a:rPr lang="en-US" dirty="0">
                <a:solidFill>
                  <a:srgbClr val="00B050"/>
                </a:solidFill>
              </a:rPr>
              <a:t>&lt;/title&gt;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&lt;meta </a:t>
            </a:r>
            <a:r>
              <a:rPr lang="en-US" dirty="0">
                <a:solidFill>
                  <a:srgbClr val="0070C0"/>
                </a:solidFill>
              </a:rPr>
              <a:t>charset=“</a:t>
            </a:r>
            <a:r>
              <a:rPr lang="en-US" dirty="0">
                <a:solidFill>
                  <a:srgbClr val="7030A0"/>
                </a:solidFill>
              </a:rPr>
              <a:t>utf-8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/&gt;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style=“</a:t>
            </a:r>
            <a:r>
              <a:rPr lang="en-US" dirty="0" smtClean="0">
                <a:solidFill>
                  <a:srgbClr val="7030A0"/>
                </a:solidFill>
              </a:rPr>
              <a:t>color: red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7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5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>
                <a:solidFill>
                  <a:srgbClr val="C00000"/>
                </a:solidFill>
              </a:rPr>
              <a:t>селектор, селектор 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00B0F0"/>
                </a:solidFill>
              </a:rPr>
              <a:t>свойство</a:t>
            </a:r>
            <a:r>
              <a:rPr lang="ru-RU" dirty="0"/>
              <a:t>: </a:t>
            </a:r>
            <a:r>
              <a:rPr lang="ru-RU" dirty="0">
                <a:solidFill>
                  <a:srgbClr val="7030A0"/>
                </a:solidFill>
              </a:rPr>
              <a:t>значение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00B0F0"/>
                </a:solidFill>
              </a:rPr>
              <a:t>свойство</a:t>
            </a:r>
            <a:r>
              <a:rPr lang="ru-RU" dirty="0"/>
              <a:t>: </a:t>
            </a:r>
            <a:r>
              <a:rPr lang="ru-RU" dirty="0">
                <a:solidFill>
                  <a:srgbClr val="7030A0"/>
                </a:solidFill>
              </a:rPr>
              <a:t>значение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00B0F0"/>
                </a:solidFill>
              </a:rPr>
              <a:t>свойство</a:t>
            </a:r>
            <a:r>
              <a:rPr lang="ru-RU" dirty="0"/>
              <a:t>: </a:t>
            </a:r>
            <a:r>
              <a:rPr lang="ru-RU" dirty="0">
                <a:solidFill>
                  <a:srgbClr val="7030A0"/>
                </a:solidFill>
              </a:rPr>
              <a:t>значение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0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945</Words>
  <Application>Microsoft Office PowerPoint</Application>
  <PresentationFormat>Экран (4:3)</PresentationFormat>
  <Paragraphs>430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3" baseType="lpstr">
      <vt:lpstr>Arial</vt:lpstr>
      <vt:lpstr>Calibri</vt:lpstr>
      <vt:lpstr>Wingdings</vt:lpstr>
      <vt:lpstr>Тема Office</vt:lpstr>
      <vt:lpstr>CSS Основные понятия</vt:lpstr>
      <vt:lpstr>Определение</vt:lpstr>
      <vt:lpstr>Подключение CSS к HTML</vt:lpstr>
      <vt:lpstr>Подключение CSS (1 вариант)</vt:lpstr>
      <vt:lpstr>Подключение CSS (2 вариант)</vt:lpstr>
      <vt:lpstr>Подключение CSS (3 вариант)</vt:lpstr>
      <vt:lpstr>Подключение CSS (4 вариант)</vt:lpstr>
      <vt:lpstr>СЕЛЕКТОРЫ CSS</vt:lpstr>
      <vt:lpstr>Синтаксис CSS</vt:lpstr>
      <vt:lpstr>Синтаксис CSS</vt:lpstr>
      <vt:lpstr>Селектор тегов</vt:lpstr>
      <vt:lpstr>Селектор классов</vt:lpstr>
      <vt:lpstr>Тег с несколькими классами</vt:lpstr>
      <vt:lpstr>Селектор идентификаторов</vt:lpstr>
      <vt:lpstr>Селектор атрибутов</vt:lpstr>
      <vt:lpstr>Селектор атрибутов. Операторы</vt:lpstr>
      <vt:lpstr>Контекстный селектор</vt:lpstr>
      <vt:lpstr>Контекстный селектор</vt:lpstr>
      <vt:lpstr>Селектор дочерних элементов</vt:lpstr>
      <vt:lpstr>Селектор сестринских элементов</vt:lpstr>
      <vt:lpstr>Селектор родственных элементов</vt:lpstr>
      <vt:lpstr>Селектор псевдоклассов</vt:lpstr>
      <vt:lpstr>Селектор псевдоэлементов</vt:lpstr>
      <vt:lpstr>Универсальный селектор</vt:lpstr>
      <vt:lpstr>Приоритеты использования селекторов</vt:lpstr>
      <vt:lpstr>Наследование</vt:lpstr>
      <vt:lpstr>Каскадирование</vt:lpstr>
      <vt:lpstr>Приоритеты</vt:lpstr>
      <vt:lpstr>Стили разработчиков</vt:lpstr>
      <vt:lpstr>ЦВЕТ В CSS</vt:lpstr>
      <vt:lpstr>Задание цвета</vt:lpstr>
      <vt:lpstr>Имена цветов</vt:lpstr>
      <vt:lpstr>Функции rgb() и rgba()</vt:lpstr>
      <vt:lpstr>Функции rgb() и rgba()</vt:lpstr>
      <vt:lpstr>Функция hsl() и hsla()</vt:lpstr>
      <vt:lpstr>Функция hsl() и hsla()</vt:lpstr>
      <vt:lpstr>Шестнадцатеричная запись</vt:lpstr>
      <vt:lpstr>Шестнадцатеричная запись</vt:lpstr>
      <vt:lpstr>Единицы измерения</vt:lpstr>
      <vt:lpstr>Единицы измерения</vt:lpstr>
      <vt:lpstr>ФУНКЦИИ</vt:lpstr>
      <vt:lpstr>Изображение</vt:lpstr>
      <vt:lpstr>Градиент</vt:lpstr>
      <vt:lpstr>Поворот</vt:lpstr>
      <vt:lpstr>Масшабирование</vt:lpstr>
      <vt:lpstr>Наклон</vt:lpstr>
      <vt:lpstr>Сдвиг</vt:lpstr>
      <vt:lpstr>ПЕРЕМЕННЫЕ</vt:lpstr>
      <vt:lpstr>Переменные</vt:lpstr>
      <vt:lpstr>Переменные</vt:lpstr>
      <vt:lpstr>Использование :root</vt:lpstr>
      <vt:lpstr>Наследование переменных</vt:lpstr>
      <vt:lpstr>@-Правила</vt:lpstr>
      <vt:lpstr>@-Правила</vt:lpstr>
      <vt:lpstr>@-Правила</vt:lpstr>
      <vt:lpstr>@font-face</vt:lpstr>
      <vt:lpstr>@keyframes</vt:lpstr>
      <vt:lpstr>@keyframes</vt:lpstr>
      <vt:lpstr>@media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Основные понятия</dc:title>
  <cp:lastModifiedBy>User</cp:lastModifiedBy>
  <cp:revision>40</cp:revision>
  <dcterms:modified xsi:type="dcterms:W3CDTF">2022-10-16T21:05:04Z</dcterms:modified>
</cp:coreProperties>
</file>