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4" r:id="rId14"/>
    <p:sldId id="385" r:id="rId15"/>
    <p:sldId id="382" r:id="rId16"/>
    <p:sldId id="383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7" r:id="rId28"/>
    <p:sldId id="398" r:id="rId29"/>
    <p:sldId id="399" r:id="rId30"/>
    <p:sldId id="400" r:id="rId31"/>
    <p:sldId id="403" r:id="rId32"/>
    <p:sldId id="401" r:id="rId33"/>
    <p:sldId id="402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верстки.</a:t>
            </a:r>
            <a:br>
              <a:rPr lang="ru-RU" dirty="0"/>
            </a:br>
            <a:r>
              <a:rPr lang="ru-RU" dirty="0" smtClean="0"/>
              <a:t>Архитектура </a:t>
            </a:r>
            <a:r>
              <a:rPr lang="en-US" smtClean="0"/>
              <a:t>CSS</a:t>
            </a:r>
            <a:r>
              <a:rPr lang="ru-RU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</a:t>
            </a:r>
            <a:r>
              <a:rPr lang="en-US" dirty="0" smtClean="0"/>
              <a:t> – </a:t>
            </a:r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элемента характеризует смысл («что это?» — «пункт»: </a:t>
            </a:r>
            <a:r>
              <a:rPr lang="ru-RU" dirty="0" err="1"/>
              <a:t>item</a:t>
            </a:r>
            <a:r>
              <a:rPr lang="ru-RU" dirty="0"/>
              <a:t> , «текст»: </a:t>
            </a:r>
            <a:r>
              <a:rPr lang="ru-RU" dirty="0" err="1"/>
              <a:t>text</a:t>
            </a:r>
            <a:r>
              <a:rPr lang="ru-RU" dirty="0"/>
              <a:t> ), а не состояние («какой, как выглядит?» — «красный»: </a:t>
            </a:r>
            <a:r>
              <a:rPr lang="ru-RU" dirty="0" err="1"/>
              <a:t>red</a:t>
            </a:r>
            <a:r>
              <a:rPr lang="ru-RU" dirty="0"/>
              <a:t> , «большой»: </a:t>
            </a:r>
            <a:r>
              <a:rPr lang="ru-RU" dirty="0" err="1"/>
              <a:t>big</a:t>
            </a:r>
            <a:r>
              <a:rPr lang="ru-RU" dirty="0"/>
              <a:t> ). </a:t>
            </a:r>
            <a:endParaRPr lang="ru-RU" dirty="0" smtClean="0"/>
          </a:p>
          <a:p>
            <a:r>
              <a:rPr lang="ru-RU" dirty="0" smtClean="0"/>
              <a:t>Структура </a:t>
            </a:r>
            <a:r>
              <a:rPr lang="ru-RU" dirty="0"/>
              <a:t>полного имени элемента соответствует схеме: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имя-</a:t>
            </a:r>
            <a:r>
              <a:rPr lang="ru-RU" dirty="0" err="1" smtClean="0"/>
              <a:t>блока</a:t>
            </a:r>
            <a:r>
              <a:rPr lang="ru-RU" dirty="0" err="1"/>
              <a:t>__имя</a:t>
            </a:r>
            <a:r>
              <a:rPr lang="ru-RU" dirty="0"/>
              <a:t>-элемента 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Имя </a:t>
            </a:r>
            <a:r>
              <a:rPr lang="ru-RU" dirty="0"/>
              <a:t>элемента отделяется от имени блока двумя подчеркиваниями (__). </a:t>
            </a:r>
          </a:p>
        </p:txBody>
      </p:sp>
    </p:spTree>
    <p:extLst>
      <p:ext uri="{BB962C8B-B14F-4D97-AF65-F5344CB8AC3E}">
        <p14:creationId xmlns:p14="http://schemas.microsoft.com/office/powerpoint/2010/main" val="19751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с элементами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Вложенность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Принадлежность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Необязательность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1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Элементы можно вкладывать друг в друга. </a:t>
            </a:r>
            <a:endParaRPr lang="ru-RU" dirty="0" smtClean="0"/>
          </a:p>
          <a:p>
            <a:r>
              <a:rPr lang="ru-RU" dirty="0" smtClean="0"/>
              <a:t>Допустима </a:t>
            </a:r>
            <a:r>
              <a:rPr lang="ru-RU" dirty="0"/>
              <a:t>любая вложенность элементов. </a:t>
            </a:r>
            <a:endParaRPr lang="ru-RU" dirty="0" smtClean="0"/>
          </a:p>
          <a:p>
            <a:r>
              <a:rPr lang="ru-RU" dirty="0" smtClean="0"/>
              <a:t>Элемент </a:t>
            </a:r>
            <a:r>
              <a:rPr lang="ru-RU" dirty="0"/>
              <a:t>— всегда часть блока, а не другого элемента. Это означает, что в названии элементов нельзя прописывать иерархию вида block__elem1__elem2 .</a:t>
            </a:r>
          </a:p>
        </p:txBody>
      </p:sp>
    </p:spTree>
    <p:extLst>
      <p:ext uri="{BB962C8B-B14F-4D97-AF65-F5344CB8AC3E}">
        <p14:creationId xmlns:p14="http://schemas.microsoft.com/office/powerpoint/2010/main" val="4737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&lt;form class="</a:t>
            </a:r>
            <a:r>
              <a:rPr lang="en-US" sz="2000" dirty="0">
                <a:solidFill>
                  <a:srgbClr val="7030A0"/>
                </a:solidFill>
              </a:rPr>
              <a:t>search-form</a:t>
            </a:r>
            <a:r>
              <a:rPr lang="en-US" sz="2000" dirty="0">
                <a:solidFill>
                  <a:srgbClr val="92D050"/>
                </a:solidFill>
              </a:rPr>
              <a:t>"&gt; </a:t>
            </a:r>
            <a:endParaRPr lang="ru-RU" sz="2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92D050"/>
                </a:solidFill>
              </a:rPr>
              <a:t>       </a:t>
            </a:r>
            <a:r>
              <a:rPr lang="en-US" sz="2000" dirty="0" smtClean="0">
                <a:solidFill>
                  <a:srgbClr val="92D050"/>
                </a:solidFill>
              </a:rPr>
              <a:t>&lt;</a:t>
            </a:r>
            <a:r>
              <a:rPr lang="en-US" sz="2000" dirty="0">
                <a:solidFill>
                  <a:srgbClr val="92D050"/>
                </a:solidFill>
              </a:rPr>
              <a:t>div class="</a:t>
            </a:r>
            <a:r>
              <a:rPr lang="en-US" sz="2000" dirty="0">
                <a:solidFill>
                  <a:srgbClr val="7030A0"/>
                </a:solidFill>
              </a:rPr>
              <a:t>search-</a:t>
            </a:r>
            <a:r>
              <a:rPr lang="en-US" sz="2000" dirty="0" err="1">
                <a:solidFill>
                  <a:srgbClr val="7030A0"/>
                </a:solidFill>
              </a:rPr>
              <a:t>form__content</a:t>
            </a:r>
            <a:r>
              <a:rPr lang="en-US" sz="2000" dirty="0">
                <a:solidFill>
                  <a:srgbClr val="92D050"/>
                </a:solidFill>
              </a:rPr>
              <a:t>"&gt; </a:t>
            </a:r>
            <a:r>
              <a:rPr lang="ru-RU" sz="2000" dirty="0" smtClean="0">
                <a:solidFill>
                  <a:srgbClr val="92D050"/>
                </a:solidFill>
              </a:rPr>
              <a:t>			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92D050"/>
                </a:solidFill>
              </a:rPr>
              <a:t>	</a:t>
            </a:r>
            <a:r>
              <a:rPr lang="en-US" sz="2000" dirty="0" smtClean="0">
                <a:solidFill>
                  <a:srgbClr val="92D050"/>
                </a:solidFill>
              </a:rPr>
              <a:t>&lt;</a:t>
            </a:r>
            <a:r>
              <a:rPr lang="en-US" sz="2000" dirty="0">
                <a:solidFill>
                  <a:srgbClr val="92D050"/>
                </a:solidFill>
              </a:rPr>
              <a:t>input class="</a:t>
            </a:r>
            <a:r>
              <a:rPr lang="en-US" sz="2000" dirty="0">
                <a:solidFill>
                  <a:srgbClr val="7030A0"/>
                </a:solidFill>
              </a:rPr>
              <a:t>search-</a:t>
            </a:r>
            <a:r>
              <a:rPr lang="en-US" sz="2000" dirty="0" err="1">
                <a:solidFill>
                  <a:srgbClr val="7030A0"/>
                </a:solidFill>
              </a:rPr>
              <a:t>form__input</a:t>
            </a:r>
            <a:r>
              <a:rPr lang="en-US" sz="2000" dirty="0">
                <a:solidFill>
                  <a:srgbClr val="92D050"/>
                </a:solidFill>
              </a:rPr>
              <a:t>"&gt; </a:t>
            </a:r>
            <a:endParaRPr lang="ru-RU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92D050"/>
                </a:solidFill>
              </a:rPr>
              <a:t>	</a:t>
            </a:r>
            <a:r>
              <a:rPr lang="en-US" sz="2000" dirty="0" smtClean="0">
                <a:solidFill>
                  <a:srgbClr val="92D050"/>
                </a:solidFill>
              </a:rPr>
              <a:t>&lt;</a:t>
            </a:r>
            <a:r>
              <a:rPr lang="en-US" sz="2000" dirty="0">
                <a:solidFill>
                  <a:srgbClr val="92D050"/>
                </a:solidFill>
              </a:rPr>
              <a:t>button class="</a:t>
            </a:r>
            <a:r>
              <a:rPr lang="en-US" sz="2000" dirty="0">
                <a:solidFill>
                  <a:srgbClr val="7030A0"/>
                </a:solidFill>
              </a:rPr>
              <a:t>search-</a:t>
            </a:r>
            <a:r>
              <a:rPr lang="en-US" sz="2000" dirty="0" err="1">
                <a:solidFill>
                  <a:srgbClr val="7030A0"/>
                </a:solidFill>
              </a:rPr>
              <a:t>form__button</a:t>
            </a:r>
            <a:r>
              <a:rPr lang="en-US" sz="2000" dirty="0">
                <a:solidFill>
                  <a:srgbClr val="92D050"/>
                </a:solidFill>
              </a:rPr>
              <a:t>"&gt;</a:t>
            </a:r>
            <a:r>
              <a:rPr lang="en-US" sz="2000" dirty="0" err="1">
                <a:solidFill>
                  <a:srgbClr val="92D050"/>
                </a:solidFill>
              </a:rPr>
              <a:t>Найти</a:t>
            </a:r>
            <a:r>
              <a:rPr lang="en-US" sz="2000" dirty="0">
                <a:solidFill>
                  <a:srgbClr val="92D050"/>
                </a:solidFill>
              </a:rPr>
              <a:t>&lt;/button&gt; </a:t>
            </a:r>
            <a:endParaRPr lang="ru-RU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92D050"/>
                </a:solidFill>
              </a:rPr>
              <a:t>       </a:t>
            </a:r>
            <a:r>
              <a:rPr lang="en-US" sz="2000" dirty="0" smtClean="0">
                <a:solidFill>
                  <a:srgbClr val="92D050"/>
                </a:solidFill>
              </a:rPr>
              <a:t>&lt;/</a:t>
            </a:r>
            <a:r>
              <a:rPr lang="en-US" sz="2000" dirty="0">
                <a:solidFill>
                  <a:srgbClr val="92D050"/>
                </a:solidFill>
              </a:rPr>
              <a:t>div&gt; </a:t>
            </a:r>
            <a:endParaRPr lang="ru-RU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&lt;/</a:t>
            </a:r>
            <a:r>
              <a:rPr lang="en-US" sz="2000" dirty="0">
                <a:solidFill>
                  <a:srgbClr val="92D050"/>
                </a:solidFill>
              </a:rPr>
              <a:t>form&gt;</a:t>
            </a:r>
            <a:r>
              <a:rPr lang="ru-RU" sz="2000" dirty="0" smtClean="0">
                <a:solidFill>
                  <a:srgbClr val="92D050"/>
                </a:solidFill>
              </a:rPr>
              <a:t> </a:t>
            </a:r>
            <a:endParaRPr lang="ru-RU" sz="2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&lt;form class="</a:t>
            </a:r>
            <a:r>
              <a:rPr lang="en-US" sz="2000" dirty="0">
                <a:solidFill>
                  <a:srgbClr val="7030A0"/>
                </a:solidFill>
              </a:rPr>
              <a:t>search-form</a:t>
            </a:r>
            <a:r>
              <a:rPr lang="en-US" sz="2000" dirty="0">
                <a:solidFill>
                  <a:srgbClr val="FF0000"/>
                </a:solidFill>
              </a:rPr>
              <a:t>"&gt; </a:t>
            </a:r>
            <a:endParaRPr lang="ru-RU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FF0000"/>
                </a:solidFill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>
                <a:solidFill>
                  <a:srgbClr val="FF0000"/>
                </a:solidFill>
              </a:rPr>
              <a:t>div class="</a:t>
            </a:r>
            <a:r>
              <a:rPr lang="en-US" sz="2000" dirty="0">
                <a:solidFill>
                  <a:srgbClr val="7030A0"/>
                </a:solidFill>
              </a:rPr>
              <a:t>search-</a:t>
            </a:r>
            <a:r>
              <a:rPr lang="en-US" sz="2000" dirty="0" err="1">
                <a:solidFill>
                  <a:srgbClr val="7030A0"/>
                </a:solidFill>
              </a:rPr>
              <a:t>form__content</a:t>
            </a:r>
            <a:r>
              <a:rPr lang="en-US" sz="2000" dirty="0">
                <a:solidFill>
                  <a:srgbClr val="FF0000"/>
                </a:solidFill>
              </a:rPr>
              <a:t>"&gt; </a:t>
            </a:r>
            <a:endParaRPr lang="ru-RU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FF0000"/>
                </a:solidFill>
              </a:rPr>
              <a:t>               </a:t>
            </a:r>
            <a:r>
              <a:rPr lang="en-US" sz="2000" dirty="0" smtClean="0">
                <a:solidFill>
                  <a:srgbClr val="FF0000"/>
                </a:solidFill>
              </a:rPr>
              <a:t>&lt;input </a:t>
            </a:r>
            <a:r>
              <a:rPr lang="en-US" sz="2000" dirty="0">
                <a:solidFill>
                  <a:srgbClr val="FF0000"/>
                </a:solidFill>
              </a:rPr>
              <a:t>class="</a:t>
            </a:r>
            <a:r>
              <a:rPr lang="en-US" sz="2000" dirty="0">
                <a:solidFill>
                  <a:srgbClr val="7030A0"/>
                </a:solidFill>
              </a:rPr>
              <a:t>search-</a:t>
            </a:r>
            <a:r>
              <a:rPr lang="en-US" sz="2000" dirty="0" err="1">
                <a:solidFill>
                  <a:srgbClr val="7030A0"/>
                </a:solidFill>
              </a:rPr>
              <a:t>form__content__input</a:t>
            </a:r>
            <a:r>
              <a:rPr lang="en-US" sz="2000" dirty="0">
                <a:solidFill>
                  <a:srgbClr val="FF0000"/>
                </a:solidFill>
              </a:rPr>
              <a:t>"&gt; </a:t>
            </a:r>
            <a:endParaRPr lang="ru-RU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FF0000"/>
                </a:solidFill>
              </a:rPr>
              <a:t>               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>
                <a:solidFill>
                  <a:srgbClr val="FF0000"/>
                </a:solidFill>
              </a:rPr>
              <a:t>button class="</a:t>
            </a:r>
            <a:r>
              <a:rPr lang="en-US" sz="2000" dirty="0">
                <a:solidFill>
                  <a:srgbClr val="7030A0"/>
                </a:solidFill>
              </a:rPr>
              <a:t>search-</a:t>
            </a:r>
            <a:r>
              <a:rPr lang="en-US" sz="2000" dirty="0" err="1">
                <a:solidFill>
                  <a:srgbClr val="7030A0"/>
                </a:solidFill>
              </a:rPr>
              <a:t>form__content__button</a:t>
            </a:r>
            <a:r>
              <a:rPr lang="en-US" sz="2000" dirty="0">
                <a:solidFill>
                  <a:srgbClr val="FF0000"/>
                </a:solidFill>
              </a:rPr>
              <a:t>"&gt;</a:t>
            </a:r>
            <a:r>
              <a:rPr lang="ru-RU" sz="2000" dirty="0">
                <a:solidFill>
                  <a:srgbClr val="FF0000"/>
                </a:solidFill>
              </a:rPr>
              <a:t>Найти&lt;/</a:t>
            </a:r>
            <a:r>
              <a:rPr lang="en-US" sz="2000" dirty="0">
                <a:solidFill>
                  <a:srgbClr val="FF0000"/>
                </a:solidFill>
              </a:rPr>
              <a:t>button&gt; </a:t>
            </a:r>
            <a:endParaRPr lang="ru-RU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FF0000"/>
                </a:solidFill>
              </a:rPr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&lt;/</a:t>
            </a:r>
            <a:r>
              <a:rPr lang="en-US" sz="2000" dirty="0">
                <a:solidFill>
                  <a:srgbClr val="FF0000"/>
                </a:solidFill>
              </a:rPr>
              <a:t>div&gt; </a:t>
            </a:r>
            <a:endParaRPr lang="ru-RU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</a:t>
            </a:r>
            <a:r>
              <a:rPr lang="en-US" sz="2000" dirty="0">
                <a:solidFill>
                  <a:srgbClr val="FF0000"/>
                </a:solidFill>
              </a:rPr>
              <a:t>form&gt;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-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0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Вложенность -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&lt;div class="</a:t>
            </a:r>
            <a:r>
              <a:rPr lang="en-US" dirty="0">
                <a:solidFill>
                  <a:srgbClr val="7030A0"/>
                </a:solidFill>
              </a:rPr>
              <a:t>block</a:t>
            </a:r>
            <a:r>
              <a:rPr lang="en-US" dirty="0">
                <a:solidFill>
                  <a:srgbClr val="92D050"/>
                </a:solidFill>
              </a:rPr>
              <a:t>"&gt;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&lt;</a:t>
            </a:r>
            <a:r>
              <a:rPr lang="en-US" dirty="0">
                <a:solidFill>
                  <a:srgbClr val="92D050"/>
                </a:solidFill>
              </a:rPr>
              <a:t>div class="</a:t>
            </a:r>
            <a:r>
              <a:rPr lang="en-US" dirty="0">
                <a:solidFill>
                  <a:srgbClr val="7030A0"/>
                </a:solidFill>
              </a:rPr>
              <a:t>block__elem1</a:t>
            </a:r>
            <a:r>
              <a:rPr lang="en-US" dirty="0" smtClean="0">
                <a:solidFill>
                  <a:srgbClr val="92D050"/>
                </a:solidFill>
              </a:rPr>
              <a:t>"&gt;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	</a:t>
            </a:r>
            <a:r>
              <a:rPr lang="ru-RU" dirty="0" smtClean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&lt;</a:t>
            </a:r>
            <a:r>
              <a:rPr lang="en-US" dirty="0">
                <a:solidFill>
                  <a:srgbClr val="92D050"/>
                </a:solidFill>
              </a:rPr>
              <a:t>div class="</a:t>
            </a:r>
            <a:r>
              <a:rPr lang="en-US" dirty="0">
                <a:solidFill>
                  <a:srgbClr val="7030A0"/>
                </a:solidFill>
              </a:rPr>
              <a:t>block__elem2</a:t>
            </a:r>
            <a:r>
              <a:rPr lang="en-US" dirty="0">
                <a:solidFill>
                  <a:srgbClr val="92D050"/>
                </a:solidFill>
              </a:rPr>
              <a:t>"&gt;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	</a:t>
            </a:r>
            <a:r>
              <a:rPr lang="ru-RU" dirty="0" smtClean="0">
                <a:solidFill>
                  <a:srgbClr val="92D050"/>
                </a:solidFill>
              </a:rPr>
              <a:t>		</a:t>
            </a:r>
            <a:r>
              <a:rPr lang="en-US" dirty="0" smtClean="0">
                <a:solidFill>
                  <a:srgbClr val="92D050"/>
                </a:solidFill>
              </a:rPr>
              <a:t>&lt;</a:t>
            </a:r>
            <a:r>
              <a:rPr lang="en-US" dirty="0">
                <a:solidFill>
                  <a:srgbClr val="92D050"/>
                </a:solidFill>
              </a:rPr>
              <a:t>div class="</a:t>
            </a:r>
            <a:r>
              <a:rPr lang="en-US" dirty="0">
                <a:solidFill>
                  <a:srgbClr val="7030A0"/>
                </a:solidFill>
              </a:rPr>
              <a:t>block__elem3</a:t>
            </a:r>
            <a:r>
              <a:rPr lang="en-US" dirty="0" smtClean="0">
                <a:solidFill>
                  <a:srgbClr val="92D050"/>
                </a:solidFill>
              </a:rPr>
              <a:t>"&gt;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	</a:t>
            </a:r>
            <a:r>
              <a:rPr lang="ru-RU" dirty="0" smtClean="0">
                <a:solidFill>
                  <a:srgbClr val="92D050"/>
                </a:solidFill>
              </a:rPr>
              <a:t>	 	</a:t>
            </a:r>
            <a:r>
              <a:rPr lang="en-US" dirty="0" smtClean="0">
                <a:solidFill>
                  <a:srgbClr val="92D050"/>
                </a:solidFill>
              </a:rPr>
              <a:t>&lt;/</a:t>
            </a:r>
            <a:r>
              <a:rPr lang="en-US" dirty="0">
                <a:solidFill>
                  <a:srgbClr val="92D050"/>
                </a:solidFill>
              </a:rPr>
              <a:t>div&gt;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	</a:t>
            </a:r>
            <a:r>
              <a:rPr lang="ru-RU" dirty="0" smtClean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&lt;/</a:t>
            </a:r>
            <a:r>
              <a:rPr lang="en-US" dirty="0">
                <a:solidFill>
                  <a:srgbClr val="92D050"/>
                </a:solidFill>
              </a:rPr>
              <a:t>div</a:t>
            </a:r>
            <a:r>
              <a:rPr lang="en-US" dirty="0" smtClean="0">
                <a:solidFill>
                  <a:srgbClr val="92D050"/>
                </a:solidFill>
              </a:rPr>
              <a:t>&gt;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&lt;/</a:t>
            </a:r>
            <a:r>
              <a:rPr lang="en-US" dirty="0">
                <a:solidFill>
                  <a:srgbClr val="92D050"/>
                </a:solidFill>
              </a:rPr>
              <a:t>div</a:t>
            </a:r>
            <a:r>
              <a:rPr lang="en-US" dirty="0" smtClean="0">
                <a:solidFill>
                  <a:srgbClr val="92D050"/>
                </a:solidFill>
              </a:rPr>
              <a:t>&gt;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&lt;/</a:t>
            </a:r>
            <a:r>
              <a:rPr lang="en-US" dirty="0">
                <a:solidFill>
                  <a:srgbClr val="92D050"/>
                </a:solidFill>
              </a:rPr>
              <a:t>div&gt;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Принадлежность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Элемент — всегда часть блока и не должен использоваться отдельно от него.</a:t>
            </a:r>
          </a:p>
        </p:txBody>
      </p:sp>
    </p:spTree>
    <p:extLst>
      <p:ext uri="{BB962C8B-B14F-4D97-AF65-F5344CB8AC3E}">
        <p14:creationId xmlns:p14="http://schemas.microsoft.com/office/powerpoint/2010/main" val="18484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Необязательность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Элемент — необязательный компонент блока. Не у всех блоков должны быть элементы. </a:t>
            </a:r>
          </a:p>
        </p:txBody>
      </p:sp>
    </p:spTree>
    <p:extLst>
      <p:ext uri="{BB962C8B-B14F-4D97-AF65-F5344CB8AC3E}">
        <p14:creationId xmlns:p14="http://schemas.microsoft.com/office/powerpoint/2010/main" val="27801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или элемент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Блок</a:t>
            </a:r>
            <a:r>
              <a:rPr lang="ru-RU" dirty="0"/>
              <a:t/>
            </a:r>
            <a:br>
              <a:rPr lang="ru-RU" dirty="0"/>
            </a:br>
            <a:r>
              <a:rPr lang="ru-RU" sz="2800" dirty="0" smtClean="0"/>
              <a:t>Если фрагмент кода может использоваться повторно и не зависит от реализации других компонентов страницы. </a:t>
            </a:r>
          </a:p>
          <a:p>
            <a:pPr marL="514350" indent="-514350">
              <a:buAutoNum type="arabicPeriod"/>
            </a:pPr>
            <a:r>
              <a:rPr lang="ru-RU" dirty="0" smtClean="0"/>
              <a:t>Элемент</a:t>
            </a:r>
          </a:p>
          <a:p>
            <a:pPr marL="400050" lvl="1" indent="0">
              <a:buNone/>
            </a:pPr>
            <a:r>
              <a:rPr lang="ru-RU" dirty="0"/>
              <a:t>Если фрагмент кода не может использоваться самостоятельно, без родительской сущности (блока). Исключение составляют элементы, реализация которых для упрощения разработки требует разделения на более мелкие части — </a:t>
            </a:r>
            <a:r>
              <a:rPr lang="ru-RU" dirty="0" err="1"/>
              <a:t>подэлементы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5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Cущность</a:t>
            </a:r>
            <a:r>
              <a:rPr lang="ru-RU" dirty="0"/>
              <a:t>, определяющая внешний вид, состояние или поведение блока либо </a:t>
            </a:r>
            <a:r>
              <a:rPr lang="ru-RU" dirty="0" smtClean="0"/>
              <a:t>элемента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rgbClr val="92D050"/>
                </a:solidFill>
              </a:rPr>
              <a:t>&lt;</a:t>
            </a:r>
            <a:r>
              <a:rPr lang="en-US" sz="2600" dirty="0">
                <a:solidFill>
                  <a:srgbClr val="92D050"/>
                </a:solidFill>
              </a:rPr>
              <a:t>form class="</a:t>
            </a:r>
            <a:r>
              <a:rPr lang="en-US" sz="2600" dirty="0">
                <a:solidFill>
                  <a:srgbClr val="7030A0"/>
                </a:solidFill>
              </a:rPr>
              <a:t>search-form search-</a:t>
            </a:r>
            <a:r>
              <a:rPr lang="en-US" sz="2600" dirty="0" err="1">
                <a:solidFill>
                  <a:srgbClr val="7030A0"/>
                </a:solidFill>
              </a:rPr>
              <a:t>form_focused</a:t>
            </a:r>
            <a:r>
              <a:rPr lang="en-US" sz="2600" dirty="0">
                <a:solidFill>
                  <a:srgbClr val="92D050"/>
                </a:solidFill>
              </a:rPr>
              <a:t>"&gt; </a:t>
            </a:r>
            <a:endParaRPr lang="ru-RU" sz="2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600" dirty="0">
                <a:solidFill>
                  <a:srgbClr val="92D050"/>
                </a:solidFill>
              </a:rPr>
              <a:t>	</a:t>
            </a:r>
            <a:r>
              <a:rPr lang="en-US" sz="2600" dirty="0" smtClean="0">
                <a:solidFill>
                  <a:srgbClr val="92D050"/>
                </a:solidFill>
              </a:rPr>
              <a:t>&lt;</a:t>
            </a:r>
            <a:r>
              <a:rPr lang="en-US" sz="2600" dirty="0">
                <a:solidFill>
                  <a:srgbClr val="92D050"/>
                </a:solidFill>
              </a:rPr>
              <a:t>input class="</a:t>
            </a:r>
            <a:r>
              <a:rPr lang="en-US" sz="2600" dirty="0">
                <a:solidFill>
                  <a:srgbClr val="7030A0"/>
                </a:solidFill>
              </a:rPr>
              <a:t>search-</a:t>
            </a:r>
            <a:r>
              <a:rPr lang="en-US" sz="2600" dirty="0" err="1">
                <a:solidFill>
                  <a:srgbClr val="7030A0"/>
                </a:solidFill>
              </a:rPr>
              <a:t>form__input</a:t>
            </a:r>
            <a:r>
              <a:rPr lang="en-US" sz="2600" dirty="0">
                <a:solidFill>
                  <a:srgbClr val="92D050"/>
                </a:solidFill>
              </a:rPr>
              <a:t>"&gt; </a:t>
            </a:r>
            <a:r>
              <a:rPr lang="ru-RU" sz="2600" dirty="0" smtClean="0">
                <a:solidFill>
                  <a:srgbClr val="92D050"/>
                </a:solidFill>
              </a:rPr>
              <a:t>		</a:t>
            </a:r>
            <a:r>
              <a:rPr lang="en-US" sz="2600" dirty="0" smtClean="0">
                <a:solidFill>
                  <a:srgbClr val="92D050"/>
                </a:solidFill>
              </a:rPr>
              <a:t>&lt;</a:t>
            </a:r>
            <a:r>
              <a:rPr lang="en-US" sz="2600" dirty="0">
                <a:solidFill>
                  <a:srgbClr val="92D050"/>
                </a:solidFill>
              </a:rPr>
              <a:t>button class="</a:t>
            </a:r>
            <a:r>
              <a:rPr lang="en-US" sz="2600" dirty="0">
                <a:solidFill>
                  <a:srgbClr val="7030A0"/>
                </a:solidFill>
              </a:rPr>
              <a:t>search-</a:t>
            </a:r>
            <a:r>
              <a:rPr lang="en-US" sz="2600" dirty="0" err="1">
                <a:solidFill>
                  <a:srgbClr val="7030A0"/>
                </a:solidFill>
              </a:rPr>
              <a:t>form__button</a:t>
            </a:r>
            <a:r>
              <a:rPr lang="en-US" sz="2600" dirty="0">
                <a:solidFill>
                  <a:srgbClr val="7030A0"/>
                </a:solidFill>
              </a:rPr>
              <a:t> </a:t>
            </a:r>
            <a:endParaRPr lang="ru-RU" sz="2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search-form</a:t>
            </a:r>
            <a:r>
              <a:rPr lang="en-US" sz="2600" dirty="0">
                <a:solidFill>
                  <a:srgbClr val="7030A0"/>
                </a:solidFill>
              </a:rPr>
              <a:t>__</a:t>
            </a:r>
            <a:r>
              <a:rPr lang="en-US" sz="2600" dirty="0" err="1">
                <a:solidFill>
                  <a:srgbClr val="7030A0"/>
                </a:solidFill>
              </a:rPr>
              <a:t>button_disabled</a:t>
            </a:r>
            <a:r>
              <a:rPr lang="en-US" sz="2600" dirty="0">
                <a:solidFill>
                  <a:srgbClr val="92D050"/>
                </a:solidFill>
              </a:rPr>
              <a:t>"&gt;</a:t>
            </a:r>
            <a:r>
              <a:rPr lang="ru-RU" sz="2600" dirty="0">
                <a:solidFill>
                  <a:srgbClr val="92D050"/>
                </a:solidFill>
              </a:rPr>
              <a:t>Найти&lt;/</a:t>
            </a:r>
            <a:r>
              <a:rPr lang="en-US" sz="2600" dirty="0">
                <a:solidFill>
                  <a:srgbClr val="92D050"/>
                </a:solidFill>
              </a:rPr>
              <a:t>button&gt; </a:t>
            </a:r>
            <a:endParaRPr lang="ru-RU" sz="2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92D050"/>
                </a:solidFill>
              </a:rPr>
              <a:t>&lt;/</a:t>
            </a:r>
            <a:r>
              <a:rPr lang="en-US" sz="2600" dirty="0">
                <a:solidFill>
                  <a:srgbClr val="92D050"/>
                </a:solidFill>
              </a:rPr>
              <a:t>form&gt;</a:t>
            </a:r>
            <a:endParaRPr lang="ru-RU" sz="2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-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Название модификатора </a:t>
            </a:r>
            <a:r>
              <a:rPr lang="ru-RU" dirty="0" smtClean="0"/>
              <a:t>характеризует</a:t>
            </a:r>
          </a:p>
          <a:p>
            <a:pPr lvl="1"/>
            <a:r>
              <a:rPr lang="ru-RU" sz="2600" dirty="0" smtClean="0"/>
              <a:t> </a:t>
            </a:r>
            <a:r>
              <a:rPr lang="ru-RU" sz="2600" dirty="0"/>
              <a:t>внешний вид («какой размер?», «какая тема?» и т. п. — «размер»: </a:t>
            </a:r>
            <a:r>
              <a:rPr lang="ru-RU" sz="2600" dirty="0" err="1"/>
              <a:t>size_s</a:t>
            </a:r>
            <a:r>
              <a:rPr lang="ru-RU" sz="2600" dirty="0"/>
              <a:t> , «тема»: </a:t>
            </a:r>
            <a:r>
              <a:rPr lang="ru-RU" sz="2600" dirty="0" err="1"/>
              <a:t>theme_islands</a:t>
            </a:r>
            <a:r>
              <a:rPr lang="ru-RU" sz="2600" dirty="0"/>
              <a:t> </a:t>
            </a:r>
            <a:r>
              <a:rPr lang="ru-RU" sz="2600" dirty="0" smtClean="0"/>
              <a:t>),</a:t>
            </a:r>
          </a:p>
          <a:p>
            <a:pPr lvl="1"/>
            <a:r>
              <a:rPr lang="ru-RU" sz="2600" dirty="0" smtClean="0"/>
              <a:t>состояние </a:t>
            </a:r>
            <a:r>
              <a:rPr lang="ru-RU" sz="2600" dirty="0"/>
              <a:t>(«чем отличается от прочих?» — «отключен»: </a:t>
            </a:r>
            <a:r>
              <a:rPr lang="ru-RU" sz="2600" dirty="0" err="1"/>
              <a:t>disabled</a:t>
            </a:r>
            <a:r>
              <a:rPr lang="ru-RU" sz="2600" dirty="0"/>
              <a:t> , «фокусированный»: </a:t>
            </a:r>
            <a:r>
              <a:rPr lang="ru-RU" sz="2600" dirty="0" err="1"/>
              <a:t>focused</a:t>
            </a:r>
            <a:r>
              <a:rPr lang="ru-RU" sz="2600" dirty="0"/>
              <a:t> ) </a:t>
            </a:r>
          </a:p>
          <a:p>
            <a:pPr lvl="1"/>
            <a:r>
              <a:rPr lang="ru-RU" sz="2600" dirty="0" smtClean="0"/>
              <a:t>поведение </a:t>
            </a:r>
            <a:r>
              <a:rPr lang="ru-RU" sz="2600" dirty="0"/>
              <a:t>(«как ведет себя?», «как взаимодействует с пользователем?» — «направление»: </a:t>
            </a:r>
            <a:r>
              <a:rPr lang="ru-RU" sz="2600" dirty="0" err="1"/>
              <a:t>directions_left-top</a:t>
            </a:r>
            <a:r>
              <a:rPr lang="ru-RU" sz="2600" dirty="0"/>
              <a:t> ). </a:t>
            </a:r>
            <a:endParaRPr lang="ru-RU" sz="2600" dirty="0" smtClean="0"/>
          </a:p>
          <a:p>
            <a:r>
              <a:rPr lang="ru-RU" dirty="0" smtClean="0"/>
              <a:t>Имя </a:t>
            </a:r>
            <a:r>
              <a:rPr lang="ru-RU" dirty="0"/>
              <a:t>модификатора отделяется от имени блока или элемента одним подчеркиванием (_). </a:t>
            </a:r>
          </a:p>
        </p:txBody>
      </p:sp>
    </p:spTree>
    <p:extLst>
      <p:ext uri="{BB962C8B-B14F-4D97-AF65-F5344CB8AC3E}">
        <p14:creationId xmlns:p14="http://schemas.microsoft.com/office/powerpoint/2010/main" val="41990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организации </a:t>
            </a:r>
            <a:r>
              <a:rPr lang="ru-RU" dirty="0" smtClean="0"/>
              <a:t>кода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БЭМ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OOCSS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Atomic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AMCSS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42086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модификаторов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i="1" dirty="0" smtClean="0"/>
              <a:t>1. </a:t>
            </a:r>
            <a:r>
              <a:rPr lang="ru-RU" b="1" i="1" dirty="0" err="1" smtClean="0"/>
              <a:t>Булевый</a:t>
            </a:r>
            <a:r>
              <a:rPr lang="ru-RU" b="1" i="1" dirty="0" smtClean="0"/>
              <a:t> </a:t>
            </a:r>
            <a:endParaRPr lang="ru-RU" b="1" i="1" dirty="0"/>
          </a:p>
          <a:p>
            <a:pPr marL="0" indent="0">
              <a:buNone/>
            </a:pPr>
            <a:r>
              <a:rPr lang="ru-RU" dirty="0" smtClean="0"/>
              <a:t>Используют</a:t>
            </a:r>
            <a:r>
              <a:rPr lang="ru-RU" dirty="0"/>
              <a:t>, когда важно только наличие или отсутствие модификатора, а его значение несущественно. 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 smtClean="0"/>
              <a:t>Например</a:t>
            </a:r>
            <a:r>
              <a:rPr lang="ru-RU" dirty="0"/>
              <a:t>, «отключен»: </a:t>
            </a:r>
            <a:r>
              <a:rPr lang="ru-RU" dirty="0" err="1"/>
              <a:t>disabled</a:t>
            </a:r>
            <a:r>
              <a:rPr lang="ru-RU" dirty="0"/>
              <a:t> . Считается, что при наличии булевого модификатора у сущности его значение равно </a:t>
            </a:r>
            <a:r>
              <a:rPr lang="ru-RU" dirty="0" err="1" smtClean="0"/>
              <a:t>true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Структура </a:t>
            </a:r>
            <a:r>
              <a:rPr lang="ru-RU" dirty="0"/>
              <a:t>полного имени модификатора соответствует схеме: 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 smtClean="0"/>
              <a:t>имя-</a:t>
            </a:r>
            <a:r>
              <a:rPr lang="ru-RU" dirty="0" err="1" smtClean="0"/>
              <a:t>блока_имя</a:t>
            </a:r>
            <a:r>
              <a:rPr lang="ru-RU" dirty="0" smtClean="0"/>
              <a:t>-модификатора </a:t>
            </a:r>
            <a:r>
              <a:rPr lang="ru-RU" dirty="0"/>
              <a:t>; 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 smtClean="0"/>
              <a:t>имя-</a:t>
            </a:r>
            <a:r>
              <a:rPr lang="ru-RU" dirty="0" err="1" smtClean="0"/>
              <a:t>блока</a:t>
            </a:r>
            <a:r>
              <a:rPr lang="ru-RU" dirty="0" err="1"/>
              <a:t>__</a:t>
            </a:r>
            <a:r>
              <a:rPr lang="ru-RU" dirty="0" err="1" smtClean="0"/>
              <a:t>имя</a:t>
            </a:r>
            <a:r>
              <a:rPr lang="ru-RU" dirty="0" smtClean="0"/>
              <a:t>-</a:t>
            </a:r>
            <a:r>
              <a:rPr lang="ru-RU" dirty="0" err="1" smtClean="0"/>
              <a:t>элемента_имя</a:t>
            </a:r>
            <a:r>
              <a:rPr lang="ru-RU" dirty="0" smtClean="0"/>
              <a:t>-модификатора.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модификаторов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i="1" dirty="0"/>
              <a:t>2. Ключ-значение </a:t>
            </a:r>
            <a:endParaRPr lang="ru-RU" b="1" i="1" dirty="0" smtClean="0"/>
          </a:p>
          <a:p>
            <a:pPr marL="0" indent="0">
              <a:buNone/>
            </a:pPr>
            <a:r>
              <a:rPr lang="ru-RU" dirty="0"/>
              <a:t>Используют, когда важно значение модификатора.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Например</a:t>
            </a:r>
            <a:r>
              <a:rPr lang="ru-RU" dirty="0"/>
              <a:t>, «меню с темой оформления </a:t>
            </a:r>
            <a:r>
              <a:rPr lang="ru-RU" dirty="0" smtClean="0"/>
              <a:t>	</a:t>
            </a:r>
            <a:r>
              <a:rPr lang="ru-RU" dirty="0" err="1" smtClean="0"/>
              <a:t>islands</a:t>
            </a:r>
            <a:r>
              <a:rPr lang="ru-RU" dirty="0" smtClean="0"/>
              <a:t> </a:t>
            </a:r>
            <a:r>
              <a:rPr lang="ru-RU" dirty="0"/>
              <a:t>»: </a:t>
            </a:r>
            <a:r>
              <a:rPr lang="ru-RU" dirty="0" err="1"/>
              <a:t>menu_theme_islands</a:t>
            </a:r>
            <a:r>
              <a:rPr lang="ru-RU" dirty="0"/>
              <a:t> 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Структура </a:t>
            </a:r>
            <a:r>
              <a:rPr lang="ru-RU" dirty="0"/>
              <a:t>полного имени модификатора соответствует схеме: 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 smtClean="0"/>
              <a:t>имя-</a:t>
            </a:r>
            <a:r>
              <a:rPr lang="ru-RU" dirty="0" err="1" smtClean="0"/>
              <a:t>блока_имя</a:t>
            </a:r>
            <a:r>
              <a:rPr lang="ru-RU" dirty="0" smtClean="0"/>
              <a:t>-</a:t>
            </a:r>
            <a:r>
              <a:rPr lang="ru-RU" dirty="0" err="1" smtClean="0"/>
              <a:t>модификатора_значение</a:t>
            </a:r>
            <a:r>
              <a:rPr lang="ru-RU" dirty="0" smtClean="0"/>
              <a:t>-модификатора </a:t>
            </a:r>
            <a:r>
              <a:rPr lang="ru-RU" dirty="0"/>
              <a:t>; 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 smtClean="0"/>
              <a:t>имя-</a:t>
            </a:r>
            <a:r>
              <a:rPr lang="ru-RU" dirty="0" err="1" smtClean="0"/>
              <a:t>блока</a:t>
            </a:r>
            <a:r>
              <a:rPr lang="ru-RU" dirty="0" err="1"/>
              <a:t>__</a:t>
            </a:r>
            <a:r>
              <a:rPr lang="ru-RU" dirty="0" err="1" smtClean="0"/>
              <a:t>имя</a:t>
            </a:r>
            <a:r>
              <a:rPr lang="ru-RU" dirty="0" smtClean="0"/>
              <a:t>-</a:t>
            </a:r>
            <a:r>
              <a:rPr lang="ru-RU" dirty="0" err="1" smtClean="0"/>
              <a:t>элемента_имя</a:t>
            </a:r>
            <a:r>
              <a:rPr lang="ru-RU" dirty="0" smtClean="0"/>
              <a:t>-</a:t>
            </a:r>
            <a:r>
              <a:rPr lang="ru-RU" dirty="0" err="1" smtClean="0"/>
              <a:t>модификатора_значение</a:t>
            </a:r>
            <a:r>
              <a:rPr lang="ru-RU" dirty="0" smtClean="0"/>
              <a:t>-модификатора 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39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Принципы работы с модификаторами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 smtClean="0"/>
              <a:t>1. Модификатор </a:t>
            </a:r>
            <a:r>
              <a:rPr lang="ru-RU" b="1" i="1" dirty="0"/>
              <a:t>нельзя использовать </a:t>
            </a:r>
            <a:r>
              <a:rPr lang="ru-RU" b="1" i="1" dirty="0" smtClean="0"/>
              <a:t>самостоятельно</a:t>
            </a:r>
          </a:p>
          <a:p>
            <a:pPr marL="0" indent="0">
              <a:buNone/>
            </a:pPr>
            <a:r>
              <a:rPr lang="ru-RU" dirty="0"/>
              <a:t>С точки зрения БЭМ-методологии модификатор не может использоваться в отрыве от модифицируемого блока или элемента. Модификатор должен изменять вид, поведение или состояние сущности, а не заменять ее. </a:t>
            </a:r>
          </a:p>
        </p:txBody>
      </p:sp>
    </p:spTree>
    <p:extLst>
      <p:ext uri="{BB962C8B-B14F-4D97-AF65-F5344CB8AC3E}">
        <p14:creationId xmlns:p14="http://schemas.microsoft.com/office/powerpoint/2010/main" val="4181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&lt;form class="</a:t>
            </a:r>
            <a:r>
              <a:rPr lang="en-US" sz="2400" dirty="0">
                <a:solidFill>
                  <a:srgbClr val="7030A0"/>
                </a:solidFill>
              </a:rPr>
              <a:t>search-form search-</a:t>
            </a:r>
            <a:r>
              <a:rPr lang="en-US" sz="2400" dirty="0" err="1">
                <a:solidFill>
                  <a:srgbClr val="7030A0"/>
                </a:solidFill>
              </a:rPr>
              <a:t>form_theme_islands</a:t>
            </a:r>
            <a:r>
              <a:rPr lang="en-US" sz="2400" dirty="0">
                <a:solidFill>
                  <a:srgbClr val="92D050"/>
                </a:solidFill>
              </a:rPr>
              <a:t>"&gt; </a:t>
            </a:r>
            <a:endParaRPr lang="ru-RU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92D050"/>
                </a:solidFill>
              </a:rPr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&lt;</a:t>
            </a:r>
            <a:r>
              <a:rPr lang="en-US" sz="2400" dirty="0">
                <a:solidFill>
                  <a:srgbClr val="92D050"/>
                </a:solidFill>
              </a:rPr>
              <a:t>input class="</a:t>
            </a:r>
            <a:r>
              <a:rPr lang="en-US" sz="2400" dirty="0">
                <a:solidFill>
                  <a:srgbClr val="7030A0"/>
                </a:solidFill>
              </a:rPr>
              <a:t>search-</a:t>
            </a:r>
            <a:r>
              <a:rPr lang="en-US" sz="2400" dirty="0" err="1">
                <a:solidFill>
                  <a:srgbClr val="7030A0"/>
                </a:solidFill>
              </a:rPr>
              <a:t>form__input</a:t>
            </a:r>
            <a:r>
              <a:rPr lang="en-US" sz="2400" dirty="0">
                <a:solidFill>
                  <a:srgbClr val="92D050"/>
                </a:solidFill>
              </a:rPr>
              <a:t>"&gt; </a:t>
            </a:r>
            <a:endParaRPr lang="ru-RU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92D050"/>
                </a:solidFill>
              </a:rPr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&lt;</a:t>
            </a:r>
            <a:r>
              <a:rPr lang="en-US" sz="2400" dirty="0">
                <a:solidFill>
                  <a:srgbClr val="92D050"/>
                </a:solidFill>
              </a:rPr>
              <a:t>button class="</a:t>
            </a:r>
            <a:r>
              <a:rPr lang="en-US" sz="2400" dirty="0">
                <a:solidFill>
                  <a:srgbClr val="7030A0"/>
                </a:solidFill>
              </a:rPr>
              <a:t>search-</a:t>
            </a:r>
            <a:r>
              <a:rPr lang="en-US" sz="2400" dirty="0" err="1">
                <a:solidFill>
                  <a:srgbClr val="7030A0"/>
                </a:solidFill>
              </a:rPr>
              <a:t>form__button</a:t>
            </a:r>
            <a:r>
              <a:rPr lang="en-US" sz="2400" dirty="0">
                <a:solidFill>
                  <a:srgbClr val="92D050"/>
                </a:solidFill>
              </a:rPr>
              <a:t>"&gt;</a:t>
            </a:r>
            <a:r>
              <a:rPr lang="en-US" sz="2400" dirty="0" err="1">
                <a:solidFill>
                  <a:srgbClr val="92D050"/>
                </a:solidFill>
              </a:rPr>
              <a:t>Найти</a:t>
            </a:r>
            <a:r>
              <a:rPr lang="en-US" sz="2400" dirty="0">
                <a:solidFill>
                  <a:srgbClr val="92D050"/>
                </a:solidFill>
              </a:rPr>
              <a:t>&lt;/button&gt; </a:t>
            </a:r>
            <a:endParaRPr lang="ru-RU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&lt;/</a:t>
            </a:r>
            <a:r>
              <a:rPr lang="en-US" sz="2400" dirty="0">
                <a:solidFill>
                  <a:srgbClr val="92D050"/>
                </a:solidFill>
              </a:rPr>
              <a:t>form</a:t>
            </a:r>
            <a:r>
              <a:rPr lang="en-US" sz="2400" dirty="0" smtClean="0">
                <a:solidFill>
                  <a:srgbClr val="92D050"/>
                </a:solidFill>
              </a:rPr>
              <a:t>&gt;</a:t>
            </a:r>
            <a:endParaRPr lang="ru-RU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&lt;form class="</a:t>
            </a:r>
            <a:r>
              <a:rPr lang="en-US" sz="2400" dirty="0">
                <a:solidFill>
                  <a:srgbClr val="7030A0"/>
                </a:solidFill>
              </a:rPr>
              <a:t>search-</a:t>
            </a:r>
            <a:r>
              <a:rPr lang="en-US" sz="2400" dirty="0" err="1">
                <a:solidFill>
                  <a:srgbClr val="7030A0"/>
                </a:solidFill>
              </a:rPr>
              <a:t>form_theme_islands</a:t>
            </a:r>
            <a:r>
              <a:rPr lang="en-US" sz="2400" dirty="0">
                <a:solidFill>
                  <a:srgbClr val="FF0000"/>
                </a:solidFill>
              </a:rPr>
              <a:t>"&gt; 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>
                <a:solidFill>
                  <a:srgbClr val="FF0000"/>
                </a:solidFill>
              </a:rPr>
              <a:t>input class="</a:t>
            </a:r>
            <a:r>
              <a:rPr lang="en-US" sz="2400" dirty="0">
                <a:solidFill>
                  <a:srgbClr val="7030A0"/>
                </a:solidFill>
              </a:rPr>
              <a:t>search-</a:t>
            </a:r>
            <a:r>
              <a:rPr lang="en-US" sz="2400" dirty="0" err="1">
                <a:solidFill>
                  <a:srgbClr val="7030A0"/>
                </a:solidFill>
              </a:rPr>
              <a:t>form__input</a:t>
            </a:r>
            <a:r>
              <a:rPr lang="en-US" sz="2400" dirty="0">
                <a:solidFill>
                  <a:srgbClr val="FF0000"/>
                </a:solidFill>
              </a:rPr>
              <a:t>"&gt; 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>
                <a:solidFill>
                  <a:srgbClr val="FF0000"/>
                </a:solidFill>
              </a:rPr>
              <a:t>button class="</a:t>
            </a:r>
            <a:r>
              <a:rPr lang="en-US" sz="2400" dirty="0">
                <a:solidFill>
                  <a:srgbClr val="7030A0"/>
                </a:solidFill>
              </a:rPr>
              <a:t>search-</a:t>
            </a:r>
            <a:r>
              <a:rPr lang="en-US" sz="2400" dirty="0" err="1">
                <a:solidFill>
                  <a:srgbClr val="7030A0"/>
                </a:solidFill>
              </a:rPr>
              <a:t>form__button</a:t>
            </a:r>
            <a:r>
              <a:rPr lang="en-US" sz="2400" dirty="0">
                <a:solidFill>
                  <a:srgbClr val="FF0000"/>
                </a:solidFill>
              </a:rPr>
              <a:t>"&gt;</a:t>
            </a:r>
            <a:r>
              <a:rPr lang="en-US" sz="2400" dirty="0" err="1">
                <a:solidFill>
                  <a:srgbClr val="FF0000"/>
                </a:solidFill>
              </a:rPr>
              <a:t>Найти</a:t>
            </a:r>
            <a:r>
              <a:rPr lang="en-US" sz="2400" dirty="0">
                <a:solidFill>
                  <a:srgbClr val="FF0000"/>
                </a:solidFill>
              </a:rPr>
              <a:t>&lt;/button&gt; 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</a:t>
            </a:r>
            <a:r>
              <a:rPr lang="en-US" sz="2400" dirty="0">
                <a:solidFill>
                  <a:srgbClr val="FF0000"/>
                </a:solidFill>
              </a:rPr>
              <a:t>form&gt;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Принципы работы с модификаторами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 smtClean="0"/>
              <a:t>2. </a:t>
            </a:r>
            <a:r>
              <a:rPr lang="ru-RU" b="1" i="1" dirty="0" err="1" smtClean="0"/>
              <a:t>Микс</a:t>
            </a:r>
            <a:endParaRPr lang="ru-RU" b="1" i="1" dirty="0" smtClean="0"/>
          </a:p>
          <a:p>
            <a:pPr marL="0" indent="0">
              <a:buNone/>
            </a:pPr>
            <a:r>
              <a:rPr lang="ru-RU" dirty="0" smtClean="0"/>
              <a:t>Прием, позволяющий использовать разные БЭМ-сущности на одном DOM-узле.</a:t>
            </a:r>
          </a:p>
          <a:p>
            <a:pPr marL="0" indent="0">
              <a:buNone/>
            </a:pPr>
            <a:r>
              <a:rPr lang="ru-RU" dirty="0" err="1"/>
              <a:t>Миксы</a:t>
            </a:r>
            <a:r>
              <a:rPr lang="ru-RU" dirty="0"/>
              <a:t> позволяют: </a:t>
            </a:r>
            <a:endParaRPr lang="ru-RU" dirty="0" smtClean="0"/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совмещать </a:t>
            </a:r>
            <a:r>
              <a:rPr lang="ru-RU" dirty="0"/>
              <a:t>поведение и стили нескольких сущностей без дублирования кода; </a:t>
            </a:r>
            <a:endParaRPr lang="ru-RU" dirty="0" smtClean="0"/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создавать </a:t>
            </a:r>
            <a:r>
              <a:rPr lang="ru-RU" dirty="0"/>
              <a:t>семантически новые компоненты интерфейса на основе имеющихся. </a:t>
            </a:r>
          </a:p>
        </p:txBody>
      </p:sp>
    </p:spTree>
    <p:extLst>
      <p:ext uri="{BB962C8B-B14F-4D97-AF65-F5344CB8AC3E}">
        <p14:creationId xmlns:p14="http://schemas.microsoft.com/office/powerpoint/2010/main" val="23545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&lt;</a:t>
            </a:r>
            <a:r>
              <a:rPr lang="en-US" sz="2800" dirty="0">
                <a:solidFill>
                  <a:srgbClr val="92D050"/>
                </a:solidFill>
              </a:rPr>
              <a:t>div class="</a:t>
            </a:r>
            <a:r>
              <a:rPr lang="en-US" sz="2800" dirty="0">
                <a:solidFill>
                  <a:srgbClr val="7030A0"/>
                </a:solidFill>
              </a:rPr>
              <a:t>header</a:t>
            </a:r>
            <a:r>
              <a:rPr lang="en-US" sz="2800" dirty="0">
                <a:solidFill>
                  <a:srgbClr val="92D050"/>
                </a:solidFill>
              </a:rPr>
              <a:t>"&gt; </a:t>
            </a:r>
            <a:endParaRPr lang="ru-RU" sz="28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92D050"/>
                </a:solidFill>
              </a:rPr>
              <a:t>	</a:t>
            </a:r>
            <a:r>
              <a:rPr lang="en-US" sz="2800" dirty="0" smtClean="0">
                <a:solidFill>
                  <a:srgbClr val="92D050"/>
                </a:solidFill>
              </a:rPr>
              <a:t>&lt;</a:t>
            </a:r>
            <a:r>
              <a:rPr lang="en-US" sz="2800" dirty="0">
                <a:solidFill>
                  <a:srgbClr val="92D050"/>
                </a:solidFill>
              </a:rPr>
              <a:t>div class="</a:t>
            </a:r>
            <a:r>
              <a:rPr lang="en-US" sz="2800" dirty="0">
                <a:solidFill>
                  <a:srgbClr val="7030A0"/>
                </a:solidFill>
              </a:rPr>
              <a:t>search-form </a:t>
            </a:r>
            <a:r>
              <a:rPr lang="en-US" sz="2800" dirty="0" err="1">
                <a:solidFill>
                  <a:srgbClr val="7030A0"/>
                </a:solidFill>
              </a:rPr>
              <a:t>header__search</a:t>
            </a:r>
            <a:r>
              <a:rPr lang="en-US" sz="2800" dirty="0">
                <a:solidFill>
                  <a:srgbClr val="7030A0"/>
                </a:solidFill>
              </a:rPr>
              <a:t>-form</a:t>
            </a:r>
            <a:r>
              <a:rPr lang="en-US" sz="2800" dirty="0" smtClean="0">
                <a:solidFill>
                  <a:srgbClr val="92D050"/>
                </a:solidFill>
              </a:rPr>
              <a:t>"&gt;</a:t>
            </a:r>
            <a:endParaRPr lang="ru-RU" sz="28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92D050"/>
                </a:solidFill>
              </a:rPr>
              <a:t>	</a:t>
            </a:r>
            <a:r>
              <a:rPr lang="ru-RU" sz="2800" dirty="0" smtClean="0">
                <a:solidFill>
                  <a:srgbClr val="92D050"/>
                </a:solidFill>
              </a:rPr>
              <a:t>	….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92D050"/>
                </a:solidFill>
              </a:rPr>
              <a:t>	</a:t>
            </a:r>
            <a:r>
              <a:rPr lang="en-US" sz="2800" dirty="0" smtClean="0">
                <a:solidFill>
                  <a:srgbClr val="92D050"/>
                </a:solidFill>
              </a:rPr>
              <a:t>&lt;/</a:t>
            </a:r>
            <a:r>
              <a:rPr lang="en-US" sz="2800" dirty="0">
                <a:solidFill>
                  <a:srgbClr val="92D050"/>
                </a:solidFill>
              </a:rPr>
              <a:t>div&gt; </a:t>
            </a:r>
            <a:endParaRPr lang="ru-RU" sz="28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&lt;/</a:t>
            </a:r>
            <a:r>
              <a:rPr lang="en-US" sz="2800" dirty="0">
                <a:solidFill>
                  <a:srgbClr val="92D050"/>
                </a:solidFill>
              </a:rPr>
              <a:t>div&gt;</a:t>
            </a:r>
            <a:endParaRPr lang="ru-RU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БЭМ +</a:t>
            </a:r>
            <a:r>
              <a:rPr lang="en-US" dirty="0" smtClean="0"/>
              <a:t>/-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избавление </a:t>
            </a:r>
            <a:r>
              <a:rPr lang="ru-RU" dirty="0">
                <a:solidFill>
                  <a:srgbClr val="92D050"/>
                </a:solidFill>
              </a:rPr>
              <a:t>от непредсказуемых последствий каскада 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изолирование отдельных модулей </a:t>
            </a:r>
            <a:r>
              <a:rPr lang="ru-RU" dirty="0">
                <a:solidFill>
                  <a:srgbClr val="92D050"/>
                </a:solidFill>
              </a:rPr>
              <a:t>друг от </a:t>
            </a:r>
            <a:r>
              <a:rPr lang="ru-RU" dirty="0" smtClean="0">
                <a:solidFill>
                  <a:srgbClr val="92D050"/>
                </a:solidFill>
              </a:rPr>
              <a:t>друга</a:t>
            </a:r>
          </a:p>
          <a:p>
            <a:r>
              <a:rPr lang="ru-RU" dirty="0">
                <a:solidFill>
                  <a:srgbClr val="FF0000"/>
                </a:solidFill>
              </a:rPr>
              <a:t>Длинные названия классов</a:t>
            </a:r>
          </a:p>
          <a:p>
            <a:r>
              <a:rPr lang="ru-RU" dirty="0">
                <a:solidFill>
                  <a:srgbClr val="FF0000"/>
                </a:solidFill>
              </a:rPr>
              <a:t>Избыточность различных классов</a:t>
            </a:r>
          </a:p>
          <a:p>
            <a:r>
              <a:rPr lang="ru-RU" dirty="0">
                <a:solidFill>
                  <a:srgbClr val="FF0000"/>
                </a:solidFill>
              </a:rPr>
              <a:t>Избыточность кода для одноразовых элементов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2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User\Desktop\4663e38131c24db99aa009b4a55d32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648"/>
            <a:ext cx="9144000" cy="33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OOCSS</a:t>
            </a:r>
            <a:r>
              <a:rPr lang="ru-RU" dirty="0" smtClean="0"/>
              <a:t> - понятие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OOCSS означает объектно-ориентированный CSS (</a:t>
            </a:r>
            <a:r>
              <a:rPr lang="ru-RU" dirty="0" err="1"/>
              <a:t>Object-Oriented</a:t>
            </a:r>
            <a:r>
              <a:rPr lang="ru-RU" dirty="0"/>
              <a:t> CSS). </a:t>
            </a:r>
            <a:r>
              <a:rPr lang="ru-RU" dirty="0" smtClean="0"/>
              <a:t>В </a:t>
            </a:r>
            <a:r>
              <a:rPr lang="ru-RU" dirty="0"/>
              <a:t>этот подход заложены две основные идеи:</a:t>
            </a:r>
            <a:br>
              <a:rPr lang="ru-RU" dirty="0"/>
            </a:br>
            <a:r>
              <a:rPr lang="ru-RU" dirty="0" smtClean="0"/>
              <a:t>	- Разделение </a:t>
            </a:r>
            <a:r>
              <a:rPr lang="ru-RU" dirty="0"/>
              <a:t>структуры </a:t>
            </a:r>
            <a:r>
              <a:rPr lang="ru-RU" dirty="0" smtClean="0"/>
              <a:t>и оформления</a:t>
            </a:r>
          </a:p>
          <a:p>
            <a:pPr marL="0" indent="0">
              <a:buNone/>
            </a:pPr>
            <a:r>
              <a:rPr lang="ru-RU" dirty="0" smtClean="0"/>
              <a:t>	- Разделение </a:t>
            </a:r>
            <a:r>
              <a:rPr lang="ru-RU" dirty="0"/>
              <a:t>контейнера и контента </a:t>
            </a:r>
            <a:r>
              <a:rPr lang="ru-RU" dirty="0" smtClean="0"/>
              <a:t>	(</a:t>
            </a:r>
            <a:r>
              <a:rPr lang="ru-RU" dirty="0"/>
              <a:t>содержимого)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Разделение структуры и оформления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</a:t>
            </a:r>
            <a:r>
              <a:rPr lang="ru-RU" dirty="0" smtClean="0"/>
              <a:t>арактеристики </a:t>
            </a:r>
            <a:r>
              <a:rPr lang="ru-RU" dirty="0"/>
              <a:t>выделяются в модули на основе классов, </a:t>
            </a:r>
            <a:r>
              <a:rPr lang="ru-RU" b="1" dirty="0"/>
              <a:t>они становятся многократного пользования</a:t>
            </a:r>
            <a:r>
              <a:rPr lang="ru-RU" dirty="0"/>
              <a:t> и могут с тем же результатом применяться к любому элементу. </a:t>
            </a:r>
          </a:p>
        </p:txBody>
      </p:sp>
    </p:spTree>
    <p:extLst>
      <p:ext uri="{BB962C8B-B14F-4D97-AF65-F5344CB8AC3E}">
        <p14:creationId xmlns:p14="http://schemas.microsoft.com/office/powerpoint/2010/main" val="131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БЭМ</a:t>
            </a:r>
            <a:endParaRPr lang="ru-RU" dirty="0"/>
          </a:p>
        </p:txBody>
      </p:sp>
      <p:pic>
        <p:nvPicPr>
          <p:cNvPr id="1026" name="Picture 2" descr="C:\Users\User\Desktop\dc480903af774eab9370c85e50c8ac7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7165"/>
            <a:ext cx="8229600" cy="301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Разделение контейнера и контента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езависимость </a:t>
            </a:r>
            <a:r>
              <a:rPr lang="ru-RU" dirty="0"/>
              <a:t>наших стилей от любого элемента-контейнера. Это означает, что их затем можно </a:t>
            </a:r>
            <a:r>
              <a:rPr lang="ru-RU" b="1" dirty="0"/>
              <a:t>повторно применять где угодно</a:t>
            </a:r>
            <a:r>
              <a:rPr lang="ru-RU" dirty="0"/>
              <a:t> в документе независимо от структурного контекста.</a:t>
            </a:r>
          </a:p>
        </p:txBody>
      </p:sp>
    </p:spTree>
    <p:extLst>
      <p:ext uri="{BB962C8B-B14F-4D97-AF65-F5344CB8AC3E}">
        <p14:creationId xmlns:p14="http://schemas.microsoft.com/office/powerpoint/2010/main" val="10852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к написанию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Избегайте селектора-потомка 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ru-RU" dirty="0" smtClean="0"/>
              <a:t>Избегайте </a:t>
            </a:r>
            <a:r>
              <a:rPr lang="ru-RU" dirty="0"/>
              <a:t>ID в качестве ловушек-</a:t>
            </a:r>
            <a:r>
              <a:rPr lang="ru-RU" dirty="0" err="1"/>
              <a:t>прехватчиков</a:t>
            </a:r>
            <a:r>
              <a:rPr lang="ru-RU" dirty="0"/>
              <a:t> стилей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Избегайте прикрепления классов к элементам в своей таблице стилей 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ru-RU" dirty="0" smtClean="0"/>
              <a:t>За </a:t>
            </a:r>
            <a:r>
              <a:rPr lang="ru-RU" dirty="0"/>
              <a:t>исключение некоторых редких случаев избегайте использования !</a:t>
            </a:r>
            <a:r>
              <a:rPr lang="ru-RU" dirty="0" err="1"/>
              <a:t>important</a:t>
            </a:r>
            <a:endParaRPr lang="ru-RU" dirty="0"/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Применяйте </a:t>
            </a:r>
            <a:r>
              <a:rPr lang="en-US" b="1" i="1" dirty="0" smtClean="0"/>
              <a:t>CSS Lint</a:t>
            </a:r>
            <a:r>
              <a:rPr lang="ru-RU" dirty="0"/>
              <a:t> для проверки своего CSS </a:t>
            </a:r>
            <a:r>
              <a:rPr lang="ru-RU" dirty="0" smtClean="0"/>
              <a:t>Применяйте </a:t>
            </a:r>
            <a:r>
              <a:rPr lang="ru-RU" dirty="0"/>
              <a:t>сетки </a:t>
            </a:r>
            <a:r>
              <a:rPr lang="ru-RU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2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OOCSS</a:t>
            </a:r>
            <a:r>
              <a:rPr lang="ru-RU" dirty="0" smtClean="0"/>
              <a:t> +</a:t>
            </a:r>
            <a:r>
              <a:rPr lang="en-US" dirty="0" smtClean="0"/>
              <a:t>/-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92D050"/>
                </a:solidFill>
              </a:rPr>
              <a:t>уменьшение количества кода за счет повторного его </a:t>
            </a:r>
            <a:r>
              <a:rPr lang="ru-RU" dirty="0" smtClean="0">
                <a:solidFill>
                  <a:srgbClr val="92D050"/>
                </a:solidFill>
              </a:rPr>
              <a:t>использования</a:t>
            </a:r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достаточно сложная поддержка: при изменении стиля конкретного элемента скорее всего придется менять не только CSS (т.к. большинство классов общие), но и добавлять классы в разметку.</a:t>
            </a:r>
          </a:p>
        </p:txBody>
      </p:sp>
    </p:spTree>
    <p:extLst>
      <p:ext uri="{BB962C8B-B14F-4D97-AF65-F5344CB8AC3E}">
        <p14:creationId xmlns:p14="http://schemas.microsoft.com/office/powerpoint/2010/main" val="17006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User\Desktop\4dc24a8dc3fb4e758adf89af4f73f6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648"/>
            <a:ext cx="9144000" cy="33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SMACSS - </a:t>
            </a:r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SMACSS расшифровывается как «масштабируемая и модульная архитектура для CSS» (</a:t>
            </a:r>
            <a:r>
              <a:rPr lang="ru-RU" dirty="0" err="1"/>
              <a:t>Scalable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Modular</a:t>
            </a:r>
            <a:r>
              <a:rPr lang="ru-RU" dirty="0"/>
              <a:t> </a:t>
            </a:r>
            <a:r>
              <a:rPr lang="ru-RU" dirty="0" err="1"/>
              <a:t>Architecture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CSS).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Основная цель подхода — уменьшение количества кода и на упрощение поддержки кода. </a:t>
            </a:r>
          </a:p>
        </p:txBody>
      </p:sp>
    </p:spTree>
    <p:extLst>
      <p:ext uri="{BB962C8B-B14F-4D97-AF65-F5344CB8AC3E}">
        <p14:creationId xmlns:p14="http://schemas.microsoft.com/office/powerpoint/2010/main" val="1300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SMACSS</a:t>
            </a:r>
            <a:r>
              <a:rPr lang="ru-RU" dirty="0" smtClean="0"/>
              <a:t> - 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b="1" dirty="0" err="1" smtClean="0"/>
              <a:t>Base</a:t>
            </a:r>
            <a:r>
              <a:rPr lang="ru-RU" b="1" dirty="0" smtClean="0"/>
              <a:t> </a:t>
            </a:r>
            <a:r>
              <a:rPr lang="ru-RU" b="1" dirty="0" err="1"/>
              <a:t>rules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 smtClean="0"/>
              <a:t>базовые </a:t>
            </a:r>
            <a:r>
              <a:rPr lang="ru-RU" dirty="0"/>
              <a:t>стили. Это стили основных элементов сайта — </a:t>
            </a:r>
            <a:r>
              <a:rPr lang="ru-RU" dirty="0" err="1"/>
              <a:t>body</a:t>
            </a:r>
            <a:r>
              <a:rPr lang="ru-RU" dirty="0"/>
              <a:t>, </a:t>
            </a:r>
            <a:r>
              <a:rPr lang="ru-RU" dirty="0" err="1"/>
              <a:t>input</a:t>
            </a:r>
            <a:r>
              <a:rPr lang="ru-RU" dirty="0"/>
              <a:t>, </a:t>
            </a:r>
            <a:r>
              <a:rPr lang="ru-RU" dirty="0" err="1"/>
              <a:t>button</a:t>
            </a:r>
            <a:r>
              <a:rPr lang="ru-RU" dirty="0"/>
              <a:t>, </a:t>
            </a:r>
            <a:r>
              <a:rPr lang="ru-RU" dirty="0" err="1"/>
              <a:t>ul</a:t>
            </a:r>
            <a:r>
              <a:rPr lang="ru-RU" dirty="0"/>
              <a:t>, </a:t>
            </a:r>
            <a:r>
              <a:rPr lang="ru-RU" dirty="0" err="1"/>
              <a:t>ol</a:t>
            </a:r>
            <a:r>
              <a:rPr lang="ru-RU" dirty="0"/>
              <a:t> и т.п. В этой секции используются в основном селекторы тэгов и атрибутов, классы — в исключительных случаях (например, если у вас стилизованные </a:t>
            </a:r>
            <a:r>
              <a:rPr lang="ru-RU" dirty="0" err="1"/>
              <a:t>JavaScript’ом</a:t>
            </a:r>
            <a:r>
              <a:rPr lang="ru-RU" dirty="0"/>
              <a:t> </a:t>
            </a:r>
            <a:r>
              <a:rPr lang="ru-RU" dirty="0" err="1"/>
              <a:t>селекты</a:t>
            </a:r>
            <a:r>
              <a:rPr lang="ru-RU" dirty="0"/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0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SMACSS</a:t>
            </a:r>
            <a:r>
              <a:rPr lang="ru-RU" dirty="0"/>
              <a:t> - 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2. </a:t>
            </a:r>
            <a:r>
              <a:rPr lang="ru-RU" b="1" dirty="0" err="1" smtClean="0"/>
              <a:t>Layout</a:t>
            </a:r>
            <a:r>
              <a:rPr lang="ru-RU" b="1" dirty="0" smtClean="0"/>
              <a:t> </a:t>
            </a:r>
            <a:r>
              <a:rPr lang="ru-RU" b="1" dirty="0" err="1"/>
              <a:t>rules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 smtClean="0"/>
              <a:t>стили </a:t>
            </a:r>
            <a:r>
              <a:rPr lang="ru-RU" dirty="0"/>
              <a:t>макета. Здесь находятся стили глобальных элементов размеры шапки, футера, </a:t>
            </a:r>
            <a:r>
              <a:rPr lang="ru-RU" dirty="0" err="1"/>
              <a:t>сайдбара</a:t>
            </a:r>
            <a:r>
              <a:rPr lang="ru-RU" dirty="0"/>
              <a:t> и т.п</a:t>
            </a:r>
            <a:r>
              <a:rPr lang="ru-RU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9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SMACSS</a:t>
            </a:r>
            <a:r>
              <a:rPr lang="ru-RU" dirty="0"/>
              <a:t> - 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3. </a:t>
            </a:r>
            <a:r>
              <a:rPr lang="ru-RU" b="1" dirty="0" err="1" smtClean="0"/>
              <a:t>Modules</a:t>
            </a:r>
            <a:r>
              <a:rPr lang="ru-RU" b="1" dirty="0" smtClean="0"/>
              <a:t> </a:t>
            </a:r>
            <a:r>
              <a:rPr lang="ru-RU" b="1" dirty="0" err="1"/>
              <a:t>rules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 smtClean="0"/>
              <a:t>стили </a:t>
            </a:r>
            <a:r>
              <a:rPr lang="ru-RU" dirty="0"/>
              <a:t>модулей, то есть блоков, которые могут использоваться несколько раз на одной странице. Для классов модулей не рекомендуется использовать </a:t>
            </a:r>
            <a:r>
              <a:rPr lang="ru-RU" dirty="0" err="1"/>
              <a:t>id</a:t>
            </a:r>
            <a:r>
              <a:rPr lang="ru-RU" dirty="0"/>
              <a:t> и селекторы тэгов (для многократного использования и независимости от контекста соответственно).</a:t>
            </a:r>
          </a:p>
        </p:txBody>
      </p:sp>
    </p:spTree>
    <p:extLst>
      <p:ext uri="{BB962C8B-B14F-4D97-AF65-F5344CB8AC3E}">
        <p14:creationId xmlns:p14="http://schemas.microsoft.com/office/powerpoint/2010/main" val="41362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SMACSS</a:t>
            </a:r>
            <a:r>
              <a:rPr lang="ru-RU" dirty="0"/>
              <a:t> - 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4. </a:t>
            </a:r>
            <a:r>
              <a:rPr lang="ru-RU" b="1" dirty="0" err="1" smtClean="0"/>
              <a:t>State</a:t>
            </a:r>
            <a:r>
              <a:rPr lang="ru-RU" b="1" dirty="0" smtClean="0"/>
              <a:t> </a:t>
            </a:r>
            <a:r>
              <a:rPr lang="ru-RU" b="1" dirty="0" err="1"/>
              <a:t>rules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 smtClean="0"/>
              <a:t>стили </a:t>
            </a:r>
            <a:r>
              <a:rPr lang="ru-RU" dirty="0"/>
              <a:t>состояния. В этом разделе прописываются различные состояния модулей и скелета сайта. Это единственный раздел, в котором допустимо использование ключевого слова «!</a:t>
            </a:r>
            <a:r>
              <a:rPr lang="ru-RU" dirty="0" err="1"/>
              <a:t>important</a:t>
            </a:r>
            <a:r>
              <a:rPr lang="ru-RU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244771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SMACSS</a:t>
            </a:r>
            <a:r>
              <a:rPr lang="ru-RU" dirty="0"/>
              <a:t> - 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5. </a:t>
            </a:r>
            <a:r>
              <a:rPr lang="ru-RU" b="1" dirty="0" err="1" smtClean="0"/>
              <a:t>Theme</a:t>
            </a:r>
            <a:r>
              <a:rPr lang="ru-RU" b="1" dirty="0" smtClean="0"/>
              <a:t> </a:t>
            </a:r>
            <a:r>
              <a:rPr lang="ru-RU" b="1" dirty="0" err="1"/>
              <a:t>rules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 smtClean="0"/>
              <a:t>оформление</a:t>
            </a:r>
            <a:r>
              <a:rPr lang="ru-RU" dirty="0"/>
              <a:t>. Здесь описываются стили оформлений, которые со временем, возможно, нужно будет заменить (так удобно делать, например, новогоднее оформление; для </a:t>
            </a:r>
            <a:r>
              <a:rPr lang="ru-RU" dirty="0" err="1"/>
              <a:t>html</a:t>
            </a:r>
            <a:r>
              <a:rPr lang="ru-RU" dirty="0"/>
              <a:t>-тем, выставленных на продажу такие стили позволяют переключать цветовую гамму и т.п.).</a:t>
            </a:r>
          </a:p>
        </p:txBody>
      </p:sp>
    </p:spTree>
    <p:extLst>
      <p:ext uri="{BB962C8B-B14F-4D97-AF65-F5344CB8AC3E}">
        <p14:creationId xmlns:p14="http://schemas.microsoft.com/office/powerpoint/2010/main" val="18418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БЭМ - понятие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БЭМ (Блок, Элемент, Модификатор) — компонентный подход к веб-разработке. В его основе лежит принцип разделения интерфейса на независимые блоки. Он позволяет легко и быстро разрабатывать интерфейсы любой сложности и повторно использовать существующий код, избегая «</a:t>
            </a:r>
            <a:r>
              <a:rPr lang="ru-RU" dirty="0" err="1"/>
              <a:t>Copy-Paste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584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SMACSS </a:t>
            </a:r>
            <a:r>
              <a:rPr lang="ru-RU" smtClean="0"/>
              <a:t>- </a:t>
            </a:r>
            <a:r>
              <a:rPr lang="en-US" smtClean="0"/>
              <a:t>Namespaces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Рекомендуется </a:t>
            </a:r>
            <a:r>
              <a:rPr lang="ru-RU" dirty="0"/>
              <a:t>вводить </a:t>
            </a:r>
            <a:r>
              <a:rPr lang="ru-RU" dirty="0" err="1"/>
              <a:t>неймспейсы</a:t>
            </a:r>
            <a:r>
              <a:rPr lang="ru-RU" dirty="0"/>
              <a:t> для классов, принадлежащих к определенной группе, а также использовать отдельный </a:t>
            </a:r>
            <a:r>
              <a:rPr lang="ru-RU" dirty="0" err="1"/>
              <a:t>неймспейс</a:t>
            </a:r>
            <a:r>
              <a:rPr lang="ru-RU" dirty="0"/>
              <a:t> для классов, используемых в </a:t>
            </a:r>
            <a:r>
              <a:rPr lang="ru-RU" dirty="0" err="1"/>
              <a:t>JavaScript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62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Atomic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NikitinAI\Desktop\b931f475b0984db391f1ae5cad45b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" y="1484784"/>
            <a:ext cx="89378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511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</a:t>
            </a:r>
            <a:r>
              <a:rPr lang="en-US" dirty="0" smtClean="0"/>
              <a:t>CSS - </a:t>
            </a:r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/>
              <a:t>Atomic</a:t>
            </a:r>
            <a:r>
              <a:rPr lang="ru-RU" dirty="0"/>
              <a:t> CSS, редко также ACSS — атомарный CSS. В некотором роде этот подход представляет собой OOCSS, возведенный в </a:t>
            </a:r>
            <a:r>
              <a:rPr lang="ru-RU" dirty="0" err="1" smtClean="0"/>
              <a:t>абсолют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При использовании такого подхода для каждого повторно используемого свойства должен быть сформирован отдельный класс. Пример: стиль «</a:t>
            </a:r>
            <a:r>
              <a:rPr lang="ru-RU" dirty="0" err="1"/>
              <a:t>margin-top</a:t>
            </a:r>
            <a:r>
              <a:rPr lang="ru-RU" dirty="0"/>
              <a:t>: 1px» предполагает создание класса «mt-1», стиль «</a:t>
            </a:r>
            <a:r>
              <a:rPr lang="ru-RU" dirty="0" err="1"/>
              <a:t>width</a:t>
            </a:r>
            <a:r>
              <a:rPr lang="ru-RU" dirty="0"/>
              <a:t>: 200px» создание класса «w-200». </a:t>
            </a:r>
          </a:p>
        </p:txBody>
      </p:sp>
    </p:spTree>
    <p:extLst>
      <p:ext uri="{BB962C8B-B14F-4D97-AF65-F5344CB8AC3E}">
        <p14:creationId xmlns:p14="http://schemas.microsoft.com/office/powerpoint/2010/main" val="4181976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</a:t>
            </a:r>
            <a:r>
              <a:rPr lang="en-US" dirty="0" smtClean="0"/>
              <a:t>CSS</a:t>
            </a:r>
            <a:r>
              <a:rPr lang="ru-RU" dirty="0" smtClean="0"/>
              <a:t> +</a:t>
            </a:r>
            <a:r>
              <a:rPr lang="en-US" dirty="0" smtClean="0"/>
              <a:t>/-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минимизирует </a:t>
            </a:r>
            <a:r>
              <a:rPr lang="ru-RU" dirty="0">
                <a:solidFill>
                  <a:srgbClr val="92D050"/>
                </a:solidFill>
              </a:rPr>
              <a:t>объем CSS-кода за счет повторного использования </a:t>
            </a:r>
            <a:r>
              <a:rPr lang="ru-RU" dirty="0" smtClean="0">
                <a:solidFill>
                  <a:srgbClr val="92D050"/>
                </a:solidFill>
              </a:rPr>
              <a:t>деклараций</a:t>
            </a:r>
          </a:p>
          <a:p>
            <a:r>
              <a:rPr lang="ru-RU" dirty="0">
                <a:solidFill>
                  <a:srgbClr val="92D050"/>
                </a:solidFill>
              </a:rPr>
              <a:t>сравнительно легко вводить изменения в </a:t>
            </a:r>
            <a:r>
              <a:rPr lang="ru-RU" dirty="0" smtClean="0">
                <a:solidFill>
                  <a:srgbClr val="92D050"/>
                </a:solidFill>
              </a:rPr>
              <a:t>модули</a:t>
            </a:r>
          </a:p>
          <a:p>
            <a:r>
              <a:rPr lang="ru-RU" dirty="0">
                <a:solidFill>
                  <a:srgbClr val="FF0000"/>
                </a:solidFill>
              </a:rPr>
              <a:t>наименования классов представляют собой описательные названия свойств, не описывая семантическую сущность элемента, что иногда может усложнить разработку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</a:p>
          <a:p>
            <a:r>
              <a:rPr lang="ru-RU" dirty="0">
                <a:solidFill>
                  <a:srgbClr val="FF0000"/>
                </a:solidFill>
              </a:rPr>
              <a:t>настройки отображения элементов переносятся непосредственно в HTML</a:t>
            </a:r>
          </a:p>
        </p:txBody>
      </p:sp>
    </p:spTree>
    <p:extLst>
      <p:ext uri="{BB962C8B-B14F-4D97-AF65-F5344CB8AC3E}">
        <p14:creationId xmlns:p14="http://schemas.microsoft.com/office/powerpoint/2010/main" val="373493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NikitinAI\Desktop\041ae229321745fe88c7205e514e5b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9787"/>
            <a:ext cx="849694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69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MCSS</a:t>
            </a:r>
            <a:r>
              <a:rPr lang="ru-RU" dirty="0" smtClean="0"/>
              <a:t> - понятие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MCSS — многослойный CSS (</a:t>
            </a:r>
            <a:r>
              <a:rPr lang="ru-RU" dirty="0" err="1"/>
              <a:t>Multilayer</a:t>
            </a:r>
            <a:r>
              <a:rPr lang="ru-RU" dirty="0"/>
              <a:t> CSS). Этот стиль написания кода, </a:t>
            </a:r>
            <a:r>
              <a:rPr lang="ru-RU" dirty="0" smtClean="0"/>
              <a:t>предлагает </a:t>
            </a:r>
            <a:r>
              <a:rPr lang="ru-RU" dirty="0"/>
              <a:t>разделить стили на несколько частей, называемых </a:t>
            </a:r>
            <a:r>
              <a:rPr lang="ru-RU" b="1" dirty="0"/>
              <a:t>слоями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266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MCSS</a:t>
            </a:r>
            <a:r>
              <a:rPr lang="ru-RU" dirty="0" smtClean="0"/>
              <a:t> - 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Нулевой </a:t>
            </a:r>
            <a:r>
              <a:rPr lang="ru-RU" b="1" dirty="0"/>
              <a:t>слой</a:t>
            </a:r>
            <a:r>
              <a:rPr lang="ru-RU" dirty="0"/>
              <a:t> или </a:t>
            </a:r>
            <a:r>
              <a:rPr lang="ru-RU" b="1" dirty="0"/>
              <a:t>фундамент</a:t>
            </a:r>
            <a:r>
              <a:rPr lang="ru-RU" dirty="0"/>
              <a:t> — здесь содержится код, отвечающий за сброс стилей браузера (reset.css/normalize.css);</a:t>
            </a:r>
          </a:p>
          <a:p>
            <a:pPr marL="0" indent="0">
              <a:buNone/>
            </a:pPr>
            <a:r>
              <a:rPr lang="ru-RU" b="1" dirty="0"/>
              <a:t>Базовый слой</a:t>
            </a:r>
            <a:r>
              <a:rPr lang="ru-RU" dirty="0"/>
              <a:t> — включает в себя стили многократно используемых на сайте элементов: кнопок, полей ввода для текста, подсказок и т.п.;</a:t>
            </a:r>
          </a:p>
        </p:txBody>
      </p:sp>
    </p:spTree>
    <p:extLst>
      <p:ext uri="{BB962C8B-B14F-4D97-AF65-F5344CB8AC3E}">
        <p14:creationId xmlns:p14="http://schemas.microsoft.com/office/powerpoint/2010/main" val="4182517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MCSS</a:t>
            </a:r>
            <a:r>
              <a:rPr lang="ru-RU" dirty="0"/>
              <a:t> - 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Проектный слой</a:t>
            </a:r>
            <a:r>
              <a:rPr lang="ru-RU" dirty="0"/>
              <a:t> — включает в себя отдельные модули, а также т.н. «контекст» — модификации элементов в зависимости от браузера клиента, устройства, на котором просматривается сайт/приложение, роли пользователя и т.п.;</a:t>
            </a:r>
          </a:p>
        </p:txBody>
      </p:sp>
    </p:spTree>
    <p:extLst>
      <p:ext uri="{BB962C8B-B14F-4D97-AF65-F5344CB8AC3E}">
        <p14:creationId xmlns:p14="http://schemas.microsoft.com/office/powerpoint/2010/main" val="4290516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MCSS</a:t>
            </a:r>
            <a:r>
              <a:rPr lang="ru-RU" dirty="0"/>
              <a:t> - 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Косметический слой</a:t>
            </a:r>
            <a:r>
              <a:rPr lang="ru-RU" dirty="0"/>
              <a:t> — в этом разделе находится код, написанный в стиле OOCSS, осуществляющий мелкие изменения в внешнем виде элементов. Здесь рекомендуется оставлять только стили, влияющие на внешний вид и не способные поломать верстку сайта — цвета, некоторые некритичные отступы.</a:t>
            </a:r>
          </a:p>
        </p:txBody>
      </p:sp>
    </p:spTree>
    <p:extLst>
      <p:ext uri="{BB962C8B-B14F-4D97-AF65-F5344CB8AC3E}">
        <p14:creationId xmlns:p14="http://schemas.microsoft.com/office/powerpoint/2010/main" val="3362311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</a:t>
            </a:r>
            <a:r>
              <a:rPr lang="ru-RU" dirty="0"/>
              <a:t>взаимодействия слоев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Слой фундамента задает нейтральные стили и не влияет на другие слои. </a:t>
            </a:r>
          </a:p>
          <a:p>
            <a:r>
              <a:rPr lang="ru-RU" dirty="0"/>
              <a:t>Элементы базового слоя могут влиять только на классы своего же слоя. </a:t>
            </a:r>
            <a:r>
              <a:rPr lang="ru-RU" i="1" dirty="0"/>
              <a:t>Пример: иконки на сайте могут иметь размеры 25x25, но иконки в кнопках — 16x16.</a:t>
            </a:r>
            <a:endParaRPr lang="ru-RU" dirty="0"/>
          </a:p>
          <a:p>
            <a:r>
              <a:rPr lang="ru-RU" dirty="0"/>
              <a:t>Элементы проектного слоя могут влиять на базовый и проектный слой. </a:t>
            </a:r>
            <a:r>
              <a:rPr lang="ru-RU" i="1" dirty="0"/>
              <a:t>Примеры: иконки в форме логина имеют особый размер 20x20; модуль «Покупка» может включать в себя форму логина, стили которой несколько модифицированы.</a:t>
            </a:r>
            <a:endParaRPr lang="ru-RU" dirty="0"/>
          </a:p>
          <a:p>
            <a:r>
              <a:rPr lang="ru-RU" dirty="0"/>
              <a:t>Косметический слой оформлен в виде описательных OOCSS-классов («атомарные» классы) и не влияет на другой CSS-код, избирательно применяясь в разметке.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28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Функционально независимый компонент страницы, который может быть повторно использован. В HTML блоки представлены атрибутом </a:t>
            </a:r>
            <a:r>
              <a:rPr lang="ru-RU" dirty="0" err="1"/>
              <a:t>class</a:t>
            </a:r>
            <a:r>
              <a:rPr lang="ru-RU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7437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NikitinAI\Desktop\9ee1d098849a4b04ad300e32a6d170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044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91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AMCSS</a:t>
            </a:r>
            <a:r>
              <a:rPr lang="ru-RU" dirty="0" smtClean="0"/>
              <a:t> - понятие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Название подхода означает «Модули атрибутов для CSS» (</a:t>
            </a:r>
            <a:r>
              <a:rPr lang="ru-RU" dirty="0" err="1"/>
              <a:t>Attribute</a:t>
            </a:r>
            <a:r>
              <a:rPr lang="ru-RU" dirty="0"/>
              <a:t> </a:t>
            </a:r>
            <a:r>
              <a:rPr lang="ru-RU" dirty="0" err="1"/>
              <a:t>Modules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CSS</a:t>
            </a:r>
            <a:r>
              <a:rPr lang="ru-RU" dirty="0" smtClean="0"/>
              <a:t>). </a:t>
            </a:r>
            <a:r>
              <a:rPr lang="ru-RU" dirty="0"/>
              <a:t>Э</a:t>
            </a:r>
            <a:r>
              <a:rPr lang="ru-RU" dirty="0" smtClean="0"/>
              <a:t>тот </a:t>
            </a:r>
            <a:r>
              <a:rPr lang="ru-RU" dirty="0"/>
              <a:t>способ является несколько более человеко-читаемым представлением БЭМ-структуры. </a:t>
            </a:r>
          </a:p>
        </p:txBody>
      </p:sp>
    </p:spTree>
    <p:extLst>
      <p:ext uri="{BB962C8B-B14F-4D97-AF65-F5344CB8AC3E}">
        <p14:creationId xmlns:p14="http://schemas.microsoft.com/office/powerpoint/2010/main" val="2969283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&lt;div class="</a:t>
            </a:r>
            <a:r>
              <a:rPr lang="en-US" dirty="0">
                <a:solidFill>
                  <a:srgbClr val="7030A0"/>
                </a:solidFill>
              </a:rPr>
              <a:t>button button--large button--blue</a:t>
            </a:r>
            <a:r>
              <a:rPr lang="en-US" dirty="0">
                <a:solidFill>
                  <a:srgbClr val="92D050"/>
                </a:solidFill>
              </a:rPr>
              <a:t>"&gt;</a:t>
            </a:r>
            <a:r>
              <a:rPr lang="en-US" dirty="0" err="1">
                <a:solidFill>
                  <a:srgbClr val="92D050"/>
                </a:solidFill>
              </a:rPr>
              <a:t>Кнопка</a:t>
            </a:r>
            <a:r>
              <a:rPr lang="en-US" dirty="0">
                <a:solidFill>
                  <a:srgbClr val="92D050"/>
                </a:solidFill>
              </a:rPr>
              <a:t>&lt;/div</a:t>
            </a:r>
            <a:r>
              <a:rPr lang="en-US" dirty="0" smtClean="0">
                <a:solidFill>
                  <a:srgbClr val="92D050"/>
                </a:solidFill>
              </a:rPr>
              <a:t>&gt;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&lt;div </a:t>
            </a:r>
            <a:r>
              <a:rPr lang="en-US" dirty="0">
                <a:solidFill>
                  <a:srgbClr val="0070C0"/>
                </a:solidFill>
              </a:rPr>
              <a:t>button</a:t>
            </a:r>
            <a:r>
              <a:rPr lang="en-US" dirty="0" smtClean="0">
                <a:solidFill>
                  <a:srgbClr val="92D050"/>
                </a:solidFill>
              </a:rPr>
              <a:t>="</a:t>
            </a:r>
            <a:r>
              <a:rPr lang="en-US" dirty="0">
                <a:solidFill>
                  <a:srgbClr val="7030A0"/>
                </a:solidFill>
              </a:rPr>
              <a:t>large blue</a:t>
            </a:r>
            <a:r>
              <a:rPr lang="en-US" dirty="0">
                <a:solidFill>
                  <a:srgbClr val="92D050"/>
                </a:solidFill>
              </a:rPr>
              <a:t>"&gt;</a:t>
            </a:r>
            <a:r>
              <a:rPr lang="en-US" dirty="0" err="1">
                <a:solidFill>
                  <a:srgbClr val="92D050"/>
                </a:solidFill>
              </a:rPr>
              <a:t>Кнопка</a:t>
            </a:r>
            <a:r>
              <a:rPr lang="en-US" dirty="0">
                <a:solidFill>
                  <a:srgbClr val="92D050"/>
                </a:solidFill>
              </a:rPr>
              <a:t>&lt;/div</a:t>
            </a:r>
            <a:r>
              <a:rPr lang="en-US" dirty="0" smtClean="0">
                <a:solidFill>
                  <a:srgbClr val="92D050"/>
                </a:solidFill>
              </a:rPr>
              <a:t>&gt;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&lt;div </a:t>
            </a:r>
            <a:r>
              <a:rPr lang="en-US" dirty="0">
                <a:solidFill>
                  <a:srgbClr val="0070C0"/>
                </a:solidFill>
              </a:rPr>
              <a:t>am-button</a:t>
            </a:r>
            <a:r>
              <a:rPr lang="en-US" dirty="0">
                <a:solidFill>
                  <a:srgbClr val="92D050"/>
                </a:solidFill>
              </a:rPr>
              <a:t>="</a:t>
            </a:r>
            <a:r>
              <a:rPr lang="en-US" dirty="0">
                <a:solidFill>
                  <a:srgbClr val="7030A0"/>
                </a:solidFill>
              </a:rPr>
              <a:t>large blue</a:t>
            </a:r>
            <a:r>
              <a:rPr lang="en-US" dirty="0">
                <a:solidFill>
                  <a:srgbClr val="92D050"/>
                </a:solidFill>
              </a:rPr>
              <a:t>"&gt;</a:t>
            </a:r>
            <a:r>
              <a:rPr lang="en-US" dirty="0" err="1">
                <a:solidFill>
                  <a:srgbClr val="92D050"/>
                </a:solidFill>
              </a:rPr>
              <a:t>Кнопка</a:t>
            </a:r>
            <a:r>
              <a:rPr lang="en-US" dirty="0">
                <a:solidFill>
                  <a:srgbClr val="92D050"/>
                </a:solidFill>
              </a:rPr>
              <a:t>&lt;/div&gt;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3779912" y="2636912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3816795" y="3933056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807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записи CSS-кода используется </a:t>
            </a:r>
            <a:r>
              <a:rPr lang="ru-RU" dirty="0" smtClean="0"/>
              <a:t>селектор «~=», </a:t>
            </a:r>
            <a:r>
              <a:rPr lang="ru-RU" dirty="0"/>
              <a:t>который работает как атрибут класса: выбирает элементы, значения атрибутов которых содержат указанные слова, разделенные пробелами.</a:t>
            </a:r>
          </a:p>
        </p:txBody>
      </p:sp>
    </p:spTree>
    <p:extLst>
      <p:ext uri="{BB962C8B-B14F-4D97-AF65-F5344CB8AC3E}">
        <p14:creationId xmlns:p14="http://schemas.microsoft.com/office/powerpoint/2010/main" val="896280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.button {...}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.button-</a:t>
            </a:r>
            <a:r>
              <a:rPr lang="en-US" dirty="0">
                <a:solidFill>
                  <a:srgbClr val="92D050"/>
                </a:solidFill>
              </a:rPr>
              <a:t>-large {...}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.</a:t>
            </a:r>
            <a:r>
              <a:rPr lang="en-US" dirty="0">
                <a:solidFill>
                  <a:srgbClr val="92D050"/>
                </a:solidFill>
              </a:rPr>
              <a:t>button--blue</a:t>
            </a:r>
            <a:r>
              <a:rPr lang="en-US" dirty="0" smtClean="0">
                <a:solidFill>
                  <a:srgbClr val="92D050"/>
                </a:solidFill>
              </a:rPr>
              <a:t>{...}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[am-button] {...}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rgbClr val="00B050"/>
                </a:solidFill>
              </a:rPr>
              <a:t>am-button~="large"] {...}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rgbClr val="00B050"/>
                </a:solidFill>
              </a:rPr>
              <a:t>am-button~="blue"] {...}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1835696" y="3356992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394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NikitinAI\Desktop\9ee1d098849a4b04ad300e32a6d170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7327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69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</a:t>
            </a:r>
            <a:r>
              <a:rPr lang="ru-RU" dirty="0" smtClean="0"/>
              <a:t> - понятие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 </a:t>
            </a:r>
            <a:r>
              <a:rPr lang="ru-RU" dirty="0"/>
              <a:t>означает «плоская иерархия селекторов, служебные стили, компоненты с </a:t>
            </a:r>
            <a:r>
              <a:rPr lang="ru-RU" dirty="0" err="1"/>
              <a:t>неймспейсами</a:t>
            </a:r>
            <a:r>
              <a:rPr lang="ru-RU" dirty="0"/>
              <a:t>» (</a:t>
            </a:r>
            <a:r>
              <a:rPr lang="en-US" dirty="0"/>
              <a:t>Flat hierarchy of selectors, Utility styles, Name-spaced components).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3957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</a:t>
            </a:r>
            <a:r>
              <a:rPr lang="ru-RU" dirty="0"/>
              <a:t> - понятие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F</a:t>
            </a:r>
            <a:r>
              <a:rPr lang="ru-RU" dirty="0"/>
              <a:t>, плоская иерархия селекторов: в стилях рекомендуется использовать классы для выбора элементов, не вкладывать </a:t>
            </a:r>
            <a:r>
              <a:rPr lang="ru-RU" dirty="0" smtClean="0"/>
              <a:t>селекторы</a:t>
            </a:r>
            <a:r>
              <a:rPr lang="en-US" dirty="0" smtClean="0"/>
              <a:t>,</a:t>
            </a:r>
            <a:r>
              <a:rPr lang="ru-RU" dirty="0" smtClean="0"/>
              <a:t> а </a:t>
            </a:r>
            <a:r>
              <a:rPr lang="ru-RU" dirty="0"/>
              <a:t>также не использовать </a:t>
            </a:r>
            <a:r>
              <a:rPr lang="ru-RU" dirty="0" err="1" smtClean="0"/>
              <a:t>id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b="1" dirty="0"/>
              <a:t>U</a:t>
            </a:r>
            <a:r>
              <a:rPr lang="ru-RU" dirty="0"/>
              <a:t>, служебные классы: поощряется создание служебных атомарных стилей для решения типовых задач </a:t>
            </a:r>
            <a:r>
              <a:rPr lang="ru-RU" dirty="0" smtClean="0"/>
              <a:t>верстки</a:t>
            </a:r>
            <a:r>
              <a:rPr lang="en-US" dirty="0" smtClean="0"/>
              <a:t>;</a:t>
            </a:r>
          </a:p>
          <a:p>
            <a:r>
              <a:rPr lang="ru-RU" b="1" dirty="0" smtClean="0"/>
              <a:t>N</a:t>
            </a:r>
            <a:r>
              <a:rPr lang="ru-RU" dirty="0"/>
              <a:t>, компоненты с </a:t>
            </a:r>
            <a:r>
              <a:rPr lang="ru-RU" dirty="0" err="1"/>
              <a:t>неймспейсами</a:t>
            </a:r>
            <a:r>
              <a:rPr lang="ru-RU" dirty="0"/>
              <a:t>: </a:t>
            </a:r>
            <a:r>
              <a:rPr lang="ru-RU" dirty="0" smtClean="0"/>
              <a:t>рекомендуется добавлять </a:t>
            </a:r>
            <a:r>
              <a:rPr lang="ru-RU" dirty="0" err="1"/>
              <a:t>неймспейсы</a:t>
            </a:r>
            <a:r>
              <a:rPr lang="ru-RU" dirty="0"/>
              <a:t> для задания стилей элементов конкретных модулей; такой подход позволит избежать совпадений в названиях классов.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672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8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ru-RU" dirty="0" smtClean="0"/>
              <a:t>-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Название блока характеризует смысл («что это?» — «меню»: </a:t>
            </a:r>
            <a:r>
              <a:rPr lang="ru-RU" dirty="0" err="1" smtClean="0"/>
              <a:t>menu</a:t>
            </a:r>
            <a:r>
              <a:rPr lang="ru-RU" dirty="0" smtClean="0"/>
              <a:t> , «кнопка»: </a:t>
            </a:r>
            <a:r>
              <a:rPr lang="ru-RU" dirty="0" err="1" smtClean="0"/>
              <a:t>button</a:t>
            </a:r>
            <a:r>
              <a:rPr lang="ru-RU" dirty="0" smtClean="0"/>
              <a:t> ), а не состояние («какой, как выглядит?» — «красный»: </a:t>
            </a:r>
            <a:r>
              <a:rPr lang="ru-RU" dirty="0" err="1" smtClean="0"/>
              <a:t>red</a:t>
            </a:r>
            <a:r>
              <a:rPr lang="ru-RU" dirty="0" smtClean="0"/>
              <a:t> , «большой»: </a:t>
            </a:r>
            <a:r>
              <a:rPr lang="ru-RU" dirty="0" err="1" smtClean="0"/>
              <a:t>big</a:t>
            </a:r>
            <a:r>
              <a:rPr lang="ru-RU" dirty="0" smtClean="0"/>
              <a:t> ). </a:t>
            </a:r>
            <a:r>
              <a:rPr lang="ru-RU" dirty="0"/>
              <a:t/>
            </a:r>
            <a:br>
              <a:rPr lang="ru-RU" dirty="0"/>
            </a:b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Верно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ru-RU" dirty="0" smtClean="0">
                <a:solidFill>
                  <a:srgbClr val="00B050"/>
                </a:solidFill>
              </a:rPr>
              <a:t>           </a:t>
            </a:r>
            <a:r>
              <a:rPr lang="en-US" dirty="0" smtClean="0">
                <a:solidFill>
                  <a:srgbClr val="00B050"/>
                </a:solidFill>
              </a:rPr>
              <a:t>&lt;div class=“</a:t>
            </a:r>
            <a:r>
              <a:rPr lang="en-US" dirty="0" smtClean="0">
                <a:solidFill>
                  <a:srgbClr val="7030A0"/>
                </a:solidFill>
              </a:rPr>
              <a:t>error</a:t>
            </a:r>
            <a:r>
              <a:rPr lang="en-US" dirty="0" smtClean="0">
                <a:solidFill>
                  <a:srgbClr val="00B050"/>
                </a:solidFill>
              </a:rPr>
              <a:t>”&gt;&lt;/div&gt;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Ошибка:        </a:t>
            </a:r>
            <a:r>
              <a:rPr lang="en-US" dirty="0" smtClean="0">
                <a:solidFill>
                  <a:srgbClr val="FF0000"/>
                </a:solidFill>
              </a:rPr>
              <a:t>&lt;div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smtClean="0">
                <a:solidFill>
                  <a:srgbClr val="7030A0"/>
                </a:solidFill>
              </a:rPr>
              <a:t>red-text</a:t>
            </a:r>
            <a:r>
              <a:rPr lang="en-US" dirty="0" smtClean="0">
                <a:solidFill>
                  <a:srgbClr val="FF0000"/>
                </a:solidFill>
              </a:rPr>
              <a:t>”&gt;&lt;/</a:t>
            </a:r>
            <a:r>
              <a:rPr lang="en-US" dirty="0">
                <a:solidFill>
                  <a:srgbClr val="FF0000"/>
                </a:solidFill>
              </a:rPr>
              <a:t>div&gt;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2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- 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Блок не должен влиять на свое </a:t>
            </a:r>
            <a:r>
              <a:rPr lang="ru-RU" dirty="0" smtClean="0"/>
              <a:t>окружение,    т</a:t>
            </a:r>
            <a:r>
              <a:rPr lang="ru-RU" dirty="0"/>
              <a:t>. е. блоку не следует задавать внешнюю геометрию (в виде отступов, границ, влияющих на размеры) и позиционирование.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CSS по БЭМ также не рекомендуется использовать селекторы по тегам или </a:t>
            </a:r>
            <a:r>
              <a:rPr lang="ru-RU" dirty="0" err="1"/>
              <a:t>id</a:t>
            </a:r>
            <a:r>
              <a:rPr lang="ru-RU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9902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с блоками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Блоки можно вкладывать друг в друга. </a:t>
            </a:r>
            <a:endParaRPr lang="ru-RU" dirty="0" smtClean="0"/>
          </a:p>
          <a:p>
            <a:r>
              <a:rPr lang="ru-RU" dirty="0" smtClean="0"/>
              <a:t>Допустима </a:t>
            </a:r>
            <a:r>
              <a:rPr lang="ru-RU" dirty="0"/>
              <a:t>любая вложенность </a:t>
            </a:r>
            <a:r>
              <a:rPr lang="ru-RU" dirty="0" smtClean="0"/>
              <a:t>блоков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&lt;header&gt;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&lt;div class=“</a:t>
            </a:r>
            <a:r>
              <a:rPr lang="en-US" dirty="0" smtClean="0">
                <a:solidFill>
                  <a:srgbClr val="7030A0"/>
                </a:solidFill>
              </a:rPr>
              <a:t>logo</a:t>
            </a:r>
            <a:r>
              <a:rPr lang="en-US" dirty="0" smtClean="0">
                <a:solidFill>
                  <a:srgbClr val="92D050"/>
                </a:solidFill>
              </a:rPr>
              <a:t>”&gt;&lt;/div&gt;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&lt;form class=“</a:t>
            </a:r>
            <a:r>
              <a:rPr lang="en-US" dirty="0" smtClean="0">
                <a:solidFill>
                  <a:srgbClr val="7030A0"/>
                </a:solidFill>
              </a:rPr>
              <a:t>search-form</a:t>
            </a:r>
            <a:r>
              <a:rPr lang="en-US" dirty="0" smtClean="0">
                <a:solidFill>
                  <a:srgbClr val="92D050"/>
                </a:solidFill>
              </a:rPr>
              <a:t>”&gt;&lt;/div&gt;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&lt;/header&gt;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Составная часть блока, которая не может использоваться в отрыве от него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&lt;form class=“</a:t>
            </a:r>
            <a:r>
              <a:rPr lang="en-US" sz="2400" dirty="0">
                <a:solidFill>
                  <a:srgbClr val="7030A0"/>
                </a:solidFill>
              </a:rPr>
              <a:t>search-form</a:t>
            </a:r>
            <a:r>
              <a:rPr lang="en-US" sz="2400" dirty="0" smtClean="0">
                <a:solidFill>
                  <a:srgbClr val="92D050"/>
                </a:solidFill>
              </a:rPr>
              <a:t>”&gt;</a:t>
            </a:r>
            <a:endParaRPr lang="en-US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&lt;input class=“</a:t>
            </a:r>
            <a:r>
              <a:rPr lang="en-US" sz="2400" dirty="0" smtClean="0">
                <a:solidFill>
                  <a:srgbClr val="7030A0"/>
                </a:solidFill>
              </a:rPr>
              <a:t>search-</a:t>
            </a:r>
            <a:r>
              <a:rPr lang="en-US" sz="2400" dirty="0" err="1" smtClean="0">
                <a:solidFill>
                  <a:srgbClr val="7030A0"/>
                </a:solidFill>
              </a:rPr>
              <a:t>form__input</a:t>
            </a:r>
            <a:r>
              <a:rPr lang="en-US" sz="2400" dirty="0" smtClean="0">
                <a:solidFill>
                  <a:srgbClr val="92D050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	&lt;button class=“</a:t>
            </a:r>
            <a:r>
              <a:rPr lang="en-US" sz="2400" dirty="0">
                <a:solidFill>
                  <a:srgbClr val="7030A0"/>
                </a:solidFill>
              </a:rPr>
              <a:t>search-</a:t>
            </a:r>
            <a:r>
              <a:rPr lang="en-US" sz="2400" dirty="0" err="1">
                <a:solidFill>
                  <a:srgbClr val="7030A0"/>
                </a:solidFill>
              </a:rPr>
              <a:t>form</a:t>
            </a:r>
            <a:r>
              <a:rPr lang="en-US" sz="2400" dirty="0" err="1" smtClean="0">
                <a:solidFill>
                  <a:srgbClr val="7030A0"/>
                </a:solidFill>
              </a:rPr>
              <a:t>__button</a:t>
            </a:r>
            <a:r>
              <a:rPr lang="en-US" sz="2400" dirty="0" smtClean="0">
                <a:solidFill>
                  <a:srgbClr val="92D050"/>
                </a:solidFill>
              </a:rPr>
              <a:t>”&gt;</a:t>
            </a:r>
            <a:r>
              <a:rPr lang="ru-RU" sz="2400" dirty="0" smtClean="0">
                <a:solidFill>
                  <a:srgbClr val="92D050"/>
                </a:solidFill>
              </a:rPr>
              <a:t>найти</a:t>
            </a:r>
            <a:r>
              <a:rPr lang="en-US" sz="2400" dirty="0" smtClean="0">
                <a:solidFill>
                  <a:srgbClr val="92D050"/>
                </a:solidFill>
              </a:rPr>
              <a:t>&lt;/button&gt;</a:t>
            </a:r>
            <a:endParaRPr lang="en-US" sz="24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&lt;/form&gt;</a:t>
            </a:r>
            <a:endParaRPr lang="ru-RU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1604</Words>
  <Application>Microsoft Office PowerPoint</Application>
  <PresentationFormat>Экран (4:3)</PresentationFormat>
  <Paragraphs>228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1" baseType="lpstr">
      <vt:lpstr>Arial</vt:lpstr>
      <vt:lpstr>Calibri</vt:lpstr>
      <vt:lpstr>Тема Office</vt:lpstr>
      <vt:lpstr>Разработка верстки. Архитектура CSS.</vt:lpstr>
      <vt:lpstr>Способы организации кода</vt:lpstr>
      <vt:lpstr>БЭМ</vt:lpstr>
      <vt:lpstr>БЭМ - понятие</vt:lpstr>
      <vt:lpstr>Блок </vt:lpstr>
      <vt:lpstr>Блок - особенности</vt:lpstr>
      <vt:lpstr>Блок - особенности</vt:lpstr>
      <vt:lpstr>Принцип работы с блоками</vt:lpstr>
      <vt:lpstr>Элемент</vt:lpstr>
      <vt:lpstr>Элемент – Особенности</vt:lpstr>
      <vt:lpstr>Принципы работы с элементами</vt:lpstr>
      <vt:lpstr>Вложенность</vt:lpstr>
      <vt:lpstr>Иерархия - пример</vt:lpstr>
      <vt:lpstr>Вложенность - пример</vt:lpstr>
      <vt:lpstr>Принадлежность</vt:lpstr>
      <vt:lpstr>Необязательность</vt:lpstr>
      <vt:lpstr>Блок или элемент</vt:lpstr>
      <vt:lpstr>Модификатор</vt:lpstr>
      <vt:lpstr>Модификатор - особенности</vt:lpstr>
      <vt:lpstr>Типы модификаторов</vt:lpstr>
      <vt:lpstr>Типы модификаторов</vt:lpstr>
      <vt:lpstr>Принципы работы с модификаторами</vt:lpstr>
      <vt:lpstr>Пример</vt:lpstr>
      <vt:lpstr>Принципы работы с модификаторами</vt:lpstr>
      <vt:lpstr>Пример</vt:lpstr>
      <vt:lpstr>БЭМ +/-</vt:lpstr>
      <vt:lpstr>OOCSS</vt:lpstr>
      <vt:lpstr>OOCSS - понятие</vt:lpstr>
      <vt:lpstr>Разделение структуры и оформления </vt:lpstr>
      <vt:lpstr>Разделение контейнера и контента</vt:lpstr>
      <vt:lpstr>Рекомендации к написанию кода</vt:lpstr>
      <vt:lpstr>OOCSS +/-</vt:lpstr>
      <vt:lpstr>SMACSS</vt:lpstr>
      <vt:lpstr>SMACSS - понятие</vt:lpstr>
      <vt:lpstr>SMACSS - структура</vt:lpstr>
      <vt:lpstr>SMACSS - структура</vt:lpstr>
      <vt:lpstr>SMACSS - структура</vt:lpstr>
      <vt:lpstr>SMACSS - структура</vt:lpstr>
      <vt:lpstr>SMACSS - структура</vt:lpstr>
      <vt:lpstr>SMACSS - Namespaces</vt:lpstr>
      <vt:lpstr>Atomic CSS</vt:lpstr>
      <vt:lpstr>Atomic CSS - понятие</vt:lpstr>
      <vt:lpstr>Atomic CSS +/-</vt:lpstr>
      <vt:lpstr>MCSS</vt:lpstr>
      <vt:lpstr>MCSS - понятие</vt:lpstr>
      <vt:lpstr>MCSS - структура</vt:lpstr>
      <vt:lpstr>MCSS - структура</vt:lpstr>
      <vt:lpstr>MCSS - структура</vt:lpstr>
      <vt:lpstr>Иерархия взаимодействия слоев</vt:lpstr>
      <vt:lpstr>AMCSS</vt:lpstr>
      <vt:lpstr>AMCSS - понятие</vt:lpstr>
      <vt:lpstr>Пример</vt:lpstr>
      <vt:lpstr>Запись кода</vt:lpstr>
      <vt:lpstr>Пример</vt:lpstr>
      <vt:lpstr>FUN</vt:lpstr>
      <vt:lpstr>FUN - понятие</vt:lpstr>
      <vt:lpstr>FUN - понятие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 web-приложений</dc:title>
  <cp:lastModifiedBy>User</cp:lastModifiedBy>
  <cp:revision>51</cp:revision>
  <dcterms:modified xsi:type="dcterms:W3CDTF">2022-10-07T06:00:49Z</dcterms:modified>
</cp:coreProperties>
</file>