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верстки. Препроцессоры 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mtClean="0"/>
              <a:t>постпроцессоры.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– </a:t>
            </a:r>
            <a:r>
              <a:rPr lang="ru-RU" dirty="0" smtClean="0"/>
              <a:t>логические 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en-US" dirty="0"/>
              <a:t>%input{:type =&gt; "checkbox", :checked =&gt; true} %input(type="checkbox" checked=true) %input(type="checkbox" checked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HTML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&lt;input type="checkbox" checked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&lt;input type="checkbox" checked&gt;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&lt;input type="checkbox" checked&gt;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3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– </a:t>
            </a:r>
            <a:r>
              <a:rPr lang="ru-RU" dirty="0" smtClean="0"/>
              <a:t>Экранирование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en-US" dirty="0"/>
              <a:t>.author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= </a:t>
            </a:r>
            <a:r>
              <a:rPr lang="en-US" dirty="0"/>
              <a:t>@author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\= </a:t>
            </a:r>
            <a:r>
              <a:rPr lang="en-US" dirty="0"/>
              <a:t>@</a:t>
            </a:r>
            <a:r>
              <a:rPr lang="en-US" dirty="0" smtClean="0"/>
              <a:t>author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HTML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&lt;div class="author"&gt;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Шэй</a:t>
            </a:r>
            <a:r>
              <a:rPr lang="en-US" dirty="0" smtClean="0"/>
              <a:t> </a:t>
            </a:r>
            <a:r>
              <a:rPr lang="en-US" dirty="0" err="1"/>
              <a:t>Хоу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= </a:t>
            </a:r>
            <a:r>
              <a:rPr lang="en-US" dirty="0"/>
              <a:t>@author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div&gt;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5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–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ru-RU" dirty="0"/>
              <a:t>%</a:t>
            </a:r>
            <a:r>
              <a:rPr lang="ru-RU" dirty="0" err="1"/>
              <a:t>div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/ </a:t>
            </a:r>
            <a:r>
              <a:rPr lang="ru-RU" dirty="0"/>
              <a:t>Строка комментария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Актуальная </a:t>
            </a:r>
            <a:r>
              <a:rPr lang="ru-RU" dirty="0"/>
              <a:t>строка </a:t>
            </a:r>
            <a:br>
              <a:rPr lang="ru-RU" dirty="0"/>
            </a:br>
            <a:r>
              <a:rPr lang="en-US" dirty="0" smtClean="0">
                <a:solidFill>
                  <a:srgbClr val="00B0F0"/>
                </a:solidFill>
              </a:rPr>
              <a:t>HTML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div</a:t>
            </a:r>
            <a:r>
              <a:rPr lang="ru-RU" dirty="0"/>
              <a:t>&gt;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&lt;!-- </a:t>
            </a:r>
            <a:r>
              <a:rPr lang="ru-RU" dirty="0"/>
              <a:t>Строка комментария --&gt;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Актуальная строка</a:t>
            </a:r>
          </a:p>
          <a:p>
            <a:pPr marL="0" indent="0">
              <a:buNone/>
            </a:pPr>
            <a:r>
              <a:rPr lang="ru-RU" dirty="0" smtClean="0"/>
              <a:t>&lt;/</a:t>
            </a:r>
            <a:r>
              <a:rPr lang="ru-RU" dirty="0" err="1"/>
              <a:t>div</a:t>
            </a:r>
            <a:r>
              <a:rPr lang="ru-RU" dirty="0"/>
              <a:t>&gt;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1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– </a:t>
            </a:r>
            <a:r>
              <a:rPr lang="ru-RU" dirty="0" smtClean="0"/>
              <a:t>Фильтры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183118"/>
              </p:ext>
            </p:extLst>
          </p:nvPr>
        </p:nvGraphicFramePr>
        <p:xfrm>
          <a:off x="457200" y="1600200"/>
          <a:ext cx="822960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:cdata</a:t>
                      </a:r>
                    </a:p>
                    <a:p>
                      <a:r>
                        <a:rPr lang="it-IT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:coffee</a:t>
                      </a:r>
                    </a:p>
                    <a:p>
                      <a:r>
                        <a:rPr lang="it-IT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:css</a:t>
                      </a:r>
                    </a:p>
                    <a:p>
                      <a:r>
                        <a:rPr lang="it-IT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:erb</a:t>
                      </a:r>
                    </a:p>
                    <a:p>
                      <a:r>
                        <a:rPr lang="it-IT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:escaped</a:t>
                      </a:r>
                    </a:p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sz="3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:less</a:t>
                      </a:r>
                    </a:p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:markdown</a:t>
                      </a:r>
                    </a:p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maruku</a:t>
                      </a:r>
                      <a:endParaRPr lang="en-US" sz="3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:plain</a:t>
                      </a:r>
                    </a:p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:preserve</a:t>
                      </a:r>
                    </a:p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:ruby</a:t>
                      </a:r>
                    </a:p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:sass</a:t>
                      </a:r>
                    </a:p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scss</a:t>
                      </a:r>
                      <a:endParaRPr lang="en-US" sz="3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:textile</a:t>
                      </a:r>
                    </a:p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– </a:t>
            </a:r>
            <a:r>
              <a:rPr lang="en-US" dirty="0" err="1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javascript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$(</a:t>
            </a:r>
            <a:r>
              <a:rPr lang="en-US" dirty="0"/>
              <a:t>'button').on('click', function(event) { </a:t>
            </a:r>
            <a:r>
              <a:rPr lang="en-US" dirty="0" smtClean="0"/>
              <a:t>			$(</a:t>
            </a:r>
            <a:r>
              <a:rPr lang="en-US" dirty="0"/>
              <a:t>'p').hide('slow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});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rgbClr val="00B0F0"/>
                </a:solidFill>
              </a:rPr>
              <a:t>HTML:</a:t>
            </a:r>
          </a:p>
          <a:p>
            <a:pPr marL="0" indent="0">
              <a:buNone/>
            </a:pPr>
            <a:r>
              <a:rPr lang="en-US" dirty="0"/>
              <a:t>&lt;script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$('button').on('click', function(event) { 			</a:t>
            </a:r>
            <a:r>
              <a:rPr lang="en-US" dirty="0" smtClean="0"/>
              <a:t>	$(</a:t>
            </a:r>
            <a:r>
              <a:rPr lang="en-US" dirty="0"/>
              <a:t>'p').hide('slow');</a:t>
            </a:r>
          </a:p>
          <a:p>
            <a:pPr marL="0" indent="0">
              <a:buNone/>
            </a:pPr>
            <a:r>
              <a:rPr lang="en-US" dirty="0"/>
              <a:t>	 });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5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– </a:t>
            </a:r>
            <a:r>
              <a:rPr lang="en-US" dirty="0" smtClean="0"/>
              <a:t>SASS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en-US" dirty="0"/>
              <a:t>:sass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container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margin</a:t>
            </a:r>
            <a:r>
              <a:rPr lang="en-US" dirty="0"/>
              <a:t>: 0 auto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width</a:t>
            </a:r>
            <a:r>
              <a:rPr lang="en-US" dirty="0"/>
              <a:t>: 960px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rgbClr val="00B0F0"/>
                </a:solidFill>
              </a:rPr>
              <a:t>HTML:</a:t>
            </a:r>
          </a:p>
          <a:p>
            <a:pPr marL="0" indent="0">
              <a:buNone/>
            </a:pPr>
            <a:r>
              <a:rPr lang="en-US" dirty="0"/>
              <a:t>&lt;style&gt;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/>
              <a:t>container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margin</a:t>
            </a:r>
            <a:r>
              <a:rPr lang="en-US" dirty="0"/>
              <a:t>: 0 auto;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width</a:t>
            </a:r>
            <a:r>
              <a:rPr lang="en-US" dirty="0"/>
              <a:t>: 960px;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style&gt;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2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Препроцессоры</a:t>
            </a:r>
            <a:r>
              <a:rPr lang="en-US" dirty="0" smtClean="0"/>
              <a:t> 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SASS</a:t>
            </a:r>
            <a:r>
              <a:rPr lang="ru-RU" dirty="0" smtClean="0"/>
              <a:t> и </a:t>
            </a:r>
            <a:r>
              <a:rPr lang="en-US" dirty="0" smtClean="0"/>
              <a:t>SCSS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Stylus </a:t>
            </a:r>
            <a:r>
              <a:rPr lang="en-US" dirty="0"/>
              <a:t>(</a:t>
            </a:r>
            <a:r>
              <a:rPr lang="ru-RU" dirty="0"/>
              <a:t>на базе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Roole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на базе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Dookie</a:t>
            </a:r>
            <a:r>
              <a:rPr lang="en-US" dirty="0" smtClean="0"/>
              <a:t>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 Crush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Closure </a:t>
            </a:r>
            <a:r>
              <a:rPr lang="en-US" dirty="0" err="1"/>
              <a:t>Stylesheets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SCSS </a:t>
            </a:r>
            <a:r>
              <a:rPr lang="ru-RU" dirty="0" smtClean="0"/>
              <a:t>или </a:t>
            </a:r>
            <a:r>
              <a:rPr lang="en-US" dirty="0" smtClean="0"/>
              <a:t>SASS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SASS:</a:t>
            </a:r>
          </a:p>
          <a:p>
            <a:pPr marL="0" indent="0">
              <a:buNone/>
            </a:pPr>
            <a:r>
              <a:rPr lang="en-US" dirty="0"/>
              <a:t>.content-navigation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border-color</a:t>
            </a:r>
            <a:r>
              <a:rPr lang="en-US" dirty="0"/>
              <a:t>: $blue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</a:t>
            </a:r>
            <a:r>
              <a:rPr lang="en-US" dirty="0"/>
              <a:t>: darken($blue, 9</a:t>
            </a:r>
            <a:r>
              <a:rPr lang="en-US" dirty="0" smtClean="0"/>
              <a:t>%)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SCSS:</a:t>
            </a:r>
          </a:p>
          <a:p>
            <a:pPr marL="0" indent="0">
              <a:buNone/>
            </a:pPr>
            <a:r>
              <a:rPr lang="en-US" dirty="0"/>
              <a:t>.content-navigation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border-color</a:t>
            </a:r>
            <a:r>
              <a:rPr lang="en-US" dirty="0"/>
              <a:t>: $blue;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</a:t>
            </a:r>
            <a:r>
              <a:rPr lang="en-US" dirty="0"/>
              <a:t>: darken($blue, 9%);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9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- </a:t>
            </a:r>
            <a:r>
              <a:rPr lang="ru-RU" dirty="0" smtClean="0"/>
              <a:t>Вложения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SASS:</a:t>
            </a:r>
          </a:p>
          <a:p>
            <a:pPr marL="0" indent="0">
              <a:buNone/>
            </a:pPr>
            <a:r>
              <a:rPr lang="en-US" sz="2000" dirty="0"/>
              <a:t>#main p 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color</a:t>
            </a:r>
            <a:r>
              <a:rPr lang="en-US" sz="2000" dirty="0"/>
              <a:t>: #00ff00;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redbox</a:t>
            </a:r>
            <a:r>
              <a:rPr lang="en-US" sz="2000" dirty="0"/>
              <a:t> 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color</a:t>
            </a:r>
            <a:r>
              <a:rPr lang="en-US" sz="2000" dirty="0"/>
              <a:t>: #000000;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 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CSS:</a:t>
            </a:r>
          </a:p>
          <a:p>
            <a:pPr marL="0" indent="0">
              <a:buNone/>
            </a:pPr>
            <a:r>
              <a:rPr lang="en-US" sz="2000" dirty="0"/>
              <a:t>#main p {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color</a:t>
            </a:r>
            <a:r>
              <a:rPr lang="en-US" sz="2000" dirty="0"/>
              <a:t>: #00ff00;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} </a:t>
            </a:r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main p .</a:t>
            </a:r>
            <a:r>
              <a:rPr lang="en-US" sz="2000" dirty="0" err="1"/>
              <a:t>redbox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color: #000000;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8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</a:t>
            </a:r>
            <a:r>
              <a:rPr lang="en-US" dirty="0" smtClean="0"/>
              <a:t>– </a:t>
            </a:r>
            <a:r>
              <a:rPr lang="ru-RU" dirty="0" smtClean="0"/>
              <a:t>Ссылка на родителя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</a:p>
          <a:p>
            <a:pPr marL="0" indent="0">
              <a:buNone/>
            </a:pPr>
            <a:r>
              <a:rPr lang="en-US" dirty="0"/>
              <a:t>#main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color</a:t>
            </a:r>
            <a:r>
              <a:rPr lang="en-US" dirty="0"/>
              <a:t>: black;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&amp;-</a:t>
            </a:r>
            <a:r>
              <a:rPr lang="en-US" dirty="0"/>
              <a:t>sidebar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border</a:t>
            </a:r>
            <a:r>
              <a:rPr lang="en-US" dirty="0"/>
              <a:t>: 1px solid;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#main {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color</a:t>
            </a:r>
            <a:r>
              <a:rPr lang="en-US" dirty="0"/>
              <a:t>: black;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main-sidebar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border</a:t>
            </a:r>
            <a:r>
              <a:rPr lang="en-US" dirty="0"/>
              <a:t>: 1px solid;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4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Препроцессор</a:t>
            </a:r>
            <a:r>
              <a:rPr lang="ru-RU" dirty="0"/>
              <a:t> — это программа, которая берёт один тип данных и преобразует его в другой тип данных. 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Препроцессоры: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– </a:t>
            </a:r>
            <a:r>
              <a:rPr lang="ru-RU" dirty="0" smtClean="0"/>
              <a:t>Вложенные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</a:p>
          <a:p>
            <a:pPr marL="0" indent="0">
              <a:buNone/>
            </a:pPr>
            <a:r>
              <a:rPr lang="en-US" dirty="0"/>
              <a:t>.funky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font</a:t>
            </a:r>
            <a:r>
              <a:rPr lang="en-US" dirty="0"/>
              <a:t>: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family</a:t>
            </a:r>
            <a:r>
              <a:rPr lang="en-US" dirty="0"/>
              <a:t>: fantasy;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size</a:t>
            </a:r>
            <a:r>
              <a:rPr lang="en-US" dirty="0"/>
              <a:t>: 30em;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weight</a:t>
            </a:r>
            <a:r>
              <a:rPr lang="en-US" dirty="0"/>
              <a:t>: bold;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.funky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font-family</a:t>
            </a:r>
            <a:r>
              <a:rPr lang="en-US" dirty="0"/>
              <a:t>: fantasy;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font-size</a:t>
            </a:r>
            <a:r>
              <a:rPr lang="en-US" dirty="0"/>
              <a:t>: 30em;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font-weight</a:t>
            </a:r>
            <a:r>
              <a:rPr lang="en-US" dirty="0"/>
              <a:t>: bold;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7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– </a:t>
            </a:r>
            <a:r>
              <a:rPr lang="ru-RU" dirty="0" smtClean="0"/>
              <a:t>Шаблонные 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</a:p>
          <a:p>
            <a:pPr marL="0" indent="0">
              <a:buNone/>
            </a:pPr>
            <a:r>
              <a:rPr lang="en-US" dirty="0"/>
              <a:t>%for-grids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min-height</a:t>
            </a:r>
            <a:r>
              <a:rPr lang="en-US" dirty="0"/>
              <a:t>: 1px;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position</a:t>
            </a:r>
            <a:r>
              <a:rPr lang="en-US" dirty="0"/>
              <a:t>: relative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/>
              <a:t>sgrid</a:t>
            </a:r>
            <a:r>
              <a:rPr lang="en-US" dirty="0"/>
              <a:t>-N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@</a:t>
            </a:r>
            <a:r>
              <a:rPr lang="en-US" dirty="0"/>
              <a:t>extend %for-grids;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sgrid</a:t>
            </a:r>
            <a:r>
              <a:rPr lang="en-US" dirty="0"/>
              <a:t>-N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min-height</a:t>
            </a:r>
            <a:r>
              <a:rPr lang="en-US" dirty="0"/>
              <a:t>: 1px;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position</a:t>
            </a:r>
            <a:r>
              <a:rPr lang="en-US" dirty="0"/>
              <a:t>: relative;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– </a:t>
            </a:r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</a:p>
          <a:p>
            <a:pPr marL="0" indent="0">
              <a:buNone/>
            </a:pPr>
            <a:r>
              <a:rPr lang="en-US" dirty="0"/>
              <a:t>$width: 5em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#main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width</a:t>
            </a:r>
            <a:r>
              <a:rPr lang="en-US" dirty="0"/>
              <a:t>: $width;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#main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width</a:t>
            </a:r>
            <a:r>
              <a:rPr lang="en-US" dirty="0"/>
              <a:t>: 5em;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0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r>
              <a:rPr lang="ru-RU" dirty="0" smtClean="0"/>
              <a:t> – 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числа (1.2, 13, 10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текстовые строки, с кавычками и без них ("</a:t>
            </a:r>
            <a:r>
              <a:rPr lang="en-US" dirty="0"/>
              <a:t>foo", 'bar', </a:t>
            </a:r>
            <a:r>
              <a:rPr lang="en-US" dirty="0" err="1"/>
              <a:t>baz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цвета (</a:t>
            </a:r>
            <a:r>
              <a:rPr lang="en-US" dirty="0"/>
              <a:t>blue, #04a3f9, </a:t>
            </a:r>
            <a:r>
              <a:rPr lang="en-US" dirty="0" err="1"/>
              <a:t>rgba</a:t>
            </a:r>
            <a:r>
              <a:rPr lang="en-US" dirty="0"/>
              <a:t>(255, 0, 0, 0.5))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булевы значения (</a:t>
            </a:r>
            <a:r>
              <a:rPr lang="en-US" dirty="0"/>
              <a:t>true, false)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null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списки значений, с разделительными пробелами или запятыми (1.5</a:t>
            </a:r>
            <a:r>
              <a:rPr lang="en-US" dirty="0" err="1"/>
              <a:t>em</a:t>
            </a:r>
            <a:r>
              <a:rPr lang="en-US" dirty="0"/>
              <a:t> 1em 0 2em; Times New Roman, Arial, sans-serif)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массивы(</a:t>
            </a:r>
            <a:r>
              <a:rPr lang="ru-RU" dirty="0" err="1"/>
              <a:t>мапы</a:t>
            </a:r>
            <a:r>
              <a:rPr lang="ru-RU" dirty="0"/>
              <a:t>) (</a:t>
            </a:r>
            <a:r>
              <a:rPr lang="en-US" dirty="0"/>
              <a:t>key1: value1, key2: value2)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5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– 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+</a:t>
            </a:r>
            <a:r>
              <a:rPr lang="en-US" dirty="0" smtClean="0"/>
              <a:t>, -, *, /, () </a:t>
            </a:r>
            <a:r>
              <a:rPr lang="ru-RU" dirty="0" smtClean="0"/>
              <a:t>для чисел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&lt;, &gt;, &lt;=, &gt;=, ==, </a:t>
            </a:r>
            <a:r>
              <a:rPr lang="ru-RU" dirty="0" smtClean="0"/>
              <a:t>!=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+ для строк </a:t>
            </a:r>
            <a:r>
              <a:rPr lang="en-US" dirty="0" smtClean="0"/>
              <a:t>, </a:t>
            </a:r>
            <a:r>
              <a:rPr lang="ru-RU" dirty="0" smtClean="0"/>
              <a:t>#{}</a:t>
            </a:r>
            <a:r>
              <a:rPr lang="en-US" dirty="0" smtClean="0"/>
              <a:t> – </a:t>
            </a:r>
            <a:r>
              <a:rPr lang="ru-RU" dirty="0" smtClean="0"/>
              <a:t>дин. значения в строке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r, and,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&amp; - </a:t>
            </a:r>
            <a:r>
              <a:rPr lang="ru-RU" dirty="0" smtClean="0"/>
              <a:t>ссылка на родителя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</a:t>
            </a:r>
            <a:r>
              <a:rPr lang="ru-RU" dirty="0" smtClean="0"/>
              <a:t>ункции (см. документацию)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r>
              <a:rPr lang="ru-RU" dirty="0" smtClean="0"/>
              <a:t> - </a:t>
            </a:r>
            <a:r>
              <a:rPr lang="en-US" dirty="0" smtClean="0"/>
              <a:t>@import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SASS</a:t>
            </a:r>
            <a:r>
              <a:rPr lang="en-US" dirty="0">
                <a:solidFill>
                  <a:srgbClr val="92D05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/>
              <a:t>@import</a:t>
            </a:r>
            <a:r>
              <a:rPr lang="en-US" dirty="0"/>
              <a:t> "</a:t>
            </a:r>
            <a:r>
              <a:rPr lang="en-US" dirty="0" err="1"/>
              <a:t>foo.scss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b="1" dirty="0"/>
              <a:t>@import</a:t>
            </a:r>
            <a:r>
              <a:rPr lang="en-US" dirty="0"/>
              <a:t> "foo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fr-FR" dirty="0"/>
              <a:t>$family: </a:t>
            </a:r>
            <a:r>
              <a:rPr lang="fr-FR" b="1" dirty="0"/>
              <a:t>unquote</a:t>
            </a:r>
            <a:r>
              <a:rPr lang="fr-FR" dirty="0"/>
              <a:t>("Droid+Sans"); </a:t>
            </a: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@import</a:t>
            </a:r>
            <a:r>
              <a:rPr lang="fr-FR" dirty="0"/>
              <a:t> </a:t>
            </a:r>
            <a:r>
              <a:rPr lang="fr-FR" dirty="0" smtClean="0"/>
              <a:t>url</a:t>
            </a:r>
            <a:r>
              <a:rPr lang="fr-FR" dirty="0"/>
              <a:t>("http://</a:t>
            </a:r>
            <a:r>
              <a:rPr lang="fr-FR" dirty="0" smtClean="0"/>
              <a:t>fonts.com/css?family</a:t>
            </a:r>
            <a:r>
              <a:rPr lang="fr-FR" dirty="0"/>
              <a:t>=#{$family}");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/>
              <a:t>@import</a:t>
            </a:r>
            <a:r>
              <a:rPr lang="en-US" dirty="0"/>
              <a:t> "</a:t>
            </a:r>
            <a:r>
              <a:rPr lang="en-US" dirty="0" err="1"/>
              <a:t>foo.scss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b="1" dirty="0"/>
              <a:t>@import</a:t>
            </a:r>
            <a:r>
              <a:rPr lang="en-US" dirty="0"/>
              <a:t> "</a:t>
            </a:r>
            <a:r>
              <a:rPr lang="en-US" dirty="0" err="1"/>
              <a:t>foo.scss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b="1" dirty="0"/>
              <a:t>@import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("http://</a:t>
            </a:r>
            <a:r>
              <a:rPr lang="en-US" dirty="0" smtClean="0"/>
              <a:t>fonts.com/</a:t>
            </a:r>
            <a:r>
              <a:rPr lang="en-US" dirty="0" err="1" smtClean="0"/>
              <a:t>css?family</a:t>
            </a:r>
            <a:r>
              <a:rPr lang="en-US" dirty="0" smtClean="0"/>
              <a:t>=</a:t>
            </a:r>
            <a:r>
              <a:rPr lang="en-US" dirty="0" err="1" smtClean="0"/>
              <a:t>Droid+Sans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0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- </a:t>
            </a:r>
            <a:r>
              <a:rPr lang="en-US" dirty="0" smtClean="0"/>
              <a:t>@import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Подключение без импортирования:</a:t>
            </a:r>
            <a:br>
              <a:rPr lang="ru-RU" dirty="0" smtClean="0"/>
            </a:br>
            <a:r>
              <a:rPr lang="ru-RU" dirty="0" smtClean="0"/>
              <a:t>- добавить </a:t>
            </a:r>
            <a:r>
              <a:rPr lang="ru-RU" dirty="0"/>
              <a:t>нижнее подчеркивание в начало имени файла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- должен быть только 1 файл с уникальным именем либо </a:t>
            </a:r>
            <a:r>
              <a:rPr lang="ru-RU" b="1" dirty="0" smtClean="0"/>
              <a:t>с «_» </a:t>
            </a:r>
            <a:r>
              <a:rPr lang="ru-RU" dirty="0" smtClean="0"/>
              <a:t>либо </a:t>
            </a:r>
            <a:r>
              <a:rPr lang="ru-RU" b="1" dirty="0" smtClean="0"/>
              <a:t>без «_»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_</a:t>
            </a:r>
            <a:r>
              <a:rPr lang="en-US" dirty="0" err="1" smtClean="0"/>
              <a:t>setting.scss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@import </a:t>
            </a:r>
            <a:r>
              <a:rPr lang="en-US" dirty="0"/>
              <a:t>setting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5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- </a:t>
            </a:r>
            <a:r>
              <a:rPr lang="ru-RU" dirty="0" smtClean="0"/>
              <a:t> вложенный </a:t>
            </a:r>
            <a:r>
              <a:rPr lang="en-US" dirty="0" smtClean="0"/>
              <a:t>@import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</a:p>
          <a:p>
            <a:pPr marL="0" indent="0">
              <a:buNone/>
            </a:pPr>
            <a:r>
              <a:rPr lang="en-US" dirty="0"/>
              <a:t>.example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color</a:t>
            </a:r>
            <a:r>
              <a:rPr lang="en-US" dirty="0"/>
              <a:t>: red;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#main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@</a:t>
            </a:r>
            <a:r>
              <a:rPr lang="en-US" dirty="0"/>
              <a:t>import "example";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#main .example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color</a:t>
            </a:r>
            <a:r>
              <a:rPr lang="en-US" dirty="0"/>
              <a:t>: red;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8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-  </a:t>
            </a:r>
            <a:r>
              <a:rPr lang="en-US" dirty="0" smtClean="0"/>
              <a:t>@extend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</a:p>
          <a:p>
            <a:pPr marL="0" indent="0">
              <a:buNone/>
            </a:pPr>
            <a:r>
              <a:rPr lang="en-US" dirty="0"/>
              <a:t>.error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#</a:t>
            </a:r>
            <a:r>
              <a:rPr lang="en-US" dirty="0" err="1"/>
              <a:t>fdd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/>
              <a:t>seriousError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extend .error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border-width: 3px;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.error, .</a:t>
            </a:r>
            <a:r>
              <a:rPr lang="en-US" dirty="0" err="1"/>
              <a:t>seriousError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#</a:t>
            </a:r>
            <a:r>
              <a:rPr lang="en-US" dirty="0" err="1"/>
              <a:t>fdd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seriousError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border-width</a:t>
            </a:r>
            <a:r>
              <a:rPr lang="en-US" dirty="0"/>
              <a:t>: 3px;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1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-  </a:t>
            </a:r>
            <a:r>
              <a:rPr lang="en-US" dirty="0" smtClean="0"/>
              <a:t>@if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</a:p>
          <a:p>
            <a:pPr marL="0" indent="0">
              <a:buNone/>
            </a:pPr>
            <a:r>
              <a:rPr lang="en-US" dirty="0"/>
              <a:t>p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if 1 + 1 == 2 { border: 1px solid;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if 5 &lt; 3 { border: 2px dotted;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if null { border: 3px double;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p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</a:t>
            </a:r>
            <a:r>
              <a:rPr lang="en-US" dirty="0"/>
              <a:t>: 1px solid;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Препроцессоры - 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ru-RU" dirty="0" err="1" smtClean="0"/>
              <a:t>Oни</a:t>
            </a:r>
            <a:r>
              <a:rPr lang="ru-RU" dirty="0" smtClean="0"/>
              <a:t> </a:t>
            </a:r>
            <a:r>
              <a:rPr lang="ru-RU" dirty="0"/>
              <a:t>не требуют </a:t>
            </a:r>
            <a:r>
              <a:rPr lang="ru-RU" dirty="0" err="1"/>
              <a:t>браузерной</a:t>
            </a:r>
            <a:r>
              <a:rPr lang="ru-RU" dirty="0"/>
              <a:t> совместимости, генерируют валидный CSS код. 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Препроцессоры </a:t>
            </a:r>
            <a:r>
              <a:rPr lang="ru-RU" dirty="0"/>
              <a:t>делают CSS более чистым и логичным. Они позволяют нам создавать переменные и повторно использовать свойства CSS, что делает код более модульным и масштабируемым. Таким образом, при увеличение размера, код не выйдет из под контроля и не станет сложно управляемым. 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Препроцессоры </a:t>
            </a:r>
            <a:r>
              <a:rPr lang="ru-RU" dirty="0"/>
              <a:t>экономят время и делаю многие рутинные вещи за верстальщика благодаря своим особенностям, таким как: вложенные селекторы, математические функции, ссылки на родительский селектор и сообщения об ошибках, которые говорят где и почему произошла ошибка в коде, и т.д..</a:t>
            </a:r>
          </a:p>
        </p:txBody>
      </p:sp>
    </p:spTree>
    <p:extLst>
      <p:ext uri="{BB962C8B-B14F-4D97-AF65-F5344CB8AC3E}">
        <p14:creationId xmlns:p14="http://schemas.microsoft.com/office/powerpoint/2010/main" val="24870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-  </a:t>
            </a:r>
            <a:r>
              <a:rPr lang="en-US" dirty="0"/>
              <a:t>@</a:t>
            </a:r>
            <a:r>
              <a:rPr lang="en-US" dirty="0" smtClean="0"/>
              <a:t>if 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type: monster;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if $type == ocean { color: blue;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else if $type == matador { color: red;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@</a:t>
            </a:r>
            <a:r>
              <a:rPr lang="en-US" dirty="0"/>
              <a:t>else if $type == monster { color: green; 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else { color: black;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CSS: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</a:t>
            </a:r>
            <a:r>
              <a:rPr lang="en-US" dirty="0"/>
              <a:t>: green;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0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-  </a:t>
            </a:r>
            <a:r>
              <a:rPr lang="en-US" dirty="0" smtClean="0"/>
              <a:t>@for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@for</a:t>
            </a:r>
            <a:r>
              <a:rPr lang="en-US" dirty="0"/>
              <a:t> $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1 </a:t>
            </a:r>
            <a:r>
              <a:rPr lang="en-US" b="1" dirty="0"/>
              <a:t>through</a:t>
            </a:r>
            <a:r>
              <a:rPr lang="en-US" dirty="0"/>
              <a:t> 3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.</a:t>
            </a:r>
            <a:r>
              <a:rPr lang="en-US" b="1" dirty="0"/>
              <a:t>item-</a:t>
            </a:r>
            <a:r>
              <a:rPr lang="en-US" dirty="0"/>
              <a:t>#{$</a:t>
            </a:r>
            <a:r>
              <a:rPr lang="en-US" dirty="0" err="1"/>
              <a:t>i</a:t>
            </a:r>
            <a:r>
              <a:rPr lang="en-US" dirty="0"/>
              <a:t>} { </a:t>
            </a:r>
            <a:r>
              <a:rPr lang="en-US" b="1" dirty="0"/>
              <a:t>width</a:t>
            </a:r>
            <a:r>
              <a:rPr lang="en-US" dirty="0"/>
              <a:t>: 2em </a:t>
            </a:r>
            <a:r>
              <a:rPr lang="en-US" b="1" dirty="0"/>
              <a:t>*</a:t>
            </a:r>
            <a:r>
              <a:rPr lang="en-US" dirty="0"/>
              <a:t> $</a:t>
            </a:r>
            <a:r>
              <a:rPr lang="en-US" dirty="0" err="1"/>
              <a:t>i</a:t>
            </a:r>
            <a:r>
              <a:rPr lang="en-US" dirty="0"/>
              <a:t>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CSS:</a:t>
            </a:r>
          </a:p>
          <a:p>
            <a:pPr marL="0" indent="0">
              <a:buNone/>
            </a:pPr>
            <a:r>
              <a:rPr lang="en-US" b="1" dirty="0" smtClean="0"/>
              <a:t>.</a:t>
            </a:r>
            <a:r>
              <a:rPr lang="en-US" b="1" dirty="0"/>
              <a:t>item-1</a:t>
            </a:r>
            <a:r>
              <a:rPr lang="en-US" dirty="0"/>
              <a:t> { </a:t>
            </a:r>
            <a:r>
              <a:rPr lang="en-US" b="1" dirty="0"/>
              <a:t>width</a:t>
            </a:r>
            <a:r>
              <a:rPr lang="en-US" dirty="0"/>
              <a:t>: 2em;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.</a:t>
            </a:r>
            <a:r>
              <a:rPr lang="en-US" b="1" dirty="0"/>
              <a:t>item-2</a:t>
            </a:r>
            <a:r>
              <a:rPr lang="en-US" dirty="0"/>
              <a:t> { </a:t>
            </a:r>
            <a:r>
              <a:rPr lang="en-US" b="1" dirty="0"/>
              <a:t>width</a:t>
            </a:r>
            <a:r>
              <a:rPr lang="en-US" dirty="0"/>
              <a:t>: 4em;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.</a:t>
            </a:r>
            <a:r>
              <a:rPr lang="en-US" b="1" dirty="0"/>
              <a:t>item-3</a:t>
            </a:r>
            <a:r>
              <a:rPr lang="en-US" dirty="0"/>
              <a:t> { </a:t>
            </a:r>
            <a:r>
              <a:rPr lang="en-US" b="1" dirty="0"/>
              <a:t>width</a:t>
            </a:r>
            <a:r>
              <a:rPr lang="en-US" dirty="0"/>
              <a:t>: 6em; 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2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-  </a:t>
            </a:r>
            <a:r>
              <a:rPr lang="en-US" dirty="0" smtClean="0"/>
              <a:t>@each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@each $animal in puma, </a:t>
            </a:r>
            <a:r>
              <a:rPr lang="en-US" dirty="0" smtClean="0"/>
              <a:t>sea, egret { </a:t>
            </a:r>
          </a:p>
          <a:p>
            <a:pPr marL="0" indent="0">
              <a:buNone/>
            </a:pPr>
            <a:r>
              <a:rPr lang="en-US" dirty="0" smtClean="0"/>
              <a:t>.#{$</a:t>
            </a:r>
            <a:r>
              <a:rPr lang="en-US" dirty="0"/>
              <a:t>animal}-icon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('/images/#{$animal}.</a:t>
            </a:r>
            <a:r>
              <a:rPr lang="en-US" dirty="0" err="1"/>
              <a:t>png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.puma-icon { background-image: </a:t>
            </a:r>
            <a:r>
              <a:rPr lang="en-US" dirty="0" err="1"/>
              <a:t>url</a:t>
            </a:r>
            <a:r>
              <a:rPr lang="en-US" dirty="0"/>
              <a:t>('/images/puma.png'); } 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.</a:t>
            </a:r>
            <a:r>
              <a:rPr lang="en-US" smtClean="0"/>
              <a:t>sea-icon </a:t>
            </a:r>
            <a:r>
              <a:rPr lang="en-US" dirty="0"/>
              <a:t>{ background-image: </a:t>
            </a:r>
            <a:r>
              <a:rPr lang="en-US" dirty="0" err="1"/>
              <a:t>url</a:t>
            </a:r>
            <a:r>
              <a:rPr lang="en-US" dirty="0"/>
              <a:t>('/</a:t>
            </a:r>
            <a:r>
              <a:rPr lang="en-US" dirty="0" smtClean="0"/>
              <a:t>images/sea.png</a:t>
            </a:r>
            <a:r>
              <a:rPr lang="en-US" dirty="0"/>
              <a:t>');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egret-icon { background-image: </a:t>
            </a:r>
            <a:r>
              <a:rPr lang="en-US" dirty="0" err="1"/>
              <a:t>url</a:t>
            </a:r>
            <a:r>
              <a:rPr lang="en-US" dirty="0"/>
              <a:t>('/images/egret.png'); 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0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-  </a:t>
            </a:r>
            <a:r>
              <a:rPr lang="en-US" dirty="0" smtClean="0"/>
              <a:t>@while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: 6;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/>
              <a:t>while</a:t>
            </a:r>
            <a:r>
              <a:rPr lang="en-US" dirty="0"/>
              <a:t> $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&gt;</a:t>
            </a:r>
            <a:r>
              <a:rPr lang="en-US" dirty="0"/>
              <a:t> 0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.</a:t>
            </a:r>
            <a:r>
              <a:rPr lang="en-US" b="1" dirty="0"/>
              <a:t>item-</a:t>
            </a:r>
            <a:r>
              <a:rPr lang="en-US" dirty="0"/>
              <a:t>#{$</a:t>
            </a:r>
            <a:r>
              <a:rPr lang="en-US" dirty="0" err="1"/>
              <a:t>i</a:t>
            </a:r>
            <a:r>
              <a:rPr lang="en-US" dirty="0"/>
              <a:t>} { </a:t>
            </a:r>
            <a:r>
              <a:rPr lang="en-US" b="1" dirty="0"/>
              <a:t>width</a:t>
            </a:r>
            <a:r>
              <a:rPr lang="en-US" dirty="0"/>
              <a:t>: 2em </a:t>
            </a:r>
            <a:r>
              <a:rPr lang="en-US" b="1" dirty="0"/>
              <a:t>*</a:t>
            </a:r>
            <a:r>
              <a:rPr lang="en-US" dirty="0"/>
              <a:t> $</a:t>
            </a:r>
            <a:r>
              <a:rPr lang="en-US" dirty="0" err="1"/>
              <a:t>i</a:t>
            </a:r>
            <a:r>
              <a:rPr lang="en-US" dirty="0"/>
              <a:t>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</a:t>
            </a:r>
            <a:r>
              <a:rPr lang="en-US" dirty="0" err="1"/>
              <a:t>i</a:t>
            </a:r>
            <a:r>
              <a:rPr lang="en-US" dirty="0"/>
              <a:t>: $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2;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/>
              <a:t>.item-6</a:t>
            </a:r>
            <a:r>
              <a:rPr lang="en-US" dirty="0"/>
              <a:t> { </a:t>
            </a:r>
            <a:r>
              <a:rPr lang="en-US" b="1" dirty="0"/>
              <a:t>width</a:t>
            </a:r>
            <a:r>
              <a:rPr lang="en-US" dirty="0"/>
              <a:t>: 12em;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.</a:t>
            </a:r>
            <a:r>
              <a:rPr lang="en-US" b="1" dirty="0"/>
              <a:t>item-4</a:t>
            </a:r>
            <a:r>
              <a:rPr lang="en-US" dirty="0"/>
              <a:t> { </a:t>
            </a:r>
            <a:r>
              <a:rPr lang="en-US" b="1" dirty="0"/>
              <a:t>width</a:t>
            </a:r>
            <a:r>
              <a:rPr lang="en-US" dirty="0"/>
              <a:t>: 8em; }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.</a:t>
            </a:r>
            <a:r>
              <a:rPr lang="en-US" b="1" dirty="0"/>
              <a:t>item-2</a:t>
            </a:r>
            <a:r>
              <a:rPr lang="en-US" dirty="0"/>
              <a:t> { </a:t>
            </a:r>
            <a:r>
              <a:rPr lang="en-US" b="1" dirty="0"/>
              <a:t>width</a:t>
            </a:r>
            <a:r>
              <a:rPr lang="en-US" dirty="0"/>
              <a:t>: 4em; 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</a:t>
            </a:r>
            <a:r>
              <a:rPr lang="ru-RU" dirty="0"/>
              <a:t> -  </a:t>
            </a:r>
            <a:r>
              <a:rPr lang="en-US" dirty="0" smtClean="0"/>
              <a:t>@</a:t>
            </a:r>
            <a:r>
              <a:rPr lang="en-US" dirty="0" err="1" smtClean="0"/>
              <a:t>mixin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SASS: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mixin</a:t>
            </a:r>
            <a:r>
              <a:rPr lang="en-US" dirty="0"/>
              <a:t> </a:t>
            </a:r>
            <a:r>
              <a:rPr lang="en-US" b="1" dirty="0"/>
              <a:t>sexy-border</a:t>
            </a:r>
            <a:r>
              <a:rPr lang="en-US" dirty="0"/>
              <a:t>($color</a:t>
            </a:r>
            <a:r>
              <a:rPr lang="en-US" b="1" dirty="0"/>
              <a:t>,</a:t>
            </a:r>
            <a:r>
              <a:rPr lang="en-US" dirty="0"/>
              <a:t> $width)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border</a:t>
            </a:r>
            <a:r>
              <a:rPr lang="en-US" dirty="0"/>
              <a:t>: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color</a:t>
            </a:r>
            <a:r>
              <a:rPr lang="en-US" dirty="0"/>
              <a:t>: $color;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width</a:t>
            </a:r>
            <a:r>
              <a:rPr lang="en-US" dirty="0"/>
              <a:t>: $width;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style</a:t>
            </a:r>
            <a:r>
              <a:rPr lang="en-US" dirty="0"/>
              <a:t>: dashed;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/>
              <a:t>{ </a:t>
            </a:r>
            <a:r>
              <a:rPr lang="en-US" b="1" dirty="0"/>
              <a:t>@include</a:t>
            </a:r>
            <a:r>
              <a:rPr lang="en-US" dirty="0"/>
              <a:t> </a:t>
            </a:r>
            <a:r>
              <a:rPr lang="en-US" b="1" dirty="0"/>
              <a:t>sexy-border</a:t>
            </a:r>
            <a:r>
              <a:rPr lang="en-US" dirty="0"/>
              <a:t>(blue</a:t>
            </a:r>
            <a:r>
              <a:rPr lang="en-US" b="1" dirty="0"/>
              <a:t>,</a:t>
            </a:r>
            <a:r>
              <a:rPr lang="en-US" dirty="0"/>
              <a:t> 1in);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CSS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p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border-color</a:t>
            </a:r>
            <a:r>
              <a:rPr lang="en-US" dirty="0"/>
              <a:t>: blue;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border-width</a:t>
            </a:r>
            <a:r>
              <a:rPr lang="en-US" dirty="0"/>
              <a:t>: 1in;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border-style</a:t>
            </a:r>
            <a:r>
              <a:rPr lang="en-US" dirty="0"/>
              <a:t>: dashed;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878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Постпроцессоры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Постпроцессор</a:t>
            </a:r>
            <a:r>
              <a:rPr lang="en-US" dirty="0" smtClean="0"/>
              <a:t> - </a:t>
            </a:r>
            <a:r>
              <a:rPr lang="ru-RU" dirty="0" smtClean="0"/>
              <a:t>это </a:t>
            </a:r>
            <a:r>
              <a:rPr lang="ru-RU" dirty="0"/>
              <a:t>программа на вход которой дается </a:t>
            </a:r>
            <a:r>
              <a:rPr lang="ru-RU" dirty="0" err="1"/>
              <a:t>css</a:t>
            </a:r>
            <a:r>
              <a:rPr lang="ru-RU" dirty="0"/>
              <a:t>, а на выходе получается </a:t>
            </a:r>
            <a:r>
              <a:rPr lang="ru-RU" dirty="0" err="1"/>
              <a:t>css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310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Постпроцессоры</a:t>
            </a:r>
            <a:r>
              <a:rPr lang="en-US" dirty="0" smtClean="0"/>
              <a:t> - </a:t>
            </a:r>
            <a:r>
              <a:rPr lang="en-US" dirty="0" err="1" smtClean="0"/>
              <a:t>PostCSS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 err="1" smtClean="0"/>
              <a:t>Autoprefixer</a:t>
            </a:r>
            <a:endParaRPr lang="en-US" sz="1600" b="1" dirty="0" smtClean="0"/>
          </a:p>
          <a:p>
            <a:pPr marL="400050" lvl="1" indent="0">
              <a:buNone/>
            </a:pPr>
            <a:r>
              <a:rPr lang="ru-RU" sz="1600" i="1" dirty="0"/>
              <a:t>добавляет и чистит </a:t>
            </a:r>
            <a:r>
              <a:rPr lang="ru-RU" sz="1600" i="1" dirty="0" err="1"/>
              <a:t>браузерные</a:t>
            </a:r>
            <a:r>
              <a:rPr lang="ru-RU" sz="1600" i="1" dirty="0"/>
              <a:t> префиксы</a:t>
            </a:r>
            <a:endParaRPr lang="en-US" sz="1600" i="1" dirty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 err="1" smtClean="0"/>
              <a:t>Stylelint</a:t>
            </a:r>
            <a:endParaRPr lang="en-US" sz="1600" b="1" dirty="0" smtClean="0"/>
          </a:p>
          <a:p>
            <a:pPr marL="400050" lvl="1" indent="0">
              <a:buNone/>
            </a:pPr>
            <a:r>
              <a:rPr lang="ru-RU" sz="1600" dirty="0"/>
              <a:t>анализирует CSS-код на предмет наличия в нем ошибок</a:t>
            </a:r>
            <a:endParaRPr lang="ru-RU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CSS Modules</a:t>
            </a:r>
          </a:p>
          <a:p>
            <a:pPr marL="400050" lvl="1" indent="0">
              <a:buNone/>
            </a:pPr>
            <a:r>
              <a:rPr lang="ru-RU" sz="1600" i="1" dirty="0"/>
              <a:t>изменяет названия классов по некоторому паттерну</a:t>
            </a:r>
            <a:endParaRPr lang="ru-RU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 err="1" smtClean="0"/>
              <a:t>PreCSS</a:t>
            </a:r>
            <a:endParaRPr lang="en-US" sz="1600" b="1" dirty="0" smtClean="0"/>
          </a:p>
          <a:p>
            <a:pPr marL="400050" lvl="1" indent="0">
              <a:buNone/>
            </a:pPr>
            <a:r>
              <a:rPr lang="ru-RU" sz="1600" i="1" dirty="0"/>
              <a:t>набор расширений, которые повторяют часть функций препроцессоров типа </a:t>
            </a:r>
            <a:r>
              <a:rPr lang="ru-RU" sz="1600" i="1" dirty="0" err="1"/>
              <a:t>Sass</a:t>
            </a:r>
            <a:r>
              <a:rPr lang="ru-RU" sz="1600" i="1" dirty="0"/>
              <a:t> или LESS</a:t>
            </a:r>
            <a:endParaRPr lang="ru-RU" sz="16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 err="1"/>
              <a:t>P</a:t>
            </a:r>
            <a:r>
              <a:rPr lang="en-US" sz="1600" b="1" dirty="0" err="1" smtClean="0"/>
              <a:t>ostcss-cssnext</a:t>
            </a:r>
            <a:endParaRPr lang="en-US" sz="1600" b="1" dirty="0" smtClean="0"/>
          </a:p>
          <a:p>
            <a:pPr marL="400050" lvl="1" indent="0">
              <a:buNone/>
            </a:pPr>
            <a:r>
              <a:rPr lang="ru-RU" sz="1600" i="1" dirty="0"/>
              <a:t>набор расширений для эмуляции функций из незаконченных черновиков CSS-спецификаций</a:t>
            </a:r>
            <a:endParaRPr lang="en-US" sz="1600" i="1" dirty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 err="1" smtClean="0"/>
              <a:t>CSSnano</a:t>
            </a:r>
            <a:endParaRPr lang="en-US" sz="1600" b="1" dirty="0" smtClean="0"/>
          </a:p>
          <a:p>
            <a:pPr marL="400050" lvl="1" indent="0">
              <a:buNone/>
            </a:pPr>
            <a:r>
              <a:rPr lang="ru-RU" sz="1600" i="1" dirty="0"/>
              <a:t>уменьшает размер CSS-кода, убирая пробелы и переписывая код в сжатой форме</a:t>
            </a:r>
            <a:r>
              <a:rPr lang="ru-RU" sz="1600" i="1" dirty="0" smtClean="0"/>
              <a:t>.</a:t>
            </a:r>
            <a:endParaRPr lang="ru-RU" sz="1600" b="1" baseline="30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 err="1"/>
              <a:t>P</a:t>
            </a:r>
            <a:r>
              <a:rPr lang="en-US" sz="1600" b="1" dirty="0" err="1" smtClean="0"/>
              <a:t>ostcss</a:t>
            </a:r>
            <a:r>
              <a:rPr lang="en-US" sz="1600" b="1" dirty="0" smtClean="0"/>
              <a:t>-assets, </a:t>
            </a:r>
            <a:r>
              <a:rPr lang="en-US" sz="1600" b="1" dirty="0" err="1" smtClean="0"/>
              <a:t>Postcss</a:t>
            </a:r>
            <a:r>
              <a:rPr lang="en-US" sz="1600" b="1" dirty="0" smtClean="0"/>
              <a:t>-inline-</a:t>
            </a:r>
            <a:r>
              <a:rPr lang="en-US" sz="1600" b="1" dirty="0" err="1" smtClean="0"/>
              <a:t>svg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ru-RU" sz="1600" i="1" dirty="0" smtClean="0"/>
              <a:t>для </a:t>
            </a:r>
            <a:r>
              <a:rPr lang="ru-RU" sz="1600" i="1" dirty="0"/>
              <a:t>работы с графикой</a:t>
            </a:r>
            <a:endParaRPr lang="ru-RU" sz="1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4094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Препроцессоры</a:t>
            </a:r>
            <a:r>
              <a:rPr lang="en-US" dirty="0" smtClean="0"/>
              <a:t> 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Haml</a:t>
            </a:r>
            <a:r>
              <a:rPr lang="ru-RU" dirty="0"/>
              <a:t> (</a:t>
            </a:r>
            <a:r>
              <a:rPr lang="ru-RU" i="1" dirty="0"/>
              <a:t>HTML abstraction </a:t>
            </a:r>
            <a:r>
              <a:rPr lang="ru-RU" i="1" dirty="0" err="1"/>
              <a:t>markup</a:t>
            </a:r>
            <a:r>
              <a:rPr lang="ru-RU" i="1" dirty="0"/>
              <a:t> </a:t>
            </a:r>
            <a:r>
              <a:rPr lang="ru-RU" i="1" dirty="0" err="1" smtClean="0"/>
              <a:t>language</a:t>
            </a:r>
            <a:r>
              <a:rPr lang="ru-RU" dirty="0" smtClean="0"/>
              <a:t>) </a:t>
            </a:r>
            <a:r>
              <a:rPr lang="ru-RU" dirty="0"/>
              <a:t>— это язык разметки с единственной целью — предоставить возможность писать красивую разметку. Являясь собственным языком разметки, код, написанный на </a:t>
            </a:r>
            <a:r>
              <a:rPr lang="ru-RU" dirty="0" err="1"/>
              <a:t>Haml</a:t>
            </a:r>
            <a:r>
              <a:rPr lang="ru-RU" dirty="0"/>
              <a:t>, позже преобразуется в HTML. </a:t>
            </a:r>
          </a:p>
        </p:txBody>
      </p:sp>
    </p:spTree>
    <p:extLst>
      <p:ext uri="{BB962C8B-B14F-4D97-AF65-F5344CB8AC3E}">
        <p14:creationId xmlns:p14="http://schemas.microsoft.com/office/powerpoint/2010/main" val="13924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Haml</a:t>
            </a:r>
            <a:r>
              <a:rPr lang="en-US" dirty="0" smtClean="0"/>
              <a:t> - </a:t>
            </a:r>
            <a:r>
              <a:rPr lang="en-US" dirty="0" err="1" smtClean="0"/>
              <a:t>Doctype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!!! 5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HTML:</a:t>
            </a:r>
          </a:p>
          <a:p>
            <a:pPr marL="0" indent="0">
              <a:buNone/>
            </a:pPr>
            <a:r>
              <a:rPr lang="en-US" dirty="0" smtClean="0"/>
              <a:t>	&lt;!</a:t>
            </a:r>
            <a:r>
              <a:rPr lang="en-US" dirty="0"/>
              <a:t>DOCTYPE html&gt;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6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/>
              <a:t>body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%</a:t>
            </a:r>
            <a:r>
              <a:rPr lang="en-US" dirty="0"/>
              <a:t>header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%</a:t>
            </a:r>
            <a:r>
              <a:rPr lang="en-US" dirty="0"/>
              <a:t>h1 </a:t>
            </a:r>
            <a:r>
              <a:rPr lang="ru-RU" dirty="0"/>
              <a:t>Привет, мир!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%</a:t>
            </a:r>
            <a:r>
              <a:rPr lang="en-US" dirty="0" smtClean="0"/>
              <a:t>section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%</a:t>
            </a:r>
            <a:r>
              <a:rPr lang="en-US" dirty="0"/>
              <a:t>p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HTML: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&lt;</a:t>
            </a:r>
            <a:r>
              <a:rPr lang="en-US" dirty="0"/>
              <a:t>header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h1&gt;</a:t>
            </a:r>
            <a:r>
              <a:rPr lang="ru-RU" dirty="0"/>
              <a:t>Привет, мир!&lt;/</a:t>
            </a:r>
            <a:r>
              <a:rPr lang="en-US" dirty="0"/>
              <a:t>h1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&lt;/</a:t>
            </a:r>
            <a:r>
              <a:rPr lang="en-US" dirty="0"/>
              <a:t>header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&lt;</a:t>
            </a:r>
            <a:r>
              <a:rPr lang="en-US" dirty="0"/>
              <a:t>section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.&lt;/p</a:t>
            </a:r>
            <a:r>
              <a:rPr lang="en-US" dirty="0" smtClean="0"/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&lt;/</a:t>
            </a:r>
            <a:r>
              <a:rPr lang="en-US" dirty="0"/>
              <a:t>section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6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– </a:t>
            </a:r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img</a:t>
            </a:r>
            <a:r>
              <a:rPr lang="en-US" dirty="0"/>
              <a:t>{:</a:t>
            </a:r>
            <a:r>
              <a:rPr lang="en-US" dirty="0" err="1"/>
              <a:t>src</a:t>
            </a:r>
            <a:r>
              <a:rPr lang="en-US" dirty="0"/>
              <a:t> =&gt; "shay.jpg", :alt =&gt; "</a:t>
            </a:r>
            <a:r>
              <a:rPr lang="ru-RU" dirty="0" err="1"/>
              <a:t>Шэй</a:t>
            </a:r>
            <a:r>
              <a:rPr lang="ru-RU" dirty="0"/>
              <a:t> </a:t>
            </a:r>
            <a:r>
              <a:rPr lang="ru-RU" dirty="0" err="1"/>
              <a:t>Хоу</a:t>
            </a:r>
            <a:r>
              <a:rPr lang="ru-RU" dirty="0"/>
              <a:t>"}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%</a:t>
            </a:r>
            <a:r>
              <a:rPr lang="en-US" dirty="0" err="1"/>
              <a:t>img</a:t>
            </a:r>
            <a:r>
              <a:rPr lang="en-US" dirty="0"/>
              <a:t>{</a:t>
            </a:r>
            <a:r>
              <a:rPr lang="en-US" dirty="0" err="1"/>
              <a:t>src</a:t>
            </a:r>
            <a:r>
              <a:rPr lang="en-US" dirty="0"/>
              <a:t>: "shay.jpg", alt: "</a:t>
            </a:r>
            <a:r>
              <a:rPr lang="ru-RU" dirty="0" err="1"/>
              <a:t>Шэй</a:t>
            </a:r>
            <a:r>
              <a:rPr lang="ru-RU" dirty="0"/>
              <a:t> </a:t>
            </a:r>
            <a:r>
              <a:rPr lang="ru-RU" dirty="0" err="1"/>
              <a:t>Хоу</a:t>
            </a:r>
            <a:r>
              <a:rPr lang="ru-RU" dirty="0"/>
              <a:t>"}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%</a:t>
            </a:r>
            <a:r>
              <a:rPr lang="en-US" dirty="0" err="1"/>
              <a:t>img</a:t>
            </a: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="shay.jpg" alt="</a:t>
            </a:r>
            <a:r>
              <a:rPr lang="ru-RU" dirty="0" err="1"/>
              <a:t>Шэй</a:t>
            </a:r>
            <a:r>
              <a:rPr lang="ru-RU" dirty="0"/>
              <a:t> </a:t>
            </a:r>
            <a:r>
              <a:rPr lang="ru-RU" dirty="0" err="1"/>
              <a:t>Хоу</a:t>
            </a:r>
            <a:r>
              <a:rPr lang="ru-RU" dirty="0" smtClean="0"/>
              <a:t>")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HTML: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="shay.jpg" alt="</a:t>
            </a:r>
            <a:r>
              <a:rPr lang="ru-RU" dirty="0" err="1"/>
              <a:t>Шэй</a:t>
            </a:r>
            <a:r>
              <a:rPr lang="ru-RU" dirty="0"/>
              <a:t> </a:t>
            </a:r>
            <a:r>
              <a:rPr lang="ru-RU" dirty="0" err="1"/>
              <a:t>Хоу</a:t>
            </a:r>
            <a:r>
              <a:rPr lang="ru-RU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="shay.jpg" alt="</a:t>
            </a:r>
            <a:r>
              <a:rPr lang="ru-RU" dirty="0" err="1"/>
              <a:t>Шэй</a:t>
            </a:r>
            <a:r>
              <a:rPr lang="ru-RU" dirty="0"/>
              <a:t> </a:t>
            </a:r>
            <a:r>
              <a:rPr lang="ru-RU" dirty="0" err="1"/>
              <a:t>Хоу</a:t>
            </a:r>
            <a:r>
              <a:rPr lang="ru-RU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="shay.jpg" alt="</a:t>
            </a:r>
            <a:r>
              <a:rPr lang="ru-RU" dirty="0" err="1"/>
              <a:t>Шэй</a:t>
            </a:r>
            <a:r>
              <a:rPr lang="ru-RU" dirty="0"/>
              <a:t> </a:t>
            </a:r>
            <a:r>
              <a:rPr lang="ru-RU" dirty="0" err="1"/>
              <a:t>Хоу</a:t>
            </a:r>
            <a:r>
              <a:rPr lang="ru-RU" dirty="0"/>
              <a:t>"&gt;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7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– </a:t>
            </a:r>
            <a:r>
              <a:rPr lang="en-US" dirty="0" smtClean="0"/>
              <a:t>class</a:t>
            </a:r>
            <a:r>
              <a:rPr lang="ru-RU" dirty="0" smtClean="0"/>
              <a:t> и </a:t>
            </a:r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en-US" sz="2600" dirty="0"/>
              <a:t>%</a:t>
            </a:r>
            <a:r>
              <a:rPr lang="en-US" sz="2600" dirty="0" err="1"/>
              <a:t>section.feature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%</a:t>
            </a:r>
            <a:r>
              <a:rPr lang="en-US" sz="2600" dirty="0" err="1"/>
              <a:t>section.feature.special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%</a:t>
            </a:r>
            <a:r>
              <a:rPr lang="en-US" sz="2600" dirty="0" err="1"/>
              <a:t>section#hello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%</a:t>
            </a:r>
            <a:r>
              <a:rPr lang="en-US" sz="2600" dirty="0" err="1"/>
              <a:t>section#hello.feature</a:t>
            </a:r>
            <a:r>
              <a:rPr lang="en-US" sz="2600" dirty="0"/>
              <a:t>(role="region")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B0F0"/>
                </a:solidFill>
              </a:rPr>
              <a:t>HTML:</a:t>
            </a:r>
          </a:p>
          <a:p>
            <a:pPr marL="0" indent="0">
              <a:buNone/>
            </a:pPr>
            <a:r>
              <a:rPr lang="en-US" sz="2600" dirty="0"/>
              <a:t>&lt;section class="feature"&gt;&lt;/section&gt;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&lt;</a:t>
            </a:r>
            <a:r>
              <a:rPr lang="en-US" sz="2600" dirty="0"/>
              <a:t>section class="feature special"&gt;&lt;/section&gt;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&lt;</a:t>
            </a:r>
            <a:r>
              <a:rPr lang="en-US" sz="2600" dirty="0"/>
              <a:t>section id="hello"&gt;&lt;/section&gt;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&lt;</a:t>
            </a:r>
            <a:r>
              <a:rPr lang="en-US" sz="2600" dirty="0"/>
              <a:t>section class="feature" id="hello" role="region"&gt;&lt;/section&gt;</a:t>
            </a:r>
            <a:endParaRPr lang="ru-RU" sz="2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2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Haml</a:t>
            </a:r>
            <a:r>
              <a:rPr lang="en-US" dirty="0"/>
              <a:t> – class</a:t>
            </a:r>
            <a:r>
              <a:rPr lang="ru-RU" dirty="0"/>
              <a:t> и </a:t>
            </a:r>
            <a:r>
              <a:rPr lang="en-US" dirty="0" smtClean="0"/>
              <a:t>id (div)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HAML: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awesome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awesome.lesson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#getting-</a:t>
            </a:r>
            <a:r>
              <a:rPr lang="en-US" dirty="0" err="1" smtClean="0"/>
              <a:t>started.lesson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HTML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&lt;div class="awesome"&gt;&lt;/div&gt;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class="awesome lesson"&gt;&lt;/div&gt;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class="lesson" id="getting-started"&gt;&lt;/div&gt;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3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841</Words>
  <Application>Microsoft Office PowerPoint</Application>
  <PresentationFormat>Экран (4:3)</PresentationFormat>
  <Paragraphs>370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9" baseType="lpstr">
      <vt:lpstr>Arial</vt:lpstr>
      <vt:lpstr>Calibri</vt:lpstr>
      <vt:lpstr>Тема Office</vt:lpstr>
      <vt:lpstr>Разработка верстки. Препроцессоры и  постпроцессоры.</vt:lpstr>
      <vt:lpstr>Препроцессоры</vt:lpstr>
      <vt:lpstr>Препроцессоры - преимущества</vt:lpstr>
      <vt:lpstr>Препроцессоры HTML</vt:lpstr>
      <vt:lpstr>Haml - Doctype</vt:lpstr>
      <vt:lpstr>Haml – элементы</vt:lpstr>
      <vt:lpstr>Haml – атрибуты</vt:lpstr>
      <vt:lpstr>Haml – class и id</vt:lpstr>
      <vt:lpstr>Haml – class и id (div)</vt:lpstr>
      <vt:lpstr>Haml – логические атрибуты</vt:lpstr>
      <vt:lpstr>Haml – Экранирование текста</vt:lpstr>
      <vt:lpstr>Haml – Комментарии</vt:lpstr>
      <vt:lpstr>Haml – Фильтры</vt:lpstr>
      <vt:lpstr>Haml – Javascript</vt:lpstr>
      <vt:lpstr>Haml – SASS</vt:lpstr>
      <vt:lpstr>Препроцессоры CSS</vt:lpstr>
      <vt:lpstr>SCSS или SASS</vt:lpstr>
      <vt:lpstr>SASS - Вложения</vt:lpstr>
      <vt:lpstr>SASS – Ссылка на родителя</vt:lpstr>
      <vt:lpstr>SASS – Вложенные свойства</vt:lpstr>
      <vt:lpstr>SASS – Шаблонные селекторы</vt:lpstr>
      <vt:lpstr>SASS – Переменные</vt:lpstr>
      <vt:lpstr>SASS – типы данных</vt:lpstr>
      <vt:lpstr>SASS – Операции</vt:lpstr>
      <vt:lpstr>SASS - @import</vt:lpstr>
      <vt:lpstr>SASS - @import</vt:lpstr>
      <vt:lpstr>SASS -  вложенный @import</vt:lpstr>
      <vt:lpstr>SASS -  @extend</vt:lpstr>
      <vt:lpstr>SASS -  @if</vt:lpstr>
      <vt:lpstr>SASS -  @if else</vt:lpstr>
      <vt:lpstr>SASS -  @for</vt:lpstr>
      <vt:lpstr>SASS -  @each</vt:lpstr>
      <vt:lpstr>SASS -  @while</vt:lpstr>
      <vt:lpstr>SASS -  @mixin</vt:lpstr>
      <vt:lpstr>Постпроцессоры</vt:lpstr>
      <vt:lpstr>Постпроцессоры - PostCSS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67</cp:revision>
  <dcterms:modified xsi:type="dcterms:W3CDTF">2021-10-08T07:34:33Z</dcterms:modified>
</cp:coreProperties>
</file>