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A%D1%80%D0%B8%D0%BF%D1%82%D0%BE%D0%B2%D1%8B%D0%B9_%D1%8F%D0%B7%D1%8B%D0%B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2800" dirty="0" smtClean="0"/>
              <a:t>$a = 1;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число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$</a:t>
            </a:r>
            <a:r>
              <a:rPr lang="en-US" sz="2800" dirty="0" smtClean="0"/>
              <a:t>b = "23</a:t>
            </a:r>
            <a:r>
              <a:rPr lang="en-US" sz="2800" dirty="0" smtClean="0"/>
              <a:t>";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число или строка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$</a:t>
            </a:r>
            <a:r>
              <a:rPr lang="en-US" sz="2800" dirty="0" err="1" smtClean="0"/>
              <a:t>str</a:t>
            </a:r>
            <a:r>
              <a:rPr lang="en-US" sz="2800" dirty="0" smtClean="0"/>
              <a:t> = 'Hello world!';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строка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echo </a:t>
            </a:r>
            <a:r>
              <a:rPr lang="en-US" sz="2800" dirty="0" smtClean="0"/>
              <a:t>$a+$b;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вывод на экран суммы чисел (</a:t>
            </a:r>
            <a:r>
              <a:rPr lang="ru-RU" sz="2800" i="1" dirty="0" smtClean="0"/>
              <a:t>24)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echo </a:t>
            </a:r>
            <a:r>
              <a:rPr lang="en-US" sz="2800" dirty="0" smtClean="0"/>
              <a:t>$</a:t>
            </a:r>
            <a:r>
              <a:rPr lang="en-US" sz="2800" dirty="0" err="1" smtClean="0"/>
              <a:t>a.$b</a:t>
            </a:r>
            <a:r>
              <a:rPr lang="en-US" sz="2800" dirty="0" smtClean="0"/>
              <a:t>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вывод на экран слияния 2 строк (123)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$</a:t>
            </a:r>
            <a:r>
              <a:rPr lang="en-US" sz="2800" dirty="0" smtClean="0"/>
              <a:t>true = </a:t>
            </a:r>
            <a:r>
              <a:rPr lang="en-US" sz="2800" b="1" dirty="0" smtClean="0"/>
              <a:t>true</a:t>
            </a:r>
            <a:r>
              <a:rPr lang="en-US" sz="2800" dirty="0" smtClean="0"/>
              <a:t>; </a:t>
            </a:r>
            <a:r>
              <a:rPr lang="en-US" sz="2800" i="1" dirty="0" smtClean="0"/>
              <a:t>//</a:t>
            </a:r>
            <a:r>
              <a:rPr lang="ru-RU" sz="2800" i="1" dirty="0" smtClean="0"/>
              <a:t>булевская переменная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2800" dirty="0" smtClean="0"/>
              <a:t>$a = 'I am a';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Запись значения в переменную $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echo</a:t>
            </a:r>
            <a:r>
              <a:rPr lang="en-US" sz="2800" dirty="0" smtClean="0"/>
              <a:t> </a:t>
            </a:r>
            <a:r>
              <a:rPr lang="en-US" sz="2800" dirty="0" smtClean="0"/>
              <a:t>$a;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Вывод переменной $а</a:t>
            </a:r>
            <a:r>
              <a:rPr lang="ru-RU" sz="2800" dirty="0" smtClean="0"/>
              <a:t> </a:t>
            </a:r>
            <a:r>
              <a:rPr lang="ru-RU" sz="2800" dirty="0" smtClean="0"/>
              <a:t>$</a:t>
            </a:r>
            <a:r>
              <a:rPr lang="en-US" sz="2800" dirty="0" smtClean="0"/>
              <a:t>b = 'a</a:t>
            </a:r>
            <a:r>
              <a:rPr lang="en-US" sz="2800" dirty="0" smtClean="0"/>
              <a:t>';</a:t>
            </a:r>
          </a:p>
          <a:p>
            <a:pPr>
              <a:buNone/>
            </a:pPr>
            <a:r>
              <a:rPr lang="en-US" sz="2800" b="1" dirty="0" smtClean="0"/>
              <a:t>echo</a:t>
            </a:r>
            <a:r>
              <a:rPr lang="en-US" sz="2800" dirty="0" smtClean="0"/>
              <a:t> </a:t>
            </a:r>
            <a:r>
              <a:rPr lang="en-US" sz="2800" dirty="0" smtClean="0"/>
              <a:t>$$b;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Вывод переменной $а (дополнительный $ перед переменной $</a:t>
            </a:r>
            <a:r>
              <a:rPr lang="en-US" sz="2800" i="1" dirty="0" smtClean="0"/>
              <a:t>b)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echo</a:t>
            </a:r>
            <a:r>
              <a:rPr lang="en-US" sz="2800" dirty="0" smtClean="0"/>
              <a:t> </a:t>
            </a:r>
            <a:r>
              <a:rPr lang="en-US" sz="2800" dirty="0" smtClean="0"/>
              <a:t>${'a'};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Вывод переменной $</a:t>
            </a:r>
            <a:r>
              <a:rPr lang="en-US" sz="2800" i="1" dirty="0" smtClean="0"/>
              <a:t>a</a:t>
            </a:r>
            <a:endParaRPr lang="en-US" sz="28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переменной</a:t>
            </a:r>
            <a:r>
              <a:rPr lang="en-US" dirty="0" smtClean="0"/>
              <a:t> </a:t>
            </a:r>
            <a:r>
              <a:rPr lang="ru-RU" dirty="0" smtClean="0"/>
              <a:t>в строке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$a = 3;</a:t>
            </a:r>
          </a:p>
          <a:p>
            <a:pPr>
              <a:buNone/>
            </a:pPr>
            <a:r>
              <a:rPr lang="en-US" dirty="0" smtClean="0"/>
              <a:t>echo ‘</a:t>
            </a:r>
            <a:r>
              <a:rPr lang="ru-RU" dirty="0" smtClean="0"/>
              <a:t>Это число </a:t>
            </a:r>
            <a:r>
              <a:rPr lang="en-US" dirty="0" smtClean="0"/>
              <a:t>$a’; // </a:t>
            </a:r>
            <a:r>
              <a:rPr lang="ru-RU" dirty="0" smtClean="0"/>
              <a:t>Это число </a:t>
            </a:r>
            <a:r>
              <a:rPr lang="en-US" dirty="0" smtClean="0"/>
              <a:t>$a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“</a:t>
            </a:r>
            <a:r>
              <a:rPr lang="ru-RU" dirty="0" smtClean="0"/>
              <a:t>Это </a:t>
            </a:r>
            <a:r>
              <a:rPr lang="ru-RU" dirty="0" smtClean="0"/>
              <a:t>число </a:t>
            </a:r>
            <a:r>
              <a:rPr lang="en-US" dirty="0" smtClean="0"/>
              <a:t>$</a:t>
            </a:r>
            <a:r>
              <a:rPr lang="en-US" dirty="0" smtClean="0"/>
              <a:t>a”; //</a:t>
            </a:r>
            <a:r>
              <a:rPr lang="ru-RU" dirty="0" smtClean="0"/>
              <a:t> Это число </a:t>
            </a:r>
            <a:r>
              <a:rPr lang="en-US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2800" dirty="0" smtClean="0"/>
              <a:t>$array1 = array();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описание пустого массива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$</a:t>
            </a:r>
            <a:r>
              <a:rPr lang="en-US" sz="2800" dirty="0" smtClean="0"/>
              <a:t>array2 = array(1,3,4);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описание массива, </a:t>
            </a:r>
            <a:r>
              <a:rPr lang="ru-RU" sz="2800" i="1" dirty="0" err="1" smtClean="0"/>
              <a:t>инифилизированного</a:t>
            </a:r>
            <a:r>
              <a:rPr lang="ru-RU" sz="2800" i="1" dirty="0" smtClean="0"/>
              <a:t> 3 числами </a:t>
            </a:r>
            <a:endParaRPr lang="en-US" sz="2800" i="1" dirty="0" smtClean="0"/>
          </a:p>
          <a:p>
            <a:pPr>
              <a:buNone/>
            </a:pPr>
            <a:r>
              <a:rPr lang="ru-RU" sz="2800" dirty="0" smtClean="0"/>
              <a:t>$</a:t>
            </a:r>
            <a:r>
              <a:rPr lang="en-US" sz="2800" dirty="0" smtClean="0"/>
              <a:t>array3 = array("a" =&gt; 1, "b" =&gt; "</a:t>
            </a:r>
            <a:r>
              <a:rPr lang="en-US" sz="2800" dirty="0" err="1" smtClean="0"/>
              <a:t>bbb</a:t>
            </a:r>
            <a:r>
              <a:rPr lang="en-US" sz="2800" dirty="0" smtClean="0"/>
              <a:t>", 3 =&gt; "</a:t>
            </a:r>
            <a:r>
              <a:rPr lang="en-US" sz="2800" dirty="0" err="1" smtClean="0"/>
              <a:t>ccc</a:t>
            </a:r>
            <a:r>
              <a:rPr lang="en-US" sz="2800" dirty="0" smtClean="0"/>
              <a:t>", 4); 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// </a:t>
            </a:r>
            <a:r>
              <a:rPr lang="ru-RU" sz="2800" i="1" dirty="0" smtClean="0"/>
              <a:t>описание ассоциативного массива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echo "&lt;pre&gt;";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err="1" smtClean="0"/>
              <a:t>rint_r</a:t>
            </a:r>
            <a:r>
              <a:rPr lang="en-US" dirty="0" smtClean="0"/>
              <a:t>($array); 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"&lt;/pre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var_dump</a:t>
            </a:r>
            <a:r>
              <a:rPr lang="en-US" dirty="0" smtClean="0"/>
              <a:t>($</a:t>
            </a:r>
            <a:r>
              <a:rPr lang="en-US" dirty="0" smtClean="0"/>
              <a:t>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var_dump</a:t>
            </a:r>
            <a:r>
              <a:rPr lang="en-US" dirty="0" smtClean="0"/>
              <a:t>($</a:t>
            </a:r>
            <a:r>
              <a:rPr lang="en-US" dirty="0" smtClean="0"/>
              <a:t>array3);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1397000"/>
          <a:ext cx="8208912" cy="476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74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$a = 1;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2611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if($a == </a:t>
                      </a:r>
                      <a:r>
                        <a:rPr lang="en-US" b="1" dirty="0" smtClean="0"/>
                        <a:t>true</a:t>
                      </a:r>
                      <a:r>
                        <a:rPr lang="en-US" dirty="0" smtClean="0"/>
                        <a:t>)    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echo "</a:t>
                      </a:r>
                      <a:r>
                        <a:rPr lang="ru-RU" dirty="0" smtClean="0"/>
                        <a:t>Истина"; 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else    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echo "</a:t>
                      </a:r>
                      <a:r>
                        <a:rPr lang="ru-RU" dirty="0" smtClean="0"/>
                        <a:t>Ложь"; </a:t>
                      </a:r>
                      <a:endParaRPr lang="en-US" i="1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if($a)    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       echo "</a:t>
                      </a:r>
                      <a:r>
                        <a:rPr lang="ru-RU" dirty="0" smtClean="0"/>
                        <a:t>Истина"; 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else    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       echo "</a:t>
                      </a:r>
                      <a:r>
                        <a:rPr lang="ru-RU" dirty="0" smtClean="0"/>
                        <a:t>Ложь"; 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if($a === </a:t>
                      </a:r>
                      <a:r>
                        <a:rPr lang="en-US" b="1" dirty="0" smtClean="0"/>
                        <a:t>true</a:t>
                      </a:r>
                      <a:r>
                        <a:rPr lang="en-US" dirty="0" smtClean="0"/>
                        <a:t>)    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echo "</a:t>
                      </a:r>
                      <a:r>
                        <a:rPr lang="ru-RU" dirty="0" smtClean="0"/>
                        <a:t>Истина"; 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else    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echo "</a:t>
                      </a:r>
                      <a:r>
                        <a:rPr lang="ru-RU" dirty="0" smtClean="0"/>
                        <a:t>Ложь"; 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switch</a:t>
            </a:r>
            <a:r>
              <a:rPr lang="en-US" dirty="0" smtClean="0"/>
              <a:t>($a)     {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case </a:t>
            </a:r>
            <a:r>
              <a:rPr lang="en-US" dirty="0" smtClean="0"/>
              <a:t>1:     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		echo </a:t>
            </a:r>
            <a:r>
              <a:rPr lang="en-US" dirty="0" smtClean="0"/>
              <a:t>"a = 1";         break;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case </a:t>
            </a:r>
            <a:r>
              <a:rPr lang="en-US" dirty="0" smtClean="0"/>
              <a:t>2:    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echo </a:t>
            </a:r>
            <a:r>
              <a:rPr lang="en-US" dirty="0" smtClean="0"/>
              <a:t>"a = 2";         break;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case </a:t>
            </a:r>
            <a:r>
              <a:rPr lang="en-US" dirty="0" smtClean="0"/>
              <a:t>3:    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echo </a:t>
            </a:r>
            <a:r>
              <a:rPr lang="en-US" dirty="0" smtClean="0"/>
              <a:t>"a = 3";         break;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default</a:t>
            </a:r>
            <a:r>
              <a:rPr lang="en-US" dirty="0" smtClean="0"/>
              <a:t>:    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echo </a:t>
            </a:r>
            <a:r>
              <a:rPr lang="en-US" dirty="0" smtClean="0"/>
              <a:t>"a = 0"; 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Тернарный оператор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$b = rand(0,1);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($b) ? "</a:t>
            </a:r>
            <a:r>
              <a:rPr lang="ru-RU" dirty="0" smtClean="0"/>
              <a:t>Истина" : "Ложь";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=0;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&lt;10)     { 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echo $</a:t>
            </a:r>
            <a:r>
              <a:rPr lang="en-US" dirty="0" err="1" smtClean="0"/>
              <a:t>i</a:t>
            </a:r>
            <a:r>
              <a:rPr lang="en-US" dirty="0" smtClean="0"/>
              <a:t>." ";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$</a:t>
            </a:r>
            <a:r>
              <a:rPr lang="en-US" dirty="0" err="1" smtClean="0"/>
              <a:t>i</a:t>
            </a:r>
            <a:r>
              <a:rPr lang="en-US" dirty="0" smtClean="0"/>
              <a:t>++;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do{ 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echo $</a:t>
            </a:r>
            <a:r>
              <a:rPr lang="en-US" dirty="0" err="1" smtClean="0"/>
              <a:t>i</a:t>
            </a:r>
            <a:r>
              <a:rPr lang="en-US" dirty="0" smtClean="0"/>
              <a:t>." ";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--;  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языка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222222"/>
                </a:solidFill>
                <a:latin typeface="Arial"/>
              </a:rPr>
              <a:t> </a:t>
            </a:r>
            <a:r>
              <a:rPr lang="ru-RU" b="1" dirty="0" smtClean="0">
                <a:solidFill>
                  <a:srgbClr val="222222"/>
                </a:solidFill>
                <a:latin typeface="Arial"/>
              </a:rPr>
              <a:t>   </a:t>
            </a:r>
            <a:r>
              <a:rPr lang="en-US" b="1" i="0" dirty="0" smtClean="0">
                <a:solidFill>
                  <a:srgbClr val="222222"/>
                </a:solidFill>
                <a:latin typeface="Arial"/>
              </a:rPr>
              <a:t>PHP</a:t>
            </a:r>
            <a:r>
              <a:rPr lang="en-US" b="0" i="0" dirty="0" smtClean="0">
                <a:solidFill>
                  <a:srgbClr val="222222"/>
                </a:solidFill>
                <a:latin typeface="Arial"/>
              </a:rPr>
              <a:t> </a:t>
            </a:r>
            <a:r>
              <a:rPr lang="en-US" b="0" i="0" dirty="0" smtClean="0">
                <a:solidFill>
                  <a:srgbClr val="222222"/>
                </a:solidFill>
                <a:latin typeface="Arial"/>
              </a:rPr>
              <a:t>(</a:t>
            </a:r>
            <a:r>
              <a:rPr lang="en-US" b="0" i="1" dirty="0" smtClean="0">
                <a:solidFill>
                  <a:srgbClr val="222222"/>
                </a:solidFill>
                <a:latin typeface="Arial"/>
              </a:rPr>
              <a:t>Hypertext Preprocessor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; </a:t>
            </a:r>
            <a:r>
              <a:rPr lang="en-US" b="0" i="1" dirty="0" smtClean="0">
                <a:solidFill>
                  <a:srgbClr val="222222"/>
                </a:solidFill>
                <a:latin typeface="Arial"/>
              </a:rPr>
              <a:t>Personal </a:t>
            </a:r>
            <a:r>
              <a:rPr lang="en-US" b="0" i="1" dirty="0" smtClean="0">
                <a:solidFill>
                  <a:srgbClr val="222222"/>
                </a:solidFill>
                <a:latin typeface="Arial"/>
              </a:rPr>
              <a:t>Home Page </a:t>
            </a:r>
            <a:r>
              <a:rPr lang="en-US" b="0" i="1" dirty="0" smtClean="0">
                <a:solidFill>
                  <a:srgbClr val="222222"/>
                </a:solidFill>
                <a:latin typeface="Arial"/>
              </a:rPr>
              <a:t>Tools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)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 — </a:t>
            </a:r>
            <a:r>
              <a:rPr lang="ru-RU" dirty="0" err="1" smtClean="0">
                <a:latin typeface="Arial"/>
              </a:rPr>
              <a:t>скриптовый</a:t>
            </a:r>
            <a:r>
              <a:rPr lang="ru-RU" b="0" i="0" u="none" strike="noStrike" dirty="0" smtClean="0">
                <a:latin typeface="Arial"/>
                <a:hlinkClick r:id="rId2" tooltip="Скриптовый язык"/>
              </a:rPr>
              <a:t> </a:t>
            </a:r>
            <a:r>
              <a:rPr lang="ru-RU" b="0" i="0" u="none" strike="noStrike" dirty="0" smtClean="0">
                <a:latin typeface="Arial"/>
              </a:rPr>
              <a:t>язык</a:t>
            </a:r>
            <a:r>
              <a:rPr lang="ru-RU" b="0" i="0" dirty="0" smtClean="0">
                <a:latin typeface="Arial"/>
              </a:rPr>
              <a:t> 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общего назначения, интенсивно применяемый для разработки </a:t>
            </a:r>
            <a:r>
              <a:rPr lang="ru-RU" b="0" i="0" dirty="0" err="1" smtClean="0">
                <a:solidFill>
                  <a:srgbClr val="222222"/>
                </a:solidFill>
                <a:latin typeface="Arial"/>
              </a:rPr>
              <a:t>веб-приложений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. В настоящее время поддерживается подавляющим большинством </a:t>
            </a:r>
            <a:r>
              <a:rPr lang="ru-RU" b="0" i="0" dirty="0" err="1" smtClean="0">
                <a:solidFill>
                  <a:srgbClr val="222222"/>
                </a:solidFill>
                <a:latin typeface="Arial"/>
              </a:rPr>
              <a:t>хотсинг-провайдеров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 и является одним из лидеров среди языков, применяющихся для создания </a:t>
            </a:r>
            <a:r>
              <a:rPr lang="ru-RU" b="0" i="0" u="none" strike="noStrike" dirty="0" smtClean="0">
                <a:latin typeface="Arial"/>
              </a:rPr>
              <a:t>динамических </a:t>
            </a:r>
            <a:r>
              <a:rPr lang="ru-RU" b="0" i="0" u="none" strike="noStrike" dirty="0" err="1" smtClean="0">
                <a:latin typeface="Arial"/>
              </a:rPr>
              <a:t>веб-сайтов</a:t>
            </a:r>
            <a:r>
              <a:rPr lang="ru-RU" b="0" i="0" dirty="0" smtClean="0">
                <a:solidFill>
                  <a:srgbClr val="222222"/>
                </a:solidFill>
                <a:latin typeface="Arial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for($</a:t>
            </a:r>
            <a:r>
              <a:rPr lang="en-US" dirty="0" err="1" smtClean="0"/>
              <a:t>i</a:t>
            </a:r>
            <a:r>
              <a:rPr lang="en-US" dirty="0" smtClean="0"/>
              <a:t>=0;$</a:t>
            </a:r>
            <a:r>
              <a:rPr lang="en-US" dirty="0" err="1" smtClean="0"/>
              <a:t>i</a:t>
            </a:r>
            <a:r>
              <a:rPr lang="en-US" dirty="0" smtClean="0"/>
              <a:t>&lt;10;$</a:t>
            </a:r>
            <a:r>
              <a:rPr lang="en-US" dirty="0" err="1" smtClean="0"/>
              <a:t>i</a:t>
            </a:r>
            <a:r>
              <a:rPr lang="en-US" dirty="0" smtClean="0"/>
              <a:t>++)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echo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." 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Ассоциативный массив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mas</a:t>
            </a:r>
            <a:r>
              <a:rPr lang="en-US" dirty="0" smtClean="0"/>
              <a:t> = array("a" =&gt; "1", "b" =&gt; 2, "c" =&gt; 3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</a:t>
            </a:r>
            <a:r>
              <a:rPr lang="en-US" dirty="0" err="1" smtClean="0"/>
              <a:t>mas</a:t>
            </a:r>
            <a:r>
              <a:rPr lang="en-US" dirty="0" smtClean="0"/>
              <a:t> as $key =&gt; $item)     {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  echo $key." ".$item."&lt;</a:t>
            </a:r>
            <a:r>
              <a:rPr lang="en-US" dirty="0" err="1" smtClean="0"/>
              <a:t>br</a:t>
            </a:r>
            <a:r>
              <a:rPr lang="en-US" dirty="0" smtClean="0"/>
              <a:t>&gt;";  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($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 $item)     {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  echo $item."&lt;</a:t>
            </a:r>
            <a:r>
              <a:rPr lang="en-US" dirty="0" err="1" smtClean="0"/>
              <a:t>br</a:t>
            </a:r>
            <a:r>
              <a:rPr lang="en-US" dirty="0" smtClean="0"/>
              <a:t>&gt;";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 }  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r>
              <a:rPr lang="en-US" dirty="0" smtClean="0"/>
              <a:t>  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endParaRPr lang="ru-RU" i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i="1" dirty="0" smtClean="0">
                <a:solidFill>
                  <a:srgbClr val="92D050"/>
                </a:solidFill>
              </a:rPr>
              <a:t>//</a:t>
            </a:r>
            <a:r>
              <a:rPr lang="ru-RU" i="1" dirty="0" smtClean="0">
                <a:solidFill>
                  <a:srgbClr val="92D050"/>
                </a:solidFill>
              </a:rPr>
              <a:t>однострочный комментарий</a:t>
            </a:r>
            <a:r>
              <a:rPr lang="ru-RU" dirty="0" smtClean="0">
                <a:solidFill>
                  <a:srgbClr val="92D050"/>
                </a:solidFill>
              </a:rPr>
              <a:t>   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r>
              <a:rPr lang="ru-RU" i="1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  </a:t>
            </a:r>
            <a:endParaRPr lang="ru-RU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i="1" dirty="0" smtClean="0">
                <a:solidFill>
                  <a:srgbClr val="00B050"/>
                </a:solidFill>
              </a:rPr>
              <a:t>* </a:t>
            </a:r>
          </a:p>
          <a:p>
            <a:pPr>
              <a:buNone/>
            </a:pPr>
            <a:r>
              <a:rPr lang="ru-RU" i="1" dirty="0" smtClean="0">
                <a:solidFill>
                  <a:srgbClr val="00B050"/>
                </a:solidFill>
              </a:rPr>
              <a:t>многострочный </a:t>
            </a:r>
            <a:r>
              <a:rPr lang="ru-RU" i="1" dirty="0" smtClean="0">
                <a:solidFill>
                  <a:srgbClr val="00B050"/>
                </a:solidFill>
              </a:rPr>
              <a:t>комментарий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 </a:t>
            </a:r>
            <a:endParaRPr lang="ru-RU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i="1" dirty="0" smtClean="0">
                <a:solidFill>
                  <a:srgbClr val="00B050"/>
                </a:solidFill>
              </a:rPr>
              <a:t>*</a:t>
            </a:r>
          </a:p>
          <a:p>
            <a:pPr>
              <a:buNone/>
            </a:pPr>
            <a:r>
              <a:rPr lang="ru-RU" i="1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smtClean="0"/>
              <a:t>sum($a, $b = 10)    {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 return $a + $b;  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sum(2,3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smtClean="0"/>
              <a:t>sum(3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2800" dirty="0" err="1" smtClean="0"/>
              <a:t>function_name</a:t>
            </a:r>
            <a:r>
              <a:rPr lang="en-US" sz="2800" dirty="0" smtClean="0"/>
              <a:t>();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Вызов функции </a:t>
            </a:r>
            <a:r>
              <a:rPr lang="en-US" sz="2800" i="1" dirty="0" err="1" smtClean="0"/>
              <a:t>function_name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smtClean="0"/>
              <a:t>c = '</a:t>
            </a:r>
            <a:r>
              <a:rPr lang="en-US" sz="2800" dirty="0" err="1" smtClean="0"/>
              <a:t>function_name</a:t>
            </a:r>
            <a:r>
              <a:rPr lang="en-US" sz="2800" dirty="0" smtClean="0"/>
              <a:t>';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smtClean="0"/>
              <a:t>c();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Вызов функции </a:t>
            </a:r>
            <a:r>
              <a:rPr lang="en-US" sz="2800" i="1" dirty="0" err="1" smtClean="0"/>
              <a:t>function_name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Суперглобальные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GLOBALS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Массив </a:t>
            </a:r>
            <a:r>
              <a:rPr lang="ru-RU" dirty="0" smtClean="0"/>
              <a:t>всех глобальных переменных (в том числе и пользовательских</a:t>
            </a:r>
            <a:r>
              <a:rPr lang="ru-RU" dirty="0" smtClean="0"/>
              <a:t>).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 </a:t>
            </a:r>
            <a:r>
              <a:rPr lang="ru-RU" dirty="0" smtClean="0"/>
              <a:t>- Содержит </a:t>
            </a:r>
            <a:r>
              <a:rPr lang="ru-RU" dirty="0" smtClean="0"/>
              <a:t>переменные окружения, которые операционная система передаёт серверу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ENV</a:t>
            </a:r>
            <a:r>
              <a:rPr lang="en-US" dirty="0" smtClean="0"/>
              <a:t> </a:t>
            </a:r>
            <a:r>
              <a:rPr lang="ru-RU" dirty="0" smtClean="0"/>
              <a:t>- Текущие</a:t>
            </a:r>
            <a:r>
              <a:rPr lang="ru-RU" dirty="0" smtClean="0"/>
              <a:t> переменные </a:t>
            </a:r>
            <a:r>
              <a:rPr lang="ru-RU" dirty="0" smtClean="0"/>
              <a:t>среды. Их </a:t>
            </a:r>
            <a:r>
              <a:rPr lang="ru-RU" dirty="0" smtClean="0"/>
              <a:t>набор специфичен для платформы, на которой выполняется </a:t>
            </a:r>
            <a:r>
              <a:rPr lang="ru-RU" dirty="0" err="1" smtClean="0"/>
              <a:t>скрипт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Суперглобальные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$_GET</a:t>
            </a:r>
            <a:r>
              <a:rPr lang="en-US" dirty="0" smtClean="0"/>
              <a:t> </a:t>
            </a:r>
            <a:r>
              <a:rPr lang="ru-RU" dirty="0" smtClean="0"/>
              <a:t>- Содержит </a:t>
            </a:r>
            <a:r>
              <a:rPr lang="ru-RU" dirty="0" smtClean="0"/>
              <a:t>параметры </a:t>
            </a:r>
            <a:r>
              <a:rPr lang="en-US" dirty="0" smtClean="0"/>
              <a:t>GET-</a:t>
            </a:r>
            <a:r>
              <a:rPr lang="ru-RU" dirty="0" smtClean="0"/>
              <a:t>запроса, переданные в </a:t>
            </a:r>
            <a:r>
              <a:rPr lang="en-US" dirty="0" smtClean="0"/>
              <a:t>URI </a:t>
            </a:r>
            <a:r>
              <a:rPr lang="ru-RU" dirty="0" smtClean="0"/>
              <a:t>после знака вопроса </a:t>
            </a:r>
            <a:r>
              <a:rPr lang="ru-RU" dirty="0" smtClean="0"/>
              <a:t>«?».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POST </a:t>
            </a:r>
            <a:r>
              <a:rPr lang="ru-RU" dirty="0" smtClean="0"/>
              <a:t>- Ассоциативный </a:t>
            </a:r>
            <a:r>
              <a:rPr lang="ru-RU" dirty="0" smtClean="0"/>
              <a:t>массив значений полей </a:t>
            </a:r>
            <a:r>
              <a:rPr lang="en-US" dirty="0" smtClean="0"/>
              <a:t>HTML-</a:t>
            </a:r>
            <a:r>
              <a:rPr lang="ru-RU" dirty="0" smtClean="0"/>
              <a:t>формы при отправке методом </a:t>
            </a:r>
            <a:r>
              <a:rPr lang="en-US" dirty="0" smtClean="0"/>
              <a:t>POST. </a:t>
            </a:r>
            <a:r>
              <a:rPr lang="ru-RU" dirty="0" smtClean="0"/>
              <a:t>Индексы элементов соответствуют значению свойства </a:t>
            </a:r>
            <a:r>
              <a:rPr lang="en-US" dirty="0" smtClean="0"/>
              <a:t>name </a:t>
            </a:r>
            <a:r>
              <a:rPr lang="ru-RU" dirty="0" smtClean="0"/>
              <a:t>объектов(кнопки, формы, радио-кнопки, флажки и т. д.) </a:t>
            </a:r>
            <a:r>
              <a:rPr lang="en-US" dirty="0" smtClean="0"/>
              <a:t>HTML-</a:t>
            </a:r>
            <a:r>
              <a:rPr lang="ru-RU" dirty="0" smtClean="0"/>
              <a:t>формы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FILES</a:t>
            </a:r>
            <a:r>
              <a:rPr lang="en-US" dirty="0" smtClean="0"/>
              <a:t> </a:t>
            </a:r>
            <a:r>
              <a:rPr lang="ru-RU" dirty="0" smtClean="0"/>
              <a:t>- Ассоциативный </a:t>
            </a:r>
            <a:r>
              <a:rPr lang="ru-RU" dirty="0" smtClean="0"/>
              <a:t>массив со сведениями об отправленных методом </a:t>
            </a:r>
            <a:r>
              <a:rPr lang="en-US" dirty="0" smtClean="0"/>
              <a:t>POST </a:t>
            </a:r>
            <a:r>
              <a:rPr lang="ru-RU" dirty="0" smtClean="0"/>
              <a:t>файлах. Каждый элемент имеет индекс, идентичный значению атрибута «</a:t>
            </a:r>
            <a:r>
              <a:rPr lang="en-US" dirty="0" smtClean="0"/>
              <a:t>name» </a:t>
            </a:r>
            <a:r>
              <a:rPr lang="ru-RU" dirty="0" smtClean="0"/>
              <a:t>в форме, и, в свою очередь, также является массивом со следующими элементами</a:t>
            </a:r>
            <a:r>
              <a:rPr lang="ru-RU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</a:t>
            </a:r>
            <a:r>
              <a:rPr lang="ru-RU" dirty="0" smtClean="0"/>
              <a:t>'</a:t>
            </a:r>
            <a:r>
              <a:rPr lang="en-US" dirty="0" smtClean="0"/>
              <a:t>name'] — </a:t>
            </a:r>
            <a:r>
              <a:rPr lang="ru-RU" dirty="0" smtClean="0"/>
              <a:t>исходное имя файла на компьютере пользователя.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type'] — </a:t>
            </a:r>
            <a:r>
              <a:rPr lang="ru-RU" dirty="0" smtClean="0"/>
              <a:t>указанный агентом пользователя </a:t>
            </a:r>
            <a:r>
              <a:rPr lang="en-US" dirty="0" smtClean="0"/>
              <a:t>MIME-</a:t>
            </a:r>
            <a:r>
              <a:rPr lang="ru-RU" dirty="0" smtClean="0"/>
              <a:t>тип файла. </a:t>
            </a:r>
            <a:r>
              <a:rPr lang="en-US" dirty="0" smtClean="0"/>
              <a:t>PHP </a:t>
            </a:r>
            <a:r>
              <a:rPr lang="ru-RU" dirty="0" smtClean="0"/>
              <a:t>не проверяет его, и поэтому нет никаких гарантий, что указанный тип соответствует действительности.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size'] — </a:t>
            </a:r>
            <a:r>
              <a:rPr lang="ru-RU" dirty="0" smtClean="0"/>
              <a:t>размер файла в байтах.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err="1" smtClean="0"/>
              <a:t>tmp_name</a:t>
            </a:r>
            <a:r>
              <a:rPr lang="en-US" dirty="0" smtClean="0"/>
              <a:t>'] — </a:t>
            </a:r>
            <a:r>
              <a:rPr lang="ru-RU" dirty="0" smtClean="0"/>
              <a:t>полный путь к файлу во временной папке. Файл необходимо переместить оттуда функцией </a:t>
            </a:r>
            <a:r>
              <a:rPr lang="en-US" dirty="0" err="1" smtClean="0"/>
              <a:t>move_uploaded_file</a:t>
            </a:r>
            <a:r>
              <a:rPr lang="en-US" dirty="0" smtClean="0"/>
              <a:t>. </a:t>
            </a:r>
            <a:r>
              <a:rPr lang="ru-RU" dirty="0" smtClean="0"/>
              <a:t>Загруженные файлы из временной папки </a:t>
            </a:r>
            <a:r>
              <a:rPr lang="en-US" dirty="0" smtClean="0"/>
              <a:t>PHP </a:t>
            </a:r>
            <a:r>
              <a:rPr lang="ru-RU" dirty="0" smtClean="0"/>
              <a:t>удаляет самостоятельно.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error'] — </a:t>
            </a:r>
            <a:r>
              <a:rPr lang="ru-RU" dirty="0" smtClean="0"/>
              <a:t>код ошибки. Если файл удачно загрузился, то этот элемент будет равен 0 (</a:t>
            </a:r>
            <a:r>
              <a:rPr lang="en-US" dirty="0" smtClean="0"/>
              <a:t>UPLOAD_ERR_OK).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Суперглобальные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$_COOKIE</a:t>
            </a:r>
            <a:r>
              <a:rPr lang="en-US" dirty="0" smtClean="0"/>
              <a:t> </a:t>
            </a:r>
            <a:r>
              <a:rPr lang="ru-RU" dirty="0" smtClean="0"/>
              <a:t>-</a:t>
            </a:r>
            <a:r>
              <a:rPr lang="ru-RU" dirty="0" smtClean="0"/>
              <a:t> </a:t>
            </a:r>
            <a:r>
              <a:rPr lang="ru-RU" dirty="0" smtClean="0"/>
              <a:t>Ассоциативный </a:t>
            </a:r>
            <a:r>
              <a:rPr lang="ru-RU" dirty="0" smtClean="0"/>
              <a:t>массив с переданными агентом пользователя значениями </a:t>
            </a:r>
            <a:r>
              <a:rPr lang="ru-RU" dirty="0" err="1" smtClean="0"/>
              <a:t>куки</a:t>
            </a:r>
            <a:r>
              <a:rPr lang="ru-RU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 </a:t>
            </a:r>
            <a:r>
              <a:rPr lang="ru-RU" dirty="0" smtClean="0"/>
              <a:t>- Содержит </a:t>
            </a:r>
            <a:r>
              <a:rPr lang="ru-RU" dirty="0" smtClean="0"/>
              <a:t>данные сессии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REQUEST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Содержит </a:t>
            </a:r>
            <a:r>
              <a:rPr lang="ru-RU" dirty="0" smtClean="0"/>
              <a:t>элементы из массивов $_</a:t>
            </a:r>
            <a:r>
              <a:rPr lang="en-US" dirty="0" smtClean="0"/>
              <a:t>GET, $_POST, $_COOKIE</a:t>
            </a:r>
            <a:r>
              <a:rPr lang="ru-RU" dirty="0" smtClean="0"/>
              <a:t> и  $_</a:t>
            </a:r>
            <a:r>
              <a:rPr lang="en-US" dirty="0" smtClean="0"/>
              <a:t>FILES.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автоматическое извлечение </a:t>
            </a:r>
            <a:r>
              <a:rPr lang="en-US" dirty="0" smtClean="0"/>
              <a:t>POST</a:t>
            </a:r>
            <a:r>
              <a:rPr lang="en-US" dirty="0" smtClean="0"/>
              <a:t> </a:t>
            </a:r>
            <a:r>
              <a:rPr lang="ru-RU" dirty="0" smtClean="0"/>
              <a:t>и </a:t>
            </a:r>
            <a:r>
              <a:rPr lang="en-US" dirty="0" smtClean="0"/>
              <a:t>GET-</a:t>
            </a:r>
            <a:r>
              <a:rPr lang="ru-RU" dirty="0" smtClean="0"/>
              <a:t>параметров, а также переменных окружения </a:t>
            </a:r>
            <a:r>
              <a:rPr lang="ru-RU" dirty="0" err="1" smtClean="0"/>
              <a:t>веб-сервера</a:t>
            </a:r>
            <a:r>
              <a:rPr lang="ru-RU" dirty="0" smtClean="0"/>
              <a:t> в предопределённые массивы;</a:t>
            </a:r>
          </a:p>
          <a:p>
            <a:r>
              <a:rPr lang="ru-RU" dirty="0" smtClean="0"/>
              <a:t>взаимодействие с большим количеством различных систем управления базами </a:t>
            </a:r>
            <a:r>
              <a:rPr lang="ru-RU" dirty="0" smtClean="0"/>
              <a:t>данных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автоматизированная отправка </a:t>
            </a:r>
            <a:r>
              <a:rPr lang="en-US" dirty="0" smtClean="0"/>
              <a:t>HTTP-</a:t>
            </a:r>
            <a:r>
              <a:rPr lang="ru-RU" dirty="0" smtClean="0"/>
              <a:t>заголовков;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HTTP-</a:t>
            </a:r>
            <a:r>
              <a:rPr lang="ru-RU" dirty="0" smtClean="0"/>
              <a:t>авторизацией;</a:t>
            </a:r>
          </a:p>
          <a:p>
            <a:r>
              <a:rPr lang="ru-RU" dirty="0" smtClean="0"/>
              <a:t>работа с </a:t>
            </a:r>
            <a:r>
              <a:rPr lang="en-US" dirty="0" smtClean="0"/>
              <a:t>cookies </a:t>
            </a:r>
            <a:r>
              <a:rPr lang="ru-RU" dirty="0" smtClean="0"/>
              <a:t>и сессиями;</a:t>
            </a:r>
          </a:p>
          <a:p>
            <a:r>
              <a:rPr lang="ru-RU" dirty="0" smtClean="0"/>
              <a:t>работа с локальными и удалёнными файлами, </a:t>
            </a:r>
            <a:r>
              <a:rPr lang="ru-RU" dirty="0" err="1" smtClean="0"/>
              <a:t>сокетами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обработка файлов, загружаемых на сервер;</a:t>
            </a:r>
          </a:p>
          <a:p>
            <a:r>
              <a:rPr lang="ru-RU" dirty="0" smtClean="0"/>
              <a:t>работа с </a:t>
            </a:r>
            <a:r>
              <a:rPr lang="en-US" dirty="0" err="1" smtClean="0"/>
              <a:t>XForms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</a:t>
            </a:r>
            <a:r>
              <a:rPr lang="en-US" dirty="0" err="1" smtClean="0"/>
              <a:t>php</a:t>
            </a:r>
            <a:r>
              <a:rPr lang="ru-RU" dirty="0" smtClean="0"/>
              <a:t>-</a:t>
            </a:r>
            <a:r>
              <a:rPr lang="ru-RU" dirty="0" err="1" smtClean="0"/>
              <a:t>скрипта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echo</a:t>
            </a:r>
            <a:r>
              <a:rPr lang="en-US" dirty="0" smtClean="0"/>
              <a:t> </a:t>
            </a:r>
            <a:r>
              <a:rPr lang="en-US" dirty="0" smtClean="0"/>
              <a:t>'Hello, world!'; 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i="1" dirty="0" smtClean="0"/>
              <a:t>или</a:t>
            </a:r>
            <a:endParaRPr lang="ru-RU" i="1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 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echo</a:t>
            </a:r>
            <a:r>
              <a:rPr lang="en-US" dirty="0" smtClean="0"/>
              <a:t> </a:t>
            </a:r>
            <a:r>
              <a:rPr lang="en-US" dirty="0" smtClean="0"/>
              <a:t>'Hello, world</a:t>
            </a:r>
            <a:r>
              <a:rPr lang="en-US" dirty="0" smtClean="0"/>
              <a:t>!';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</a:t>
            </a:r>
            <a:r>
              <a:rPr lang="en-US" dirty="0" err="1" smtClean="0"/>
              <a:t>php</a:t>
            </a:r>
            <a:r>
              <a:rPr lang="ru-RU" dirty="0" smtClean="0"/>
              <a:t>-</a:t>
            </a:r>
            <a:r>
              <a:rPr lang="ru-RU" dirty="0" err="1" smtClean="0"/>
              <a:t>скрипта</a:t>
            </a:r>
            <a:r>
              <a:rPr lang="ru-RU" dirty="0" smtClean="0"/>
              <a:t>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/>
              <a:t>html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b="1" dirty="0" smtClean="0"/>
              <a:t>head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b="1" dirty="0" smtClean="0"/>
              <a:t>title</a:t>
            </a:r>
            <a:r>
              <a:rPr lang="en-US" dirty="0" smtClean="0"/>
              <a:t>&gt; </a:t>
            </a:r>
            <a:r>
              <a:rPr lang="ru-RU" dirty="0" smtClean="0"/>
              <a:t>Тестируем </a:t>
            </a:r>
            <a:r>
              <a:rPr lang="en-US" dirty="0" smtClean="0"/>
              <a:t>PHP &lt;/</a:t>
            </a:r>
            <a:r>
              <a:rPr lang="en-US" b="1" dirty="0" smtClean="0"/>
              <a:t>title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&lt;/</a:t>
            </a:r>
            <a:r>
              <a:rPr lang="en-US" b="1" dirty="0" smtClean="0"/>
              <a:t>head</a:t>
            </a:r>
            <a:r>
              <a:rPr lang="en-US" dirty="0" smtClean="0"/>
              <a:t>&gt; 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b="1" dirty="0" smtClean="0"/>
              <a:t>body</a:t>
            </a:r>
            <a:r>
              <a:rPr lang="en-US" dirty="0" smtClean="0"/>
              <a:t>&gt; 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echo</a:t>
            </a:r>
            <a:r>
              <a:rPr lang="en-US" dirty="0" smtClean="0"/>
              <a:t> "</a:t>
            </a:r>
            <a:r>
              <a:rPr lang="ru-RU" dirty="0" smtClean="0"/>
              <a:t>Привет мир!"; </a:t>
            </a:r>
            <a:r>
              <a:rPr lang="ru-RU" dirty="0" smtClean="0">
                <a:solidFill>
                  <a:srgbClr val="FF0000"/>
                </a:solidFill>
              </a:rPr>
              <a:t>?&gt; </a:t>
            </a:r>
          </a:p>
          <a:p>
            <a:pPr lvl="1">
              <a:buNone/>
            </a:pPr>
            <a:r>
              <a:rPr lang="ru-RU" dirty="0" smtClean="0"/>
              <a:t>&lt;/</a:t>
            </a:r>
            <a:r>
              <a:rPr lang="en-US" b="1" dirty="0" smtClean="0"/>
              <a:t>body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b="1" dirty="0" smtClean="0"/>
              <a:t>html</a:t>
            </a:r>
            <a:r>
              <a:rPr lang="en-US" dirty="0" smtClean="0"/>
              <a:t>&gt;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</a:t>
            </a:r>
            <a:r>
              <a:rPr lang="en-US" dirty="0" err="1" smtClean="0"/>
              <a:t>php</a:t>
            </a:r>
            <a:r>
              <a:rPr lang="ru-RU" dirty="0" smtClean="0"/>
              <a:t>-</a:t>
            </a:r>
            <a:r>
              <a:rPr lang="ru-RU" dirty="0" err="1" smtClean="0"/>
              <a:t>скрипта</a:t>
            </a:r>
            <a:r>
              <a:rPr lang="ru-RU" dirty="0" smtClean="0"/>
              <a:t>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/>
              <a:t>html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b="1" dirty="0" smtClean="0"/>
              <a:t>head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b="1" dirty="0" smtClean="0"/>
              <a:t>title</a:t>
            </a:r>
            <a:r>
              <a:rPr lang="en-US" dirty="0" smtClean="0"/>
              <a:t>&gt; </a:t>
            </a:r>
            <a:r>
              <a:rPr lang="ru-RU" dirty="0" smtClean="0"/>
              <a:t>Тестируем </a:t>
            </a:r>
            <a:r>
              <a:rPr lang="en-US" dirty="0" smtClean="0"/>
              <a:t>PHP &lt;/</a:t>
            </a:r>
            <a:r>
              <a:rPr lang="en-US" b="1" dirty="0" smtClean="0"/>
              <a:t>title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&lt;/</a:t>
            </a:r>
            <a:r>
              <a:rPr lang="en-US" b="1" dirty="0" smtClean="0"/>
              <a:t>head</a:t>
            </a:r>
            <a:r>
              <a:rPr lang="en-US" dirty="0" smtClean="0"/>
              <a:t>&gt; 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b="1" dirty="0" smtClean="0"/>
              <a:t>body</a:t>
            </a:r>
            <a:r>
              <a:rPr lang="en-US" dirty="0" smtClean="0"/>
              <a:t>&gt; 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ru-RU" dirty="0" smtClean="0">
                <a:solidFill>
                  <a:srgbClr val="FF0000"/>
                </a:solidFill>
              </a:rPr>
              <a:t>= </a:t>
            </a:r>
            <a:r>
              <a:rPr lang="en-US" dirty="0" smtClean="0"/>
              <a:t>"</a:t>
            </a:r>
            <a:r>
              <a:rPr lang="ru-RU" dirty="0" smtClean="0"/>
              <a:t>Привет мир!"; </a:t>
            </a:r>
            <a:r>
              <a:rPr lang="ru-RU" dirty="0" smtClean="0">
                <a:solidFill>
                  <a:srgbClr val="FF0000"/>
                </a:solidFill>
              </a:rPr>
              <a:t>?&gt; </a:t>
            </a:r>
          </a:p>
          <a:p>
            <a:pPr lvl="1">
              <a:buNone/>
            </a:pPr>
            <a:r>
              <a:rPr lang="ru-RU" dirty="0" smtClean="0"/>
              <a:t>&lt;/</a:t>
            </a:r>
            <a:r>
              <a:rPr lang="en-US" b="1" dirty="0" smtClean="0"/>
              <a:t>body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b="1" dirty="0" smtClean="0"/>
              <a:t>html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Типы </a:t>
            </a:r>
            <a:r>
              <a:rPr lang="ru-RU" b="1" dirty="0" smtClean="0"/>
              <a:t>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smtClean="0"/>
              <a:t>Скалярные</a:t>
            </a:r>
            <a:endParaRPr lang="ru-RU" i="1" dirty="0" smtClean="0"/>
          </a:p>
          <a:p>
            <a:r>
              <a:rPr lang="ru-RU" dirty="0" smtClean="0"/>
              <a:t>целый </a:t>
            </a:r>
            <a:r>
              <a:rPr lang="ru-RU" dirty="0" smtClean="0"/>
              <a:t>тип (</a:t>
            </a:r>
            <a:r>
              <a:rPr lang="en-US" dirty="0" smtClean="0"/>
              <a:t>integer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вещественный тип данных (</a:t>
            </a:r>
            <a:r>
              <a:rPr lang="en-US" dirty="0" smtClean="0"/>
              <a:t>float, double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логический тип 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строковый тип (</a:t>
            </a:r>
            <a:r>
              <a:rPr lang="en-US" dirty="0" smtClean="0"/>
              <a:t>string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и специальный тип </a:t>
            </a:r>
            <a:r>
              <a:rPr lang="en-US" dirty="0" smtClean="0"/>
              <a:t>NULL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err="1" smtClean="0"/>
              <a:t>Нескалярные</a:t>
            </a:r>
            <a:endParaRPr lang="ru-RU" b="1" i="1" dirty="0" smtClean="0"/>
          </a:p>
          <a:p>
            <a:r>
              <a:rPr lang="ru-RU" dirty="0" smtClean="0"/>
              <a:t>«</a:t>
            </a:r>
            <a:r>
              <a:rPr lang="ru-RU" dirty="0" smtClean="0"/>
              <a:t>ресурс» (</a:t>
            </a:r>
            <a:r>
              <a:rPr lang="en-US" dirty="0" smtClean="0"/>
              <a:t>resource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массив (</a:t>
            </a:r>
            <a:r>
              <a:rPr lang="en-US" dirty="0" smtClean="0"/>
              <a:t>array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объект (</a:t>
            </a:r>
            <a:r>
              <a:rPr lang="en-US" dirty="0" smtClean="0"/>
              <a:t>object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err="1" smtClean="0"/>
              <a:t>Псевдотипы</a:t>
            </a:r>
            <a:endParaRPr lang="ru-RU" b="1" i="1" dirty="0" smtClean="0"/>
          </a:p>
          <a:p>
            <a:r>
              <a:rPr lang="en-US" dirty="0" smtClean="0"/>
              <a:t>mixed</a:t>
            </a:r>
            <a:r>
              <a:rPr lang="en-US" dirty="0" smtClean="0"/>
              <a:t> </a:t>
            </a:r>
            <a:r>
              <a:rPr lang="ru-RU" dirty="0" smtClean="0"/>
              <a:t>любой тип</a:t>
            </a:r>
          </a:p>
          <a:p>
            <a:r>
              <a:rPr lang="en-US" dirty="0" smtClean="0"/>
              <a:t>number </a:t>
            </a:r>
            <a:r>
              <a:rPr lang="ru-RU" dirty="0" smtClean="0"/>
              <a:t>число (</a:t>
            </a:r>
            <a:r>
              <a:rPr lang="en-US" dirty="0" smtClean="0"/>
              <a:t>integer </a:t>
            </a:r>
            <a:r>
              <a:rPr lang="ru-RU" dirty="0" smtClean="0"/>
              <a:t>либо </a:t>
            </a:r>
            <a:r>
              <a:rPr lang="en-US" dirty="0" smtClean="0"/>
              <a:t>float)</a:t>
            </a:r>
          </a:p>
          <a:p>
            <a:r>
              <a:rPr lang="en-US" dirty="0" smtClean="0"/>
              <a:t>callback (string </a:t>
            </a:r>
            <a:r>
              <a:rPr lang="ru-RU" dirty="0" smtClean="0"/>
              <a:t>или анонимная функция)</a:t>
            </a:r>
          </a:p>
          <a:p>
            <a:r>
              <a:rPr lang="en-US" dirty="0" smtClean="0"/>
              <a:t>Void</a:t>
            </a:r>
            <a:r>
              <a:rPr lang="ru-RU" dirty="0" smtClean="0"/>
              <a:t> (с версии 7.0.1 - скалярный)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467</Words>
  <Application>Microsoft Office PowerPoint</Application>
  <PresentationFormat>Экран (4:3)</PresentationFormat>
  <Paragraphs>211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Основы PHP</vt:lpstr>
      <vt:lpstr>Понятие языка</vt:lpstr>
      <vt:lpstr>Среда использования</vt:lpstr>
      <vt:lpstr>Вставка php-скрипта</vt:lpstr>
      <vt:lpstr>Вставка php-скрипта в HTML</vt:lpstr>
      <vt:lpstr>Вставка php-скрипта в HTML</vt:lpstr>
      <vt:lpstr>Типы данных</vt:lpstr>
      <vt:lpstr>Типы данных</vt:lpstr>
      <vt:lpstr>Типы данных</vt:lpstr>
      <vt:lpstr>Синтаксис</vt:lpstr>
      <vt:lpstr>Синтаксис</vt:lpstr>
      <vt:lpstr>Вывод переменной в строке</vt:lpstr>
      <vt:lpstr>Массивы</vt:lpstr>
      <vt:lpstr>Форматированный вывод</vt:lpstr>
      <vt:lpstr>Ветвление</vt:lpstr>
      <vt:lpstr>Оператор Switch</vt:lpstr>
      <vt:lpstr>Тернарный оператор</vt:lpstr>
      <vt:lpstr>Циклы</vt:lpstr>
      <vt:lpstr>Циклы</vt:lpstr>
      <vt:lpstr>Циклы</vt:lpstr>
      <vt:lpstr>Ассоциативный массив</vt:lpstr>
      <vt:lpstr>Комментарии</vt:lpstr>
      <vt:lpstr>Описание функции</vt:lpstr>
      <vt:lpstr>Вызов функции</vt:lpstr>
      <vt:lpstr>Суперглобальные массивы</vt:lpstr>
      <vt:lpstr>Суперглобальные массивы</vt:lpstr>
      <vt:lpstr>Суперглобальные массивы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PHP</dc:title>
  <dc:creator>Alex</dc:creator>
  <cp:lastModifiedBy>Alex</cp:lastModifiedBy>
  <cp:revision>7</cp:revision>
  <dcterms:created xsi:type="dcterms:W3CDTF">2017-09-11T12:11:16Z</dcterms:created>
  <dcterms:modified xsi:type="dcterms:W3CDTF">2017-09-11T13:18:16Z</dcterms:modified>
</cp:coreProperties>
</file>