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0" r:id="rId5"/>
    <p:sldId id="281" r:id="rId6"/>
    <p:sldId id="357" r:id="rId7"/>
    <p:sldId id="282" r:id="rId8"/>
    <p:sldId id="288" r:id="rId9"/>
    <p:sldId id="358" r:id="rId10"/>
    <p:sldId id="310" r:id="rId11"/>
    <p:sldId id="311" r:id="rId12"/>
    <p:sldId id="291" r:id="rId13"/>
    <p:sldId id="340" r:id="rId14"/>
    <p:sldId id="312" r:id="rId15"/>
    <p:sldId id="292" r:id="rId16"/>
    <p:sldId id="328" r:id="rId17"/>
    <p:sldId id="324" r:id="rId18"/>
    <p:sldId id="359" r:id="rId19"/>
    <p:sldId id="325" r:id="rId20"/>
    <p:sldId id="296" r:id="rId21"/>
    <p:sldId id="297" r:id="rId22"/>
    <p:sldId id="299" r:id="rId23"/>
    <p:sldId id="300" r:id="rId24"/>
    <p:sldId id="306" r:id="rId25"/>
    <p:sldId id="307" r:id="rId26"/>
    <p:sldId id="308" r:id="rId27"/>
    <p:sldId id="286" r:id="rId28"/>
  </p:sldIdLst>
  <p:sldSz cx="9001125" cy="5039995"/>
  <p:notesSz cx="6858000" cy="9144000"/>
  <p:custDataLst>
    <p:tags r:id="rId33"/>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0" userDrawn="1">
          <p15:clr>
            <a:srgbClr val="A4A3A4"/>
          </p15:clr>
        </p15:guide>
        <p15:guide id="2" pos="28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ysc"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5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690" autoAdjust="0"/>
  </p:normalViewPr>
  <p:slideViewPr>
    <p:cSldViewPr showGuides="1">
      <p:cViewPr>
        <p:scale>
          <a:sx n="80" d="100"/>
          <a:sy n="80" d="100"/>
        </p:scale>
        <p:origin x="916" y="108"/>
      </p:cViewPr>
      <p:guideLst>
        <p:guide orient="horz" pos="1720"/>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2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AF704-B559-43C6-8C29-EB530F61E0F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98F02-6816-45C3-AEBD-CE1F64FF71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尊敬的评审老师们，大家好：</a:t>
            </a:r>
            <a:endParaRPr lang="zh-CN" altLang="en-US" dirty="0"/>
          </a:p>
          <a:p>
            <a:r>
              <a:rPr lang="zh-CN" altLang="en-US" dirty="0"/>
              <a:t>我是</a:t>
            </a:r>
            <a:r>
              <a:rPr lang="en-US" altLang="zh-CN" dirty="0"/>
              <a:t>2023</a:t>
            </a:r>
            <a:r>
              <a:rPr lang="zh-CN" altLang="en-US" dirty="0"/>
              <a:t>级计算数学专业的李洋同学，指导老师是夏立教授和</a:t>
            </a:r>
            <a:r>
              <a:rPr lang="zh-CN" altLang="en-US" dirty="0">
                <a:sym typeface="+mn-ea"/>
              </a:rPr>
              <a:t>熊赟晖教授；</a:t>
            </a:r>
            <a:endParaRPr lang="zh-CN" altLang="en-US" dirty="0"/>
          </a:p>
          <a:p>
            <a:r>
              <a:rPr lang="zh-CN" altLang="en-US" dirty="0"/>
              <a:t>我今天非常荣幸能够在此向各位老师介绍我的研究课题，同时也期待能够得到各位</a:t>
            </a:r>
            <a:r>
              <a:rPr lang="zh-CN" altLang="en-US" dirty="0"/>
              <a:t>老师宝贵的建议和指导；</a:t>
            </a:r>
            <a:endParaRPr lang="zh-CN" altLang="en-US" dirty="0"/>
          </a:p>
          <a:p>
            <a:r>
              <a:rPr lang="zh-CN" altLang="en-US" dirty="0"/>
              <a:t>首先，我</a:t>
            </a:r>
            <a:r>
              <a:rPr lang="zh-CN" altLang="en-US" dirty="0"/>
              <a:t>来简要介绍一下我选择的研究课题。我的课题标题是《GeLSA：基于图形处理器加速的局部相似性分析工具》，</a:t>
            </a:r>
            <a:endParaRPr lang="zh-CN" altLang="en-US" dirty="0"/>
          </a:p>
          <a:p>
            <a:r>
              <a:rPr lang="zh-CN" altLang="en-US" dirty="0"/>
              <a:t>该课题的选择是基于目前生物医学</a:t>
            </a:r>
            <a:r>
              <a:rPr lang="zh-CN" altLang="en-US" dirty="0"/>
              <a:t>产生的时间序列相似性分析状况以及需要解决的问题。我简要介绍本次汇报的主要框架，</a:t>
            </a:r>
            <a:endParaRPr lang="zh-CN" altLang="en-US" dirty="0"/>
          </a:p>
          <a:p>
            <a:r>
              <a:rPr lang="zh-CN" altLang="en-US" dirty="0"/>
              <a:t>本次汇报主要包括：研究背景、研究现状、拟解决问题、研究目标以及未来工作这几大部分。</a:t>
            </a:r>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802005" rtl="0" eaLnBrk="1" fontAlgn="auto" latinLnBrk="0" hangingPunct="1">
              <a:lnSpc>
                <a:spcPct val="100000"/>
              </a:lnSpc>
              <a:spcBef>
                <a:spcPts val="0"/>
              </a:spcBef>
              <a:spcAft>
                <a:spcPts val="0"/>
              </a:spcAft>
              <a:buClrTx/>
              <a:buSzTx/>
              <a:buFontTx/>
              <a:buNone/>
              <a:defRPr/>
            </a:pPr>
            <a:fld id="{35498F02-6816-45C3-AEBD-CE1F64FF715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802005" rtl="0" eaLnBrk="1" fontAlgn="auto" latinLnBrk="0" hangingPunct="1">
              <a:lnSpc>
                <a:spcPct val="100000"/>
              </a:lnSpc>
              <a:spcBef>
                <a:spcPts val="0"/>
              </a:spcBef>
              <a:spcAft>
                <a:spcPts val="0"/>
              </a:spcAft>
              <a:buClrTx/>
              <a:buSzTx/>
              <a:buFontTx/>
              <a:buNone/>
              <a:defRPr/>
            </a:pPr>
            <a:fld id="{35498F02-6816-45C3-AEBD-CE1F64FF715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802005" rtl="0" eaLnBrk="1" fontAlgn="auto" latinLnBrk="0" hangingPunct="1">
              <a:lnSpc>
                <a:spcPct val="100000"/>
              </a:lnSpc>
              <a:spcBef>
                <a:spcPts val="0"/>
              </a:spcBef>
              <a:spcAft>
                <a:spcPts val="0"/>
              </a:spcAft>
              <a:buClrTx/>
              <a:buSzTx/>
              <a:buFontTx/>
              <a:buNone/>
              <a:defRPr/>
            </a:pPr>
            <a:fld id="{35498F02-6816-45C3-AEBD-CE1F64FF715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802005" rtl="0" eaLnBrk="1" fontAlgn="auto" latinLnBrk="0" hangingPunct="1">
              <a:lnSpc>
                <a:spcPct val="100000"/>
              </a:lnSpc>
              <a:spcBef>
                <a:spcPts val="0"/>
              </a:spcBef>
              <a:spcAft>
                <a:spcPts val="0"/>
              </a:spcAft>
              <a:buClrTx/>
              <a:buSzTx/>
              <a:buFontTx/>
              <a:buNone/>
              <a:defRPr/>
            </a:pPr>
            <a:fld id="{35498F02-6816-45C3-AEBD-CE1F64FF715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802005" rtl="0" eaLnBrk="1" fontAlgn="auto" latinLnBrk="0" hangingPunct="1">
              <a:lnSpc>
                <a:spcPct val="100000"/>
              </a:lnSpc>
              <a:spcBef>
                <a:spcPts val="0"/>
              </a:spcBef>
              <a:spcAft>
                <a:spcPts val="0"/>
              </a:spcAft>
              <a:buClrTx/>
              <a:buSzTx/>
              <a:buFontTx/>
              <a:buNone/>
              <a:defRPr/>
            </a:pPr>
            <a:fld id="{35498F02-6816-45C3-AEBD-CE1F64FF715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802005" rtl="0" eaLnBrk="1" fontAlgn="auto" latinLnBrk="0" hangingPunct="1">
              <a:lnSpc>
                <a:spcPct val="100000"/>
              </a:lnSpc>
              <a:spcBef>
                <a:spcPts val="0"/>
              </a:spcBef>
              <a:spcAft>
                <a:spcPts val="0"/>
              </a:spcAft>
              <a:buClrTx/>
              <a:buSzTx/>
              <a:buFontTx/>
              <a:buNone/>
              <a:defRPr/>
            </a:pPr>
            <a:fld id="{35498F02-6816-45C3-AEBD-CE1F64FF715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接下来，我将简要阐述该</a:t>
            </a:r>
            <a:r>
              <a:rPr lang="zh-CN" altLang="en-US" dirty="0"/>
              <a:t>课题的研究背景。在生物学、医学需要理解基因彼此之间的作用，</a:t>
            </a:r>
            <a:endParaRPr lang="zh-CN" altLang="en-US" dirty="0"/>
          </a:p>
          <a:p>
            <a:r>
              <a:rPr lang="zh-CN" altLang="en-US" dirty="0"/>
              <a:t>环境学需要理解不同有机物以及环境因素，比如：食物来源、温度等等，彼此作用进而影响整体生态的机制；</a:t>
            </a:r>
            <a:endParaRPr lang="zh-CN" altLang="en-US" dirty="0"/>
          </a:p>
          <a:p>
            <a:r>
              <a:rPr lang="zh-CN" altLang="en-US" dirty="0"/>
              <a:t>研究人员主要通过探测以及使用时间序列数据来洞察这些问题；</a:t>
            </a:r>
            <a:endParaRPr lang="zh-CN" altLang="en-US" dirty="0"/>
          </a:p>
          <a:p>
            <a:r>
              <a:rPr lang="zh-CN" altLang="en-US" dirty="0"/>
              <a:t>绝大部分的传统方法是对时间序列整体进行研究的；</a:t>
            </a:r>
            <a:endParaRPr lang="zh-CN" altLang="en-US" dirty="0"/>
          </a:p>
          <a:p>
            <a:r>
              <a:rPr lang="zh-CN" altLang="en-US" dirty="0"/>
              <a:t>然而在许多实际研究中，我们需要探究时间序列超前滞后以及时间序列某一间隔的局部相似性；</a:t>
            </a:r>
            <a:endParaRPr lang="zh-CN" altLang="en-US"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endParaRPr lang="zh-CN" altLang="en-US"/>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5796706" y="2952204"/>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notesSlide" Target="../notesSlides/notesSlide2.xml"/><Relationship Id="rId13" Type="http://schemas.openxmlformats.org/officeDocument/2006/relationships/slideLayout" Target="../slideLayouts/slideLayout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Box 603"/>
          <p:cNvSpPr txBox="1"/>
          <p:nvPr/>
        </p:nvSpPr>
        <p:spPr bwMode="auto">
          <a:xfrm>
            <a:off x="1403985" y="1367790"/>
            <a:ext cx="6050915" cy="883285"/>
          </a:xfrm>
          <a:prstGeom prst="rect">
            <a:avLst/>
          </a:prstGeom>
          <a:noFill/>
        </p:spPr>
        <p:txBody>
          <a:bodyPr wrap="none" lIns="67391" tIns="33696" rIns="67391" bIns="33696">
            <a:no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ctr"/>
            <a:r>
              <a:rPr sz="2400" dirty="0">
                <a:solidFill>
                  <a:srgbClr val="2259AA"/>
                </a:solidFill>
                <a:sym typeface="+mn-ea"/>
              </a:rPr>
              <a:t>GeLSA：基于图形处理器</a:t>
            </a:r>
            <a:endParaRPr sz="2400" dirty="0">
              <a:solidFill>
                <a:srgbClr val="2259AA"/>
              </a:solidFill>
              <a:sym typeface="+mn-ea"/>
            </a:endParaRPr>
          </a:p>
          <a:p>
            <a:pPr algn="ctr"/>
            <a:r>
              <a:rPr sz="2400" dirty="0">
                <a:solidFill>
                  <a:srgbClr val="2259AA"/>
                </a:solidFill>
                <a:sym typeface="+mn-ea"/>
              </a:rPr>
              <a:t>加速的局部相似性分析工具</a:t>
            </a:r>
            <a:endParaRPr sz="2400" dirty="0">
              <a:solidFill>
                <a:srgbClr val="2259AA"/>
              </a:solidFill>
              <a:sym typeface="+mn-ea"/>
            </a:endParaRPr>
          </a:p>
        </p:txBody>
      </p:sp>
      <p:sp>
        <p:nvSpPr>
          <p:cNvPr id="3" name="TextBox 603"/>
          <p:cNvSpPr txBox="1"/>
          <p:nvPr/>
        </p:nvSpPr>
        <p:spPr bwMode="auto">
          <a:xfrm>
            <a:off x="1043940" y="2519680"/>
            <a:ext cx="3656330" cy="1045210"/>
          </a:xfrm>
          <a:prstGeom prst="rect">
            <a:avLst/>
          </a:prstGeom>
          <a:noFill/>
        </p:spPr>
        <p:txBody>
          <a:bodyPr wrap="square" lIns="67391" tIns="33696" rIns="67391" bIns="33696">
            <a:no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200" dirty="0">
                <a:solidFill>
                  <a:schemeClr val="tx1"/>
                </a:solidFill>
                <a:sym typeface="+mn-ea"/>
              </a:rPr>
              <a:t>学生：李洋</a:t>
            </a:r>
            <a:endParaRPr lang="zh-CN" altLang="en-US" sz="1200" dirty="0">
              <a:solidFill>
                <a:schemeClr val="tx1"/>
              </a:solidFill>
            </a:endParaRPr>
          </a:p>
          <a:p>
            <a:pPr algn="l"/>
            <a:r>
              <a:rPr lang="zh-CN" altLang="en-US" sz="1200" dirty="0">
                <a:solidFill>
                  <a:schemeClr val="tx1"/>
                </a:solidFill>
                <a:sym typeface="+mn-ea"/>
              </a:rPr>
              <a:t>专业</a:t>
            </a:r>
            <a:r>
              <a:rPr lang="en-US" altLang="zh-CN" sz="1200" dirty="0">
                <a:solidFill>
                  <a:schemeClr val="tx1"/>
                </a:solidFill>
                <a:sym typeface="+mn-ea"/>
              </a:rPr>
              <a:t>: </a:t>
            </a:r>
            <a:r>
              <a:rPr lang="zh-CN" altLang="en-US" sz="1200" dirty="0">
                <a:solidFill>
                  <a:schemeClr val="tx1"/>
                </a:solidFill>
                <a:sym typeface="+mn-ea"/>
              </a:rPr>
              <a:t>计算数学</a:t>
            </a:r>
            <a:endParaRPr lang="zh-CN" altLang="en-US" sz="1200" dirty="0">
              <a:solidFill>
                <a:schemeClr val="tx1"/>
              </a:solidFill>
            </a:endParaRPr>
          </a:p>
          <a:p>
            <a:pPr algn="l"/>
            <a:r>
              <a:rPr lang="zh-CN" altLang="en-US" sz="1200" dirty="0">
                <a:solidFill>
                  <a:schemeClr val="tx1"/>
                </a:solidFill>
                <a:sym typeface="+mn-ea"/>
              </a:rPr>
              <a:t>学号</a:t>
            </a:r>
            <a:r>
              <a:rPr lang="en-US" altLang="zh-CN" sz="1200" dirty="0">
                <a:solidFill>
                  <a:schemeClr val="tx1"/>
                </a:solidFill>
                <a:sym typeface="+mn-ea"/>
              </a:rPr>
              <a:t>: 202320129690</a:t>
            </a:r>
            <a:endParaRPr lang="en-US" altLang="zh-CN" sz="1200" dirty="0">
              <a:solidFill>
                <a:schemeClr val="tx1"/>
              </a:solidFill>
            </a:endParaRPr>
          </a:p>
          <a:p>
            <a:pPr algn="l"/>
            <a:r>
              <a:rPr lang="zh-CN" altLang="en-US" sz="1200" dirty="0">
                <a:solidFill>
                  <a:schemeClr val="tx1"/>
                </a:solidFill>
                <a:sym typeface="+mn-ea"/>
              </a:rPr>
              <a:t>指导老师：夏立教授、熊赟晖教授</a:t>
            </a:r>
            <a:endParaRPr lang="zh-CN" altLang="en-US" sz="1200" dirty="0">
              <a:solidFill>
                <a:schemeClr val="tx1"/>
              </a:solidFill>
            </a:endParaRPr>
          </a:p>
          <a:p>
            <a:pPr algn="l"/>
            <a:r>
              <a:rPr lang="zh-CN" altLang="en-US" sz="1200" dirty="0">
                <a:solidFill>
                  <a:schemeClr val="tx1"/>
                </a:solidFill>
                <a:sym typeface="+mn-ea"/>
              </a:rPr>
              <a:t>日期：</a:t>
            </a:r>
            <a:r>
              <a:rPr lang="en-US" altLang="zh-CN" sz="1200" dirty="0">
                <a:solidFill>
                  <a:schemeClr val="tx1"/>
                </a:solidFill>
                <a:sym typeface="+mn-ea"/>
              </a:rPr>
              <a:t>2024.7.4</a:t>
            </a:r>
            <a:endParaRPr lang="zh-CN" altLang="en-US" sz="1200" dirty="0">
              <a:solidFill>
                <a:schemeClr val="tx1"/>
              </a:solidFill>
            </a:endParaRPr>
          </a:p>
          <a:p>
            <a:pPr algn="l"/>
            <a:endParaRPr lang="zh-CN" altLang="en-US" sz="1200" dirty="0">
              <a:solidFill>
                <a:schemeClr val="tx1"/>
              </a:solidFill>
            </a:endParaRPr>
          </a:p>
        </p:txBody>
      </p:sp>
      <p:pic>
        <p:nvPicPr>
          <p:cNvPr id="5" name="图片 4"/>
          <p:cNvPicPr>
            <a:picLocks noChangeAspect="1"/>
          </p:cNvPicPr>
          <p:nvPr/>
        </p:nvPicPr>
        <p:blipFill>
          <a:blip r:embed="rId2"/>
          <a:stretch>
            <a:fillRect/>
          </a:stretch>
        </p:blipFill>
        <p:spPr>
          <a:xfrm>
            <a:off x="324098" y="287908"/>
            <a:ext cx="3007271" cy="6780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468406" y="863426"/>
            <a:ext cx="3065145"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lgn="ctr">
              <a:buFont typeface="Wingdings" panose="05000000000000000000" pitchFamily="2" charset="2"/>
              <a:buChar char="Ø"/>
            </a:pPr>
            <a:r>
              <a:rPr lang="zh-CN" altLang="en-US" sz="1800" dirty="0">
                <a:solidFill>
                  <a:schemeClr val="tx1"/>
                </a:solidFill>
                <a:sym typeface="+mn-ea"/>
              </a:rPr>
              <a:t>局部相似性方法</a:t>
            </a:r>
            <a:r>
              <a:rPr lang="en-US" altLang="zh-CN" sz="1800" dirty="0">
                <a:solidFill>
                  <a:schemeClr val="tx1"/>
                </a:solidFill>
                <a:sym typeface="+mn-ea"/>
              </a:rPr>
              <a:t>		LSA</a:t>
            </a:r>
            <a:endParaRPr lang="en-US" altLang="zh-CN" sz="1800" b="1" dirty="0">
              <a:solidFill>
                <a:schemeClr val="tx1"/>
              </a:solidFill>
              <a:latin typeface="黑体" panose="02010609060101010101" pitchFamily="49" charset="-122"/>
              <a:ea typeface="黑体" panose="02010609060101010101" pitchFamily="49" charset="-122"/>
              <a:sym typeface="+mn-ea"/>
            </a:endParaRPr>
          </a:p>
        </p:txBody>
      </p:sp>
      <p:pic>
        <p:nvPicPr>
          <p:cNvPr id="2" name="图片 1" descr="LSA"/>
          <p:cNvPicPr>
            <a:picLocks noChangeAspect="1"/>
          </p:cNvPicPr>
          <p:nvPr/>
        </p:nvPicPr>
        <p:blipFill>
          <a:blip r:embed="rId2"/>
          <a:stretch>
            <a:fillRect/>
          </a:stretch>
        </p:blipFill>
        <p:spPr>
          <a:xfrm>
            <a:off x="612140" y="1367790"/>
            <a:ext cx="3234055" cy="2998470"/>
          </a:xfrm>
          <a:prstGeom prst="rect">
            <a:avLst/>
          </a:prstGeom>
        </p:spPr>
      </p:pic>
      <p:sp>
        <p:nvSpPr>
          <p:cNvPr id="3" name="文本框 2"/>
          <p:cNvSpPr txBox="1"/>
          <p:nvPr/>
        </p:nvSpPr>
        <p:spPr>
          <a:xfrm>
            <a:off x="4500245" y="1428115"/>
            <a:ext cx="3728720" cy="967105"/>
          </a:xfrm>
          <a:prstGeom prst="rect">
            <a:avLst/>
          </a:prstGeom>
        </p:spPr>
        <p:txBody>
          <a:bodyPr wrap="square">
            <a:noAutofit/>
            <a:extLst>
              <a:ext uri="{4A0BC546-FE56-4ADE-93B0-CB8AF2F6F144}">
                <wpsdc:textFrameExt xmlns:wpsdc="http://www.wps.cn/officeDocument/2022/drawingmlCustomData" type="text"/>
              </a:ext>
            </a:extLst>
          </a:bodyPr>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sym typeface="+mn-ea"/>
              </a:rPr>
              <a:t>识别全局相似性；</a:t>
            </a: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识别两个时间序列超前、滞后的局部相似性；</a:t>
            </a:r>
            <a:endParaRPr lang="zh-CN" altLang="en-US" sz="1325">
              <a:latin typeface="Arial" panose="020B0604020202020204" pitchFamily="34" charset="0"/>
              <a:ea typeface="微软雅黑" panose="020B0503020204020204" pitchFamily="34" charset="-122"/>
            </a:endParaRPr>
          </a:p>
          <a:p>
            <a:pPr algn="l"/>
            <a:endParaRPr lang="en-US" altLang="zh-CN" sz="1325">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468406" y="863426"/>
            <a:ext cx="3065145"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lgn="ctr">
              <a:buFont typeface="Wingdings" panose="05000000000000000000" pitchFamily="2" charset="2"/>
              <a:buChar char="Ø"/>
            </a:pPr>
            <a:r>
              <a:rPr lang="zh-CN" altLang="en-US" sz="1800" dirty="0">
                <a:solidFill>
                  <a:schemeClr val="tx1"/>
                </a:solidFill>
                <a:sym typeface="+mn-ea"/>
              </a:rPr>
              <a:t>局部相似性方法</a:t>
            </a:r>
            <a:r>
              <a:rPr lang="en-US" altLang="zh-CN" sz="1800" dirty="0">
                <a:solidFill>
                  <a:schemeClr val="tx1"/>
                </a:solidFill>
                <a:sym typeface="+mn-ea"/>
              </a:rPr>
              <a:t>		LTA</a:t>
            </a:r>
            <a:endParaRPr lang="en-US" altLang="zh-CN" sz="1800" b="1" dirty="0">
              <a:solidFill>
                <a:schemeClr val="tx1"/>
              </a:solidFill>
              <a:latin typeface="黑体" panose="02010609060101010101" pitchFamily="49" charset="-122"/>
              <a:ea typeface="黑体" panose="02010609060101010101" pitchFamily="49" charset="-122"/>
              <a:sym typeface="+mn-ea"/>
            </a:endParaRPr>
          </a:p>
        </p:txBody>
      </p:sp>
      <p:sp>
        <p:nvSpPr>
          <p:cNvPr id="3" name="文本框 2"/>
          <p:cNvSpPr txBox="1"/>
          <p:nvPr/>
        </p:nvSpPr>
        <p:spPr>
          <a:xfrm>
            <a:off x="468630" y="2880360"/>
            <a:ext cx="3728720" cy="371475"/>
          </a:xfrm>
          <a:prstGeom prst="rect">
            <a:avLst/>
          </a:prstGeom>
        </p:spPr>
        <p:txBody>
          <a:bodyPr wrap="square">
            <a:noAutofit/>
            <a:extLst>
              <a:ext uri="{4A0BC546-FE56-4ADE-93B0-CB8AF2F6F144}">
                <wpsdc:textFrameExt xmlns:wpsdc="http://www.wps.cn/officeDocument/2022/drawingmlCustomData" type="text"/>
              </a:ext>
            </a:extLst>
          </a:bodyPr>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sym typeface="+mn-ea"/>
              </a:rPr>
              <a:t>识别时间序列趋势之间的</a:t>
            </a:r>
            <a:r>
              <a:rPr lang="zh-CN" altLang="en-US" sz="1325">
                <a:latin typeface="Arial" panose="020B0604020202020204" pitchFamily="34" charset="0"/>
                <a:ea typeface="微软雅黑" panose="020B0503020204020204" pitchFamily="34" charset="-122"/>
                <a:sym typeface="+mn-ea"/>
              </a:rPr>
              <a:t>相关性；</a:t>
            </a:r>
            <a:endParaRPr lang="zh-CN" altLang="en-US" sz="1325">
              <a:latin typeface="Arial" panose="020B0604020202020204" pitchFamily="34" charset="0"/>
              <a:ea typeface="微软雅黑" panose="020B0503020204020204" pitchFamily="34" charset="-122"/>
            </a:endParaRPr>
          </a:p>
          <a:p>
            <a:pPr algn="l"/>
            <a:endParaRPr lang="en-US" altLang="zh-CN" sz="1325">
              <a:latin typeface="Arial" panose="020B0604020202020204" pitchFamily="34" charset="0"/>
              <a:ea typeface="微软雅黑" panose="020B0503020204020204" pitchFamily="34" charset="-122"/>
            </a:endParaRPr>
          </a:p>
        </p:txBody>
      </p:sp>
      <p:pic>
        <p:nvPicPr>
          <p:cNvPr id="4" name="图片 3" descr="图片2"/>
          <p:cNvPicPr>
            <a:picLocks noChangeAspect="1"/>
          </p:cNvPicPr>
          <p:nvPr/>
        </p:nvPicPr>
        <p:blipFill>
          <a:blip r:embed="rId2"/>
          <a:stretch>
            <a:fillRect/>
          </a:stretch>
        </p:blipFill>
        <p:spPr>
          <a:xfrm>
            <a:off x="612140" y="1440180"/>
            <a:ext cx="5918200" cy="1177925"/>
          </a:xfrm>
          <a:prstGeom prst="rect">
            <a:avLst/>
          </a:prstGeom>
        </p:spPr>
      </p:pic>
      <p:pic>
        <p:nvPicPr>
          <p:cNvPr id="2" name="图片 1" descr="LTA"/>
          <p:cNvPicPr>
            <a:picLocks noChangeAspect="1"/>
          </p:cNvPicPr>
          <p:nvPr/>
        </p:nvPicPr>
        <p:blipFill>
          <a:blip r:embed="rId3"/>
          <a:stretch>
            <a:fillRect/>
          </a:stretch>
        </p:blipFill>
        <p:spPr>
          <a:xfrm>
            <a:off x="4068445" y="2850515"/>
            <a:ext cx="4495800" cy="1562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384586" y="893906"/>
            <a:ext cx="3232785"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lgn="ctr">
              <a:buFont typeface="Wingdings" panose="05000000000000000000" pitchFamily="2" charset="2"/>
              <a:buChar char="Ø"/>
            </a:pPr>
            <a:r>
              <a:rPr lang="zh-CN" altLang="en-US" sz="1800" dirty="0">
                <a:solidFill>
                  <a:schemeClr val="tx1"/>
                </a:solidFill>
                <a:sym typeface="+mn-ea"/>
              </a:rPr>
              <a:t>局部相似性方法</a:t>
            </a:r>
            <a:r>
              <a:rPr lang="en-US" altLang="zh-CN" sz="1800" dirty="0">
                <a:solidFill>
                  <a:schemeClr val="tx1"/>
                </a:solidFill>
                <a:sym typeface="+mn-ea"/>
              </a:rPr>
              <a:t>		</a:t>
            </a:r>
            <a:r>
              <a:rPr lang="en-US" altLang="zh-CN" sz="1800" dirty="0">
                <a:solidFill>
                  <a:schemeClr val="tx1"/>
                </a:solidFill>
                <a:sym typeface="+mn-ea"/>
              </a:rPr>
              <a:t>eLSA</a:t>
            </a:r>
            <a:endParaRPr lang="en-US" altLang="zh-CN" sz="1800" b="1" dirty="0">
              <a:solidFill>
                <a:schemeClr val="tx1"/>
              </a:solidFill>
              <a:latin typeface="黑体" panose="02010609060101010101" pitchFamily="49" charset="-122"/>
              <a:ea typeface="黑体" panose="02010609060101010101" pitchFamily="49" charset="-122"/>
              <a:sym typeface="+mn-ea"/>
            </a:endParaRPr>
          </a:p>
        </p:txBody>
      </p:sp>
      <p:sp>
        <p:nvSpPr>
          <p:cNvPr id="3" name="文本框 2"/>
          <p:cNvSpPr txBox="1"/>
          <p:nvPr/>
        </p:nvSpPr>
        <p:spPr>
          <a:xfrm>
            <a:off x="4500245" y="1428115"/>
            <a:ext cx="3728720" cy="1417320"/>
          </a:xfrm>
          <a:prstGeom prst="rect">
            <a:avLst/>
          </a:prstGeom>
        </p:spPr>
        <p:txBody>
          <a:bodyPr wrap="square">
            <a:noAutofit/>
            <a:extLst>
              <a:ext uri="{4A0BC546-FE56-4ADE-93B0-CB8AF2F6F144}">
                <wpsdc:textFrameExt xmlns:wpsdc="http://www.wps.cn/officeDocument/2022/drawingmlCustomData" type="text"/>
              </a:ext>
            </a:extLst>
          </a:bodyPr>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sym typeface="+mn-ea"/>
              </a:rPr>
              <a:t>识别全局相似性；</a:t>
            </a: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识别两个时间序列超前、滞后的局部相似性；</a:t>
            </a: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对具有备份的数据也可以进行归一化处理后的</a:t>
            </a:r>
            <a:r>
              <a:rPr lang="zh-CN" altLang="en-US" sz="1325">
                <a:latin typeface="Arial" panose="020B0604020202020204" pitchFamily="34" charset="0"/>
                <a:ea typeface="微软雅黑" panose="020B0503020204020204" pitchFamily="34" charset="-122"/>
              </a:rPr>
              <a:t>局部相似性分析；</a:t>
            </a:r>
            <a:endParaRPr lang="zh-CN" altLang="en-US" sz="1325">
              <a:latin typeface="Arial" panose="020B0604020202020204" pitchFamily="34" charset="0"/>
              <a:ea typeface="微软雅黑" panose="020B0503020204020204" pitchFamily="34" charset="-122"/>
            </a:endParaRPr>
          </a:p>
          <a:p>
            <a:pPr algn="l"/>
            <a:endParaRPr lang="en-US" altLang="zh-CN" sz="1325">
              <a:latin typeface="Arial" panose="020B0604020202020204" pitchFamily="34" charset="0"/>
              <a:ea typeface="微软雅黑" panose="020B0503020204020204" pitchFamily="34" charset="-122"/>
            </a:endParaRPr>
          </a:p>
        </p:txBody>
      </p:sp>
      <p:pic>
        <p:nvPicPr>
          <p:cNvPr id="4" name="图片 3" descr="eLSA"/>
          <p:cNvPicPr>
            <a:picLocks noChangeAspect="1"/>
          </p:cNvPicPr>
          <p:nvPr/>
        </p:nvPicPr>
        <p:blipFill>
          <a:blip r:embed="rId2"/>
          <a:stretch>
            <a:fillRect/>
          </a:stretch>
        </p:blipFill>
        <p:spPr>
          <a:xfrm>
            <a:off x="539750" y="1440180"/>
            <a:ext cx="3420745" cy="3063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468530" y="863475"/>
            <a:ext cx="3441065"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lgn="ctr">
              <a:buFont typeface="Wingdings" panose="05000000000000000000" pitchFamily="2" charset="2"/>
              <a:buChar char="Ø"/>
            </a:pPr>
            <a:r>
              <a:rPr lang="zh-CN" altLang="en-US" sz="1800" dirty="0">
                <a:solidFill>
                  <a:schemeClr val="tx1"/>
                </a:solidFill>
                <a:sym typeface="+mn-ea"/>
              </a:rPr>
              <a:t>局部相似性方法</a:t>
            </a:r>
            <a:r>
              <a:rPr lang="en-US" altLang="zh-CN" sz="1800" dirty="0">
                <a:solidFill>
                  <a:schemeClr val="tx1"/>
                </a:solidFill>
                <a:sym typeface="+mn-ea"/>
              </a:rPr>
              <a:t>	G</a:t>
            </a:r>
            <a:r>
              <a:rPr lang="en-US" altLang="zh-CN" sz="1800" dirty="0">
                <a:solidFill>
                  <a:schemeClr val="tx1"/>
                </a:solidFill>
                <a:sym typeface="+mn-ea"/>
              </a:rPr>
              <a:t>eLSA</a:t>
            </a: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2" name="文本框 1"/>
          <p:cNvSpPr txBox="1"/>
          <p:nvPr/>
        </p:nvSpPr>
        <p:spPr>
          <a:xfrm>
            <a:off x="4716145" y="1440180"/>
            <a:ext cx="3246120" cy="996950"/>
          </a:xfrm>
          <a:prstGeom prst="rect">
            <a:avLst/>
          </a:prstGeom>
        </p:spPr>
        <p:txBody>
          <a:bodyPr wrap="square">
            <a:noAutofit/>
            <a:extLst>
              <a:ext uri="{4A0BC546-FE56-4ADE-93B0-CB8AF2F6F144}">
                <wpsdc:textFrameExt xmlns:wpsdc="http://www.wps.cn/officeDocument/2022/drawingmlCustomData" type="text"/>
              </a:ext>
            </a:extLst>
          </a:bodyPr>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使用最大总和子矩阵的方法改进</a:t>
            </a:r>
            <a:r>
              <a:rPr lang="en-US" altLang="zh-CN" sz="1325">
                <a:latin typeface="Arial" panose="020B0604020202020204" pitchFamily="34" charset="0"/>
                <a:ea typeface="微软雅黑" panose="020B0503020204020204" pitchFamily="34" charset="-122"/>
              </a:rPr>
              <a:t>LSA</a:t>
            </a:r>
            <a:r>
              <a:rPr lang="zh-CN" altLang="en-US" sz="1325">
                <a:latin typeface="Arial" panose="020B0604020202020204" pitchFamily="34" charset="0"/>
                <a:ea typeface="微软雅黑" panose="020B0503020204020204" pitchFamily="34" charset="-122"/>
              </a:rPr>
              <a:t>动态规划算法</a:t>
            </a:r>
            <a:r>
              <a:rPr lang="en-US" altLang="zh-CN" sz="1325">
                <a:latin typeface="Arial" panose="020B0604020202020204" pitchFamily="34" charset="0"/>
                <a:ea typeface="微软雅黑" panose="020B0503020204020204" pitchFamily="34" charset="-122"/>
              </a:rPr>
              <a:t>;</a:t>
            </a:r>
            <a:endParaRPr lang="en-US" altLang="zh-CN"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endParaRPr lang="en-US" altLang="zh-CN"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使得</a:t>
            </a:r>
            <a:r>
              <a:rPr lang="en-US" altLang="zh-CN" sz="1325">
                <a:latin typeface="Arial" panose="020B0604020202020204" pitchFamily="34" charset="0"/>
                <a:ea typeface="微软雅黑" panose="020B0503020204020204" pitchFamily="34" charset="-122"/>
              </a:rPr>
              <a:t>GeLSA</a:t>
            </a:r>
            <a:r>
              <a:rPr lang="zh-CN" altLang="en-US" sz="1325">
                <a:latin typeface="Arial" panose="020B0604020202020204" pitchFamily="34" charset="0"/>
                <a:ea typeface="微软雅黑" panose="020B0503020204020204" pitchFamily="34" charset="-122"/>
              </a:rPr>
              <a:t>更适合于并行化计算</a:t>
            </a:r>
            <a:r>
              <a:rPr lang="zh-CN" altLang="en-US" sz="1325">
                <a:latin typeface="Arial" panose="020B0604020202020204" pitchFamily="34" charset="0"/>
                <a:ea typeface="微软雅黑" panose="020B0503020204020204" pitchFamily="34" charset="-122"/>
              </a:rPr>
              <a:t>方法；</a:t>
            </a:r>
            <a:endParaRPr lang="zh-CN" altLang="en-US" sz="1325">
              <a:latin typeface="Arial" panose="020B0604020202020204" pitchFamily="34" charset="0"/>
              <a:ea typeface="微软雅黑" panose="020B0503020204020204" pitchFamily="34" charset="-122"/>
            </a:endParaRPr>
          </a:p>
        </p:txBody>
      </p:sp>
      <p:pic>
        <p:nvPicPr>
          <p:cNvPr id="4" name="图片 3" descr="GeLSA"/>
          <p:cNvPicPr>
            <a:picLocks noChangeAspect="1"/>
          </p:cNvPicPr>
          <p:nvPr/>
        </p:nvPicPr>
        <p:blipFill>
          <a:blip r:embed="rId2"/>
          <a:stretch>
            <a:fillRect/>
          </a:stretch>
        </p:blipFill>
        <p:spPr>
          <a:xfrm>
            <a:off x="612140" y="1296035"/>
            <a:ext cx="4137660" cy="33864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468213" y="857760"/>
            <a:ext cx="388747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lgn="ctr">
              <a:buFont typeface="Wingdings" panose="05000000000000000000" pitchFamily="2" charset="2"/>
              <a:buChar char="Ø"/>
            </a:pPr>
            <a:r>
              <a:rPr lang="zh-CN" altLang="en-US" sz="1800" dirty="0">
                <a:solidFill>
                  <a:schemeClr val="tx1"/>
                </a:solidFill>
                <a:sym typeface="+mn-ea"/>
              </a:rPr>
              <a:t>自相关时间序列数据分析方法</a:t>
            </a: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 name="文本框 2"/>
          <p:cNvSpPr txBox="1"/>
          <p:nvPr/>
        </p:nvSpPr>
        <p:spPr>
          <a:xfrm>
            <a:off x="756285" y="1296035"/>
            <a:ext cx="5727700" cy="3211830"/>
          </a:xfrm>
          <a:prstGeom prst="rect">
            <a:avLst/>
          </a:prstGeom>
        </p:spPr>
        <p:txBody>
          <a:bodyPr wrap="square">
            <a:noAutofit/>
            <a:extLst>
              <a:ext uri="{4A0BC546-FE56-4ADE-93B0-CB8AF2F6F144}">
                <wpsdc:textFrameExt xmlns:wpsdc="http://www.wps.cn/officeDocument/2022/drawingmlCustomData" type="text"/>
              </a:ext>
            </a:extLst>
          </a:bodyPr>
          <a:p>
            <a:pPr indent="0" algn="l">
              <a:buFont typeface="Arial" panose="020B0604020202020204" pitchFamily="34" charset="0"/>
              <a:buNone/>
            </a:pPr>
            <a:r>
              <a:rPr lang="zh-CN" altLang="en-US" sz="1325">
                <a:latin typeface="Arial" panose="020B0604020202020204" pitchFamily="34" charset="0"/>
                <a:ea typeface="微软雅黑" panose="020B0503020204020204" pitchFamily="34" charset="-122"/>
              </a:rPr>
              <a:t>传统局部相似性分析主要有时间序列数据独立同分布的假设，针对这一局限性，研究人员更做出了许多</a:t>
            </a:r>
            <a:r>
              <a:rPr lang="zh-CN" altLang="en-US" sz="1325">
                <a:latin typeface="Arial" panose="020B0604020202020204" pitchFamily="34" charset="0"/>
                <a:ea typeface="微软雅黑" panose="020B0503020204020204" pitchFamily="34" charset="-122"/>
              </a:rPr>
              <a:t>相关改进。</a:t>
            </a:r>
            <a:endParaRPr lang="zh-CN" altLang="en-US" sz="1325">
              <a:latin typeface="Arial" panose="020B0604020202020204" pitchFamily="34" charset="0"/>
              <a:ea typeface="微软雅黑" panose="020B0503020204020204" pitchFamily="34" charset="-122"/>
            </a:endParaRPr>
          </a:p>
          <a:p>
            <a:pPr indent="0" algn="l">
              <a:buFont typeface="Arial" panose="020B0604020202020204" pitchFamily="34" charset="0"/>
              <a:buNone/>
            </a:pPr>
            <a:endParaRPr lang="zh-CN" altLang="en-US" sz="1325">
              <a:latin typeface="Arial" panose="020B0604020202020204" pitchFamily="34" charset="0"/>
              <a:ea typeface="微软雅黑" panose="020B0503020204020204" pitchFamily="34" charset="-122"/>
            </a:endParaRPr>
          </a:p>
          <a:p>
            <a:pPr indent="0" algn="l">
              <a:buFont typeface="Arial" panose="020B0604020202020204" pitchFamily="34" charset="0"/>
              <a:buNone/>
            </a:pPr>
            <a:endParaRPr lang="en-US" altLang="zh-CN"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en-US" altLang="zh-CN" sz="1325">
                <a:latin typeface="Arial" panose="020B0604020202020204" pitchFamily="34" charset="0"/>
                <a:ea typeface="微软雅黑" panose="020B0503020204020204" pitchFamily="34" charset="-122"/>
              </a:rPr>
              <a:t>MBBLSA</a:t>
            </a:r>
            <a:endParaRPr lang="en-US" altLang="zh-CN" sz="1325">
              <a:latin typeface="Arial" panose="020B0604020202020204" pitchFamily="34" charset="0"/>
              <a:ea typeface="微软雅黑" panose="020B0503020204020204" pitchFamily="34" charset="-122"/>
            </a:endParaRPr>
          </a:p>
          <a:p>
            <a:pPr indent="457200" algn="l">
              <a:buFont typeface="Arial" panose="020B0604020202020204" pitchFamily="34" charset="0"/>
              <a:buNone/>
            </a:pPr>
            <a:r>
              <a:rPr lang="zh-CN" altLang="en-US" sz="1325">
                <a:latin typeface="Arial" panose="020B0604020202020204" pitchFamily="34" charset="0"/>
                <a:ea typeface="微软雅黑" panose="020B0503020204020204" pitchFamily="34" charset="-122"/>
              </a:rPr>
              <a:t>针对传统</a:t>
            </a:r>
            <a:r>
              <a:rPr lang="en-US" altLang="zh-CN" sz="1325">
                <a:latin typeface="Arial" panose="020B0604020202020204" pitchFamily="34" charset="0"/>
                <a:ea typeface="微软雅黑" panose="020B0503020204020204" pitchFamily="34" charset="-122"/>
              </a:rPr>
              <a:t>permutation</a:t>
            </a:r>
            <a:r>
              <a:rPr lang="zh-CN" altLang="en-US" sz="1325">
                <a:latin typeface="Arial" panose="020B0604020202020204" pitchFamily="34" charset="0"/>
                <a:ea typeface="微软雅黑" panose="020B0503020204020204" pitchFamily="34" charset="-122"/>
              </a:rPr>
              <a:t>算法进行改进</a:t>
            </a:r>
            <a:r>
              <a:rPr lang="en-US" altLang="zh-CN" sz="1325">
                <a:latin typeface="Arial" panose="020B0604020202020204" pitchFamily="34" charset="0"/>
                <a:ea typeface="微软雅黑" panose="020B0503020204020204" pitchFamily="34" charset="-122"/>
              </a:rPr>
              <a:t>;</a:t>
            </a:r>
            <a:endParaRPr lang="en-US" altLang="zh-CN" sz="1325">
              <a:latin typeface="Arial" panose="020B0604020202020204" pitchFamily="34" charset="0"/>
              <a:ea typeface="微软雅黑" panose="020B0503020204020204" pitchFamily="34" charset="-122"/>
            </a:endParaRPr>
          </a:p>
          <a:p>
            <a:pPr algn="l"/>
            <a:endParaRPr lang="en-US" altLang="zh-CN"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en-US" altLang="zh-CN" sz="1325">
                <a:latin typeface="Arial" panose="020B0604020202020204" pitchFamily="34" charset="0"/>
                <a:ea typeface="微软雅黑" panose="020B0503020204020204" pitchFamily="34" charset="-122"/>
              </a:rPr>
              <a:t>DDLSA</a:t>
            </a:r>
            <a:endParaRPr lang="en-US" altLang="zh-CN" sz="1325">
              <a:latin typeface="Arial" panose="020B0604020202020204" pitchFamily="34" charset="0"/>
              <a:ea typeface="微软雅黑" panose="020B0503020204020204" pitchFamily="34" charset="-122"/>
            </a:endParaRPr>
          </a:p>
          <a:p>
            <a:pPr indent="457200" algn="l">
              <a:buFont typeface="Arial" panose="020B0604020202020204" pitchFamily="34" charset="0"/>
              <a:buNone/>
            </a:pPr>
            <a:r>
              <a:rPr lang="zh-CN" altLang="en-US" sz="1325">
                <a:latin typeface="Arial" panose="020B0604020202020204" pitchFamily="34" charset="0"/>
                <a:ea typeface="微软雅黑" panose="020B0503020204020204" pitchFamily="34" charset="-122"/>
              </a:rPr>
              <a:t>针对</a:t>
            </a:r>
            <a:r>
              <a:rPr lang="en-US" altLang="zh-CN" sz="1325">
                <a:latin typeface="Arial" panose="020B0604020202020204" pitchFamily="34" charset="0"/>
                <a:ea typeface="微软雅黑" panose="020B0503020204020204" pitchFamily="34" charset="-122"/>
              </a:rPr>
              <a:t>LSA</a:t>
            </a:r>
            <a:r>
              <a:rPr lang="zh-CN" altLang="en-US" sz="1325">
                <a:latin typeface="Arial" panose="020B0604020202020204" pitchFamily="34" charset="0"/>
                <a:ea typeface="微软雅黑" panose="020B0503020204020204" pitchFamily="34" charset="-122"/>
              </a:rPr>
              <a:t>算法在自相关时间序列数据分析上的改进</a:t>
            </a:r>
            <a:r>
              <a:rPr lang="en-US" altLang="zh-CN" sz="1325">
                <a:latin typeface="Arial" panose="020B0604020202020204" pitchFamily="34" charset="0"/>
                <a:ea typeface="微软雅黑" panose="020B0503020204020204" pitchFamily="34" charset="-122"/>
              </a:rPr>
              <a:t>;</a:t>
            </a:r>
            <a:endParaRPr lang="en-US" altLang="zh-CN"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endParaRPr lang="en-US" altLang="zh-CN"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en-US" altLang="zh-CN" sz="1325">
                <a:latin typeface="Arial" panose="020B0604020202020204" pitchFamily="34" charset="0"/>
                <a:ea typeface="微软雅黑" panose="020B0503020204020204" pitchFamily="34" charset="-122"/>
              </a:rPr>
              <a:t>STLTA</a:t>
            </a:r>
            <a:endParaRPr lang="en-US" altLang="zh-CN" sz="1325">
              <a:latin typeface="Arial" panose="020B0604020202020204" pitchFamily="34" charset="0"/>
              <a:ea typeface="微软雅黑" panose="020B0503020204020204" pitchFamily="34" charset="-122"/>
            </a:endParaRPr>
          </a:p>
          <a:p>
            <a:pPr indent="457200" algn="l">
              <a:buFont typeface="Arial" panose="020B0604020202020204" pitchFamily="34" charset="0"/>
              <a:buNone/>
            </a:pPr>
            <a:r>
              <a:rPr lang="zh-CN" altLang="en-US" sz="1325">
                <a:latin typeface="Arial" panose="020B0604020202020204" pitchFamily="34" charset="0"/>
                <a:ea typeface="微软雅黑" panose="020B0503020204020204" pitchFamily="34" charset="-122"/>
              </a:rPr>
              <a:t>针对</a:t>
            </a:r>
            <a:r>
              <a:rPr lang="en-US" altLang="zh-CN" sz="1325">
                <a:latin typeface="Arial" panose="020B0604020202020204" pitchFamily="34" charset="0"/>
                <a:ea typeface="微软雅黑" panose="020B0503020204020204" pitchFamily="34" charset="-122"/>
              </a:rPr>
              <a:t>LTA</a:t>
            </a:r>
            <a:r>
              <a:rPr lang="zh-CN" altLang="en-US" sz="1325">
                <a:latin typeface="Arial" panose="020B0604020202020204" pitchFamily="34" charset="0"/>
                <a:ea typeface="微软雅黑" panose="020B0503020204020204" pitchFamily="34" charset="-122"/>
              </a:rPr>
              <a:t>算法在数据</a:t>
            </a:r>
            <a:r>
              <a:rPr lang="zh-CN" altLang="en-US" sz="1325">
                <a:latin typeface="Arial" panose="020B0604020202020204" pitchFamily="34" charset="0"/>
                <a:ea typeface="微软雅黑" panose="020B0503020204020204" pitchFamily="34" charset="-122"/>
              </a:rPr>
              <a:t>相关性上的改进；</a:t>
            </a:r>
            <a:endParaRPr lang="zh-CN" altLang="en-US" sz="1325">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468213" y="935230"/>
            <a:ext cx="244983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lgn="ctr">
              <a:buFont typeface="Wingdings" panose="05000000000000000000" pitchFamily="2" charset="2"/>
              <a:buChar char="Ø"/>
            </a:pPr>
            <a:r>
              <a:rPr lang="zh-CN" altLang="en-US" sz="1800" b="1" dirty="0">
                <a:solidFill>
                  <a:schemeClr val="tx1"/>
                </a:solidFill>
                <a:latin typeface="黑体" panose="02010609060101010101" pitchFamily="49" charset="-122"/>
                <a:ea typeface="黑体" panose="02010609060101010101" pitchFamily="49" charset="-122"/>
              </a:rPr>
              <a:t>理论估计</a:t>
            </a:r>
            <a:r>
              <a:rPr lang="en-US" altLang="zh-CN" sz="1800" b="1" dirty="0">
                <a:solidFill>
                  <a:schemeClr val="tx1"/>
                </a:solidFill>
                <a:latin typeface="黑体" panose="02010609060101010101" pitchFamily="49" charset="-122"/>
                <a:ea typeface="黑体" panose="02010609060101010101" pitchFamily="49" charset="-122"/>
              </a:rPr>
              <a:t>p</a:t>
            </a:r>
            <a:r>
              <a:rPr lang="zh-CN" altLang="en-US" sz="1800" b="1" dirty="0">
                <a:solidFill>
                  <a:schemeClr val="tx1"/>
                </a:solidFill>
                <a:latin typeface="黑体" panose="02010609060101010101" pitchFamily="49" charset="-122"/>
                <a:ea typeface="黑体" panose="02010609060101010101" pitchFamily="49" charset="-122"/>
              </a:rPr>
              <a:t>值</a:t>
            </a:r>
            <a:r>
              <a:rPr lang="zh-CN" altLang="en-US" sz="1800" b="1" dirty="0">
                <a:solidFill>
                  <a:schemeClr val="tx1"/>
                </a:solidFill>
                <a:latin typeface="黑体" panose="02010609060101010101" pitchFamily="49" charset="-122"/>
                <a:ea typeface="黑体" panose="02010609060101010101" pitchFamily="49" charset="-122"/>
              </a:rPr>
              <a:t>方法</a:t>
            </a: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2" name="文本框 1"/>
          <p:cNvSpPr txBox="1"/>
          <p:nvPr/>
        </p:nvSpPr>
        <p:spPr>
          <a:xfrm>
            <a:off x="3780155" y="2807970"/>
            <a:ext cx="3765550" cy="1379220"/>
          </a:xfrm>
          <a:prstGeom prst="rect">
            <a:avLst/>
          </a:prstGeom>
        </p:spPr>
        <p:txBody>
          <a:bodyPr wrap="square">
            <a:noAutofit/>
            <a:extLst>
              <a:ext uri="{4A0BC546-FE56-4ADE-93B0-CB8AF2F6F144}">
                <wpsdc:textFrameExt xmlns:wpsdc="http://www.wps.cn/officeDocument/2022/drawingmlCustomData" type="text"/>
              </a:ext>
            </a:extLst>
          </a:bodyPr>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通过数学递推计算公式，适当估计</a:t>
            </a:r>
            <a:r>
              <a:rPr lang="en-US" altLang="zh-CN" sz="1325">
                <a:latin typeface="Arial" panose="020B0604020202020204" pitchFamily="34" charset="0"/>
                <a:ea typeface="微软雅黑" panose="020B0503020204020204" pitchFamily="34" charset="-122"/>
              </a:rPr>
              <a:t>LS</a:t>
            </a:r>
            <a:r>
              <a:rPr lang="zh-CN" altLang="en-US" sz="1325">
                <a:latin typeface="Arial" panose="020B0604020202020204" pitchFamily="34" charset="0"/>
                <a:ea typeface="微软雅黑" panose="020B0503020204020204" pitchFamily="34" charset="-122"/>
              </a:rPr>
              <a:t>分数对应的</a:t>
            </a:r>
            <a:r>
              <a:rPr lang="en-US" altLang="zh-CN" sz="1325">
                <a:latin typeface="Arial" panose="020B0604020202020204" pitchFamily="34" charset="0"/>
                <a:ea typeface="微软雅黑" panose="020B0503020204020204" pitchFamily="34" charset="-122"/>
              </a:rPr>
              <a:t>p</a:t>
            </a:r>
            <a:r>
              <a:rPr lang="zh-CN" altLang="en-US" sz="1325">
                <a:latin typeface="Arial" panose="020B0604020202020204" pitchFamily="34" charset="0"/>
                <a:ea typeface="微软雅黑" panose="020B0503020204020204" pitchFamily="34" charset="-122"/>
              </a:rPr>
              <a:t>值大小</a:t>
            </a:r>
            <a:r>
              <a:rPr lang="en-US" altLang="zh-CN" sz="1325">
                <a:latin typeface="Arial" panose="020B0604020202020204" pitchFamily="34" charset="0"/>
                <a:ea typeface="微软雅黑" panose="020B0503020204020204" pitchFamily="34" charset="-122"/>
              </a:rPr>
              <a:t>;</a:t>
            </a:r>
            <a:endParaRPr lang="en-US" altLang="zh-CN"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endParaRPr lang="en-US" altLang="zh-CN"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对传统</a:t>
            </a:r>
            <a:r>
              <a:rPr lang="en-US" altLang="zh-CN" sz="1325">
                <a:latin typeface="Arial" panose="020B0604020202020204" pitchFamily="34" charset="0"/>
                <a:ea typeface="微软雅黑" panose="020B0503020204020204" pitchFamily="34" charset="-122"/>
              </a:rPr>
              <a:t>permutation</a:t>
            </a:r>
            <a:r>
              <a:rPr lang="zh-CN" altLang="en-US" sz="1325">
                <a:latin typeface="Arial" panose="020B0604020202020204" pitchFamily="34" charset="0"/>
                <a:ea typeface="微软雅黑" panose="020B0503020204020204" pitchFamily="34" charset="-122"/>
              </a:rPr>
              <a:t>计算方法进行改进，进一步降低</a:t>
            </a:r>
            <a:r>
              <a:rPr lang="en-US" altLang="zh-CN" sz="1325">
                <a:latin typeface="Arial" panose="020B0604020202020204" pitchFamily="34" charset="0"/>
                <a:ea typeface="微软雅黑" panose="020B0503020204020204" pitchFamily="34" charset="-122"/>
              </a:rPr>
              <a:t>LSA</a:t>
            </a:r>
            <a:r>
              <a:rPr lang="zh-CN" altLang="en-US" sz="1325">
                <a:latin typeface="Arial" panose="020B0604020202020204" pitchFamily="34" charset="0"/>
                <a:ea typeface="微软雅黑" panose="020B0503020204020204" pitchFamily="34" charset="-122"/>
              </a:rPr>
              <a:t>分析的</a:t>
            </a:r>
            <a:r>
              <a:rPr lang="zh-CN" altLang="en-US" sz="1325">
                <a:latin typeface="Arial" panose="020B0604020202020204" pitchFamily="34" charset="0"/>
                <a:ea typeface="微软雅黑" panose="020B0503020204020204" pitchFamily="34" charset="-122"/>
              </a:rPr>
              <a:t>时间花费；</a:t>
            </a:r>
            <a:endParaRPr lang="zh-CN" altLang="en-US" sz="1325">
              <a:latin typeface="Arial" panose="020B0604020202020204" pitchFamily="34" charset="0"/>
              <a:ea typeface="微软雅黑" panose="020B0503020204020204" pitchFamily="34" charset="-122"/>
            </a:endParaRPr>
          </a:p>
        </p:txBody>
      </p:sp>
      <p:pic>
        <p:nvPicPr>
          <p:cNvPr id="3" name="图片 2" descr="Tpvalue"/>
          <p:cNvPicPr>
            <a:picLocks noChangeAspect="1"/>
          </p:cNvPicPr>
          <p:nvPr/>
        </p:nvPicPr>
        <p:blipFill>
          <a:blip r:embed="rId2"/>
          <a:stretch>
            <a:fillRect/>
          </a:stretch>
        </p:blipFill>
        <p:spPr>
          <a:xfrm>
            <a:off x="683895" y="1751965"/>
            <a:ext cx="2438400" cy="1752600"/>
          </a:xfrm>
          <a:prstGeom prst="rect">
            <a:avLst/>
          </a:prstGeom>
        </p:spPr>
      </p:pic>
      <p:pic>
        <p:nvPicPr>
          <p:cNvPr id="5" name="图片 4" descr="Tpvalue2"/>
          <p:cNvPicPr>
            <a:picLocks noChangeAspect="1"/>
          </p:cNvPicPr>
          <p:nvPr/>
        </p:nvPicPr>
        <p:blipFill>
          <a:blip r:embed="rId3"/>
          <a:stretch>
            <a:fillRect/>
          </a:stretch>
        </p:blipFill>
        <p:spPr>
          <a:xfrm>
            <a:off x="3132455" y="1799590"/>
            <a:ext cx="2847975" cy="533400"/>
          </a:xfrm>
          <a:prstGeom prst="rect">
            <a:avLst/>
          </a:prstGeom>
        </p:spPr>
      </p:pic>
      <p:pic>
        <p:nvPicPr>
          <p:cNvPr id="6" name="图片 5" descr="Tvalue3"/>
          <p:cNvPicPr>
            <a:picLocks noChangeAspect="1"/>
          </p:cNvPicPr>
          <p:nvPr/>
        </p:nvPicPr>
        <p:blipFill>
          <a:blip r:embed="rId4"/>
          <a:stretch>
            <a:fillRect/>
          </a:stretch>
        </p:blipFill>
        <p:spPr>
          <a:xfrm>
            <a:off x="6226810" y="1751965"/>
            <a:ext cx="1962150" cy="666750"/>
          </a:xfrm>
          <a:prstGeom prst="rect">
            <a:avLst/>
          </a:prstGeom>
        </p:spPr>
      </p:pic>
      <p:sp>
        <p:nvSpPr>
          <p:cNvPr id="7" name="文本框 6"/>
          <p:cNvSpPr txBox="1"/>
          <p:nvPr/>
        </p:nvSpPr>
        <p:spPr>
          <a:xfrm>
            <a:off x="612140" y="1367790"/>
            <a:ext cx="1459230" cy="29591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325">
                <a:latin typeface="Arial" panose="020B0604020202020204" pitchFamily="34" charset="0"/>
                <a:ea typeface="微软雅黑" panose="020B0503020204020204" pitchFamily="34" charset="-122"/>
              </a:rPr>
              <a:t>1.</a:t>
            </a:r>
            <a:r>
              <a:rPr lang="zh-CN" altLang="en-US" sz="1325">
                <a:latin typeface="Arial" panose="020B0604020202020204" pitchFamily="34" charset="0"/>
                <a:ea typeface="微软雅黑" panose="020B0503020204020204" pitchFamily="34" charset="-122"/>
              </a:rPr>
              <a:t>理论</a:t>
            </a:r>
            <a:r>
              <a:rPr lang="zh-CN" altLang="en-US" sz="1325">
                <a:latin typeface="Arial" panose="020B0604020202020204" pitchFamily="34" charset="0"/>
                <a:ea typeface="微软雅黑" panose="020B0503020204020204" pitchFamily="34" charset="-122"/>
              </a:rPr>
              <a:t>估计公式</a:t>
            </a:r>
            <a:endParaRPr lang="zh-CN" altLang="en-US" sz="1325">
              <a:latin typeface="Arial" panose="020B0604020202020204" pitchFamily="34" charset="0"/>
              <a:ea typeface="微软雅黑" panose="020B0503020204020204" pitchFamily="34" charset="-122"/>
            </a:endParaRPr>
          </a:p>
        </p:txBody>
      </p:sp>
      <p:sp>
        <p:nvSpPr>
          <p:cNvPr id="8" name="文本框 7"/>
          <p:cNvSpPr txBox="1"/>
          <p:nvPr/>
        </p:nvSpPr>
        <p:spPr>
          <a:xfrm>
            <a:off x="3420110" y="1367790"/>
            <a:ext cx="1459230" cy="29591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325">
                <a:latin typeface="Arial" panose="020B0604020202020204" pitchFamily="34" charset="0"/>
                <a:ea typeface="微软雅黑" panose="020B0503020204020204" pitchFamily="34" charset="-122"/>
              </a:rPr>
              <a:t>2.</a:t>
            </a:r>
            <a:r>
              <a:rPr lang="zh-CN" altLang="en-US" sz="1325">
                <a:latin typeface="Arial" panose="020B0604020202020204" pitchFamily="34" charset="0"/>
                <a:ea typeface="微软雅黑" panose="020B0503020204020204" pitchFamily="34" charset="-122"/>
              </a:rPr>
              <a:t>近似估计公式</a:t>
            </a:r>
            <a:endParaRPr lang="zh-CN" altLang="en-US" sz="1325">
              <a:latin typeface="Arial" panose="020B0604020202020204" pitchFamily="34" charset="0"/>
              <a:ea typeface="微软雅黑" panose="020B0503020204020204" pitchFamily="34" charset="-122"/>
            </a:endParaRPr>
          </a:p>
        </p:txBody>
      </p:sp>
      <p:sp>
        <p:nvSpPr>
          <p:cNvPr id="9" name="文本框 8"/>
          <p:cNvSpPr txBox="1"/>
          <p:nvPr/>
        </p:nvSpPr>
        <p:spPr>
          <a:xfrm>
            <a:off x="6084570" y="1368425"/>
            <a:ext cx="2247265" cy="29591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325">
                <a:latin typeface="Arial" panose="020B0604020202020204" pitchFamily="34" charset="0"/>
                <a:ea typeface="微软雅黑" panose="020B0503020204020204" pitchFamily="34" charset="-122"/>
              </a:rPr>
              <a:t>3.</a:t>
            </a:r>
            <a:r>
              <a:rPr lang="zh-CN" altLang="en-US" sz="1325">
                <a:latin typeface="Arial" panose="020B0604020202020204" pitchFamily="34" charset="0"/>
                <a:ea typeface="微软雅黑" panose="020B0503020204020204" pitchFamily="34" charset="-122"/>
              </a:rPr>
              <a:t>在实际应用中的计算</a:t>
            </a:r>
            <a:r>
              <a:rPr lang="zh-CN" altLang="en-US" sz="1325">
                <a:latin typeface="Arial" panose="020B0604020202020204" pitchFamily="34" charset="0"/>
                <a:ea typeface="微软雅黑" panose="020B0503020204020204" pitchFamily="34" charset="-122"/>
              </a:rPr>
              <a:t>公式</a:t>
            </a:r>
            <a:endParaRPr lang="zh-CN" altLang="en-US" sz="1325">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396243" y="792138"/>
            <a:ext cx="308229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1800" b="1" dirty="0">
                <a:solidFill>
                  <a:schemeClr val="tx1"/>
                </a:solidFill>
                <a:latin typeface="黑体" panose="02010609060101010101" pitchFamily="49" charset="-122"/>
                <a:ea typeface="黑体" panose="02010609060101010101" pitchFamily="49" charset="-122"/>
              </a:rPr>
              <a:t>时间序列</a:t>
            </a:r>
            <a:r>
              <a:rPr lang="zh-CN" altLang="en-US" sz="1800" b="1" dirty="0">
                <a:solidFill>
                  <a:schemeClr val="tx1"/>
                </a:solidFill>
                <a:latin typeface="黑体" panose="02010609060101010101" pitchFamily="49" charset="-122"/>
                <a:ea typeface="黑体" panose="02010609060101010101" pitchFamily="49" charset="-122"/>
              </a:rPr>
              <a:t>相似性分析算法</a:t>
            </a:r>
            <a:endParaRPr lang="zh-CN" altLang="en-US" sz="1800" b="1" dirty="0">
              <a:solidFill>
                <a:schemeClr val="tx1"/>
              </a:solidFill>
              <a:latin typeface="黑体" panose="02010609060101010101" pitchFamily="49" charset="-122"/>
              <a:ea typeface="黑体" panose="02010609060101010101" pitchFamily="49" charset="-122"/>
            </a:endParaRPr>
          </a:p>
        </p:txBody>
      </p:sp>
      <p:pic>
        <p:nvPicPr>
          <p:cNvPr id="2" name="图片 1" descr="图片1"/>
          <p:cNvPicPr>
            <a:picLocks noChangeAspect="1"/>
          </p:cNvPicPr>
          <p:nvPr/>
        </p:nvPicPr>
        <p:blipFill>
          <a:blip r:embed="rId2"/>
          <a:stretch>
            <a:fillRect/>
          </a:stretch>
        </p:blipFill>
        <p:spPr>
          <a:xfrm>
            <a:off x="540385" y="1223645"/>
            <a:ext cx="7253605" cy="34086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540603" y="863475"/>
            <a:ext cx="202057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lgn="ctr">
              <a:buFont typeface="Wingdings" panose="05000000000000000000" pitchFamily="2" charset="2"/>
              <a:buChar char="Ø"/>
            </a:pPr>
            <a:r>
              <a:rPr lang="zh-CN" altLang="en-US" sz="1800" dirty="0">
                <a:solidFill>
                  <a:schemeClr val="tx1"/>
                </a:solidFill>
                <a:sym typeface="+mn-ea"/>
              </a:rPr>
              <a:t>并行</a:t>
            </a:r>
            <a:r>
              <a:rPr lang="zh-CN" altLang="en-US" sz="1800" dirty="0">
                <a:solidFill>
                  <a:schemeClr val="tx1"/>
                </a:solidFill>
                <a:sym typeface="+mn-ea"/>
              </a:rPr>
              <a:t>计算方法</a:t>
            </a:r>
            <a:endParaRPr lang="zh-CN" altLang="en-US" sz="1800" dirty="0">
              <a:solidFill>
                <a:schemeClr val="tx1"/>
              </a:solidFill>
              <a:sym typeface="+mn-ea"/>
            </a:endParaRPr>
          </a:p>
        </p:txBody>
      </p:sp>
      <p:sp>
        <p:nvSpPr>
          <p:cNvPr id="2" name="文本框 1"/>
          <p:cNvSpPr txBox="1"/>
          <p:nvPr/>
        </p:nvSpPr>
        <p:spPr>
          <a:xfrm>
            <a:off x="540385" y="1511935"/>
            <a:ext cx="5764530" cy="1957705"/>
          </a:xfrm>
          <a:prstGeom prst="rect">
            <a:avLst/>
          </a:prstGeom>
        </p:spPr>
        <p:txBody>
          <a:bodyPr wrap="square">
            <a:noAutofit/>
            <a:extLst>
              <a:ext uri="{4A0BC546-FE56-4ADE-93B0-CB8AF2F6F144}">
                <wpsdc:textFrameExt xmlns:wpsdc="http://www.wps.cn/officeDocument/2022/drawingmlCustomData" type="text"/>
              </a:ext>
            </a:extLst>
          </a:bodyPr>
          <a:p>
            <a:pPr indent="0" algn="l">
              <a:buFont typeface="Arial" panose="020B0604020202020204" pitchFamily="34" charset="0"/>
              <a:buNone/>
            </a:pPr>
            <a:r>
              <a:rPr lang="zh-CN" altLang="en-US" sz="1325">
                <a:latin typeface="Arial" panose="020B0604020202020204" pitchFamily="34" charset="0"/>
                <a:ea typeface="微软雅黑" panose="020B0503020204020204" pitchFamily="34" charset="-122"/>
              </a:rPr>
              <a:t>主要是对新设计的</a:t>
            </a:r>
            <a:r>
              <a:rPr lang="en-US" altLang="zh-CN" sz="1325">
                <a:latin typeface="Arial" panose="020B0604020202020204" pitchFamily="34" charset="0"/>
                <a:ea typeface="微软雅黑" panose="020B0503020204020204" pitchFamily="34" charset="-122"/>
              </a:rPr>
              <a:t>GeLSA</a:t>
            </a:r>
            <a:r>
              <a:rPr lang="zh-CN" altLang="en-US" sz="1325">
                <a:latin typeface="Arial" panose="020B0604020202020204" pitchFamily="34" charset="0"/>
                <a:ea typeface="微软雅黑" panose="020B0503020204020204" pitchFamily="34" charset="-122"/>
              </a:rPr>
              <a:t>方法根据计算机硬件进行</a:t>
            </a:r>
            <a:r>
              <a:rPr lang="zh-CN" altLang="en-US" sz="1325">
                <a:latin typeface="Arial" panose="020B0604020202020204" pitchFamily="34" charset="0"/>
                <a:ea typeface="微软雅黑" panose="020B0503020204020204" pitchFamily="34" charset="-122"/>
              </a:rPr>
              <a:t>并行算法的设计</a:t>
            </a: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在</a:t>
            </a:r>
            <a:r>
              <a:rPr lang="en-US" altLang="zh-CN" sz="1325">
                <a:latin typeface="Arial" panose="020B0604020202020204" pitchFamily="34" charset="0"/>
                <a:ea typeface="微软雅黑" panose="020B0503020204020204" pitchFamily="34" charset="-122"/>
              </a:rPr>
              <a:t>Nvidia</a:t>
            </a:r>
            <a:r>
              <a:rPr lang="zh-CN" altLang="en-US" sz="1325">
                <a:latin typeface="Arial" panose="020B0604020202020204" pitchFamily="34" charset="0"/>
                <a:ea typeface="微软雅黑" panose="020B0503020204020204" pitchFamily="34" charset="-122"/>
              </a:rPr>
              <a:t>图形计算芯片上设计有关的</a:t>
            </a:r>
            <a:r>
              <a:rPr lang="en-US" altLang="zh-CN" sz="1325">
                <a:latin typeface="Arial" panose="020B0604020202020204" pitchFamily="34" charset="0"/>
                <a:ea typeface="微软雅黑" panose="020B0503020204020204" pitchFamily="34" charset="-122"/>
              </a:rPr>
              <a:t>GeLSA</a:t>
            </a:r>
            <a:r>
              <a:rPr lang="zh-CN" altLang="en-US" sz="1325">
                <a:latin typeface="Arial" panose="020B0604020202020204" pitchFamily="34" charset="0"/>
                <a:ea typeface="微软雅黑" panose="020B0503020204020204" pitchFamily="34" charset="-122"/>
              </a:rPr>
              <a:t>算法，进行并行</a:t>
            </a:r>
            <a:r>
              <a:rPr lang="zh-CN" altLang="en-US" sz="1325">
                <a:latin typeface="Arial" panose="020B0604020202020204" pitchFamily="34" charset="0"/>
                <a:ea typeface="微软雅黑" panose="020B0503020204020204" pitchFamily="34" charset="-122"/>
              </a:rPr>
              <a:t>加速计算；</a:t>
            </a: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endParaRPr lang="en-US" altLang="zh-CN"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在多核心</a:t>
            </a:r>
            <a:r>
              <a:rPr lang="en-US" altLang="zh-CN" sz="1325">
                <a:latin typeface="Arial" panose="020B0604020202020204" pitchFamily="34" charset="0"/>
                <a:ea typeface="微软雅黑" panose="020B0503020204020204" pitchFamily="34" charset="-122"/>
              </a:rPr>
              <a:t>CPU</a:t>
            </a:r>
            <a:r>
              <a:rPr lang="zh-CN" altLang="en-US" sz="1325">
                <a:latin typeface="Arial" panose="020B0604020202020204" pitchFamily="34" charset="0"/>
                <a:ea typeface="微软雅黑" panose="020B0503020204020204" pitchFamily="34" charset="-122"/>
              </a:rPr>
              <a:t>芯片上设计相应的并行</a:t>
            </a:r>
            <a:r>
              <a:rPr lang="zh-CN" altLang="en-US" sz="1325">
                <a:latin typeface="Arial" panose="020B0604020202020204" pitchFamily="34" charset="0"/>
                <a:ea typeface="微软雅黑" panose="020B0503020204020204" pitchFamily="34" charset="-122"/>
              </a:rPr>
              <a:t>加速处理算法；</a:t>
            </a:r>
            <a:endParaRPr lang="zh-CN" altLang="en-US" sz="1325">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2005"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2005"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TextBox 603"/>
          <p:cNvSpPr txBox="1"/>
          <p:nvPr/>
        </p:nvSpPr>
        <p:spPr bwMode="auto">
          <a:xfrm>
            <a:off x="2556346" y="2029112"/>
            <a:ext cx="3371215" cy="62103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lvl="0" algn="l"/>
            <a:r>
              <a:rPr kumimoji="0" lang="en-US" altLang="zh-CN" sz="36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03.</a:t>
            </a:r>
            <a:r>
              <a:rPr lang="zh-CN" altLang="en-US" sz="3600" dirty="0">
                <a:solidFill>
                  <a:schemeClr val="tx1"/>
                </a:solidFill>
              </a:rPr>
              <a:t>拟解决问题</a:t>
            </a:r>
            <a:endParaRPr kumimoji="0" lang="en-US" altLang="zh-CN" sz="36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2785863"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3.</a:t>
            </a:r>
            <a:r>
              <a:rPr lang="zh-CN" altLang="en-US" sz="2000" dirty="0">
                <a:solidFill>
                  <a:schemeClr val="tx1"/>
                </a:solidFill>
              </a:rPr>
              <a:t>现阶段拟解决问题</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611904" y="964019"/>
            <a:ext cx="283210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buFont typeface="Wingdings" panose="05000000000000000000" pitchFamily="2" charset="2"/>
              <a:buChar char="Ø"/>
            </a:pPr>
            <a:r>
              <a:rPr lang="zh-CN" altLang="en-US" sz="1800" b="1" dirty="0">
                <a:solidFill>
                  <a:schemeClr val="tx1"/>
                </a:solidFill>
                <a:latin typeface="黑体" panose="02010609060101010101" pitchFamily="49" charset="-122"/>
                <a:ea typeface="黑体" panose="02010609060101010101" pitchFamily="49" charset="-122"/>
              </a:rPr>
              <a:t>数据分析遇到的问题</a:t>
            </a:r>
            <a:endParaRPr lang="en-US" altLang="zh-CN" sz="1800" b="1" dirty="0">
              <a:solidFill>
                <a:schemeClr val="tx1"/>
              </a:solidFill>
              <a:latin typeface="黑体" panose="02010609060101010101" pitchFamily="49" charset="-122"/>
              <a:ea typeface="黑体" panose="02010609060101010101" pitchFamily="49" charset="-122"/>
            </a:endParaRPr>
          </a:p>
        </p:txBody>
      </p:sp>
      <p:sp>
        <p:nvSpPr>
          <p:cNvPr id="2" name="文本框 1"/>
          <p:cNvSpPr txBox="1"/>
          <p:nvPr/>
        </p:nvSpPr>
        <p:spPr>
          <a:xfrm>
            <a:off x="972185" y="1447165"/>
            <a:ext cx="4633595" cy="33718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针对不同数据特点</a:t>
            </a:r>
            <a:r>
              <a:rPr lang="zh-CN" altLang="en-US" dirty="0"/>
              <a:t>产生的数据分析</a:t>
            </a:r>
            <a:r>
              <a:rPr lang="zh-CN" altLang="en-US" dirty="0"/>
              <a:t>方法多样性</a:t>
            </a:r>
            <a:endParaRPr lang="zh-CN" altLang="en-US" dirty="0"/>
          </a:p>
        </p:txBody>
      </p:sp>
      <p:sp>
        <p:nvSpPr>
          <p:cNvPr id="3" name="文本框 2"/>
          <p:cNvSpPr txBox="1"/>
          <p:nvPr/>
        </p:nvSpPr>
        <p:spPr>
          <a:xfrm>
            <a:off x="1259567" y="1872208"/>
            <a:ext cx="3744416" cy="337185"/>
          </a:xfrm>
          <a:prstGeom prst="rect">
            <a:avLst/>
          </a:prstGeom>
          <a:noFill/>
        </p:spPr>
        <p:txBody>
          <a:bodyPr wrap="square" rtlCol="0">
            <a:spAutoFit/>
          </a:bodyPr>
          <a:lstStyle/>
          <a:p>
            <a:r>
              <a:rPr lang="zh-CN" altLang="en-US" dirty="0"/>
              <a:t>传统数据分析局限性</a:t>
            </a:r>
            <a:r>
              <a:rPr lang="en-US" altLang="zh-CN" dirty="0"/>
              <a:t>:</a:t>
            </a:r>
            <a:r>
              <a:rPr lang="zh-CN" altLang="en-US" dirty="0"/>
              <a:t>独立同分布</a:t>
            </a:r>
            <a:r>
              <a:rPr lang="zh-CN" altLang="en-US" dirty="0"/>
              <a:t>假设</a:t>
            </a:r>
            <a:endParaRPr lang="zh-CN" altLang="en-US" dirty="0"/>
          </a:p>
        </p:txBody>
      </p:sp>
      <p:sp>
        <p:nvSpPr>
          <p:cNvPr id="4" name="文本框 3"/>
          <p:cNvSpPr txBox="1"/>
          <p:nvPr/>
        </p:nvSpPr>
        <p:spPr>
          <a:xfrm>
            <a:off x="972185" y="2531110"/>
            <a:ext cx="3176270" cy="33718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现代研究产生数据</a:t>
            </a:r>
            <a:r>
              <a:rPr lang="zh-CN" altLang="en-US" dirty="0"/>
              <a:t>特点问题</a:t>
            </a:r>
            <a:endParaRPr lang="zh-CN" altLang="en-US" dirty="0"/>
          </a:p>
        </p:txBody>
      </p:sp>
      <p:sp>
        <p:nvSpPr>
          <p:cNvPr id="5" name="文本框 4"/>
          <p:cNvSpPr txBox="1"/>
          <p:nvPr/>
        </p:nvSpPr>
        <p:spPr>
          <a:xfrm>
            <a:off x="1260475" y="2951480"/>
            <a:ext cx="5599430" cy="337185"/>
          </a:xfrm>
          <a:prstGeom prst="rect">
            <a:avLst/>
          </a:prstGeom>
          <a:noFill/>
        </p:spPr>
        <p:txBody>
          <a:bodyPr wrap="square" rtlCol="0">
            <a:spAutoFit/>
          </a:bodyPr>
          <a:lstStyle/>
          <a:p>
            <a:r>
              <a:rPr lang="zh-CN" altLang="en-US" dirty="0"/>
              <a:t>现代生物医学研究数据主要是高通量、大数据</a:t>
            </a:r>
            <a:r>
              <a:rPr lang="en-US" altLang="zh-CN" dirty="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35857" y="431924"/>
            <a:ext cx="72008" cy="648072"/>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03"/>
          <p:cNvSpPr txBox="1"/>
          <p:nvPr/>
        </p:nvSpPr>
        <p:spPr bwMode="auto">
          <a:xfrm>
            <a:off x="516669" y="416881"/>
            <a:ext cx="1110724" cy="86826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3200" spc="600" dirty="0">
                <a:solidFill>
                  <a:schemeClr val="tx1"/>
                </a:solidFill>
              </a:rPr>
              <a:t>目录</a:t>
            </a:r>
            <a:endParaRPr lang="en-US" altLang="zh-CN" sz="3200" spc="600" dirty="0">
              <a:solidFill>
                <a:schemeClr val="tx1"/>
              </a:solidFill>
            </a:endParaRPr>
          </a:p>
          <a:p>
            <a:pPr algn="l"/>
            <a:r>
              <a:rPr lang="en-US" altLang="zh-CN" sz="2000" spc="0" dirty="0">
                <a:solidFill>
                  <a:schemeClr val="tx1"/>
                </a:solidFill>
              </a:rPr>
              <a:t>Catalog</a:t>
            </a:r>
            <a:endParaRPr lang="zh-CN" altLang="en-US" sz="2000" spc="0" dirty="0">
              <a:solidFill>
                <a:schemeClr val="tx1"/>
              </a:solidFill>
            </a:endParaRPr>
          </a:p>
        </p:txBody>
      </p:sp>
      <p:sp>
        <p:nvSpPr>
          <p:cNvPr id="6" name="椭圆 5"/>
          <p:cNvSpPr/>
          <p:nvPr>
            <p:custDataLst>
              <p:tags r:id="rId2"/>
            </p:custDataLst>
          </p:nvPr>
        </p:nvSpPr>
        <p:spPr>
          <a:xfrm>
            <a:off x="2772370" y="863972"/>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448148"/>
            <a:ext cx="343393"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custDataLst>
              <p:tags r:id="rId3"/>
            </p:custDataLst>
          </p:nvPr>
        </p:nvSpPr>
        <p:spPr>
          <a:xfrm>
            <a:off x="2772370" y="1701435"/>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custDataLst>
              <p:tags r:id="rId4"/>
            </p:custDataLst>
          </p:nvPr>
        </p:nvSpPr>
        <p:spPr>
          <a:xfrm>
            <a:off x="2772370" y="2637539"/>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5"/>
            </p:custDataLst>
          </p:nvPr>
        </p:nvSpPr>
        <p:spPr>
          <a:xfrm>
            <a:off x="2772370" y="3429627"/>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custDataLst>
              <p:tags r:id="rId6"/>
            </p:custDataLst>
          </p:nvPr>
        </p:nvSpPr>
        <p:spPr bwMode="auto">
          <a:xfrm>
            <a:off x="3543990" y="942482"/>
            <a:ext cx="338582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1800">
                <a:solidFill>
                  <a:schemeClr val="tx1"/>
                </a:solidFill>
                <a:latin typeface="Arial" panose="020B0604020202020204" pitchFamily="34" charset="0"/>
                <a:sym typeface="+mn-ea"/>
              </a:rPr>
              <a:t>01.Introduction/</a:t>
            </a:r>
            <a:r>
              <a:rPr lang="zh-CN" altLang="en-US" sz="1800">
                <a:solidFill>
                  <a:schemeClr val="tx1"/>
                </a:solidFill>
                <a:latin typeface="Arial" panose="020B0604020202020204" pitchFamily="34" charset="0"/>
                <a:sym typeface="+mn-ea"/>
              </a:rPr>
              <a:t>研究背景</a:t>
            </a:r>
            <a:endParaRPr lang="zh-CN" altLang="en-US" sz="1800" dirty="0">
              <a:solidFill>
                <a:schemeClr val="tx1"/>
              </a:solidFill>
              <a:latin typeface="Arial" panose="020B0604020202020204" pitchFamily="34" charset="0"/>
              <a:sym typeface="+mn-ea"/>
            </a:endParaRPr>
          </a:p>
        </p:txBody>
      </p:sp>
      <p:sp>
        <p:nvSpPr>
          <p:cNvPr id="13" name="TextBox 603"/>
          <p:cNvSpPr txBox="1"/>
          <p:nvPr>
            <p:custDataLst>
              <p:tags r:id="rId7"/>
            </p:custDataLst>
          </p:nvPr>
        </p:nvSpPr>
        <p:spPr bwMode="auto">
          <a:xfrm>
            <a:off x="3543990" y="1743639"/>
            <a:ext cx="4036695"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1800" dirty="0">
                <a:solidFill>
                  <a:schemeClr val="tx1"/>
                </a:solidFill>
              </a:rPr>
              <a:t>02.Research status/</a:t>
            </a:r>
            <a:r>
              <a:rPr lang="zh-CN" altLang="en-US" sz="1800" dirty="0">
                <a:solidFill>
                  <a:schemeClr val="tx1"/>
                </a:solidFill>
              </a:rPr>
              <a:t>研究现状</a:t>
            </a:r>
            <a:endParaRPr lang="zh-CN" altLang="en-US" sz="1800" dirty="0">
              <a:solidFill>
                <a:schemeClr val="tx1"/>
              </a:solidFill>
            </a:endParaRPr>
          </a:p>
        </p:txBody>
      </p:sp>
      <p:sp>
        <p:nvSpPr>
          <p:cNvPr id="14" name="TextBox 603"/>
          <p:cNvSpPr txBox="1"/>
          <p:nvPr>
            <p:custDataLst>
              <p:tags r:id="rId8"/>
            </p:custDataLst>
          </p:nvPr>
        </p:nvSpPr>
        <p:spPr bwMode="auto">
          <a:xfrm>
            <a:off x="3543990" y="2535727"/>
            <a:ext cx="322707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1800" dirty="0">
                <a:solidFill>
                  <a:schemeClr val="tx1"/>
                </a:solidFill>
              </a:rPr>
              <a:t>03.Problem/</a:t>
            </a:r>
            <a:r>
              <a:rPr lang="zh-CN" altLang="en-US" sz="1800" dirty="0">
                <a:solidFill>
                  <a:schemeClr val="tx1"/>
                </a:solidFill>
              </a:rPr>
              <a:t>拟解决问题</a:t>
            </a:r>
            <a:endParaRPr lang="zh-CN" altLang="en-US" sz="1800" dirty="0">
              <a:solidFill>
                <a:schemeClr val="tx1"/>
              </a:solidFill>
            </a:endParaRPr>
          </a:p>
        </p:txBody>
      </p:sp>
      <p:sp>
        <p:nvSpPr>
          <p:cNvPr id="15" name="TextBox 603"/>
          <p:cNvSpPr txBox="1"/>
          <p:nvPr>
            <p:custDataLst>
              <p:tags r:id="rId9"/>
            </p:custDataLst>
          </p:nvPr>
        </p:nvSpPr>
        <p:spPr bwMode="auto">
          <a:xfrm>
            <a:off x="3543990" y="3327815"/>
            <a:ext cx="2726055"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1800" dirty="0">
                <a:solidFill>
                  <a:schemeClr val="tx1"/>
                </a:solidFill>
              </a:rPr>
              <a:t>04.Object/</a:t>
            </a:r>
            <a:r>
              <a:rPr lang="zh-CN" altLang="en-US" sz="1800" dirty="0">
                <a:solidFill>
                  <a:schemeClr val="tx1"/>
                </a:solidFill>
              </a:rPr>
              <a:t>研究目标</a:t>
            </a:r>
            <a:endParaRPr lang="zh-CN" altLang="en-US" sz="1800" dirty="0">
              <a:solidFill>
                <a:schemeClr val="tx1"/>
              </a:solidFill>
            </a:endParaRPr>
          </a:p>
        </p:txBody>
      </p:sp>
      <p:sp>
        <p:nvSpPr>
          <p:cNvPr id="16" name="椭圆 15"/>
          <p:cNvSpPr/>
          <p:nvPr>
            <p:custDataLst>
              <p:tags r:id="rId10"/>
            </p:custDataLst>
          </p:nvPr>
        </p:nvSpPr>
        <p:spPr>
          <a:xfrm>
            <a:off x="2772370" y="4206144"/>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603"/>
          <p:cNvSpPr txBox="1"/>
          <p:nvPr>
            <p:custDataLst>
              <p:tags r:id="rId11"/>
            </p:custDataLst>
          </p:nvPr>
        </p:nvSpPr>
        <p:spPr bwMode="auto">
          <a:xfrm>
            <a:off x="3543990" y="4104332"/>
            <a:ext cx="3366135"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1800" dirty="0">
                <a:solidFill>
                  <a:schemeClr val="tx1"/>
                </a:solidFill>
              </a:rPr>
              <a:t>05.</a:t>
            </a:r>
            <a:r>
              <a:rPr lang="en-US" altLang="zh-CN" sz="1800">
                <a:solidFill>
                  <a:schemeClr val="tx1"/>
                </a:solidFill>
                <a:latin typeface="Arial" panose="020B0604020202020204" pitchFamily="34" charset="0"/>
                <a:sym typeface="+mn-ea"/>
              </a:rPr>
              <a:t>Future work/</a:t>
            </a:r>
            <a:r>
              <a:rPr lang="zh-CN" altLang="en-US" sz="1800">
                <a:solidFill>
                  <a:schemeClr val="tx1"/>
                </a:solidFill>
                <a:latin typeface="Arial" panose="020B0604020202020204" pitchFamily="34" charset="0"/>
                <a:sym typeface="+mn-ea"/>
              </a:rPr>
              <a:t>未来工作</a:t>
            </a:r>
            <a:endParaRPr lang="zh-CN" altLang="en-US" sz="1800">
              <a:solidFill>
                <a:schemeClr val="tx1"/>
              </a:solidFill>
              <a:latin typeface="Arial" panose="020B0604020202020204" pitchFamily="34" charset="0"/>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1+#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1+#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animBg="1"/>
      <p:bldP spid="9" grpId="0" animBg="1"/>
      <p:bldP spid="10" grpId="0" animBg="1"/>
      <p:bldP spid="12" grpId="0"/>
      <p:bldP spid="13" grpId="0"/>
      <p:bldP spid="14" grpId="0"/>
      <p:bldP spid="15" grpId="0"/>
      <p:bldP spid="16" grpId="0" animBg="1"/>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2005"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2005"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TextBox 603"/>
          <p:cNvSpPr txBox="1"/>
          <p:nvPr/>
        </p:nvSpPr>
        <p:spPr bwMode="auto">
          <a:xfrm>
            <a:off x="2556346" y="2029112"/>
            <a:ext cx="2875915" cy="62103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l" defTabSz="802005"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04.</a:t>
            </a:r>
            <a:r>
              <a:rPr kumimoji="0" lang="zh-CN" altLang="en-US" sz="36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研究目标</a:t>
            </a:r>
            <a:endParaRPr kumimoji="0" lang="en-US" altLang="zh-CN" sz="36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2005"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TextBox 603"/>
          <p:cNvSpPr txBox="1"/>
          <p:nvPr/>
        </p:nvSpPr>
        <p:spPr bwMode="auto">
          <a:xfrm>
            <a:off x="396106" y="316018"/>
            <a:ext cx="1589405" cy="37465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l" defTabSz="802005" rtl="0" eaLnBrk="1" fontAlgn="auto" latinLnBrk="0" hangingPunct="1">
              <a:lnSpc>
                <a:spcPct val="100000"/>
              </a:lnSpc>
              <a:spcBef>
                <a:spcPts val="0"/>
              </a:spcBef>
              <a:spcAft>
                <a:spcPts val="0"/>
              </a:spcAft>
              <a:buClrTx/>
              <a:buSzTx/>
              <a:buFontTx/>
              <a:buNone/>
              <a:defRPr/>
            </a:pPr>
            <a:r>
              <a:rPr lang="en-US" altLang="zh-CN" sz="2000" dirty="0">
                <a:solidFill>
                  <a:prstClr val="black"/>
                </a:solidFill>
              </a:rPr>
              <a:t>4</a:t>
            </a:r>
            <a:r>
              <a:rPr kumimoji="0" lang="en-US" altLang="zh-CN" sz="20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prstClr val="black"/>
                </a:solidFill>
              </a:rPr>
              <a:t>研究目标</a:t>
            </a:r>
            <a:endParaRPr kumimoji="0" lang="zh-CN" altLang="en-US" sz="14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 name="TextBox 603"/>
          <p:cNvSpPr txBox="1"/>
          <p:nvPr>
            <p:custDataLst>
              <p:tags r:id="rId2"/>
            </p:custDataLst>
          </p:nvPr>
        </p:nvSpPr>
        <p:spPr bwMode="auto">
          <a:xfrm>
            <a:off x="554007" y="945785"/>
            <a:ext cx="256413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marR="0" lvl="0" indent="-285750" algn="ctr" defTabSz="802005"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1800" b="1" i="0" u="none" strike="noStrike" kern="1200" cap="none" spc="30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Arial" panose="020B0604020202020204" pitchFamily="34" charset="0"/>
              </a:rPr>
              <a:t>高</a:t>
            </a:r>
            <a:r>
              <a:rPr kumimoji="0" lang="zh-CN" altLang="en-US" sz="1800" b="1" i="0" u="none" strike="noStrike" kern="1200" cap="none" spc="30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Arial" panose="020B0604020202020204" pitchFamily="34" charset="0"/>
              </a:rPr>
              <a:t>通量数据集问题</a:t>
            </a:r>
            <a:endParaRPr kumimoji="0" lang="zh-CN" altLang="en-US" sz="1800" b="1" i="0" u="none" strike="noStrike" kern="1200" cap="none" spc="30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4" name="文本框 3"/>
          <p:cNvSpPr txBox="1"/>
          <p:nvPr>
            <p:custDataLst>
              <p:tags r:id="rId3"/>
            </p:custDataLst>
          </p:nvPr>
        </p:nvSpPr>
        <p:spPr>
          <a:xfrm>
            <a:off x="756285" y="1388110"/>
            <a:ext cx="6336665" cy="662305"/>
          </a:xfrm>
          <a:prstGeom prst="rect">
            <a:avLst/>
          </a:prstGeom>
          <a:noFill/>
        </p:spPr>
        <p:txBody>
          <a:bodyPr wrap="square" rtlCol="0">
            <a:noAutofit/>
          </a:bodyPr>
          <a:lstStyle/>
          <a:p>
            <a:pPr marL="285750" indent="-285750">
              <a:buFont typeface="Arial" panose="020B0604020202020204" pitchFamily="34" charset="0"/>
              <a:buChar char="•"/>
            </a:pPr>
            <a:r>
              <a:rPr lang="zh-CN" altLang="en-US" dirty="0"/>
              <a:t>在前面算法研究的基础上对传统</a:t>
            </a:r>
            <a:r>
              <a:rPr lang="en-US" altLang="zh-CN" dirty="0"/>
              <a:t>eLSA</a:t>
            </a:r>
            <a:r>
              <a:rPr lang="zh-CN" altLang="en-US" dirty="0"/>
              <a:t>软件架构进行更改</a:t>
            </a:r>
            <a:r>
              <a:rPr lang="en-US" altLang="zh-CN" dirty="0"/>
              <a:t>;</a:t>
            </a:r>
            <a:r>
              <a:rPr lang="zh-CN" altLang="en-US" dirty="0"/>
              <a:t>利用并行</a:t>
            </a:r>
            <a:r>
              <a:rPr lang="zh-CN" altLang="en-US" dirty="0"/>
              <a:t>计算方法</a:t>
            </a:r>
            <a:r>
              <a:rPr lang="en-US" altLang="zh-CN" dirty="0"/>
              <a:t>,</a:t>
            </a:r>
            <a:r>
              <a:rPr lang="zh-CN" altLang="en-US" dirty="0"/>
              <a:t>充分调用计算机资源，进行</a:t>
            </a:r>
            <a:r>
              <a:rPr lang="zh-CN" altLang="en-US" dirty="0"/>
              <a:t>加速计算。</a:t>
            </a:r>
            <a:endParaRPr lang="zh-CN" altLang="en-US" dirty="0"/>
          </a:p>
        </p:txBody>
      </p:sp>
      <p:sp>
        <p:nvSpPr>
          <p:cNvPr id="5" name="TextBox 603"/>
          <p:cNvSpPr txBox="1"/>
          <p:nvPr>
            <p:custDataLst>
              <p:tags r:id="rId4"/>
            </p:custDataLst>
          </p:nvPr>
        </p:nvSpPr>
        <p:spPr bwMode="auto">
          <a:xfrm>
            <a:off x="554008" y="2735683"/>
            <a:ext cx="310007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marR="0" lvl="0" indent="-285750" algn="ctr" defTabSz="802005"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1800" b="1" i="0" u="none" strike="noStrike" kern="1200" cap="none" spc="30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Arial" panose="020B0604020202020204" pitchFamily="34" charset="0"/>
              </a:rPr>
              <a:t>针对数据分析方法</a:t>
            </a:r>
            <a:r>
              <a:rPr kumimoji="0" lang="zh-CN" altLang="en-US" sz="1800" b="1" i="0" u="none" strike="noStrike" kern="1200" cap="none" spc="30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Arial" panose="020B0604020202020204" pitchFamily="34" charset="0"/>
              </a:rPr>
              <a:t>问题</a:t>
            </a:r>
            <a:endParaRPr kumimoji="0" lang="zh-CN" altLang="en-US" sz="1800" b="1" i="0" u="none" strike="noStrike" kern="1200" cap="none" spc="30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6" name="文本框 5"/>
          <p:cNvSpPr txBox="1"/>
          <p:nvPr>
            <p:custDataLst>
              <p:tags r:id="rId5"/>
            </p:custDataLst>
          </p:nvPr>
        </p:nvSpPr>
        <p:spPr>
          <a:xfrm>
            <a:off x="756395" y="3167869"/>
            <a:ext cx="6624736" cy="33718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对现代研究成果</a:t>
            </a:r>
            <a:r>
              <a:rPr lang="en-US" altLang="zh-CN" dirty="0"/>
              <a:t>MBBLSA</a:t>
            </a:r>
            <a:r>
              <a:rPr lang="zh-CN" altLang="en-US" dirty="0"/>
              <a:t>、</a:t>
            </a:r>
            <a:r>
              <a:rPr lang="en-US" altLang="zh-CN" dirty="0"/>
              <a:t>DDLSA</a:t>
            </a:r>
            <a:r>
              <a:rPr lang="zh-CN" altLang="en-US" dirty="0"/>
              <a:t>、</a:t>
            </a:r>
            <a:r>
              <a:rPr lang="en-US" altLang="zh-CN" dirty="0"/>
              <a:t>STLTA</a:t>
            </a:r>
            <a:r>
              <a:rPr lang="zh-CN" altLang="en-US" dirty="0"/>
              <a:t>算法进行集成</a:t>
            </a:r>
            <a:r>
              <a:rPr lang="en-US" altLang="zh-CN" dirty="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2005"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TextBox 603"/>
          <p:cNvSpPr txBox="1"/>
          <p:nvPr/>
        </p:nvSpPr>
        <p:spPr bwMode="auto">
          <a:xfrm>
            <a:off x="396106" y="316018"/>
            <a:ext cx="1589405" cy="37465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l" defTabSz="802005" rtl="0" eaLnBrk="1" fontAlgn="auto" latinLnBrk="0" hangingPunct="1">
              <a:lnSpc>
                <a:spcPct val="100000"/>
              </a:lnSpc>
              <a:spcBef>
                <a:spcPts val="0"/>
              </a:spcBef>
              <a:spcAft>
                <a:spcPts val="0"/>
              </a:spcAft>
              <a:buClrTx/>
              <a:buSzTx/>
              <a:buFontTx/>
              <a:buNone/>
              <a:defRPr/>
            </a:pPr>
            <a:r>
              <a:rPr lang="en-US" altLang="zh-CN" sz="2000" dirty="0">
                <a:solidFill>
                  <a:prstClr val="black"/>
                </a:solidFill>
              </a:rPr>
              <a:t>4</a:t>
            </a:r>
            <a:r>
              <a:rPr kumimoji="0" lang="en-US" altLang="zh-CN" sz="20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prstClr val="black"/>
                </a:solidFill>
              </a:rPr>
              <a:t>研究目标</a:t>
            </a:r>
            <a:endParaRPr kumimoji="0" lang="zh-CN" altLang="en-US" sz="14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10" name="文本框 9"/>
          <p:cNvSpPr txBox="1"/>
          <p:nvPr/>
        </p:nvSpPr>
        <p:spPr>
          <a:xfrm>
            <a:off x="416088" y="791964"/>
            <a:ext cx="1632166" cy="506730"/>
          </a:xfrm>
          <a:prstGeom prst="rect">
            <a:avLst/>
          </a:prstGeom>
          <a:noFill/>
        </p:spPr>
        <p:txBody>
          <a:bodyPr wrap="square" rtlCol="0">
            <a:spAutoFit/>
          </a:bodyPr>
          <a:lstStyle/>
          <a:p>
            <a:pPr marL="285750" marR="0" lvl="0" indent="-285750" algn="l" defTabSz="802005" rtl="0" eaLnBrk="1" fontAlgn="auto" latinLnBrk="0" hangingPunct="1">
              <a:lnSpc>
                <a:spcPct val="150000"/>
              </a:lnSpc>
              <a:spcBef>
                <a:spcPts val="0"/>
              </a:spcBef>
              <a:spcAft>
                <a:spcPts val="0"/>
              </a:spcAft>
              <a:buClrTx/>
              <a:buSzTx/>
              <a:buFont typeface="Wingdings" panose="05000000000000000000" pitchFamily="2" charset="2"/>
              <a:buChar char="Ø"/>
              <a:defRPr/>
            </a:pPr>
            <a:r>
              <a:rPr lang="zh-CN" altLang="en-US" sz="1800" b="1" dirty="0">
                <a:solidFill>
                  <a:prstClr val="black"/>
                </a:solidFill>
                <a:latin typeface="Calibri" panose="020F0502020204030204"/>
                <a:ea typeface="宋体" panose="02010600030101010101" pitchFamily="2" charset="-122"/>
              </a:rPr>
              <a:t>研究创新点</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828155" y="1439734"/>
            <a:ext cx="6768752" cy="26765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cs typeface="+mn-ea"/>
              </a:rPr>
              <a:t>针对</a:t>
            </a:r>
            <a:r>
              <a:rPr lang="en-US" altLang="zh-CN" dirty="0">
                <a:latin typeface="+mn-ea"/>
                <a:cs typeface="+mn-ea"/>
              </a:rPr>
              <a:t>LSA</a:t>
            </a:r>
            <a:r>
              <a:rPr lang="zh-CN" altLang="en-US" dirty="0">
                <a:latin typeface="+mn-ea"/>
                <a:cs typeface="+mn-ea"/>
              </a:rPr>
              <a:t>算法首次采用</a:t>
            </a:r>
            <a:r>
              <a:rPr lang="zh-CN" altLang="en-US">
                <a:latin typeface="+mn-ea"/>
                <a:cs typeface="+mn-ea"/>
                <a:sym typeface="+mn-ea"/>
              </a:rPr>
              <a:t>最大总和子矩阵的方法来改进</a:t>
            </a:r>
            <a:r>
              <a:rPr lang="en-US" altLang="zh-CN">
                <a:latin typeface="+mn-ea"/>
                <a:cs typeface="+mn-ea"/>
                <a:sym typeface="+mn-ea"/>
              </a:rPr>
              <a:t>LSA</a:t>
            </a:r>
            <a:r>
              <a:rPr lang="zh-CN" altLang="en-US">
                <a:latin typeface="+mn-ea"/>
                <a:cs typeface="+mn-ea"/>
                <a:sym typeface="+mn-ea"/>
              </a:rPr>
              <a:t>动态规划算法；</a:t>
            </a:r>
            <a:endParaRPr lang="en-US" altLang="zh-CN">
              <a:latin typeface="+mn-ea"/>
              <a:cs typeface="+mn-ea"/>
            </a:endParaRPr>
          </a:p>
          <a:p>
            <a:pPr marL="285750" indent="-285750">
              <a:lnSpc>
                <a:spcPct val="150000"/>
              </a:lnSpc>
              <a:buFont typeface="Arial" panose="020B0604020202020204" pitchFamily="34" charset="0"/>
              <a:buChar char="•"/>
            </a:pPr>
            <a:endParaRPr lang="zh-CN" altLang="en-US" dirty="0"/>
          </a:p>
          <a:p>
            <a:pPr marL="285750" indent="-285750">
              <a:lnSpc>
                <a:spcPct val="150000"/>
              </a:lnSpc>
              <a:buFont typeface="Arial" panose="020B0604020202020204" pitchFamily="34" charset="0"/>
              <a:buChar char="•"/>
            </a:pPr>
            <a:r>
              <a:rPr lang="zh-CN" altLang="en-US" dirty="0">
                <a:latin typeface="+mn-ea"/>
                <a:cs typeface="+mn-ea"/>
              </a:rPr>
              <a:t>对</a:t>
            </a:r>
            <a:r>
              <a:rPr lang="en-US" altLang="zh-CN" dirty="0">
                <a:latin typeface="+mn-ea"/>
                <a:cs typeface="+mn-ea"/>
              </a:rPr>
              <a:t>LSA</a:t>
            </a:r>
            <a:r>
              <a:rPr lang="zh-CN" altLang="en-US" dirty="0">
                <a:latin typeface="+mn-ea"/>
                <a:cs typeface="+mn-ea"/>
              </a:rPr>
              <a:t>计算核心采用图形处理单元并行化处理技术；</a:t>
            </a:r>
            <a:endParaRPr lang="zh-CN" altLang="en-US" dirty="0">
              <a:latin typeface="+mn-ea"/>
              <a:cs typeface="+mn-ea"/>
            </a:endParaRPr>
          </a:p>
          <a:p>
            <a:pPr marL="285750" indent="-285750">
              <a:lnSpc>
                <a:spcPct val="150000"/>
              </a:lnSpc>
              <a:buFont typeface="Arial" panose="020B0604020202020204" pitchFamily="34" charset="0"/>
              <a:buChar char="•"/>
            </a:pPr>
            <a:endParaRPr lang="zh-CN" altLang="en-US" dirty="0"/>
          </a:p>
          <a:p>
            <a:pPr marL="285750" indent="-285750">
              <a:lnSpc>
                <a:spcPct val="150000"/>
              </a:lnSpc>
              <a:buFont typeface="Arial" panose="020B0604020202020204" pitchFamily="34" charset="0"/>
              <a:buChar char="•"/>
            </a:pPr>
            <a:r>
              <a:rPr lang="zh-CN" altLang="en-US" dirty="0"/>
              <a:t>将整体软件架构进行并行化</a:t>
            </a:r>
            <a:r>
              <a:rPr lang="zh-CN" altLang="en-US" dirty="0"/>
              <a:t>加速处理；</a:t>
            </a:r>
            <a:endParaRPr lang="zh-CN" altLang="en-US" dirty="0"/>
          </a:p>
          <a:p>
            <a:pPr marL="285750" indent="-285750">
              <a:lnSpc>
                <a:spcPct val="150000"/>
              </a:lnSpc>
              <a:buFont typeface="Arial" panose="020B0604020202020204" pitchFamily="34" charset="0"/>
              <a:buChar char="•"/>
            </a:pPr>
            <a:endParaRPr lang="zh-CN" altLang="en-US" dirty="0"/>
          </a:p>
          <a:p>
            <a:pPr marL="285750" indent="-285750">
              <a:lnSpc>
                <a:spcPct val="150000"/>
              </a:lnSpc>
              <a:buFont typeface="Arial" panose="020B0604020202020204" pitchFamily="34" charset="0"/>
              <a:buChar char="•"/>
            </a:pPr>
            <a:r>
              <a:rPr lang="zh-CN" altLang="en-US" dirty="0"/>
              <a:t>将针对非独立同分布时间序列一系列算法进行集成处理；</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2005"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2005"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TextBox 603"/>
          <p:cNvSpPr txBox="1"/>
          <p:nvPr/>
        </p:nvSpPr>
        <p:spPr bwMode="auto">
          <a:xfrm>
            <a:off x="2556346" y="2029112"/>
            <a:ext cx="2875915" cy="62103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l" defTabSz="802005"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05.</a:t>
            </a:r>
            <a:r>
              <a:rPr lang="zh-CN" altLang="en-US" sz="3600" dirty="0">
                <a:solidFill>
                  <a:prstClr val="black"/>
                </a:solidFill>
              </a:rPr>
              <a:t>未来</a:t>
            </a:r>
            <a:r>
              <a:rPr lang="zh-CN" altLang="en-US" sz="3600" dirty="0">
                <a:solidFill>
                  <a:prstClr val="black"/>
                </a:solidFill>
              </a:rPr>
              <a:t>工作</a:t>
            </a:r>
            <a:endParaRPr lang="zh-CN" altLang="en-US" sz="3600" dirty="0">
              <a:solidFill>
                <a:prstClr val="black"/>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2005"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TextBox 603"/>
          <p:cNvSpPr txBox="1"/>
          <p:nvPr/>
        </p:nvSpPr>
        <p:spPr bwMode="auto">
          <a:xfrm>
            <a:off x="396106" y="316018"/>
            <a:ext cx="1589405" cy="37465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l" defTabSz="802005" rtl="0" eaLnBrk="1" fontAlgn="auto" latinLnBrk="0" hangingPunct="1">
              <a:lnSpc>
                <a:spcPct val="100000"/>
              </a:lnSpc>
              <a:spcBef>
                <a:spcPts val="0"/>
              </a:spcBef>
              <a:spcAft>
                <a:spcPts val="0"/>
              </a:spcAft>
              <a:buClrTx/>
              <a:buSzTx/>
              <a:buFontTx/>
              <a:buNone/>
              <a:defRPr/>
            </a:pPr>
            <a:r>
              <a:rPr lang="en-US" altLang="zh-CN" sz="2000" dirty="0">
                <a:solidFill>
                  <a:prstClr val="black"/>
                </a:solidFill>
              </a:rPr>
              <a:t>5</a:t>
            </a:r>
            <a:r>
              <a:rPr kumimoji="0" lang="en-US" altLang="zh-CN" sz="20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20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未来</a:t>
            </a:r>
            <a:r>
              <a:rPr kumimoji="0" lang="zh-CN" altLang="en-US" sz="20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工作</a:t>
            </a:r>
            <a:endParaRPr kumimoji="0" lang="zh-CN" altLang="en-US" sz="20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6" name="文本框 5"/>
          <p:cNvSpPr txBox="1"/>
          <p:nvPr/>
        </p:nvSpPr>
        <p:spPr>
          <a:xfrm>
            <a:off x="612130" y="939020"/>
            <a:ext cx="6768752" cy="460375"/>
          </a:xfrm>
          <a:prstGeom prst="rect">
            <a:avLst/>
          </a:prstGeom>
          <a:noFill/>
        </p:spPr>
        <p:txBody>
          <a:bodyPr wrap="square" rtlCol="0">
            <a:spAutoFit/>
          </a:bodyPr>
          <a:lstStyle/>
          <a:p>
            <a:pPr marL="285750" marR="0" lvl="0" indent="-285750" algn="l" defTabSz="802005"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针对现有计算软件架构</a:t>
            </a: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思考软件可行性</a:t>
            </a: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提出未来可落实的方案</a:t>
            </a: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612333" y="2807910"/>
            <a:ext cx="6624736" cy="33718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从理论上</a:t>
            </a:r>
            <a:r>
              <a:rPr lang="en-US" altLang="zh-CN" dirty="0"/>
              <a:t>GeLSA</a:t>
            </a:r>
            <a:r>
              <a:rPr lang="zh-CN" altLang="en-US" dirty="0"/>
              <a:t>算法正确</a:t>
            </a:r>
            <a:r>
              <a:rPr lang="en-US" altLang="zh-CN" dirty="0"/>
              <a:t>;</a:t>
            </a:r>
            <a:endParaRPr lang="en-US" altLang="zh-CN" dirty="0"/>
          </a:p>
        </p:txBody>
      </p:sp>
      <p:sp>
        <p:nvSpPr>
          <p:cNvPr id="2" name="文本框 1"/>
          <p:cNvSpPr txBox="1"/>
          <p:nvPr/>
        </p:nvSpPr>
        <p:spPr>
          <a:xfrm>
            <a:off x="612333" y="1944310"/>
            <a:ext cx="6624736" cy="337185"/>
          </a:xfrm>
          <a:prstGeom prst="rect">
            <a:avLst/>
          </a:prstGeom>
          <a:noFill/>
        </p:spPr>
        <p:txBody>
          <a:bodyPr wrap="square" rtlCol="0">
            <a:spAutoFit/>
          </a:bodyPr>
          <a:p>
            <a:pPr marL="285750" indent="-285750">
              <a:buFont typeface="Wingdings" panose="05000000000000000000" pitchFamily="2" charset="2"/>
              <a:buChar char="Ø"/>
            </a:pPr>
            <a:r>
              <a:rPr lang="zh-CN" altLang="en-US" dirty="0"/>
              <a:t>从硬件层面上更细致的</a:t>
            </a:r>
            <a:r>
              <a:rPr lang="zh-CN" altLang="en-US" dirty="0"/>
              <a:t>理解算法设计以及运行的机制</a:t>
            </a:r>
            <a:r>
              <a:rPr lang="en-US" altLang="zh-CN" dirty="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Box 603"/>
          <p:cNvSpPr txBox="1"/>
          <p:nvPr/>
        </p:nvSpPr>
        <p:spPr bwMode="auto">
          <a:xfrm>
            <a:off x="756146" y="2592164"/>
            <a:ext cx="7138015"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3600" dirty="0">
                <a:solidFill>
                  <a:schemeClr val="tx1"/>
                </a:solidFill>
              </a:rPr>
              <a:t>恳请各位老师批评指正，谢谢！</a:t>
            </a:r>
            <a:endParaRPr lang="zh-CN" altLang="en-US" sz="3600" dirty="0">
              <a:solidFill>
                <a:schemeClr val="tx1"/>
              </a:solidFill>
            </a:endParaRPr>
          </a:p>
        </p:txBody>
      </p:sp>
      <p:pic>
        <p:nvPicPr>
          <p:cNvPr id="5" name="图片 4"/>
          <p:cNvPicPr>
            <a:picLocks noChangeAspect="1"/>
          </p:cNvPicPr>
          <p:nvPr/>
        </p:nvPicPr>
        <p:blipFill>
          <a:blip r:embed="rId2"/>
          <a:stretch>
            <a:fillRect/>
          </a:stretch>
        </p:blipFill>
        <p:spPr>
          <a:xfrm>
            <a:off x="219236" y="178693"/>
            <a:ext cx="3005588" cy="6767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2065116"/>
            <a:ext cx="2875915" cy="62103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dirty="0">
                <a:solidFill>
                  <a:schemeClr val="tx1"/>
                </a:solidFill>
              </a:rPr>
              <a:t>01.</a:t>
            </a:r>
            <a:r>
              <a:rPr lang="zh-CN" altLang="en-US" sz="3600">
                <a:solidFill>
                  <a:schemeClr val="tx1"/>
                </a:solidFill>
                <a:latin typeface="Arial" panose="020B0604020202020204" pitchFamily="34" charset="0"/>
                <a:sym typeface="+mn-ea"/>
              </a:rPr>
              <a:t>研究背景</a:t>
            </a:r>
            <a:endParaRPr lang="en-US" altLang="zh-CN" sz="3600" dirty="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603"/>
          <p:cNvSpPr txBox="1"/>
          <p:nvPr/>
        </p:nvSpPr>
        <p:spPr bwMode="auto">
          <a:xfrm>
            <a:off x="468129" y="3553494"/>
            <a:ext cx="229616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buFont typeface="Wingdings" panose="05000000000000000000" pitchFamily="2" charset="2"/>
              <a:buChar char="Ø"/>
            </a:pPr>
            <a:r>
              <a:rPr lang="zh-CN" altLang="en-US" sz="1800" b="1" dirty="0">
                <a:solidFill>
                  <a:schemeClr val="tx1"/>
                </a:solidFill>
                <a:latin typeface="黑体" panose="02010609060101010101" pitchFamily="49" charset="-122"/>
                <a:ea typeface="黑体" panose="02010609060101010101" pitchFamily="49" charset="-122"/>
              </a:rPr>
              <a:t>现代数据的</a:t>
            </a:r>
            <a:r>
              <a:rPr lang="zh-CN" altLang="en-US" sz="1800" b="1" dirty="0">
                <a:solidFill>
                  <a:schemeClr val="tx1"/>
                </a:solidFill>
                <a:latin typeface="黑体" panose="02010609060101010101" pitchFamily="49" charset="-122"/>
                <a:ea typeface="黑体" panose="02010609060101010101" pitchFamily="49" charset="-122"/>
              </a:rPr>
              <a:t>特点</a:t>
            </a: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589405" cy="37465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1.</a:t>
            </a:r>
            <a:r>
              <a:rPr lang="zh-CN" altLang="en-US" sz="2000" dirty="0">
                <a:solidFill>
                  <a:schemeClr val="tx1"/>
                </a:solidFill>
              </a:rPr>
              <a:t>研究背景</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468098" y="2281184"/>
            <a:ext cx="310007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buFont typeface="Wingdings" panose="05000000000000000000" pitchFamily="2" charset="2"/>
              <a:buChar char="Ø"/>
            </a:pPr>
            <a:r>
              <a:rPr lang="zh-CN" altLang="en-US" sz="1800" b="1" dirty="0">
                <a:solidFill>
                  <a:schemeClr val="tx1"/>
                </a:solidFill>
                <a:latin typeface="黑体" panose="02010609060101010101" pitchFamily="49" charset="-122"/>
                <a:ea typeface="黑体" panose="02010609060101010101" pitchFamily="49" charset="-122"/>
              </a:rPr>
              <a:t>局部相似性分析的</a:t>
            </a:r>
            <a:r>
              <a:rPr lang="zh-CN" altLang="en-US" sz="1800" b="1" dirty="0">
                <a:solidFill>
                  <a:schemeClr val="tx1"/>
                </a:solidFill>
                <a:latin typeface="黑体" panose="02010609060101010101" pitchFamily="49" charset="-122"/>
                <a:ea typeface="黑体" panose="02010609060101010101" pitchFamily="49" charset="-122"/>
              </a:rPr>
              <a:t>处理</a:t>
            </a: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0" name="TextBox 603"/>
          <p:cNvSpPr txBox="1"/>
          <p:nvPr/>
        </p:nvSpPr>
        <p:spPr bwMode="auto">
          <a:xfrm>
            <a:off x="468001" y="936025"/>
            <a:ext cx="497586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285750" indent="-285750">
              <a:buFont typeface="Wingdings" panose="05000000000000000000" pitchFamily="2" charset="2"/>
              <a:buChar char="Ø"/>
            </a:pPr>
            <a:r>
              <a:rPr lang="zh-CN" altLang="en-US" sz="1800" b="1" dirty="0">
                <a:solidFill>
                  <a:schemeClr val="tx1"/>
                </a:solidFill>
                <a:latin typeface="黑体" panose="02010609060101010101" pitchFamily="49" charset="-122"/>
                <a:ea typeface="黑体" panose="02010609060101010101" pitchFamily="49" charset="-122"/>
              </a:rPr>
              <a:t>生物</a:t>
            </a:r>
            <a:r>
              <a:rPr lang="zh-CN" altLang="en-US" sz="1800" b="1" dirty="0">
                <a:solidFill>
                  <a:schemeClr val="tx1"/>
                </a:solidFill>
                <a:latin typeface="黑体" panose="02010609060101010101" pitchFamily="49" charset="-122"/>
                <a:ea typeface="黑体" panose="02010609060101010101" pitchFamily="49" charset="-122"/>
              </a:rPr>
              <a:t>医学时间序列数据相似性</a:t>
            </a:r>
            <a:r>
              <a:rPr lang="zh-CN" altLang="en-US" sz="1800" b="1" dirty="0">
                <a:solidFill>
                  <a:schemeClr val="tx1"/>
                </a:solidFill>
                <a:latin typeface="黑体" panose="02010609060101010101" pitchFamily="49" charset="-122"/>
                <a:ea typeface="黑体" panose="02010609060101010101" pitchFamily="49" charset="-122"/>
              </a:rPr>
              <a:t>处理方法</a:t>
            </a: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1" name="文本框 30"/>
          <p:cNvSpPr txBox="1"/>
          <p:nvPr/>
        </p:nvSpPr>
        <p:spPr>
          <a:xfrm>
            <a:off x="608330" y="1296035"/>
            <a:ext cx="4612005" cy="798195"/>
          </a:xfrm>
          <a:prstGeom prst="rect">
            <a:avLst/>
          </a:prstGeom>
          <a:noFill/>
        </p:spPr>
        <p:txBody>
          <a:bodyPr wrap="square" rtlCol="0">
            <a:noAutofit/>
          </a:bodyPr>
          <a:lstStyle/>
          <a:p>
            <a:pPr>
              <a:lnSpc>
                <a:spcPct val="150000"/>
              </a:lnSpc>
            </a:pPr>
            <a:r>
              <a:rPr lang="zh-CN" altLang="en-US" dirty="0"/>
              <a:t>传统研究主要是通过全局相似性分析进行处理相应的时间序列数据</a:t>
            </a:r>
            <a:r>
              <a:rPr lang="en-US" altLang="zh-CN" dirty="0"/>
              <a:t>;</a:t>
            </a:r>
            <a:endParaRPr lang="zh-CN" altLang="en-US" dirty="0"/>
          </a:p>
          <a:p>
            <a:pPr>
              <a:lnSpc>
                <a:spcPct val="150000"/>
              </a:lnSpc>
            </a:pPr>
            <a:endParaRPr lang="zh-CN" altLang="en-US" dirty="0"/>
          </a:p>
        </p:txBody>
      </p:sp>
      <p:sp>
        <p:nvSpPr>
          <p:cNvPr id="38" name="文本框 37"/>
          <p:cNvSpPr txBox="1"/>
          <p:nvPr/>
        </p:nvSpPr>
        <p:spPr>
          <a:xfrm>
            <a:off x="608330" y="2675255"/>
            <a:ext cx="7216140" cy="829945"/>
          </a:xfrm>
          <a:prstGeom prst="rect">
            <a:avLst/>
          </a:prstGeom>
          <a:noFill/>
        </p:spPr>
        <p:txBody>
          <a:bodyPr wrap="square" rtlCol="0">
            <a:spAutoFit/>
          </a:bodyPr>
          <a:lstStyle/>
          <a:p>
            <a:pPr>
              <a:lnSpc>
                <a:spcPct val="150000"/>
              </a:lnSpc>
            </a:pPr>
            <a:r>
              <a:rPr lang="zh-CN" altLang="en-US" dirty="0"/>
              <a:t>然而，在实际应用中，获得的数据可能并不是全局相关的</a:t>
            </a:r>
            <a:r>
              <a:rPr lang="en-US" altLang="zh-CN" dirty="0"/>
              <a:t>,</a:t>
            </a:r>
            <a:r>
              <a:rPr lang="zh-CN" altLang="en-US" dirty="0"/>
              <a:t>也许数据是在某一段是局部相关的。在这种情况下</a:t>
            </a:r>
            <a:r>
              <a:rPr lang="en-US" altLang="zh-CN" dirty="0"/>
              <a:t>,</a:t>
            </a:r>
            <a:r>
              <a:rPr lang="zh-CN" altLang="en-US" dirty="0"/>
              <a:t>就需要一种全新的局部相似性分析对数据处</a:t>
            </a:r>
            <a:r>
              <a:rPr lang="zh-CN" altLang="en-US" dirty="0"/>
              <a:t>理。</a:t>
            </a:r>
            <a:endParaRPr lang="zh-CN" altLang="en-US" dirty="0"/>
          </a:p>
        </p:txBody>
      </p:sp>
      <p:sp>
        <p:nvSpPr>
          <p:cNvPr id="41" name="文本框 40"/>
          <p:cNvSpPr txBox="1"/>
          <p:nvPr/>
        </p:nvSpPr>
        <p:spPr>
          <a:xfrm>
            <a:off x="612140" y="3986530"/>
            <a:ext cx="6280150" cy="337185"/>
          </a:xfrm>
          <a:prstGeom prst="rect">
            <a:avLst/>
          </a:prstGeom>
          <a:noFill/>
        </p:spPr>
        <p:txBody>
          <a:bodyPr wrap="square" rtlCol="0">
            <a:spAutoFit/>
          </a:bodyPr>
          <a:lstStyle/>
          <a:p>
            <a:r>
              <a:rPr lang="zh-CN" altLang="en-US" dirty="0"/>
              <a:t>现代对于生物医学的探测研究数据</a:t>
            </a:r>
            <a:r>
              <a:rPr lang="zh-CN" altLang="en-US" dirty="0"/>
              <a:t>具有高通量、大数据的</a:t>
            </a:r>
            <a:r>
              <a:rPr lang="zh-CN" altLang="en-US" dirty="0"/>
              <a:t>特点。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30" grpId="0"/>
      <p:bldP spid="31" grpId="0"/>
      <p:bldP spid="38"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2029112"/>
            <a:ext cx="3079212"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dirty="0">
                <a:solidFill>
                  <a:schemeClr val="tx1"/>
                </a:solidFill>
              </a:rPr>
              <a:t>02.</a:t>
            </a:r>
            <a:r>
              <a:rPr lang="zh-CN" altLang="en-US" sz="3600" dirty="0">
                <a:solidFill>
                  <a:schemeClr val="tx1"/>
                </a:solidFill>
              </a:rPr>
              <a:t> 研究现状</a:t>
            </a:r>
            <a:endParaRPr lang="en-US" altLang="zh-CN" sz="3600" dirty="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 name="文本框 1"/>
          <p:cNvSpPr txBox="1"/>
          <p:nvPr/>
        </p:nvSpPr>
        <p:spPr>
          <a:xfrm>
            <a:off x="403860" y="837565"/>
            <a:ext cx="8061960" cy="3788410"/>
          </a:xfrm>
          <a:prstGeom prst="rect">
            <a:avLst/>
          </a:prstGeom>
        </p:spPr>
        <p:txBody>
          <a:bodyPr>
            <a:noAutofit/>
            <a:extLst>
              <a:ext uri="{4A0BC546-FE56-4ADE-93B0-CB8AF2F6F144}">
                <wpsdc:textFrameExt xmlns:wpsdc="http://www.wps.cn/officeDocument/2022/drawingmlCustomData" type="text"/>
              </a:ext>
            </a:extLst>
          </a:bodyPr>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Qian等人在</a:t>
            </a:r>
            <a:r>
              <a:rPr lang="zh-CN" altLang="en-US" sz="1325">
                <a:latin typeface="Arial" panose="020B0604020202020204" pitchFamily="34" charset="0"/>
                <a:ea typeface="微软雅黑" panose="020B0503020204020204" pitchFamily="34" charset="-122"/>
                <a:sym typeface="+mn-ea"/>
              </a:rPr>
              <a:t>《超越同步表达关系：时间偏移和反转基因表达谱的局部聚类识别新型具有生物学意义的相互作用》借用了来自于分子序列的局部分布，提出去识别在时间偏移的意义下的局部相似性;局部就是表明两个因素仅仅在某个时间间隔的联系，而时间偏移是指这个两个变量之间的超前以及滞后；局部相似性是被LS变量进行测量；</a:t>
            </a:r>
            <a:r>
              <a:rPr lang="zh-CN" altLang="en-US" sz="1325">
                <a:solidFill>
                  <a:srgbClr val="00B0F0"/>
                </a:solidFill>
                <a:latin typeface="Arial" panose="020B0604020202020204" pitchFamily="34" charset="0"/>
                <a:ea typeface="微软雅黑" panose="020B0503020204020204" pitchFamily="34" charset="-122"/>
              </a:rPr>
              <a:t>Beyond synexpression relationships: local clustering of time-shifted and inverted gene expression profiles identifies new, biologically relevant interactions</a:t>
            </a:r>
            <a:r>
              <a:rPr lang="zh-CN" altLang="en-US" sz="1325">
                <a:latin typeface="Arial" panose="020B0604020202020204" pitchFamily="34" charset="0"/>
                <a:ea typeface="微软雅黑" panose="020B0503020204020204" pitchFamily="34" charset="-122"/>
              </a:rPr>
              <a:t>.</a:t>
            </a:r>
            <a:r>
              <a:rPr lang="en-US" altLang="zh-CN" sz="1325">
                <a:latin typeface="Arial" panose="020B0604020202020204" pitchFamily="34" charset="0"/>
                <a:ea typeface="微软雅黑" panose="020B0503020204020204" pitchFamily="34" charset="-122"/>
              </a:rPr>
              <a:t>  </a:t>
            </a:r>
            <a:r>
              <a:rPr lang="zh-CN" altLang="en-US" sz="1325">
                <a:latin typeface="Arial" panose="020B0604020202020204" pitchFamily="34" charset="0"/>
                <a:ea typeface="微软雅黑" panose="020B0503020204020204" pitchFamily="34" charset="-122"/>
              </a:rPr>
              <a:t>Charli xia等人将这种方法进行了拓展去解决多次测量数据的问题，不仅仅获得了分析数据，还有置信区间；</a:t>
            </a: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Charli xia等人还针对传统的permutation的实验算法，进行了理论上的改进,从理论上去逼近获得p值的算法问题 </a:t>
            </a:r>
            <a:r>
              <a:rPr lang="zh-CN" altLang="en-US" sz="1325">
                <a:solidFill>
                  <a:srgbClr val="00B0F0"/>
                </a:solidFill>
                <a:latin typeface="Arial" panose="020B0604020202020204" pitchFamily="34" charset="0"/>
                <a:ea typeface="微软雅黑" panose="020B0503020204020204" pitchFamily="34" charset="-122"/>
              </a:rPr>
              <a:t>Efficient statistical significance approximation for local similarity analysis of high-throughput time series data</a:t>
            </a:r>
            <a:r>
              <a:rPr lang="zh-CN" altLang="en-US" sz="1325">
                <a:latin typeface="Arial" panose="020B0604020202020204" pitchFamily="34" charset="0"/>
                <a:ea typeface="微软雅黑" panose="020B0503020204020204" pitchFamily="34" charset="-122"/>
              </a:rPr>
              <a:t>；</a:t>
            </a: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lang="zh-CN" altLang="en-US" sz="1325">
                <a:latin typeface="Arial" panose="020B0604020202020204" pitchFamily="34" charset="0"/>
                <a:ea typeface="微软雅黑" panose="020B0503020204020204" pitchFamily="34" charset="-122"/>
              </a:rPr>
              <a:t>Charli xia等人将LSA算法还拓展到了LTA算法，这样就可以探测到时间序列在趋势上的相关性</a:t>
            </a:r>
            <a:r>
              <a:rPr lang="zh-CN" altLang="en-US" sz="1325">
                <a:solidFill>
                  <a:srgbClr val="00B0F0"/>
                </a:solidFill>
                <a:latin typeface="Arial" panose="020B0604020202020204" pitchFamily="34" charset="0"/>
                <a:ea typeface="微软雅黑" panose="020B0503020204020204" pitchFamily="34" charset="-122"/>
              </a:rPr>
              <a:t>Statistical significance approximation in local trend analysis of high-throughput time</a:t>
            </a:r>
            <a:r>
              <a:rPr lang="en-US" altLang="zh-CN" sz="1325">
                <a:solidFill>
                  <a:srgbClr val="00B0F0"/>
                </a:solidFill>
                <a:latin typeface="Arial" panose="020B0604020202020204" pitchFamily="34" charset="0"/>
                <a:ea typeface="微软雅黑" panose="020B0503020204020204" pitchFamily="34" charset="-122"/>
              </a:rPr>
              <a:t> </a:t>
            </a:r>
            <a:r>
              <a:rPr lang="zh-CN" altLang="en-US" sz="1325">
                <a:solidFill>
                  <a:srgbClr val="00B0F0"/>
                </a:solidFill>
                <a:latin typeface="Arial" panose="020B0604020202020204" pitchFamily="34" charset="0"/>
                <a:ea typeface="微软雅黑" panose="020B0503020204020204" pitchFamily="34" charset="-122"/>
              </a:rPr>
              <a:t>series data using the theory of Markov chains</a:t>
            </a:r>
            <a:r>
              <a:rPr lang="zh-CN" altLang="en-US" sz="1325">
                <a:latin typeface="Arial" panose="020B0604020202020204" pitchFamily="34" charset="0"/>
                <a:ea typeface="微软雅黑" panose="020B0503020204020204" pitchFamily="34" charset="-122"/>
              </a:rPr>
              <a:t>；</a:t>
            </a:r>
            <a:endParaRPr lang="zh-CN" altLang="en-US" sz="1325">
              <a:latin typeface="Arial" panose="020B0604020202020204" pitchFamily="34" charset="0"/>
              <a:ea typeface="微软雅黑" panose="020B0503020204020204" pitchFamily="34" charset="-122"/>
            </a:endParaRPr>
          </a:p>
          <a:p>
            <a:pPr marL="285750" indent="-285750" algn="l">
              <a:buFont typeface="Arial" panose="020B0604020202020204" pitchFamily="34" charset="0"/>
              <a:buChar char="•"/>
            </a:pPr>
            <a:r>
              <a:rPr sz="1325">
                <a:latin typeface="Arial" panose="020B0604020202020204" pitchFamily="34" charset="0"/>
                <a:ea typeface="微软雅黑" panose="020B0503020204020204" pitchFamily="34" charset="-122"/>
              </a:rPr>
              <a:t>Zhangfang等人提出了一种针对于自相关时间序列的LSA算法MBBLSA、DDLSA、STLSA；</a:t>
            </a:r>
            <a:r>
              <a:rPr sz="1325">
                <a:solidFill>
                  <a:srgbClr val="00B0F0"/>
                </a:solidFill>
                <a:latin typeface="Arial" panose="020B0604020202020204" pitchFamily="34" charset="0"/>
                <a:ea typeface="微软雅黑" panose="020B0503020204020204" pitchFamily="34" charset="-122"/>
              </a:rPr>
              <a:t>A novel method to accurately calculate statistical significance of local similarity analysis for high-throughput time series;</a:t>
            </a:r>
            <a:r>
              <a:rPr lang="en-US" sz="1325">
                <a:solidFill>
                  <a:srgbClr val="00B0F0"/>
                </a:solidFill>
                <a:latin typeface="Arial" panose="020B0604020202020204" pitchFamily="34" charset="0"/>
                <a:ea typeface="微软雅黑" panose="020B0503020204020204" pitchFamily="34" charset="-122"/>
              </a:rPr>
              <a:t>	</a:t>
            </a:r>
            <a:r>
              <a:rPr sz="1325">
                <a:solidFill>
                  <a:srgbClr val="00B0F0"/>
                </a:solidFill>
                <a:latin typeface="Arial" panose="020B0604020202020204" pitchFamily="34" charset="0"/>
                <a:ea typeface="微软雅黑" panose="020B0503020204020204" pitchFamily="34" charset="-122"/>
              </a:rPr>
              <a:t>Statistical significance approximation for local similarity analysis of dependent time series data;</a:t>
            </a:r>
            <a:r>
              <a:rPr lang="en-US" sz="1325">
                <a:solidFill>
                  <a:srgbClr val="00B0F0"/>
                </a:solidFill>
                <a:latin typeface="Arial" panose="020B0604020202020204" pitchFamily="34" charset="0"/>
                <a:ea typeface="微软雅黑" panose="020B0503020204020204" pitchFamily="34" charset="-122"/>
              </a:rPr>
              <a:t>	</a:t>
            </a:r>
            <a:r>
              <a:rPr sz="1325">
                <a:solidFill>
                  <a:srgbClr val="00B0F0"/>
                </a:solidFill>
                <a:latin typeface="Arial" panose="020B0604020202020204" pitchFamily="34" charset="0"/>
                <a:ea typeface="微软雅黑" panose="020B0503020204020204" pitchFamily="34" charset="-122"/>
              </a:rPr>
              <a:t>Efficient Approximation of Statistical Significance in Local Trend Analysis of Dependent Time Series;</a:t>
            </a:r>
            <a:endParaRPr sz="1325">
              <a:solidFill>
                <a:srgbClr val="00B0F0"/>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396243" y="792138"/>
            <a:ext cx="308229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1800" b="1" dirty="0">
                <a:solidFill>
                  <a:schemeClr val="tx1"/>
                </a:solidFill>
                <a:latin typeface="黑体" panose="02010609060101010101" pitchFamily="49" charset="-122"/>
                <a:ea typeface="黑体" panose="02010609060101010101" pitchFamily="49" charset="-122"/>
              </a:rPr>
              <a:t>时间序列</a:t>
            </a:r>
            <a:r>
              <a:rPr lang="zh-CN" altLang="en-US" sz="1800" b="1" dirty="0">
                <a:solidFill>
                  <a:schemeClr val="tx1"/>
                </a:solidFill>
                <a:latin typeface="黑体" panose="02010609060101010101" pitchFamily="49" charset="-122"/>
                <a:ea typeface="黑体" panose="02010609060101010101" pitchFamily="49" charset="-122"/>
              </a:rPr>
              <a:t>相似性分析算法</a:t>
            </a: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10" name="文本框 9"/>
          <p:cNvSpPr txBox="1"/>
          <p:nvPr/>
        </p:nvSpPr>
        <p:spPr>
          <a:xfrm>
            <a:off x="396240" y="1235710"/>
            <a:ext cx="4104640" cy="39878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相关性系数计算方法</a:t>
            </a:r>
            <a:r>
              <a:rPr lang="en-US" altLang="zh-CN" sz="2000" dirty="0"/>
              <a:t>(</a:t>
            </a:r>
            <a:r>
              <a:rPr lang="zh-CN" altLang="en-US" sz="2000" dirty="0"/>
              <a:t>全局相关</a:t>
            </a:r>
            <a:r>
              <a:rPr lang="en-US" altLang="zh-CN" sz="2000" dirty="0"/>
              <a:t>)</a:t>
            </a:r>
            <a:endParaRPr lang="en-US" altLang="zh-CN" sz="2000" dirty="0"/>
          </a:p>
        </p:txBody>
      </p:sp>
      <p:sp>
        <p:nvSpPr>
          <p:cNvPr id="11" name="文本框 10"/>
          <p:cNvSpPr txBox="1"/>
          <p:nvPr/>
        </p:nvSpPr>
        <p:spPr>
          <a:xfrm>
            <a:off x="396240" y="1734185"/>
            <a:ext cx="4457700" cy="1717040"/>
          </a:xfrm>
          <a:prstGeom prst="rect">
            <a:avLst/>
          </a:prstGeom>
          <a:noFill/>
        </p:spPr>
        <p:txBody>
          <a:bodyPr wrap="square" rtlCol="0">
            <a:noAutofit/>
          </a:bodyPr>
          <a:lstStyle/>
          <a:p>
            <a:pPr marL="285750" indent="-285750">
              <a:buFont typeface="Arial" panose="020B0604020202020204" pitchFamily="34" charset="0"/>
              <a:buChar char="•"/>
            </a:pPr>
            <a:r>
              <a:rPr lang="zh-CN" altLang="en-US" sz="2000" dirty="0"/>
              <a:t>局部相似</a:t>
            </a:r>
            <a:r>
              <a:rPr lang="zh-CN" altLang="en-US" sz="2000" dirty="0"/>
              <a:t>性方法</a:t>
            </a:r>
            <a:endParaRPr lang="zh-CN" altLang="en-US" sz="2000" dirty="0"/>
          </a:p>
          <a:p>
            <a:pPr marL="742950" lvl="1" indent="-285750">
              <a:buFont typeface="Arial" panose="020B0604020202020204" pitchFamily="34" charset="0"/>
              <a:buChar char="•"/>
            </a:pPr>
            <a:r>
              <a:rPr lang="en-US" altLang="zh-CN" sz="2000" dirty="0"/>
              <a:t>LSA</a:t>
            </a:r>
            <a:r>
              <a:rPr lang="zh-CN" altLang="en-US" sz="2000" dirty="0"/>
              <a:t>算法</a:t>
            </a:r>
            <a:endParaRPr lang="zh-CN" altLang="en-US" sz="2000" dirty="0"/>
          </a:p>
          <a:p>
            <a:pPr marL="742950" lvl="1" indent="-285750">
              <a:buFont typeface="Arial" panose="020B0604020202020204" pitchFamily="34" charset="0"/>
              <a:buChar char="•"/>
            </a:pPr>
            <a:r>
              <a:rPr lang="en-US" altLang="zh-CN" sz="2000" dirty="0"/>
              <a:t>LTA</a:t>
            </a:r>
            <a:r>
              <a:rPr lang="zh-CN" altLang="en-US" sz="2000" dirty="0"/>
              <a:t>算法</a:t>
            </a:r>
            <a:endParaRPr lang="zh-CN" altLang="en-US" sz="2000" dirty="0"/>
          </a:p>
          <a:p>
            <a:pPr marL="742950" lvl="1" indent="-285750">
              <a:buFont typeface="Arial" panose="020B0604020202020204" pitchFamily="34" charset="0"/>
              <a:buChar char="•"/>
            </a:pPr>
            <a:r>
              <a:rPr lang="en-US" altLang="zh-CN" sz="2000" dirty="0">
                <a:sym typeface="+mn-ea"/>
              </a:rPr>
              <a:t>eLSA</a:t>
            </a:r>
            <a:r>
              <a:rPr lang="zh-CN" altLang="en-US" sz="2000" dirty="0">
                <a:sym typeface="+mn-ea"/>
              </a:rPr>
              <a:t>算法</a:t>
            </a:r>
            <a:endParaRPr lang="zh-CN" altLang="en-US" sz="2000" dirty="0"/>
          </a:p>
          <a:p>
            <a:pPr marL="742950" lvl="1" indent="-285750">
              <a:buFont typeface="Arial" panose="020B0604020202020204" pitchFamily="34" charset="0"/>
              <a:buChar char="•"/>
            </a:pPr>
            <a:r>
              <a:rPr lang="en-US" altLang="zh-CN" sz="2000" dirty="0"/>
              <a:t>GeLSA</a:t>
            </a:r>
            <a:r>
              <a:rPr lang="zh-CN" altLang="en-US" sz="2000" dirty="0"/>
              <a:t>算法</a:t>
            </a:r>
            <a:r>
              <a:rPr lang="en-US" altLang="zh-CN" sz="2000" dirty="0"/>
              <a:t>(</a:t>
            </a:r>
            <a:r>
              <a:rPr lang="zh-CN" altLang="en-US" sz="2000" dirty="0"/>
              <a:t>创新使用的算法</a:t>
            </a:r>
            <a:r>
              <a:rPr lang="en-US" altLang="zh-CN" sz="2000" dirty="0"/>
              <a:t>)</a:t>
            </a:r>
            <a:endParaRPr lang="zh-CN" altLang="en-US"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endParaRPr lang="zh-CN" altLang="en-US" sz="2000" dirty="0"/>
          </a:p>
        </p:txBody>
      </p:sp>
      <p:sp>
        <p:nvSpPr>
          <p:cNvPr id="3" name="文本框 2"/>
          <p:cNvSpPr txBox="1"/>
          <p:nvPr/>
        </p:nvSpPr>
        <p:spPr>
          <a:xfrm>
            <a:off x="395605" y="3455670"/>
            <a:ext cx="5863590" cy="1026160"/>
          </a:xfrm>
          <a:prstGeom prst="rect">
            <a:avLst/>
          </a:prstGeom>
          <a:noFill/>
        </p:spPr>
        <p:txBody>
          <a:bodyPr wrap="square" rtlCol="0">
            <a:noAutofit/>
          </a:bodyPr>
          <a:p>
            <a:pPr marL="285750" indent="-285750">
              <a:buFont typeface="Arial" panose="020B0604020202020204" pitchFamily="34" charset="0"/>
              <a:buChar char="•"/>
            </a:pPr>
            <a:r>
              <a:rPr lang="zh-CN" altLang="en-US" sz="2000" dirty="0"/>
              <a:t>针对数据计算要求采用的</a:t>
            </a:r>
            <a:r>
              <a:rPr lang="zh-CN" altLang="en-US" sz="2000" dirty="0"/>
              <a:t>方法</a:t>
            </a:r>
            <a:endParaRPr lang="zh-CN" altLang="en-US" sz="2000" dirty="0"/>
          </a:p>
          <a:p>
            <a:pPr marL="742950" lvl="1" indent="-285750">
              <a:buFont typeface="Arial" panose="020B0604020202020204" pitchFamily="34" charset="0"/>
              <a:buChar char="•"/>
            </a:pPr>
            <a:r>
              <a:rPr lang="zh-CN" altLang="en-US" sz="2000" dirty="0"/>
              <a:t>理论估计</a:t>
            </a:r>
            <a:r>
              <a:rPr lang="en-US" altLang="zh-CN" sz="2000" dirty="0"/>
              <a:t>P</a:t>
            </a:r>
            <a:r>
              <a:rPr lang="zh-CN" altLang="en-US" sz="2000" dirty="0"/>
              <a:t>值</a:t>
            </a:r>
            <a:r>
              <a:rPr lang="zh-CN" altLang="en-US" sz="2000" dirty="0"/>
              <a:t>计算</a:t>
            </a:r>
            <a:endParaRPr lang="zh-CN" altLang="en-US" sz="2000" dirty="0"/>
          </a:p>
          <a:p>
            <a:pPr marL="742950" lvl="1" indent="-285750">
              <a:buFont typeface="Arial" panose="020B0604020202020204" pitchFamily="34" charset="0"/>
              <a:buChar char="•"/>
            </a:pPr>
            <a:r>
              <a:rPr lang="zh-CN" altLang="en-US" sz="2000" dirty="0"/>
              <a:t>并行计算方法</a:t>
            </a:r>
            <a:r>
              <a:rPr lang="en-US" altLang="zh-CN" sz="2000" dirty="0"/>
              <a:t>(</a:t>
            </a:r>
            <a:r>
              <a:rPr lang="zh-CN" altLang="en-US" sz="2000" dirty="0"/>
              <a:t>本次课题创新部分</a:t>
            </a:r>
            <a:r>
              <a:rPr lang="en-US" altLang="zh-CN" sz="2000" dirty="0"/>
              <a:t>)</a:t>
            </a:r>
            <a:endParaRPr lang="zh-CN" altLang="en-US"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endParaRPr lang="zh-CN" altLang="en-US" sz="2000" dirty="0"/>
          </a:p>
        </p:txBody>
      </p:sp>
      <p:sp>
        <p:nvSpPr>
          <p:cNvPr id="5" name="文本框 4"/>
          <p:cNvSpPr txBox="1"/>
          <p:nvPr/>
        </p:nvSpPr>
        <p:spPr>
          <a:xfrm>
            <a:off x="4788535" y="1874520"/>
            <a:ext cx="3663950" cy="1437005"/>
          </a:xfrm>
          <a:prstGeom prst="rect">
            <a:avLst/>
          </a:prstGeom>
          <a:noFill/>
        </p:spPr>
        <p:txBody>
          <a:bodyPr wrap="square" rtlCol="0">
            <a:noAutofit/>
          </a:bodyPr>
          <a:p>
            <a:pPr marL="342900" indent="-342900">
              <a:buFont typeface="Arial" panose="020B0604020202020204" pitchFamily="34" charset="0"/>
              <a:buChar char="•"/>
            </a:pPr>
            <a:r>
              <a:rPr lang="zh-CN" altLang="en-US" sz="2000" dirty="0"/>
              <a:t>非独立同分布假设分析算法</a:t>
            </a:r>
            <a:endParaRPr lang="zh-CN" altLang="en-US" sz="2000" dirty="0"/>
          </a:p>
          <a:p>
            <a:pPr marL="742950" lvl="1" indent="-285750">
              <a:buFont typeface="Arial" panose="020B0604020202020204" pitchFamily="34" charset="0"/>
              <a:buChar char="•"/>
            </a:pPr>
            <a:r>
              <a:rPr lang="en-US" altLang="zh-CN" sz="2000" dirty="0"/>
              <a:t>MBBLSA</a:t>
            </a:r>
            <a:r>
              <a:rPr lang="zh-CN" altLang="en-US" sz="2000" dirty="0"/>
              <a:t>算法</a:t>
            </a:r>
            <a:endParaRPr lang="zh-CN" altLang="en-US" sz="2000" dirty="0"/>
          </a:p>
          <a:p>
            <a:pPr marL="742950" lvl="1" indent="-285750">
              <a:buFont typeface="Arial" panose="020B0604020202020204" pitchFamily="34" charset="0"/>
              <a:buChar char="•"/>
            </a:pPr>
            <a:r>
              <a:rPr lang="en-US" altLang="zh-CN" sz="2000" dirty="0">
                <a:sym typeface="+mn-ea"/>
              </a:rPr>
              <a:t>DDLSA</a:t>
            </a:r>
            <a:r>
              <a:rPr lang="zh-CN" altLang="en-US" sz="2000" dirty="0">
                <a:sym typeface="+mn-ea"/>
              </a:rPr>
              <a:t>算法</a:t>
            </a:r>
            <a:endParaRPr lang="zh-CN" altLang="en-US" sz="2000" dirty="0"/>
          </a:p>
          <a:p>
            <a:pPr marL="742950" lvl="1" indent="-285750">
              <a:buFont typeface="Arial" panose="020B0604020202020204" pitchFamily="34" charset="0"/>
              <a:buChar char="•"/>
            </a:pPr>
            <a:r>
              <a:rPr lang="en-US" altLang="zh-CN" sz="2000" dirty="0"/>
              <a:t>STLTA</a:t>
            </a:r>
            <a:r>
              <a:rPr lang="zh-CN" altLang="en-US" sz="2000" dirty="0"/>
              <a:t>算法</a:t>
            </a:r>
            <a:endParaRPr lang="zh-CN" altLang="en-US"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461013" y="792138"/>
            <a:ext cx="308229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1800" b="1" dirty="0">
                <a:solidFill>
                  <a:schemeClr val="tx1"/>
                </a:solidFill>
                <a:latin typeface="黑体" panose="02010609060101010101" pitchFamily="49" charset="-122"/>
                <a:ea typeface="黑体" panose="02010609060101010101" pitchFamily="49" charset="-122"/>
              </a:rPr>
              <a:t>时间序列</a:t>
            </a:r>
            <a:r>
              <a:rPr lang="zh-CN" altLang="en-US" sz="1800" b="1" dirty="0">
                <a:solidFill>
                  <a:schemeClr val="tx1"/>
                </a:solidFill>
                <a:latin typeface="黑体" panose="02010609060101010101" pitchFamily="49" charset="-122"/>
                <a:ea typeface="黑体" panose="02010609060101010101" pitchFamily="49" charset="-122"/>
              </a:rPr>
              <a:t>相似性分析算法</a:t>
            </a: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10" name="文本框 9"/>
          <p:cNvSpPr txBox="1"/>
          <p:nvPr/>
        </p:nvSpPr>
        <p:spPr>
          <a:xfrm>
            <a:off x="1188085" y="1238250"/>
            <a:ext cx="5069205" cy="39878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相关性系数计算方法</a:t>
            </a:r>
            <a:r>
              <a:rPr lang="en-US" altLang="zh-CN" sz="2000" dirty="0"/>
              <a:t>(Pearson</a:t>
            </a:r>
            <a:r>
              <a:rPr lang="zh-CN" altLang="en-US" sz="2000" dirty="0"/>
              <a:t>相关性系数</a:t>
            </a:r>
            <a:r>
              <a:rPr lang="en-US" altLang="zh-CN" sz="2000" dirty="0"/>
              <a:t>)</a:t>
            </a:r>
            <a:endParaRPr lang="en-US" altLang="zh-CN" sz="2000" dirty="0"/>
          </a:p>
        </p:txBody>
      </p:sp>
      <p:pic>
        <p:nvPicPr>
          <p:cNvPr id="2" name="图片 1" descr="pearson"/>
          <p:cNvPicPr>
            <a:picLocks noChangeAspect="1"/>
          </p:cNvPicPr>
          <p:nvPr/>
        </p:nvPicPr>
        <p:blipFill>
          <a:blip r:embed="rId2"/>
          <a:stretch>
            <a:fillRect/>
          </a:stretch>
        </p:blipFill>
        <p:spPr>
          <a:xfrm>
            <a:off x="1188085" y="1656080"/>
            <a:ext cx="5782945" cy="29864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96106" y="316018"/>
            <a:ext cx="160605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2000" dirty="0">
                <a:solidFill>
                  <a:schemeClr val="tx1"/>
                </a:solidFill>
              </a:rPr>
              <a:t>2.</a:t>
            </a:r>
            <a:r>
              <a:rPr lang="zh-CN" altLang="en-US" sz="2000" dirty="0">
                <a:solidFill>
                  <a:schemeClr val="tx1"/>
                </a:solidFill>
              </a:rPr>
              <a:t>研究现状</a:t>
            </a:r>
            <a:endParaRPr lang="zh-CN" altLang="en-US" sz="1400" dirty="0">
              <a:solidFill>
                <a:schemeClr val="tx1">
                  <a:lumMod val="75000"/>
                  <a:lumOff val="25000"/>
                </a:schemeClr>
              </a:solidFill>
            </a:endParaRPr>
          </a:p>
        </p:txBody>
      </p:sp>
      <p:pic>
        <p:nvPicPr>
          <p:cNvPr id="25" name="图片 24"/>
          <p:cNvPicPr>
            <a:picLocks noChangeAspect="1"/>
          </p:cNvPicPr>
          <p:nvPr/>
        </p:nvPicPr>
        <p:blipFill>
          <a:blip r:embed="rId1"/>
          <a:stretch>
            <a:fillRect/>
          </a:stretch>
        </p:blipFill>
        <p:spPr>
          <a:xfrm>
            <a:off x="6417982" y="75483"/>
            <a:ext cx="2410040" cy="542626"/>
          </a:xfrm>
          <a:prstGeom prst="rect">
            <a:avLst/>
          </a:prstGeom>
        </p:spPr>
      </p:pic>
      <p:sp>
        <p:nvSpPr>
          <p:cNvPr id="26" name="TextBox 603"/>
          <p:cNvSpPr txBox="1"/>
          <p:nvPr/>
        </p:nvSpPr>
        <p:spPr bwMode="auto">
          <a:xfrm>
            <a:off x="461013" y="792138"/>
            <a:ext cx="308229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1800" b="1" dirty="0">
                <a:solidFill>
                  <a:schemeClr val="tx1"/>
                </a:solidFill>
                <a:latin typeface="黑体" panose="02010609060101010101" pitchFamily="49" charset="-122"/>
                <a:ea typeface="黑体" panose="02010609060101010101" pitchFamily="49" charset="-122"/>
              </a:rPr>
              <a:t>时间序列</a:t>
            </a:r>
            <a:r>
              <a:rPr lang="zh-CN" altLang="en-US" sz="1800" b="1" dirty="0">
                <a:solidFill>
                  <a:schemeClr val="tx1"/>
                </a:solidFill>
                <a:latin typeface="黑体" panose="02010609060101010101" pitchFamily="49" charset="-122"/>
                <a:ea typeface="黑体" panose="02010609060101010101" pitchFamily="49" charset="-122"/>
              </a:rPr>
              <a:t>相似性分析算法</a:t>
            </a: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10" name="文本框 9"/>
          <p:cNvSpPr txBox="1"/>
          <p:nvPr/>
        </p:nvSpPr>
        <p:spPr>
          <a:xfrm>
            <a:off x="1188194" y="1238115"/>
            <a:ext cx="3116080" cy="39878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相关性系数计算方法</a:t>
            </a:r>
            <a:endParaRPr lang="en-US" altLang="zh-CN" sz="2000" dirty="0"/>
          </a:p>
        </p:txBody>
      </p:sp>
      <p:sp>
        <p:nvSpPr>
          <p:cNvPr id="3" name="文本框 2"/>
          <p:cNvSpPr txBox="1"/>
          <p:nvPr/>
        </p:nvSpPr>
        <p:spPr>
          <a:xfrm>
            <a:off x="1188085" y="1739265"/>
            <a:ext cx="6452235" cy="1789430"/>
          </a:xfrm>
          <a:prstGeom prst="rect">
            <a:avLst/>
          </a:prstGeom>
        </p:spPr>
        <p:txBody>
          <a:bodyPr>
            <a:noAutofit/>
            <a:extLst>
              <a:ext uri="{4A0BC546-FE56-4ADE-93B0-CB8AF2F6F144}">
                <wpsdc:textFrameExt xmlns:wpsdc="http://www.wps.cn/officeDocument/2022/drawingmlCustomData" type="text"/>
              </a:ext>
            </a:extLst>
          </a:bodyPr>
          <a:p>
            <a:pPr algn="l"/>
            <a:r>
              <a:rPr lang="zh-CN" altLang="en-US" sz="1325">
                <a:latin typeface="Arial" panose="020B0604020202020204" pitchFamily="34" charset="0"/>
                <a:ea typeface="微软雅黑" panose="020B0503020204020204" pitchFamily="34" charset="-122"/>
              </a:rPr>
              <a:t>优点</a:t>
            </a:r>
            <a:r>
              <a:rPr lang="en-US" altLang="zh-CN" sz="1325">
                <a:latin typeface="Arial" panose="020B0604020202020204" pitchFamily="34" charset="0"/>
                <a:ea typeface="微软雅黑" panose="020B0503020204020204" pitchFamily="34" charset="-122"/>
              </a:rPr>
              <a:t>:</a:t>
            </a:r>
            <a:endParaRPr lang="en-US" altLang="zh-CN" sz="1325">
              <a:latin typeface="Arial" panose="020B0604020202020204" pitchFamily="34" charset="0"/>
              <a:ea typeface="微软雅黑" panose="020B0503020204020204" pitchFamily="34" charset="-122"/>
            </a:endParaRPr>
          </a:p>
          <a:p>
            <a:pPr indent="457200" algn="l"/>
            <a:r>
              <a:rPr lang="zh-CN" altLang="en-US" sz="1325">
                <a:latin typeface="Arial" panose="020B0604020202020204" pitchFamily="34" charset="0"/>
                <a:ea typeface="微软雅黑" panose="020B0503020204020204" pitchFamily="34" charset="-122"/>
              </a:rPr>
              <a:t>算法简单，数理逻辑通俗易懂；</a:t>
            </a:r>
            <a:endParaRPr lang="zh-CN" altLang="en-US" sz="1325">
              <a:latin typeface="Arial" panose="020B0604020202020204" pitchFamily="34" charset="0"/>
              <a:ea typeface="微软雅黑" panose="020B0503020204020204" pitchFamily="34" charset="-122"/>
            </a:endParaRPr>
          </a:p>
          <a:p>
            <a:pPr indent="457200" algn="l"/>
            <a:r>
              <a:rPr lang="zh-CN" altLang="en-US" sz="1325">
                <a:latin typeface="Arial" panose="020B0604020202020204" pitchFamily="34" charset="0"/>
                <a:ea typeface="微软雅黑" panose="020B0503020204020204" pitchFamily="34" charset="-122"/>
              </a:rPr>
              <a:t>有相关计算软件包可以轻易获取调用；</a:t>
            </a:r>
            <a:endParaRPr lang="zh-CN" altLang="en-US" sz="1325">
              <a:latin typeface="Arial" panose="020B0604020202020204" pitchFamily="34" charset="0"/>
              <a:ea typeface="微软雅黑" panose="020B0503020204020204" pitchFamily="34" charset="-122"/>
            </a:endParaRPr>
          </a:p>
          <a:p>
            <a:pPr indent="457200" algn="l"/>
            <a:endParaRPr lang="en-US" altLang="zh-CN" sz="1325">
              <a:latin typeface="Arial" panose="020B0604020202020204" pitchFamily="34" charset="0"/>
              <a:ea typeface="微软雅黑" panose="020B0503020204020204" pitchFamily="34" charset="-122"/>
            </a:endParaRPr>
          </a:p>
          <a:p>
            <a:pPr algn="l"/>
            <a:r>
              <a:rPr lang="zh-CN" altLang="en-US" sz="1325">
                <a:latin typeface="Arial" panose="020B0604020202020204" pitchFamily="34" charset="0"/>
                <a:ea typeface="微软雅黑" panose="020B0503020204020204" pitchFamily="34" charset="-122"/>
                <a:sym typeface="+mn-ea"/>
              </a:rPr>
              <a:t>缺点</a:t>
            </a:r>
            <a:r>
              <a:rPr lang="en-US" altLang="zh-CN" sz="1325">
                <a:latin typeface="Arial" panose="020B0604020202020204" pitchFamily="34" charset="0"/>
                <a:ea typeface="微软雅黑" panose="020B0503020204020204" pitchFamily="34" charset="-122"/>
                <a:sym typeface="+mn-ea"/>
              </a:rPr>
              <a:t>:</a:t>
            </a:r>
            <a:endParaRPr lang="en-US" altLang="zh-CN" sz="1325">
              <a:latin typeface="Arial" panose="020B0604020202020204" pitchFamily="34" charset="0"/>
              <a:ea typeface="微软雅黑" panose="020B0503020204020204" pitchFamily="34" charset="-122"/>
            </a:endParaRPr>
          </a:p>
          <a:p>
            <a:pPr indent="457200" algn="l"/>
            <a:r>
              <a:rPr lang="zh-CN" altLang="en-US" sz="1325">
                <a:latin typeface="Arial" panose="020B0604020202020204" pitchFamily="34" charset="0"/>
                <a:ea typeface="微软雅黑" panose="020B0503020204020204" pitchFamily="34" charset="-122"/>
                <a:sym typeface="+mn-ea"/>
              </a:rPr>
              <a:t>由于采取的是全体数据进行计算</a:t>
            </a:r>
            <a:r>
              <a:rPr lang="en-US" altLang="zh-CN" sz="1325">
                <a:latin typeface="Arial" panose="020B0604020202020204" pitchFamily="34" charset="0"/>
                <a:ea typeface="微软雅黑" panose="020B0503020204020204" pitchFamily="34" charset="-122"/>
                <a:sym typeface="+mn-ea"/>
              </a:rPr>
              <a:t>,</a:t>
            </a:r>
            <a:r>
              <a:rPr lang="zh-CN" altLang="en-US" sz="1325">
                <a:latin typeface="Arial" panose="020B0604020202020204" pitchFamily="34" charset="0"/>
                <a:ea typeface="微软雅黑" panose="020B0503020204020204" pitchFamily="34" charset="-122"/>
                <a:sym typeface="+mn-ea"/>
              </a:rPr>
              <a:t>通过这种方法进行的计算只能得到全局</a:t>
            </a:r>
            <a:r>
              <a:rPr lang="zh-CN" altLang="en-US" sz="1325">
                <a:latin typeface="Arial" panose="020B0604020202020204" pitchFamily="34" charset="0"/>
                <a:ea typeface="微软雅黑" panose="020B0503020204020204" pitchFamily="34" charset="-122"/>
                <a:sym typeface="+mn-ea"/>
              </a:rPr>
              <a:t>相似性；</a:t>
            </a:r>
            <a:endParaRPr lang="zh-CN" altLang="en-US" sz="1325">
              <a:latin typeface="Arial" panose="020B0604020202020204" pitchFamily="34" charset="0"/>
              <a:ea typeface="微软雅黑" panose="020B0503020204020204" pitchFamily="34" charset="-122"/>
              <a:sym typeface="+mn-ea"/>
            </a:endParaRPr>
          </a:p>
          <a:p>
            <a:pPr indent="457200" algn="l"/>
            <a:r>
              <a:rPr lang="zh-CN" altLang="en-US" sz="1325">
                <a:latin typeface="Arial" panose="020B0604020202020204" pitchFamily="34" charset="0"/>
                <a:ea typeface="微软雅黑" panose="020B0503020204020204" pitchFamily="34" charset="-122"/>
              </a:rPr>
              <a:t>真实实验获取的数据具有局部相似的特征</a:t>
            </a:r>
            <a:r>
              <a:rPr lang="en-US" altLang="zh-CN" sz="1325">
                <a:latin typeface="Arial" panose="020B0604020202020204" pitchFamily="34" charset="0"/>
                <a:ea typeface="微软雅黑" panose="020B0503020204020204" pitchFamily="34" charset="-122"/>
              </a:rPr>
              <a:t>,</a:t>
            </a:r>
            <a:r>
              <a:rPr lang="zh-CN" altLang="en-US" sz="1325">
                <a:latin typeface="Arial" panose="020B0604020202020204" pitchFamily="34" charset="0"/>
                <a:ea typeface="微软雅黑" panose="020B0503020204020204" pitchFamily="34" charset="-122"/>
              </a:rPr>
              <a:t>以上方法</a:t>
            </a:r>
            <a:r>
              <a:rPr lang="zh-CN" altLang="en-US" sz="1325">
                <a:latin typeface="Arial" panose="020B0604020202020204" pitchFamily="34" charset="0"/>
                <a:ea typeface="微软雅黑" panose="020B0503020204020204" pitchFamily="34" charset="-122"/>
              </a:rPr>
              <a:t>很难捕捉。</a:t>
            </a:r>
            <a:endParaRPr lang="zh-CN" altLang="en-US" sz="1325">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DIAGRAM_VIRTUALLY_FRAME" val="{&quot;height&quot;:293.609842519685,&quot;left&quot;:218.2968503937008,&quot;top&quot;:68.02929133858268,&quot;width&quot;:388.1574803149607}"/>
</p:tagLst>
</file>

<file path=ppt/tags/tag10.xml><?xml version="1.0" encoding="utf-8"?>
<p:tagLst xmlns:p="http://schemas.openxmlformats.org/presentationml/2006/main">
  <p:tag name="KSO_WM_DIAGRAM_VIRTUALLY_FRAME" val="{&quot;height&quot;:293.609842519685,&quot;left&quot;:218.2968503937008,&quot;top&quot;:68.02929133858268,&quot;width&quot;:388.1574803149607}"/>
</p:tagLst>
</file>

<file path=ppt/tags/tag11.xml><?xml version="1.0" encoding="utf-8"?>
<p:tagLst xmlns:p="http://schemas.openxmlformats.org/presentationml/2006/main">
  <p:tag name="TIMING" val="|2.2|1.4|0.8|0.7|0.7|0.7"/>
</p:tagLst>
</file>

<file path=ppt/tags/tag12.xml><?xml version="1.0" encoding="utf-8"?>
<p:tagLst xmlns:p="http://schemas.openxmlformats.org/presentationml/2006/main">
  <p:tag name="TIMING" val="|0.4"/>
</p:tagLst>
</file>

<file path=ppt/tags/tag13.xml><?xml version="1.0" encoding="utf-8"?>
<p:tagLst xmlns:p="http://schemas.openxmlformats.org/presentationml/2006/main">
  <p:tag name="TIMING" val="|0.4"/>
</p:tagLst>
</file>

<file path=ppt/tags/tag14.xml><?xml version="1.0" encoding="utf-8"?>
<p:tagLst xmlns:p="http://schemas.openxmlformats.org/presentationml/2006/main">
  <p:tag name="TIMING" val="|0.4"/>
</p:tagLst>
</file>

<file path=ppt/tags/tag15.xml><?xml version="1.0" encoding="utf-8"?>
<p:tagLst xmlns:p="http://schemas.openxmlformats.org/presentationml/2006/main">
  <p:tag name="TIMING" val="|0.4"/>
</p:tagLst>
</file>

<file path=ppt/tags/tag16.xml><?xml version="1.0" encoding="utf-8"?>
<p:tagLst xmlns:p="http://schemas.openxmlformats.org/presentationml/2006/main">
  <p:tag name="KSO_WM_DIAGRAM_VIRTUALLY_FRAME" val="{&quot;height&quot;:201.62503937007875,&quot;left&quot;:4.222559055118109,&quot;top&quot;:74.47125984251969,&quot;width&quot;:582.6188582677166}"/>
</p:tagLst>
</file>

<file path=ppt/tags/tag17.xml><?xml version="1.0" encoding="utf-8"?>
<p:tagLst xmlns:p="http://schemas.openxmlformats.org/presentationml/2006/main">
  <p:tag name="KSO_WM_DIAGRAM_VIRTUALLY_FRAME" val="{&quot;height&quot;:201.62503937007875,&quot;left&quot;:4.222559055118109,&quot;top&quot;:74.47125984251969,&quot;width&quot;:582.6188582677166}"/>
</p:tagLst>
</file>

<file path=ppt/tags/tag18.xml><?xml version="1.0" encoding="utf-8"?>
<p:tagLst xmlns:p="http://schemas.openxmlformats.org/presentationml/2006/main">
  <p:tag name="KSO_WM_DIAGRAM_VIRTUALLY_FRAME" val="{&quot;height&quot;:201.62503937007875,&quot;left&quot;:4.222559055118109,&quot;top&quot;:74.47125984251969,&quot;width&quot;:582.6188582677166}"/>
</p:tagLst>
</file>

<file path=ppt/tags/tag19.xml><?xml version="1.0" encoding="utf-8"?>
<p:tagLst xmlns:p="http://schemas.openxmlformats.org/presentationml/2006/main">
  <p:tag name="KSO_WM_DIAGRAM_VIRTUALLY_FRAME" val="{&quot;height&quot;:201.62503937007875,&quot;left&quot;:4.222559055118109,&quot;top&quot;:74.47125984251969,&quot;width&quot;:582.6188582677166}"/>
</p:tagLst>
</file>

<file path=ppt/tags/tag2.xml><?xml version="1.0" encoding="utf-8"?>
<p:tagLst xmlns:p="http://schemas.openxmlformats.org/presentationml/2006/main">
  <p:tag name="KSO_WM_DIAGRAM_VIRTUALLY_FRAME" val="{&quot;height&quot;:293.609842519685,&quot;left&quot;:218.2968503937008,&quot;top&quot;:68.02929133858268,&quot;width&quot;:388.1574803149607}"/>
</p:tagLst>
</file>

<file path=ppt/tags/tag20.xml><?xml version="1.0" encoding="utf-8"?>
<p:tagLst xmlns:p="http://schemas.openxmlformats.org/presentationml/2006/main">
  <p:tag name="TIMING" val="|0.4"/>
</p:tagLst>
</file>

<file path=ppt/tags/tag21.xml><?xml version="1.0" encoding="utf-8"?>
<p:tagLst xmlns:p="http://schemas.openxmlformats.org/presentationml/2006/main">
  <p:tag name="ISPRING_PRESENTATION_TITLE" val="111"/>
  <p:tag name="KSO_WPP_MARK_KEY" val="3b224e91-adf1-4a3c-96c7-cc47dc8a4dab"/>
  <p:tag name="COMMONDATA" val="eyJoZGlkIjoiNjc2MDBiY2MzMzE0OTllNDkyYWI3MDA2YjdiNjY1NzIifQ=="/>
  <p:tag name="commondata" val="eyJoZGlkIjoiNzdlZDA4NGIwZjM0MjUxMDFhNzE0MGUwOTM2ZTNjODgifQ=="/>
</p:tagLst>
</file>

<file path=ppt/tags/tag3.xml><?xml version="1.0" encoding="utf-8"?>
<p:tagLst xmlns:p="http://schemas.openxmlformats.org/presentationml/2006/main">
  <p:tag name="KSO_WM_DIAGRAM_VIRTUALLY_FRAME" val="{&quot;height&quot;:293.609842519685,&quot;left&quot;:218.2968503937008,&quot;top&quot;:68.02929133858268,&quot;width&quot;:388.1574803149607}"/>
</p:tagLst>
</file>

<file path=ppt/tags/tag4.xml><?xml version="1.0" encoding="utf-8"?>
<p:tagLst xmlns:p="http://schemas.openxmlformats.org/presentationml/2006/main">
  <p:tag name="KSO_WM_DIAGRAM_VIRTUALLY_FRAME" val="{&quot;height&quot;:293.609842519685,&quot;left&quot;:218.2968503937008,&quot;top&quot;:68.02929133858268,&quot;width&quot;:388.1574803149607}"/>
</p:tagLst>
</file>

<file path=ppt/tags/tag5.xml><?xml version="1.0" encoding="utf-8"?>
<p:tagLst xmlns:p="http://schemas.openxmlformats.org/presentationml/2006/main">
  <p:tag name="KSO_WM_DIAGRAM_VIRTUALLY_FRAME" val="{&quot;height&quot;:293.609842519685,&quot;left&quot;:218.2968503937008,&quot;top&quot;:68.02929133858268,&quot;width&quot;:388.1574803149607}"/>
</p:tagLst>
</file>

<file path=ppt/tags/tag6.xml><?xml version="1.0" encoding="utf-8"?>
<p:tagLst xmlns:p="http://schemas.openxmlformats.org/presentationml/2006/main">
  <p:tag name="KSO_WM_DIAGRAM_VIRTUALLY_FRAME" val="{&quot;height&quot;:293.609842519685,&quot;left&quot;:218.2968503937008,&quot;top&quot;:68.02929133858268,&quot;width&quot;:388.1574803149607}"/>
</p:tagLst>
</file>

<file path=ppt/tags/tag7.xml><?xml version="1.0" encoding="utf-8"?>
<p:tagLst xmlns:p="http://schemas.openxmlformats.org/presentationml/2006/main">
  <p:tag name="KSO_WM_DIAGRAM_VIRTUALLY_FRAME" val="{&quot;height&quot;:293.609842519685,&quot;left&quot;:218.2968503937008,&quot;top&quot;:68.02929133858268,&quot;width&quot;:388.1574803149607}"/>
</p:tagLst>
</file>

<file path=ppt/tags/tag8.xml><?xml version="1.0" encoding="utf-8"?>
<p:tagLst xmlns:p="http://schemas.openxmlformats.org/presentationml/2006/main">
  <p:tag name="KSO_WM_DIAGRAM_VIRTUALLY_FRAME" val="{&quot;height&quot;:293.609842519685,&quot;left&quot;:218.2968503937008,&quot;top&quot;:68.02929133858268,&quot;width&quot;:388.1574803149607}"/>
</p:tagLst>
</file>

<file path=ppt/tags/tag9.xml><?xml version="1.0" encoding="utf-8"?>
<p:tagLst xmlns:p="http://schemas.openxmlformats.org/presentationml/2006/main">
  <p:tag name="KSO_WM_DIAGRAM_VIRTUALLY_FRAME" val="{&quot;height&quot;:293.609842519685,&quot;left&quot;:218.2968503937008,&quot;top&quot;:68.02929133858268,&quot;width&quot;:388.157480314960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2792</Words>
  <Application>WPS 演示</Application>
  <PresentationFormat>自定义</PresentationFormat>
  <Paragraphs>229</Paragraphs>
  <Slides>25</Slides>
  <Notes>27</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微软雅黑</vt:lpstr>
      <vt:lpstr>等线</vt:lpstr>
      <vt:lpstr>Times New Roman</vt:lpstr>
      <vt:lpstr>黑体</vt:lpstr>
      <vt:lpstr>Calibri</vt:lpstr>
      <vt:lpstr>Arial Unicode MS</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第一PPT模板网-WWW.1PPT.COM</dc:creator>
  <cp:keywords>第一PPT模板网-WWW.1PPT.COM</cp:keywords>
  <dc:description>www.1ppt.com</dc:description>
  <cp:lastModifiedBy>。</cp:lastModifiedBy>
  <cp:revision>172</cp:revision>
  <dcterms:created xsi:type="dcterms:W3CDTF">2024-06-29T07:26:00Z</dcterms:created>
  <dcterms:modified xsi:type="dcterms:W3CDTF">2024-09-27T12:53:25Z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DBA3B33547374E669EA78077AC04664A</vt:lpwstr>
  </property>
  <property fmtid="{D5CDD505-2E9C-101B-9397-08002B2CF9AE}" pid="3" name="KSOProductBuildVer">
    <vt:lpwstr>2052-12.1.0.17147</vt:lpwstr>
  </property>
</Properties>
</file>