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0" r:id="rId6"/>
    <p:sldId id="263" r:id="rId7"/>
    <p:sldId id="264" r:id="rId8"/>
    <p:sldId id="265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22605" y="1313815"/>
            <a:ext cx="2160000" cy="32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6110" y="2366645"/>
            <a:ext cx="1953260" cy="2063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" y="1503045"/>
            <a:ext cx="1325245" cy="413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Time Data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6" name="直角三角形 15"/>
          <p:cNvSpPr/>
          <p:nvPr/>
        </p:nvSpPr>
        <p:spPr>
          <a:xfrm flipH="1" flipV="1">
            <a:off x="1962785" y="1313815"/>
            <a:ext cx="720000" cy="72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26590" y="2033905"/>
            <a:ext cx="756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16200000">
            <a:off x="1566545" y="1673860"/>
            <a:ext cx="756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flipH="1">
            <a:off x="793115" y="264731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H="1">
            <a:off x="793115" y="275399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flipH="1">
            <a:off x="793115" y="286067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flipH="1">
            <a:off x="793115" y="296735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flipH="1">
            <a:off x="793115" y="307403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flipH="1">
            <a:off x="793115" y="318071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flipH="1">
            <a:off x="793115" y="328739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H="1">
            <a:off x="793115" y="339407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flipH="1">
            <a:off x="793115" y="352107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flipH="1">
            <a:off x="793115" y="362775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flipH="1">
            <a:off x="793115" y="373443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flipH="1">
            <a:off x="793115" y="384111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flipH="1">
            <a:off x="793115" y="3931920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flipH="1">
            <a:off x="793115" y="4038600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flipH="1">
            <a:off x="793115" y="4145280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flipH="1">
            <a:off x="793115" y="4251960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flipH="1">
            <a:off x="793115" y="252031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619250" y="3927475"/>
            <a:ext cx="79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i="1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GeLSA</a:t>
            </a:r>
            <a:endParaRPr lang="en-US" altLang="zh-CN" b="1" i="1">
              <a:solidFill>
                <a:schemeClr val="accent1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22605" y="1313815"/>
            <a:ext cx="2160000" cy="32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6110" y="2366645"/>
            <a:ext cx="1953260" cy="2063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" y="1503045"/>
            <a:ext cx="1325245" cy="413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Time Data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6" name="直角三角形 15"/>
          <p:cNvSpPr/>
          <p:nvPr/>
        </p:nvSpPr>
        <p:spPr>
          <a:xfrm flipH="1" flipV="1">
            <a:off x="1962785" y="1313815"/>
            <a:ext cx="720000" cy="72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26590" y="2033905"/>
            <a:ext cx="756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16200000">
            <a:off x="1566545" y="1673860"/>
            <a:ext cx="756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flipH="1">
            <a:off x="793115" y="264731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H="1">
            <a:off x="793115" y="275399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flipH="1">
            <a:off x="793115" y="286067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flipH="1">
            <a:off x="793115" y="296735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flipH="1">
            <a:off x="793115" y="307403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flipH="1">
            <a:off x="793115" y="318071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flipH="1">
            <a:off x="793115" y="328739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H="1">
            <a:off x="793115" y="339407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flipH="1">
            <a:off x="793115" y="352107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flipH="1">
            <a:off x="793115" y="362775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flipH="1">
            <a:off x="793115" y="373443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flipH="1">
            <a:off x="793115" y="384111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flipH="1">
            <a:off x="793115" y="3931920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flipH="1">
            <a:off x="793115" y="4038600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flipH="1">
            <a:off x="793115" y="4145280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flipH="1">
            <a:off x="793115" y="4251960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flipH="1">
            <a:off x="793115" y="252031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619250" y="3927475"/>
            <a:ext cx="79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i="1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GeLSA</a:t>
            </a:r>
            <a:endParaRPr lang="en-US" altLang="zh-CN" b="1" i="1">
              <a:solidFill>
                <a:schemeClr val="accent1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6110" y="1471930"/>
            <a:ext cx="2160000" cy="32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9615" y="2524760"/>
            <a:ext cx="1953260" cy="2063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5485" y="1661160"/>
            <a:ext cx="1325245" cy="413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Time Data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直角三角形 5"/>
          <p:cNvSpPr/>
          <p:nvPr/>
        </p:nvSpPr>
        <p:spPr>
          <a:xfrm flipH="1" flipV="1">
            <a:off x="2066290" y="1471930"/>
            <a:ext cx="720000" cy="72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30095" y="2192020"/>
            <a:ext cx="756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6200000">
            <a:off x="1670050" y="1831975"/>
            <a:ext cx="756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896620" y="280543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896620" y="291211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flipH="1">
            <a:off x="896620" y="301879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flipH="1">
            <a:off x="896620" y="312547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H="1">
            <a:off x="896620" y="323215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flipH="1">
            <a:off x="896620" y="333883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H="1">
            <a:off x="896620" y="344551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flipH="1">
            <a:off x="896620" y="355219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flipH="1">
            <a:off x="896620" y="367919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flipH="1">
            <a:off x="896620" y="378587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flipH="1">
            <a:off x="896620" y="389255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flipH="1">
            <a:off x="896620" y="399923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flipH="1">
            <a:off x="896620" y="4090035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flipH="1">
            <a:off x="896620" y="4196715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flipH="1">
            <a:off x="896620" y="4303395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flipH="1">
            <a:off x="896620" y="4410075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flipH="1">
            <a:off x="896620" y="267843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722755" y="4085590"/>
            <a:ext cx="79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i="1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GeLSA</a:t>
            </a:r>
            <a:endParaRPr lang="en-US" altLang="zh-CN" b="1" i="1">
              <a:solidFill>
                <a:schemeClr val="accent1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9615" y="1644650"/>
            <a:ext cx="2160000" cy="32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33120" y="2697480"/>
            <a:ext cx="1953260" cy="2063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808990" y="1833880"/>
            <a:ext cx="1325245" cy="413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Time Data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3" name="直角三角形 52"/>
          <p:cNvSpPr/>
          <p:nvPr/>
        </p:nvSpPr>
        <p:spPr>
          <a:xfrm flipH="1" flipV="1">
            <a:off x="2169795" y="1644650"/>
            <a:ext cx="720000" cy="72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133600" y="2364740"/>
            <a:ext cx="756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16200000">
            <a:off x="1773555" y="2004695"/>
            <a:ext cx="756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flipH="1">
            <a:off x="1000125" y="297815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flipH="1">
            <a:off x="1000125" y="308483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flipH="1">
            <a:off x="1000125" y="319151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flipH="1">
            <a:off x="1000125" y="329819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flipH="1">
            <a:off x="1000125" y="340487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flipH="1">
            <a:off x="1000125" y="351155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flipH="1">
            <a:off x="1000125" y="361823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flipH="1">
            <a:off x="1000125" y="372491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 flipH="1">
            <a:off x="1000125" y="385191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 flipH="1">
            <a:off x="1000125" y="395859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 flipH="1">
            <a:off x="1000125" y="406527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 flipH="1">
            <a:off x="1000125" y="417195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 flipH="1">
            <a:off x="1000125" y="4262755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flipH="1">
            <a:off x="1000125" y="4369435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1000125" y="4476115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flipH="1">
            <a:off x="1000125" y="4582795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 flipH="1">
            <a:off x="1000125" y="2851150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1826260" y="4258310"/>
            <a:ext cx="79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i="1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GeLSA</a:t>
            </a:r>
            <a:endParaRPr lang="en-US" altLang="zh-CN" b="1" i="1">
              <a:solidFill>
                <a:schemeClr val="accent1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33120" y="1802765"/>
            <a:ext cx="2160000" cy="32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936625" y="2855595"/>
            <a:ext cx="1953260" cy="2063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12495" y="1991995"/>
            <a:ext cx="1325245" cy="413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Time Data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77" name="直角三角形 76"/>
          <p:cNvSpPr/>
          <p:nvPr/>
        </p:nvSpPr>
        <p:spPr>
          <a:xfrm flipH="1" flipV="1">
            <a:off x="2273300" y="1802765"/>
            <a:ext cx="720000" cy="72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237105" y="2522855"/>
            <a:ext cx="756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16200000">
            <a:off x="1877060" y="2162810"/>
            <a:ext cx="756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flipH="1">
            <a:off x="1103630" y="313626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flipH="1">
            <a:off x="1103630" y="324294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flipH="1">
            <a:off x="1103630" y="334962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flipH="1">
            <a:off x="1103630" y="345630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flipH="1">
            <a:off x="1103630" y="356298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flipH="1">
            <a:off x="1103630" y="366966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flipH="1">
            <a:off x="1103630" y="377634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1103630" y="388302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flipH="1">
            <a:off x="1103630" y="401002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flipH="1">
            <a:off x="1103630" y="411670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flipH="1">
            <a:off x="1103630" y="422338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flipH="1">
            <a:off x="1103630" y="433006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flipH="1">
            <a:off x="1103630" y="4420870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flipH="1">
            <a:off x="1103630" y="4527550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flipH="1">
            <a:off x="1103630" y="4634230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 flipH="1">
            <a:off x="1103630" y="4740910"/>
            <a:ext cx="7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flipH="1">
            <a:off x="1103630" y="3009265"/>
            <a:ext cx="162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1929765" y="4416425"/>
            <a:ext cx="79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i="1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GeLSA</a:t>
            </a:r>
            <a:endParaRPr lang="en-US" altLang="zh-CN" b="1" i="1">
              <a:solidFill>
                <a:schemeClr val="accent1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" name="组合 162"/>
          <p:cNvGrpSpPr/>
          <p:nvPr/>
        </p:nvGrpSpPr>
        <p:grpSpPr>
          <a:xfrm>
            <a:off x="2468245" y="730885"/>
            <a:ext cx="7039610" cy="5699125"/>
            <a:chOff x="3887" y="1151"/>
            <a:chExt cx="11086" cy="8975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5573" y="3520"/>
              <a:ext cx="9299" cy="1988"/>
            </a:xfrm>
            <a:prstGeom prst="lin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7675" y="2176"/>
              <a:ext cx="5522" cy="4344"/>
            </a:xfrm>
            <a:prstGeom prst="lin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8234" y="4435"/>
              <a:ext cx="2320" cy="2565"/>
            </a:xfrm>
            <a:prstGeom prst="lin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10572" y="2935"/>
              <a:ext cx="2477" cy="1483"/>
            </a:xfrm>
            <a:prstGeom prst="lin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786" y="4322"/>
              <a:ext cx="3786" cy="70"/>
            </a:xfrm>
            <a:prstGeom prst="lin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10563" y="2429"/>
              <a:ext cx="410" cy="2015"/>
            </a:xfrm>
            <a:prstGeom prst="lin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0580" y="4479"/>
              <a:ext cx="646" cy="2922"/>
            </a:xfrm>
            <a:prstGeom prst="lin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563" y="4453"/>
              <a:ext cx="4004" cy="497"/>
            </a:xfrm>
            <a:prstGeom prst="lin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 flipV="1">
              <a:off x="9272" y="1156"/>
              <a:ext cx="1308" cy="3297"/>
            </a:xfrm>
            <a:prstGeom prst="lin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8940" y="4435"/>
              <a:ext cx="1675" cy="3219"/>
            </a:xfrm>
            <a:prstGeom prst="lin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6620" y="3092"/>
              <a:ext cx="3934" cy="1300"/>
            </a:xfrm>
            <a:prstGeom prst="lin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10598" y="1504"/>
              <a:ext cx="1840" cy="2905"/>
            </a:xfrm>
            <a:prstGeom prst="lin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10354" y="4139"/>
              <a:ext cx="506" cy="55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620" y="4192"/>
              <a:ext cx="201" cy="2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60" y="5392"/>
              <a:ext cx="201" cy="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8234" y="6877"/>
              <a:ext cx="201" cy="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2340" y="1381"/>
              <a:ext cx="201" cy="2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2926" y="2892"/>
              <a:ext cx="201" cy="2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4773" y="3456"/>
              <a:ext cx="201" cy="2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4450" y="4877"/>
              <a:ext cx="201" cy="2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3127" y="6464"/>
              <a:ext cx="201" cy="2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1120" y="7345"/>
              <a:ext cx="201" cy="2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8839" y="7545"/>
              <a:ext cx="201" cy="2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0860" y="2364"/>
              <a:ext cx="201" cy="2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479" y="2935"/>
              <a:ext cx="201" cy="2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9189" y="1151"/>
              <a:ext cx="201" cy="2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619" y="2092"/>
              <a:ext cx="201" cy="2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479" y="6464"/>
              <a:ext cx="506" cy="55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292" y="5936"/>
              <a:ext cx="201" cy="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7159" y="7745"/>
              <a:ext cx="201" cy="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6094" y="7861"/>
              <a:ext cx="201" cy="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3887" y="4750"/>
              <a:ext cx="201" cy="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9434" y="8130"/>
              <a:ext cx="201" cy="2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260" y="8061"/>
              <a:ext cx="201" cy="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6680" y="9926"/>
              <a:ext cx="201" cy="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8027" y="7654"/>
              <a:ext cx="201" cy="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6680" y="4750"/>
              <a:ext cx="201" cy="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5661" y="6664"/>
              <a:ext cx="201" cy="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49" name="直接连接符 148"/>
            <p:cNvCxnSpPr>
              <a:stCxn id="137" idx="6"/>
            </p:cNvCxnSpPr>
            <p:nvPr/>
          </p:nvCxnSpPr>
          <p:spPr>
            <a:xfrm flipV="1">
              <a:off x="6985" y="4418"/>
              <a:ext cx="3665" cy="2321"/>
            </a:xfrm>
            <a:prstGeom prst="lin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endCxn id="138" idx="7"/>
            </p:cNvCxnSpPr>
            <p:nvPr/>
          </p:nvCxnSpPr>
          <p:spPr>
            <a:xfrm flipV="1">
              <a:off x="6733" y="5965"/>
              <a:ext cx="731" cy="756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endCxn id="139" idx="4"/>
            </p:cNvCxnSpPr>
            <p:nvPr/>
          </p:nvCxnSpPr>
          <p:spPr>
            <a:xfrm flipH="1" flipV="1">
              <a:off x="5826" y="6738"/>
              <a:ext cx="825" cy="74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stCxn id="142" idx="5"/>
            </p:cNvCxnSpPr>
            <p:nvPr/>
          </p:nvCxnSpPr>
          <p:spPr>
            <a:xfrm>
              <a:off x="4059" y="4921"/>
              <a:ext cx="2683" cy="1783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stCxn id="144" idx="6"/>
            </p:cNvCxnSpPr>
            <p:nvPr/>
          </p:nvCxnSpPr>
          <p:spPr>
            <a:xfrm flipV="1">
              <a:off x="4461" y="6765"/>
              <a:ext cx="2333" cy="1396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>
              <a:stCxn id="141" idx="3"/>
            </p:cNvCxnSpPr>
            <p:nvPr/>
          </p:nvCxnSpPr>
          <p:spPr>
            <a:xfrm flipV="1">
              <a:off x="6123" y="6773"/>
              <a:ext cx="671" cy="1259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endCxn id="140" idx="0"/>
            </p:cNvCxnSpPr>
            <p:nvPr/>
          </p:nvCxnSpPr>
          <p:spPr>
            <a:xfrm>
              <a:off x="6759" y="6782"/>
              <a:ext cx="501" cy="963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>
              <a:stCxn id="146" idx="1"/>
            </p:cNvCxnSpPr>
            <p:nvPr/>
          </p:nvCxnSpPr>
          <p:spPr>
            <a:xfrm flipH="1" flipV="1">
              <a:off x="6759" y="6686"/>
              <a:ext cx="1297" cy="997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>
              <a:stCxn id="145" idx="3"/>
            </p:cNvCxnSpPr>
            <p:nvPr/>
          </p:nvCxnSpPr>
          <p:spPr>
            <a:xfrm flipV="1">
              <a:off x="6709" y="6712"/>
              <a:ext cx="24" cy="3385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>
              <a:stCxn id="143" idx="7"/>
            </p:cNvCxnSpPr>
            <p:nvPr/>
          </p:nvCxnSpPr>
          <p:spPr>
            <a:xfrm flipV="1">
              <a:off x="9606" y="4453"/>
              <a:ext cx="974" cy="3706"/>
            </a:xfrm>
            <a:prstGeom prst="lin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41" idx="3"/>
            </p:cNvCxnSpPr>
            <p:nvPr/>
          </p:nvCxnSpPr>
          <p:spPr>
            <a:xfrm flipH="1" flipV="1">
              <a:off x="6716" y="6782"/>
              <a:ext cx="1547" cy="266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64" name="文本框 163"/>
          <p:cNvSpPr txBox="1"/>
          <p:nvPr/>
        </p:nvSpPr>
        <p:spPr>
          <a:xfrm>
            <a:off x="2468245" y="1003935"/>
            <a:ext cx="3778885" cy="6896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relationship among factors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network 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" name="文本框 115"/>
          <p:cNvSpPr txBox="1"/>
          <p:nvPr/>
        </p:nvSpPr>
        <p:spPr>
          <a:xfrm>
            <a:off x="339090" y="3932555"/>
            <a:ext cx="1515745" cy="27559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200">
                <a:latin typeface="Arial" panose="020B0604020202020204" pitchFamily="34" charset="0"/>
                <a:ea typeface="微软雅黑" panose="020B0503020204020204" charset="-122"/>
              </a:rPr>
              <a:t>data transformation</a:t>
            </a:r>
            <a:endParaRPr lang="en-US" altLang="zh-CN" sz="1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7" name="下箭头 116"/>
          <p:cNvSpPr/>
          <p:nvPr/>
        </p:nvSpPr>
        <p:spPr>
          <a:xfrm rot="16200000" flipH="1">
            <a:off x="3098800" y="5135880"/>
            <a:ext cx="232410" cy="193611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Rectangle: Rounded Corners 39"/>
          <p:cNvSpPr/>
          <p:nvPr/>
        </p:nvSpPr>
        <p:spPr>
          <a:xfrm>
            <a:off x="2460625" y="105410"/>
            <a:ext cx="5588635" cy="4747260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9" name="Rectangle: Rounded Corners 90"/>
          <p:cNvSpPr/>
          <p:nvPr/>
        </p:nvSpPr>
        <p:spPr>
          <a:xfrm>
            <a:off x="2818130" y="642620"/>
            <a:ext cx="4912995" cy="1728470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0" name="Rectangle: Rounded Corners 26"/>
          <p:cNvSpPr/>
          <p:nvPr/>
        </p:nvSpPr>
        <p:spPr>
          <a:xfrm>
            <a:off x="5363210" y="1395730"/>
            <a:ext cx="1999615" cy="396240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Permutation P</a:t>
            </a: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1" name="Rectangle: Rounded Corners 20"/>
          <p:cNvSpPr/>
          <p:nvPr/>
        </p:nvSpPr>
        <p:spPr>
          <a:xfrm>
            <a:off x="2962910" y="869950"/>
            <a:ext cx="1782445" cy="1324610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Accelerated</a:t>
            </a: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Pairwise</a:t>
            </a: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Alignment</a:t>
            </a: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+mn-ea"/>
                <a:sym typeface="+mn-lt"/>
              </a:rPr>
              <a:t>(</a:t>
            </a:r>
            <a:r>
              <a:rPr lang="en-US" b="1" dirty="0">
                <a:solidFill>
                  <a:schemeClr val="tx1"/>
                </a:solidFill>
                <a:cs typeface="+mn-ea"/>
                <a:sym typeface="+mn-lt"/>
              </a:rPr>
              <a:t>GeLSA</a:t>
            </a:r>
            <a:r>
              <a:rPr lang="en-US" dirty="0">
                <a:solidFill>
                  <a:schemeClr val="tx1"/>
                </a:solidFill>
                <a:cs typeface="+mn-ea"/>
                <a:sym typeface="+mn-lt"/>
              </a:rPr>
              <a:t>)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2" name="Rectangle: Rounded Corners 25"/>
          <p:cNvSpPr/>
          <p:nvPr/>
        </p:nvSpPr>
        <p:spPr>
          <a:xfrm>
            <a:off x="5372100" y="1846580"/>
            <a:ext cx="1999615" cy="347980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Bootstrap CI</a:t>
            </a: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3" name="Rectangle: Rounded Corners 31"/>
          <p:cNvSpPr/>
          <p:nvPr/>
        </p:nvSpPr>
        <p:spPr>
          <a:xfrm>
            <a:off x="5372100" y="777240"/>
            <a:ext cx="1999615" cy="56451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Series or Trend Alignment</a:t>
            </a: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4" name="Rectangle: Rounded Corners 24"/>
          <p:cNvSpPr/>
          <p:nvPr/>
        </p:nvSpPr>
        <p:spPr>
          <a:xfrm>
            <a:off x="4363492" y="5611584"/>
            <a:ext cx="1782496" cy="111288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Slave-master</a:t>
            </a: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Parallel</a:t>
            </a: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Computation</a:t>
            </a:r>
            <a:r>
              <a:rPr lang="en-US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25" name="Connector: Curved 28"/>
          <p:cNvCxnSpPr>
            <a:stCxn id="121" idx="3"/>
          </p:cNvCxnSpPr>
          <p:nvPr/>
        </p:nvCxnSpPr>
        <p:spPr>
          <a:xfrm>
            <a:off x="4745556" y="1532270"/>
            <a:ext cx="626491" cy="38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Curved 30"/>
          <p:cNvCxnSpPr>
            <a:stCxn id="121" idx="3"/>
            <a:endCxn id="122" idx="1"/>
          </p:cNvCxnSpPr>
          <p:nvPr/>
        </p:nvCxnSpPr>
        <p:spPr>
          <a:xfrm>
            <a:off x="4745355" y="1532255"/>
            <a:ext cx="626745" cy="488315"/>
          </a:xfrm>
          <a:prstGeom prst="curvedConnector3">
            <a:avLst>
              <a:gd name="adj1" fmla="val 50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37"/>
          <p:cNvCxnSpPr>
            <a:stCxn id="121" idx="3"/>
            <a:endCxn id="123" idx="1"/>
          </p:cNvCxnSpPr>
          <p:nvPr/>
        </p:nvCxnSpPr>
        <p:spPr>
          <a:xfrm flipV="1">
            <a:off x="4745355" y="1059815"/>
            <a:ext cx="626745" cy="472440"/>
          </a:xfrm>
          <a:prstGeom prst="curvedConnector3">
            <a:avLst>
              <a:gd name="adj1" fmla="val 50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56"/>
          <p:cNvSpPr txBox="1"/>
          <p:nvPr/>
        </p:nvSpPr>
        <p:spPr>
          <a:xfrm>
            <a:off x="2040890" y="6142355"/>
            <a:ext cx="232283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/>
            <a:r>
              <a:rPr lang="en-US" dirty="0"/>
              <a:t>Pairwise Computation</a:t>
            </a:r>
            <a:endParaRPr lang="en-US" dirty="0"/>
          </a:p>
        </p:txBody>
      </p:sp>
      <p:sp>
        <p:nvSpPr>
          <p:cNvPr id="129" name="TextBox 71"/>
          <p:cNvSpPr txBox="1"/>
          <p:nvPr/>
        </p:nvSpPr>
        <p:spPr>
          <a:xfrm>
            <a:off x="4745278" y="4392505"/>
            <a:ext cx="103762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/>
            <a:r>
              <a:rPr lang="en-US" b="1" dirty="0"/>
              <a:t>…</a:t>
            </a:r>
            <a:endParaRPr lang="en-US" b="1" dirty="0"/>
          </a:p>
        </p:txBody>
      </p:sp>
      <p:sp>
        <p:nvSpPr>
          <p:cNvPr id="132" name="TextBox 78"/>
          <p:cNvSpPr txBox="1"/>
          <p:nvPr/>
        </p:nvSpPr>
        <p:spPr>
          <a:xfrm>
            <a:off x="3770310" y="4971264"/>
            <a:ext cx="104387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pPr algn="ctr"/>
            <a:r>
              <a:rPr lang="en-US" dirty="0"/>
              <a:t>dispatch</a:t>
            </a:r>
            <a:endParaRPr lang="en-US" dirty="0"/>
          </a:p>
        </p:txBody>
      </p:sp>
      <p:sp>
        <p:nvSpPr>
          <p:cNvPr id="133" name="TextBox 79"/>
          <p:cNvSpPr txBox="1"/>
          <p:nvPr/>
        </p:nvSpPr>
        <p:spPr>
          <a:xfrm>
            <a:off x="6892332" y="5230943"/>
            <a:ext cx="83869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pPr algn="ctr"/>
            <a:r>
              <a:rPr lang="en-US" dirty="0"/>
              <a:t>collect</a:t>
            </a:r>
            <a:endParaRPr lang="en-US" dirty="0"/>
          </a:p>
        </p:txBody>
      </p:sp>
      <p:sp>
        <p:nvSpPr>
          <p:cNvPr id="134" name="TextBox 82"/>
          <p:cNvSpPr txBox="1"/>
          <p:nvPr/>
        </p:nvSpPr>
        <p:spPr>
          <a:xfrm>
            <a:off x="2460607" y="146185"/>
            <a:ext cx="2467342" cy="369332"/>
          </a:xfrm>
          <a:prstGeom prst="rect">
            <a:avLst/>
          </a:prstGeom>
          <a:solidFill>
            <a:srgbClr val="FFC000"/>
          </a:solidFill>
        </p:spPr>
        <p:txBody>
          <a:bodyPr vert="horz" wrap="none" rtlCol="0">
            <a:spAutoFit/>
          </a:bodyPr>
          <a:p>
            <a:pPr algn="ctr"/>
            <a:r>
              <a:rPr lang="en-US" b="1" dirty="0"/>
              <a:t>Multi-core CPU/GPU </a:t>
            </a:r>
            <a:endParaRPr lang="en-US" b="1" dirty="0"/>
          </a:p>
        </p:txBody>
      </p:sp>
      <p:sp>
        <p:nvSpPr>
          <p:cNvPr id="135" name="TextBox 91"/>
          <p:cNvSpPr txBox="1"/>
          <p:nvPr/>
        </p:nvSpPr>
        <p:spPr>
          <a:xfrm>
            <a:off x="7439334" y="1000284"/>
            <a:ext cx="928459" cy="923330"/>
          </a:xfrm>
          <a:prstGeom prst="rect">
            <a:avLst/>
          </a:prstGeom>
          <a:solidFill>
            <a:srgbClr val="92D050"/>
          </a:solidFill>
        </p:spPr>
        <p:txBody>
          <a:bodyPr vert="horz" wrap="none" rtlCol="0">
            <a:spAutoFit/>
          </a:bodyPr>
          <a:p>
            <a:pPr algn="ctr"/>
            <a:r>
              <a:rPr lang="en-US" b="1" dirty="0"/>
              <a:t>Single</a:t>
            </a:r>
            <a:endParaRPr lang="en-US" b="1" dirty="0"/>
          </a:p>
          <a:p>
            <a:pPr algn="ctr"/>
            <a:r>
              <a:rPr lang="en-US" b="1" dirty="0"/>
              <a:t>-core </a:t>
            </a:r>
            <a:endParaRPr lang="en-US" b="1" dirty="0"/>
          </a:p>
          <a:p>
            <a:pPr algn="ctr"/>
            <a:r>
              <a:rPr lang="en-US" b="1" dirty="0"/>
              <a:t>Space </a:t>
            </a:r>
            <a:endParaRPr lang="en-US" b="1" dirty="0"/>
          </a:p>
        </p:txBody>
      </p:sp>
      <p:sp>
        <p:nvSpPr>
          <p:cNvPr id="136" name="Rectangle: Rounded Corners 97"/>
          <p:cNvSpPr/>
          <p:nvPr/>
        </p:nvSpPr>
        <p:spPr>
          <a:xfrm>
            <a:off x="2818130" y="2520315"/>
            <a:ext cx="4912995" cy="172275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7" name="Rectangle: Rounded Corners 93"/>
          <p:cNvSpPr/>
          <p:nvPr/>
        </p:nvSpPr>
        <p:spPr>
          <a:xfrm>
            <a:off x="5372100" y="3183255"/>
            <a:ext cx="1999615" cy="403860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Permutation P</a:t>
            </a: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8" name="Rectangle: Rounded Corners 94"/>
          <p:cNvSpPr/>
          <p:nvPr/>
        </p:nvSpPr>
        <p:spPr>
          <a:xfrm>
            <a:off x="2962910" y="2707640"/>
            <a:ext cx="1782445" cy="1319530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Accelerated</a:t>
            </a: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Pairwise</a:t>
            </a: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Alignment</a:t>
            </a: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+mn-ea"/>
                <a:sym typeface="+mn-lt"/>
              </a:rPr>
              <a:t>(</a:t>
            </a:r>
            <a:r>
              <a:rPr lang="en-US" b="1" dirty="0">
                <a:solidFill>
                  <a:schemeClr val="tx1"/>
                </a:solidFill>
                <a:cs typeface="+mn-ea"/>
                <a:sym typeface="+mn-lt"/>
              </a:rPr>
              <a:t>GeLSA</a:t>
            </a:r>
            <a:r>
              <a:rPr lang="en-US" dirty="0">
                <a:solidFill>
                  <a:schemeClr val="tx1"/>
                </a:solidFill>
                <a:cs typeface="+mn-ea"/>
                <a:sym typeface="+mn-lt"/>
              </a:rPr>
              <a:t>)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9" name="Rectangle: Rounded Corners 95"/>
          <p:cNvSpPr/>
          <p:nvPr/>
        </p:nvSpPr>
        <p:spPr>
          <a:xfrm>
            <a:off x="5393690" y="3686810"/>
            <a:ext cx="1999615" cy="314960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Bootstrap CI</a:t>
            </a: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0" name="Rectangle: Rounded Corners 96"/>
          <p:cNvSpPr/>
          <p:nvPr/>
        </p:nvSpPr>
        <p:spPr>
          <a:xfrm>
            <a:off x="5372100" y="2627630"/>
            <a:ext cx="1999615" cy="486410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Series or Trend Alignment</a:t>
            </a: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1" name="TextBox 99"/>
          <p:cNvSpPr txBox="1"/>
          <p:nvPr/>
        </p:nvSpPr>
        <p:spPr>
          <a:xfrm>
            <a:off x="7427269" y="2763471"/>
            <a:ext cx="928459" cy="923330"/>
          </a:xfrm>
          <a:prstGeom prst="rect">
            <a:avLst/>
          </a:prstGeom>
          <a:solidFill>
            <a:srgbClr val="92D050"/>
          </a:solidFill>
        </p:spPr>
        <p:txBody>
          <a:bodyPr vert="horz" wrap="none" rtlCol="0">
            <a:spAutoFit/>
          </a:bodyPr>
          <a:p>
            <a:pPr algn="ctr"/>
            <a:r>
              <a:rPr lang="en-US" b="1" dirty="0"/>
              <a:t>Single</a:t>
            </a:r>
            <a:endParaRPr lang="en-US" b="1" dirty="0"/>
          </a:p>
          <a:p>
            <a:pPr algn="ctr"/>
            <a:r>
              <a:rPr lang="en-US" b="1" dirty="0"/>
              <a:t>-core </a:t>
            </a:r>
            <a:endParaRPr lang="en-US" b="1" dirty="0"/>
          </a:p>
          <a:p>
            <a:pPr algn="ctr"/>
            <a:r>
              <a:rPr lang="en-US" b="1" dirty="0"/>
              <a:t>Space </a:t>
            </a:r>
            <a:endParaRPr lang="en-US" b="1" dirty="0"/>
          </a:p>
        </p:txBody>
      </p:sp>
      <p:cxnSp>
        <p:nvCxnSpPr>
          <p:cNvPr id="142" name="Connector: Curved 102"/>
          <p:cNvCxnSpPr/>
          <p:nvPr/>
        </p:nvCxnSpPr>
        <p:spPr>
          <a:xfrm>
            <a:off x="4744687" y="3420304"/>
            <a:ext cx="626491" cy="38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03"/>
          <p:cNvCxnSpPr/>
          <p:nvPr/>
        </p:nvCxnSpPr>
        <p:spPr>
          <a:xfrm>
            <a:off x="4744720" y="3420110"/>
            <a:ext cx="605790" cy="458470"/>
          </a:xfrm>
          <a:prstGeom prst="curvedConnector3">
            <a:avLst>
              <a:gd name="adj1" fmla="val 50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104"/>
          <p:cNvCxnSpPr/>
          <p:nvPr/>
        </p:nvCxnSpPr>
        <p:spPr>
          <a:xfrm flipV="1">
            <a:off x="4744687" y="2812046"/>
            <a:ext cx="626490" cy="6082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表格 146"/>
          <p:cNvGraphicFramePr/>
          <p:nvPr>
            <p:custDataLst>
              <p:tags r:id="rId1"/>
            </p:custDataLst>
          </p:nvPr>
        </p:nvGraphicFramePr>
        <p:xfrm>
          <a:off x="454660" y="5199380"/>
          <a:ext cx="16027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85"/>
                <a:gridCol w="400685"/>
                <a:gridCol w="400685"/>
                <a:gridCol w="40068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8" name="直接箭头连接符 147"/>
          <p:cNvCxnSpPr/>
          <p:nvPr/>
        </p:nvCxnSpPr>
        <p:spPr>
          <a:xfrm>
            <a:off x="427355" y="5020945"/>
            <a:ext cx="16313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386080" y="4608830"/>
            <a:ext cx="1901190" cy="3067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400">
                <a:latin typeface="Arial" panose="020B0604020202020204" pitchFamily="34" charset="0"/>
                <a:ea typeface="微软雅黑" panose="020B0503020204020204" charset="-122"/>
              </a:rPr>
              <a:t>Transformated data</a:t>
            </a:r>
            <a:endParaRPr lang="en-US" altLang="zh-CN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50" name="曲线连接符 149"/>
          <p:cNvCxnSpPr/>
          <p:nvPr/>
        </p:nvCxnSpPr>
        <p:spPr>
          <a:xfrm rot="5400000" flipV="1">
            <a:off x="-16510" y="3956050"/>
            <a:ext cx="2229485" cy="207645"/>
          </a:xfrm>
          <a:prstGeom prst="curvedConnector3">
            <a:avLst>
              <a:gd name="adj1" fmla="val 500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2" name="曲线连接符 151"/>
          <p:cNvCxnSpPr/>
          <p:nvPr/>
        </p:nvCxnSpPr>
        <p:spPr>
          <a:xfrm rot="10800000" flipV="1">
            <a:off x="6220460" y="4767580"/>
            <a:ext cx="1361440" cy="1262380"/>
          </a:xfrm>
          <a:prstGeom prst="curvedConnector3">
            <a:avLst>
              <a:gd name="adj1" fmla="val 49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124" idx="0"/>
          </p:cNvCxnSpPr>
          <p:nvPr/>
        </p:nvCxnSpPr>
        <p:spPr>
          <a:xfrm rot="16200000" flipV="1">
            <a:off x="4161155" y="4518025"/>
            <a:ext cx="781685" cy="14046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54" name="图片 153" descr="屏幕截图 2024-04-17 2224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321310"/>
            <a:ext cx="1896110" cy="2634615"/>
          </a:xfrm>
          <a:prstGeom prst="rect">
            <a:avLst/>
          </a:prstGeom>
        </p:spPr>
      </p:pic>
      <p:cxnSp>
        <p:nvCxnSpPr>
          <p:cNvPr id="157" name="曲线连接符 156"/>
          <p:cNvCxnSpPr>
            <a:endCxn id="156" idx="2"/>
          </p:cNvCxnSpPr>
          <p:nvPr/>
        </p:nvCxnSpPr>
        <p:spPr>
          <a:xfrm flipV="1">
            <a:off x="6158865" y="3547110"/>
            <a:ext cx="3827780" cy="292544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9179560" y="5060315"/>
            <a:ext cx="1406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Draw</a:t>
            </a:r>
            <a:r>
              <a:rPr lang="en-US" altLang="zh-CN"/>
              <a:t>ing</a:t>
            </a:r>
            <a:endParaRPr lang="en-US" altLang="zh-CN"/>
          </a:p>
          <a:p>
            <a:pPr algn="ctr"/>
            <a:r>
              <a:rPr lang="en-US" altLang="zh-CN"/>
              <a:t>network </a:t>
            </a:r>
            <a:endParaRPr lang="en-US" altLang="zh-CN"/>
          </a:p>
        </p:txBody>
      </p:sp>
      <p:pic>
        <p:nvPicPr>
          <p:cNvPr id="2" name="图片 1" descr="屏幕截图 2024-04-17 2309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720" y="1000125"/>
            <a:ext cx="3433445" cy="2526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705" y="636270"/>
            <a:ext cx="2525395" cy="547116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数据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处理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46110" y="890270"/>
            <a:ext cx="3027680" cy="547116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network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 rot="0">
            <a:off x="3734435" y="1910715"/>
            <a:ext cx="407670" cy="403860"/>
            <a:chOff x="5878" y="2690"/>
            <a:chExt cx="416" cy="414"/>
          </a:xfrm>
        </p:grpSpPr>
        <p:sp>
          <p:nvSpPr>
            <p:cNvPr id="5" name="矩形 4"/>
            <p:cNvSpPr/>
            <p:nvPr/>
          </p:nvSpPr>
          <p:spPr>
            <a:xfrm>
              <a:off x="5944" y="2755"/>
              <a:ext cx="283" cy="2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878" y="2820"/>
              <a:ext cx="57" cy="170"/>
              <a:chOff x="6440" y="2796"/>
              <a:chExt cx="112" cy="344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35" name="矩形 34"/>
            <p:cNvSpPr/>
            <p:nvPr/>
          </p:nvSpPr>
          <p:spPr>
            <a:xfrm>
              <a:off x="6029" y="2841"/>
              <a:ext cx="113" cy="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6238" y="2820"/>
              <a:ext cx="57" cy="170"/>
              <a:chOff x="6440" y="2796"/>
              <a:chExt cx="112" cy="344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 rot="16200000">
              <a:off x="6057" y="2633"/>
              <a:ext cx="57" cy="170"/>
              <a:chOff x="6440" y="2796"/>
              <a:chExt cx="112" cy="344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 rot="16200000">
              <a:off x="6058" y="2991"/>
              <a:ext cx="57" cy="170"/>
              <a:chOff x="6440" y="2796"/>
              <a:chExt cx="112" cy="344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组合 54"/>
          <p:cNvGrpSpPr/>
          <p:nvPr/>
        </p:nvGrpSpPr>
        <p:grpSpPr>
          <a:xfrm rot="0">
            <a:off x="4296410" y="1910715"/>
            <a:ext cx="407670" cy="403860"/>
            <a:chOff x="5878" y="2690"/>
            <a:chExt cx="416" cy="414"/>
          </a:xfrm>
        </p:grpSpPr>
        <p:sp>
          <p:nvSpPr>
            <p:cNvPr id="56" name="矩形 55"/>
            <p:cNvSpPr/>
            <p:nvPr/>
          </p:nvSpPr>
          <p:spPr>
            <a:xfrm>
              <a:off x="5944" y="2755"/>
              <a:ext cx="283" cy="2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878" y="2820"/>
              <a:ext cx="57" cy="170"/>
              <a:chOff x="6440" y="2796"/>
              <a:chExt cx="112" cy="344"/>
            </a:xfrm>
          </p:grpSpPr>
          <p:cxnSp>
            <p:nvCxnSpPr>
              <p:cNvPr id="58" name="直接连接符 57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/>
            <p:cNvSpPr/>
            <p:nvPr/>
          </p:nvSpPr>
          <p:spPr>
            <a:xfrm>
              <a:off x="6029" y="2841"/>
              <a:ext cx="113" cy="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6238" y="2820"/>
              <a:ext cx="57" cy="170"/>
              <a:chOff x="6440" y="2796"/>
              <a:chExt cx="112" cy="344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/>
            <p:cNvGrpSpPr/>
            <p:nvPr/>
          </p:nvGrpSpPr>
          <p:grpSpPr>
            <a:xfrm rot="16200000">
              <a:off x="6057" y="2633"/>
              <a:ext cx="57" cy="170"/>
              <a:chOff x="6440" y="2796"/>
              <a:chExt cx="112" cy="344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/>
            <p:cNvGrpSpPr/>
            <p:nvPr/>
          </p:nvGrpSpPr>
          <p:grpSpPr>
            <a:xfrm rot="16200000">
              <a:off x="6058" y="2991"/>
              <a:ext cx="57" cy="170"/>
              <a:chOff x="6440" y="2796"/>
              <a:chExt cx="112" cy="344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组合 81"/>
          <p:cNvGrpSpPr/>
          <p:nvPr/>
        </p:nvGrpSpPr>
        <p:grpSpPr>
          <a:xfrm rot="0">
            <a:off x="4846955" y="1911985"/>
            <a:ext cx="407670" cy="403860"/>
            <a:chOff x="5878" y="2690"/>
            <a:chExt cx="416" cy="414"/>
          </a:xfrm>
        </p:grpSpPr>
        <p:sp>
          <p:nvSpPr>
            <p:cNvPr id="83" name="矩形 82"/>
            <p:cNvSpPr/>
            <p:nvPr/>
          </p:nvSpPr>
          <p:spPr>
            <a:xfrm>
              <a:off x="5944" y="2755"/>
              <a:ext cx="283" cy="2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878" y="2820"/>
              <a:ext cx="57" cy="170"/>
              <a:chOff x="6440" y="2796"/>
              <a:chExt cx="112" cy="344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90" name="矩形 89"/>
            <p:cNvSpPr/>
            <p:nvPr/>
          </p:nvSpPr>
          <p:spPr>
            <a:xfrm>
              <a:off x="6029" y="2841"/>
              <a:ext cx="113" cy="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6238" y="2820"/>
              <a:ext cx="57" cy="170"/>
              <a:chOff x="6440" y="2796"/>
              <a:chExt cx="112" cy="344"/>
            </a:xfrm>
          </p:grpSpPr>
          <p:cxnSp>
            <p:nvCxnSpPr>
              <p:cNvPr id="92" name="直接连接符 91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97" name="组合 96"/>
            <p:cNvGrpSpPr/>
            <p:nvPr/>
          </p:nvGrpSpPr>
          <p:grpSpPr>
            <a:xfrm rot="16200000">
              <a:off x="6057" y="2633"/>
              <a:ext cx="57" cy="170"/>
              <a:chOff x="6440" y="2796"/>
              <a:chExt cx="112" cy="344"/>
            </a:xfrm>
          </p:grpSpPr>
          <p:cxnSp>
            <p:nvCxnSpPr>
              <p:cNvPr id="98" name="直接连接符 97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合 102"/>
            <p:cNvGrpSpPr/>
            <p:nvPr/>
          </p:nvGrpSpPr>
          <p:grpSpPr>
            <a:xfrm rot="16200000">
              <a:off x="6058" y="2991"/>
              <a:ext cx="57" cy="170"/>
              <a:chOff x="6440" y="2796"/>
              <a:chExt cx="112" cy="344"/>
            </a:xfrm>
          </p:grpSpPr>
          <p:cxnSp>
            <p:nvCxnSpPr>
              <p:cNvPr id="104" name="直接连接符 103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矩形 116"/>
          <p:cNvSpPr/>
          <p:nvPr/>
        </p:nvSpPr>
        <p:spPr>
          <a:xfrm>
            <a:off x="3884930" y="2992755"/>
            <a:ext cx="111125" cy="110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93" name="组合 192"/>
          <p:cNvGrpSpPr/>
          <p:nvPr/>
        </p:nvGrpSpPr>
        <p:grpSpPr>
          <a:xfrm rot="0">
            <a:off x="3728720" y="1330325"/>
            <a:ext cx="407670" cy="403860"/>
            <a:chOff x="5878" y="2690"/>
            <a:chExt cx="416" cy="414"/>
          </a:xfrm>
        </p:grpSpPr>
        <p:sp>
          <p:nvSpPr>
            <p:cNvPr id="194" name="矩形 193"/>
            <p:cNvSpPr/>
            <p:nvPr/>
          </p:nvSpPr>
          <p:spPr>
            <a:xfrm>
              <a:off x="5944" y="2755"/>
              <a:ext cx="283" cy="2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grpSp>
          <p:nvGrpSpPr>
            <p:cNvPr id="195" name="组合 194"/>
            <p:cNvGrpSpPr/>
            <p:nvPr/>
          </p:nvGrpSpPr>
          <p:grpSpPr>
            <a:xfrm>
              <a:off x="5878" y="2820"/>
              <a:ext cx="57" cy="170"/>
              <a:chOff x="6440" y="2796"/>
              <a:chExt cx="112" cy="344"/>
            </a:xfrm>
          </p:grpSpPr>
          <p:cxnSp>
            <p:nvCxnSpPr>
              <p:cNvPr id="196" name="直接连接符 195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01" name="矩形 200"/>
            <p:cNvSpPr/>
            <p:nvPr/>
          </p:nvSpPr>
          <p:spPr>
            <a:xfrm>
              <a:off x="6029" y="2841"/>
              <a:ext cx="113" cy="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02" name="组合 201"/>
            <p:cNvGrpSpPr/>
            <p:nvPr/>
          </p:nvGrpSpPr>
          <p:grpSpPr>
            <a:xfrm>
              <a:off x="6238" y="2820"/>
              <a:ext cx="57" cy="170"/>
              <a:chOff x="6440" y="2796"/>
              <a:chExt cx="112" cy="344"/>
            </a:xfrm>
          </p:grpSpPr>
          <p:cxnSp>
            <p:nvCxnSpPr>
              <p:cNvPr id="203" name="直接连接符 202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组合 207"/>
            <p:cNvGrpSpPr/>
            <p:nvPr/>
          </p:nvGrpSpPr>
          <p:grpSpPr>
            <a:xfrm rot="16200000">
              <a:off x="6057" y="2633"/>
              <a:ext cx="57" cy="170"/>
              <a:chOff x="6440" y="2796"/>
              <a:chExt cx="112" cy="344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组合 213"/>
            <p:cNvGrpSpPr/>
            <p:nvPr/>
          </p:nvGrpSpPr>
          <p:grpSpPr>
            <a:xfrm rot="16200000">
              <a:off x="6058" y="2991"/>
              <a:ext cx="57" cy="170"/>
              <a:chOff x="6440" y="2796"/>
              <a:chExt cx="112" cy="344"/>
            </a:xfrm>
          </p:grpSpPr>
          <p:cxnSp>
            <p:nvCxnSpPr>
              <p:cNvPr id="215" name="直接连接符 214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组合 219"/>
          <p:cNvGrpSpPr/>
          <p:nvPr/>
        </p:nvGrpSpPr>
        <p:grpSpPr>
          <a:xfrm rot="0">
            <a:off x="4290695" y="1330325"/>
            <a:ext cx="407670" cy="403860"/>
            <a:chOff x="5878" y="2690"/>
            <a:chExt cx="416" cy="414"/>
          </a:xfrm>
        </p:grpSpPr>
        <p:sp>
          <p:nvSpPr>
            <p:cNvPr id="221" name="矩形 220"/>
            <p:cNvSpPr/>
            <p:nvPr/>
          </p:nvSpPr>
          <p:spPr>
            <a:xfrm>
              <a:off x="5944" y="2755"/>
              <a:ext cx="283" cy="2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grpSp>
          <p:nvGrpSpPr>
            <p:cNvPr id="222" name="组合 221"/>
            <p:cNvGrpSpPr/>
            <p:nvPr/>
          </p:nvGrpSpPr>
          <p:grpSpPr>
            <a:xfrm>
              <a:off x="5878" y="2820"/>
              <a:ext cx="57" cy="170"/>
              <a:chOff x="6440" y="2796"/>
              <a:chExt cx="112" cy="344"/>
            </a:xfrm>
          </p:grpSpPr>
          <p:cxnSp>
            <p:nvCxnSpPr>
              <p:cNvPr id="223" name="直接连接符 222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28" name="矩形 227"/>
            <p:cNvSpPr/>
            <p:nvPr/>
          </p:nvSpPr>
          <p:spPr>
            <a:xfrm>
              <a:off x="6029" y="2841"/>
              <a:ext cx="113" cy="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29" name="组合 228"/>
            <p:cNvGrpSpPr/>
            <p:nvPr/>
          </p:nvGrpSpPr>
          <p:grpSpPr>
            <a:xfrm>
              <a:off x="6238" y="2820"/>
              <a:ext cx="57" cy="170"/>
              <a:chOff x="6440" y="2796"/>
              <a:chExt cx="112" cy="344"/>
            </a:xfrm>
          </p:grpSpPr>
          <p:cxnSp>
            <p:nvCxnSpPr>
              <p:cNvPr id="230" name="直接连接符 229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 231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组合 234"/>
            <p:cNvGrpSpPr/>
            <p:nvPr/>
          </p:nvGrpSpPr>
          <p:grpSpPr>
            <a:xfrm rot="16200000">
              <a:off x="6057" y="2633"/>
              <a:ext cx="57" cy="170"/>
              <a:chOff x="6440" y="2796"/>
              <a:chExt cx="112" cy="344"/>
            </a:xfrm>
          </p:grpSpPr>
          <p:cxnSp>
            <p:nvCxnSpPr>
              <p:cNvPr id="236" name="直接连接符 235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 238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合 240"/>
            <p:cNvGrpSpPr/>
            <p:nvPr/>
          </p:nvGrpSpPr>
          <p:grpSpPr>
            <a:xfrm rot="16200000">
              <a:off x="6058" y="2991"/>
              <a:ext cx="57" cy="170"/>
              <a:chOff x="6440" y="2796"/>
              <a:chExt cx="112" cy="344"/>
            </a:xfrm>
          </p:grpSpPr>
          <p:cxnSp>
            <p:nvCxnSpPr>
              <p:cNvPr id="242" name="直接连接符 241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7" name="组合 246"/>
          <p:cNvGrpSpPr/>
          <p:nvPr/>
        </p:nvGrpSpPr>
        <p:grpSpPr>
          <a:xfrm rot="0">
            <a:off x="4840605" y="1331595"/>
            <a:ext cx="407670" cy="403860"/>
            <a:chOff x="5878" y="2690"/>
            <a:chExt cx="416" cy="414"/>
          </a:xfrm>
        </p:grpSpPr>
        <p:sp>
          <p:nvSpPr>
            <p:cNvPr id="248" name="矩形 247"/>
            <p:cNvSpPr/>
            <p:nvPr/>
          </p:nvSpPr>
          <p:spPr>
            <a:xfrm>
              <a:off x="5944" y="2755"/>
              <a:ext cx="283" cy="2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grpSp>
          <p:nvGrpSpPr>
            <p:cNvPr id="249" name="组合 248"/>
            <p:cNvGrpSpPr/>
            <p:nvPr/>
          </p:nvGrpSpPr>
          <p:grpSpPr>
            <a:xfrm>
              <a:off x="5878" y="2820"/>
              <a:ext cx="57" cy="170"/>
              <a:chOff x="6440" y="2796"/>
              <a:chExt cx="112" cy="344"/>
            </a:xfrm>
          </p:grpSpPr>
          <p:cxnSp>
            <p:nvCxnSpPr>
              <p:cNvPr id="250" name="直接连接符 249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55" name="矩形 254"/>
            <p:cNvSpPr/>
            <p:nvPr/>
          </p:nvSpPr>
          <p:spPr>
            <a:xfrm>
              <a:off x="6029" y="2841"/>
              <a:ext cx="113" cy="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56" name="组合 255"/>
            <p:cNvGrpSpPr/>
            <p:nvPr/>
          </p:nvGrpSpPr>
          <p:grpSpPr>
            <a:xfrm>
              <a:off x="6238" y="2820"/>
              <a:ext cx="57" cy="170"/>
              <a:chOff x="6440" y="2796"/>
              <a:chExt cx="112" cy="344"/>
            </a:xfrm>
          </p:grpSpPr>
          <p:cxnSp>
            <p:nvCxnSpPr>
              <p:cNvPr id="257" name="直接连接符 256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组合 261"/>
            <p:cNvGrpSpPr/>
            <p:nvPr/>
          </p:nvGrpSpPr>
          <p:grpSpPr>
            <a:xfrm rot="16200000">
              <a:off x="6057" y="2633"/>
              <a:ext cx="57" cy="170"/>
              <a:chOff x="6440" y="2796"/>
              <a:chExt cx="112" cy="344"/>
            </a:xfrm>
          </p:grpSpPr>
          <p:cxnSp>
            <p:nvCxnSpPr>
              <p:cNvPr id="263" name="直接连接符 262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组合 267"/>
            <p:cNvGrpSpPr/>
            <p:nvPr/>
          </p:nvGrpSpPr>
          <p:grpSpPr>
            <a:xfrm rot="16200000">
              <a:off x="6058" y="2991"/>
              <a:ext cx="57" cy="170"/>
              <a:chOff x="6440" y="2796"/>
              <a:chExt cx="112" cy="344"/>
            </a:xfrm>
          </p:grpSpPr>
          <p:cxnSp>
            <p:nvCxnSpPr>
              <p:cNvPr id="269" name="直接连接符 268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4" name="组合 273"/>
          <p:cNvGrpSpPr/>
          <p:nvPr/>
        </p:nvGrpSpPr>
        <p:grpSpPr>
          <a:xfrm rot="0">
            <a:off x="3734435" y="2481580"/>
            <a:ext cx="407670" cy="403860"/>
            <a:chOff x="5878" y="2690"/>
            <a:chExt cx="416" cy="414"/>
          </a:xfrm>
        </p:grpSpPr>
        <p:sp>
          <p:nvSpPr>
            <p:cNvPr id="275" name="矩形 274"/>
            <p:cNvSpPr/>
            <p:nvPr/>
          </p:nvSpPr>
          <p:spPr>
            <a:xfrm>
              <a:off x="5944" y="2755"/>
              <a:ext cx="283" cy="2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grpSp>
          <p:nvGrpSpPr>
            <p:cNvPr id="276" name="组合 275"/>
            <p:cNvGrpSpPr/>
            <p:nvPr/>
          </p:nvGrpSpPr>
          <p:grpSpPr>
            <a:xfrm>
              <a:off x="5878" y="2820"/>
              <a:ext cx="57" cy="170"/>
              <a:chOff x="6440" y="2796"/>
              <a:chExt cx="112" cy="344"/>
            </a:xfrm>
          </p:grpSpPr>
          <p:cxnSp>
            <p:nvCxnSpPr>
              <p:cNvPr id="277" name="直接连接符 276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78" name="直接连接符 277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79" name="直接连接符 278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0" name="直接连接符 279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1" name="直接连接符 280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82" name="矩形 281"/>
            <p:cNvSpPr/>
            <p:nvPr/>
          </p:nvSpPr>
          <p:spPr>
            <a:xfrm>
              <a:off x="6029" y="2841"/>
              <a:ext cx="113" cy="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83" name="组合 282"/>
            <p:cNvGrpSpPr/>
            <p:nvPr/>
          </p:nvGrpSpPr>
          <p:grpSpPr>
            <a:xfrm>
              <a:off x="6238" y="2820"/>
              <a:ext cx="57" cy="170"/>
              <a:chOff x="6440" y="2796"/>
              <a:chExt cx="112" cy="344"/>
            </a:xfrm>
          </p:grpSpPr>
          <p:cxnSp>
            <p:nvCxnSpPr>
              <p:cNvPr id="284" name="直接连接符 283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 284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 285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组合 288"/>
            <p:cNvGrpSpPr/>
            <p:nvPr/>
          </p:nvGrpSpPr>
          <p:grpSpPr>
            <a:xfrm rot="16200000">
              <a:off x="6057" y="2633"/>
              <a:ext cx="57" cy="170"/>
              <a:chOff x="6440" y="2796"/>
              <a:chExt cx="112" cy="344"/>
            </a:xfrm>
          </p:grpSpPr>
          <p:cxnSp>
            <p:nvCxnSpPr>
              <p:cNvPr id="290" name="直接连接符 289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1" name="直接连接符 290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 291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 293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组合 294"/>
            <p:cNvGrpSpPr/>
            <p:nvPr/>
          </p:nvGrpSpPr>
          <p:grpSpPr>
            <a:xfrm rot="16200000">
              <a:off x="6058" y="2991"/>
              <a:ext cx="57" cy="170"/>
              <a:chOff x="6440" y="2796"/>
              <a:chExt cx="112" cy="344"/>
            </a:xfrm>
          </p:grpSpPr>
          <p:cxnSp>
            <p:nvCxnSpPr>
              <p:cNvPr id="296" name="直接连接符 295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 297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9" name="直接连接符 298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0" name="直接连接符 299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1" name="组合 300"/>
          <p:cNvGrpSpPr/>
          <p:nvPr/>
        </p:nvGrpSpPr>
        <p:grpSpPr>
          <a:xfrm rot="0">
            <a:off x="4296410" y="2481580"/>
            <a:ext cx="407670" cy="403860"/>
            <a:chOff x="5878" y="2690"/>
            <a:chExt cx="416" cy="414"/>
          </a:xfrm>
        </p:grpSpPr>
        <p:sp>
          <p:nvSpPr>
            <p:cNvPr id="302" name="矩形 301"/>
            <p:cNvSpPr/>
            <p:nvPr/>
          </p:nvSpPr>
          <p:spPr>
            <a:xfrm>
              <a:off x="5944" y="2755"/>
              <a:ext cx="283" cy="2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grpSp>
          <p:nvGrpSpPr>
            <p:cNvPr id="303" name="组合 302"/>
            <p:cNvGrpSpPr/>
            <p:nvPr/>
          </p:nvGrpSpPr>
          <p:grpSpPr>
            <a:xfrm>
              <a:off x="5878" y="2820"/>
              <a:ext cx="57" cy="170"/>
              <a:chOff x="6440" y="2796"/>
              <a:chExt cx="112" cy="344"/>
            </a:xfrm>
          </p:grpSpPr>
          <p:cxnSp>
            <p:nvCxnSpPr>
              <p:cNvPr id="304" name="直接连接符 303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5" name="直接连接符 304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 305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7" name="直接连接符 306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309" name="矩形 308"/>
            <p:cNvSpPr/>
            <p:nvPr/>
          </p:nvSpPr>
          <p:spPr>
            <a:xfrm>
              <a:off x="6029" y="2841"/>
              <a:ext cx="113" cy="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10" name="组合 309"/>
            <p:cNvGrpSpPr/>
            <p:nvPr/>
          </p:nvGrpSpPr>
          <p:grpSpPr>
            <a:xfrm>
              <a:off x="6238" y="2820"/>
              <a:ext cx="57" cy="170"/>
              <a:chOff x="6440" y="2796"/>
              <a:chExt cx="112" cy="344"/>
            </a:xfrm>
          </p:grpSpPr>
          <p:cxnSp>
            <p:nvCxnSpPr>
              <p:cNvPr id="311" name="直接连接符 310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 311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组合 315"/>
            <p:cNvGrpSpPr/>
            <p:nvPr/>
          </p:nvGrpSpPr>
          <p:grpSpPr>
            <a:xfrm rot="16200000">
              <a:off x="6057" y="2633"/>
              <a:ext cx="57" cy="170"/>
              <a:chOff x="6440" y="2796"/>
              <a:chExt cx="112" cy="344"/>
            </a:xfrm>
          </p:grpSpPr>
          <p:cxnSp>
            <p:nvCxnSpPr>
              <p:cNvPr id="317" name="直接连接符 316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 317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0" name="直接连接符 319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1" name="直接连接符 320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合 321"/>
            <p:cNvGrpSpPr/>
            <p:nvPr/>
          </p:nvGrpSpPr>
          <p:grpSpPr>
            <a:xfrm rot="16200000">
              <a:off x="6058" y="2991"/>
              <a:ext cx="57" cy="170"/>
              <a:chOff x="6440" y="2796"/>
              <a:chExt cx="112" cy="344"/>
            </a:xfrm>
          </p:grpSpPr>
          <p:cxnSp>
            <p:nvCxnSpPr>
              <p:cNvPr id="323" name="直接连接符 322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4" name="直接连接符 323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5" name="直接连接符 324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 325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8" name="组合 327"/>
          <p:cNvGrpSpPr/>
          <p:nvPr/>
        </p:nvGrpSpPr>
        <p:grpSpPr>
          <a:xfrm rot="0">
            <a:off x="4846955" y="2482215"/>
            <a:ext cx="407670" cy="403860"/>
            <a:chOff x="5878" y="2690"/>
            <a:chExt cx="416" cy="414"/>
          </a:xfrm>
        </p:grpSpPr>
        <p:sp>
          <p:nvSpPr>
            <p:cNvPr id="329" name="矩形 328"/>
            <p:cNvSpPr/>
            <p:nvPr/>
          </p:nvSpPr>
          <p:spPr>
            <a:xfrm>
              <a:off x="5944" y="2755"/>
              <a:ext cx="283" cy="2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grpSp>
          <p:nvGrpSpPr>
            <p:cNvPr id="330" name="组合 329"/>
            <p:cNvGrpSpPr/>
            <p:nvPr/>
          </p:nvGrpSpPr>
          <p:grpSpPr>
            <a:xfrm>
              <a:off x="5878" y="2820"/>
              <a:ext cx="57" cy="170"/>
              <a:chOff x="6440" y="2796"/>
              <a:chExt cx="112" cy="344"/>
            </a:xfrm>
          </p:grpSpPr>
          <p:cxnSp>
            <p:nvCxnSpPr>
              <p:cNvPr id="331" name="直接连接符 330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32" name="直接连接符 331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33" name="直接连接符 332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34" name="直接连接符 333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35" name="直接连接符 334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336" name="矩形 335"/>
            <p:cNvSpPr/>
            <p:nvPr/>
          </p:nvSpPr>
          <p:spPr>
            <a:xfrm>
              <a:off x="6029" y="2841"/>
              <a:ext cx="113" cy="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37" name="组合 336"/>
            <p:cNvGrpSpPr/>
            <p:nvPr/>
          </p:nvGrpSpPr>
          <p:grpSpPr>
            <a:xfrm>
              <a:off x="6238" y="2820"/>
              <a:ext cx="57" cy="170"/>
              <a:chOff x="6440" y="2796"/>
              <a:chExt cx="112" cy="344"/>
            </a:xfrm>
          </p:grpSpPr>
          <p:cxnSp>
            <p:nvCxnSpPr>
              <p:cNvPr id="338" name="直接连接符 337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39" name="直接连接符 338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40" name="直接连接符 339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41" name="直接连接符 340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42" name="直接连接符 341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43" name="组合 342"/>
            <p:cNvGrpSpPr/>
            <p:nvPr/>
          </p:nvGrpSpPr>
          <p:grpSpPr>
            <a:xfrm rot="16200000">
              <a:off x="6057" y="2633"/>
              <a:ext cx="57" cy="170"/>
              <a:chOff x="6440" y="2796"/>
              <a:chExt cx="112" cy="344"/>
            </a:xfrm>
          </p:grpSpPr>
          <p:cxnSp>
            <p:nvCxnSpPr>
              <p:cNvPr id="344" name="直接连接符 343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45" name="直接连接符 344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46" name="直接连接符 345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47" name="直接连接符 346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48" name="直接连接符 347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组合 348"/>
            <p:cNvGrpSpPr/>
            <p:nvPr/>
          </p:nvGrpSpPr>
          <p:grpSpPr>
            <a:xfrm rot="16200000">
              <a:off x="6058" y="2991"/>
              <a:ext cx="57" cy="170"/>
              <a:chOff x="6440" y="2796"/>
              <a:chExt cx="112" cy="344"/>
            </a:xfrm>
          </p:grpSpPr>
          <p:cxnSp>
            <p:nvCxnSpPr>
              <p:cNvPr id="350" name="直接连接符 349"/>
              <p:cNvCxnSpPr/>
              <p:nvPr/>
            </p:nvCxnSpPr>
            <p:spPr>
              <a:xfrm>
                <a:off x="6440" y="2968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51" name="直接连接符 350"/>
              <p:cNvCxnSpPr/>
              <p:nvPr/>
            </p:nvCxnSpPr>
            <p:spPr>
              <a:xfrm>
                <a:off x="6440" y="3140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52" name="直接连接符 351"/>
              <p:cNvCxnSpPr/>
              <p:nvPr/>
            </p:nvCxnSpPr>
            <p:spPr>
              <a:xfrm>
                <a:off x="6440" y="2882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53" name="直接连接符 352"/>
              <p:cNvCxnSpPr/>
              <p:nvPr/>
            </p:nvCxnSpPr>
            <p:spPr>
              <a:xfrm>
                <a:off x="6440" y="2796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54" name="直接连接符 353"/>
              <p:cNvCxnSpPr/>
              <p:nvPr/>
            </p:nvCxnSpPr>
            <p:spPr>
              <a:xfrm>
                <a:off x="6440" y="3054"/>
                <a:ext cx="113" cy="1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4" name="组合 383"/>
          <p:cNvGrpSpPr/>
          <p:nvPr/>
        </p:nvGrpSpPr>
        <p:grpSpPr>
          <a:xfrm rot="0">
            <a:off x="3753485" y="3212465"/>
            <a:ext cx="1493520" cy="754380"/>
            <a:chOff x="7717" y="6533"/>
            <a:chExt cx="2991" cy="1834"/>
          </a:xfrm>
        </p:grpSpPr>
        <p:sp>
          <p:nvSpPr>
            <p:cNvPr id="355" name="矩形 354"/>
            <p:cNvSpPr/>
            <p:nvPr/>
          </p:nvSpPr>
          <p:spPr>
            <a:xfrm>
              <a:off x="7874" y="6630"/>
              <a:ext cx="2835" cy="14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8724" y="8047"/>
              <a:ext cx="1134" cy="2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9009" y="7055"/>
              <a:ext cx="567" cy="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9448" y="7916"/>
              <a:ext cx="57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6" name="矩形 375"/>
            <p:cNvSpPr/>
            <p:nvPr/>
          </p:nvSpPr>
          <p:spPr>
            <a:xfrm>
              <a:off x="9264" y="7916"/>
              <a:ext cx="57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7" name="矩形 376"/>
            <p:cNvSpPr/>
            <p:nvPr/>
          </p:nvSpPr>
          <p:spPr>
            <a:xfrm>
              <a:off x="9075" y="7916"/>
              <a:ext cx="57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8901" y="7916"/>
              <a:ext cx="57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9633" y="7916"/>
              <a:ext cx="57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2" name="矩形 381"/>
            <p:cNvSpPr/>
            <p:nvPr/>
          </p:nvSpPr>
          <p:spPr>
            <a:xfrm>
              <a:off x="7717" y="6533"/>
              <a:ext cx="165" cy="183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7968" y="7189"/>
              <a:ext cx="142" cy="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0555" y="1207135"/>
            <a:ext cx="2416175" cy="2307590"/>
          </a:xfrm>
          <a:prstGeom prst="rect">
            <a:avLst/>
          </a:prstGeom>
        </p:spPr>
      </p:pic>
      <p:grpSp>
        <p:nvGrpSpPr>
          <p:cNvPr id="384" name="组合 383"/>
          <p:cNvGrpSpPr/>
          <p:nvPr/>
        </p:nvGrpSpPr>
        <p:grpSpPr>
          <a:xfrm rot="0">
            <a:off x="3453765" y="3618865"/>
            <a:ext cx="1257300" cy="645795"/>
            <a:chOff x="7717" y="6533"/>
            <a:chExt cx="2991" cy="1834"/>
          </a:xfrm>
        </p:grpSpPr>
        <p:sp>
          <p:nvSpPr>
            <p:cNvPr id="355" name="矩形 354"/>
            <p:cNvSpPr/>
            <p:nvPr/>
          </p:nvSpPr>
          <p:spPr>
            <a:xfrm>
              <a:off x="7874" y="6630"/>
              <a:ext cx="2835" cy="14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8724" y="8047"/>
              <a:ext cx="1134" cy="2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9009" y="7055"/>
              <a:ext cx="567" cy="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9448" y="7916"/>
              <a:ext cx="57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6" name="矩形 375"/>
            <p:cNvSpPr/>
            <p:nvPr/>
          </p:nvSpPr>
          <p:spPr>
            <a:xfrm>
              <a:off x="9264" y="7916"/>
              <a:ext cx="57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7" name="矩形 376"/>
            <p:cNvSpPr/>
            <p:nvPr/>
          </p:nvSpPr>
          <p:spPr>
            <a:xfrm>
              <a:off x="9075" y="7916"/>
              <a:ext cx="57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8901" y="7916"/>
              <a:ext cx="57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9633" y="7916"/>
              <a:ext cx="57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2" name="矩形 381"/>
            <p:cNvSpPr/>
            <p:nvPr/>
          </p:nvSpPr>
          <p:spPr>
            <a:xfrm>
              <a:off x="7717" y="6533"/>
              <a:ext cx="165" cy="183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7968" y="7189"/>
              <a:ext cx="142" cy="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048635" y="538480"/>
            <a:ext cx="3955415" cy="537781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paralar analysis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下箭头 116"/>
          <p:cNvSpPr/>
          <p:nvPr/>
        </p:nvSpPr>
        <p:spPr>
          <a:xfrm rot="16200000" flipH="1">
            <a:off x="3859530" y="2150110"/>
            <a:ext cx="232410" cy="136525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Rectangle: Rounded Corners 24"/>
          <p:cNvSpPr/>
          <p:nvPr/>
        </p:nvSpPr>
        <p:spPr>
          <a:xfrm>
            <a:off x="4874895" y="482600"/>
            <a:ext cx="2778760" cy="573913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Slave-master</a:t>
            </a: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Parallel</a:t>
            </a: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Computation</a:t>
            </a:r>
            <a:r>
              <a:rPr lang="en-US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8" name="TextBox 56"/>
          <p:cNvSpPr txBox="1"/>
          <p:nvPr/>
        </p:nvSpPr>
        <p:spPr>
          <a:xfrm>
            <a:off x="3201670" y="2066290"/>
            <a:ext cx="1418590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/>
            <a:r>
              <a:rPr lang="en-US" dirty="0"/>
              <a:t>Pairwise </a:t>
            </a:r>
            <a:endParaRPr lang="en-US" dirty="0"/>
          </a:p>
          <a:p>
            <a:pPr algn="ctr"/>
            <a:r>
              <a:rPr lang="en-US" dirty="0"/>
              <a:t>Computation</a:t>
            </a:r>
            <a:endParaRPr lang="en-US" dirty="0"/>
          </a:p>
        </p:txBody>
      </p:sp>
      <p:graphicFrame>
        <p:nvGraphicFramePr>
          <p:cNvPr id="147" name="表格 146"/>
          <p:cNvGraphicFramePr/>
          <p:nvPr>
            <p:custDataLst>
              <p:tags r:id="rId1"/>
            </p:custDataLst>
          </p:nvPr>
        </p:nvGraphicFramePr>
        <p:xfrm>
          <a:off x="842645" y="4155440"/>
          <a:ext cx="16027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85"/>
                <a:gridCol w="400685"/>
                <a:gridCol w="400685"/>
                <a:gridCol w="40068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8" name="直接箭头连接符 147"/>
          <p:cNvCxnSpPr/>
          <p:nvPr/>
        </p:nvCxnSpPr>
        <p:spPr>
          <a:xfrm>
            <a:off x="842645" y="4025900"/>
            <a:ext cx="16313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842645" y="3615055"/>
            <a:ext cx="1749425" cy="3067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400">
                <a:latin typeface="Arial" panose="020B0604020202020204" pitchFamily="34" charset="0"/>
                <a:ea typeface="微软雅黑" panose="020B0503020204020204" charset="-122"/>
              </a:rPr>
              <a:t>Transformated data</a:t>
            </a:r>
            <a:endParaRPr lang="en-US" altLang="zh-CN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54" name="图片 153" descr="屏幕截图 2024-04-17 2224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" y="796290"/>
            <a:ext cx="1896110" cy="2634615"/>
          </a:xfrm>
          <a:prstGeom prst="rect">
            <a:avLst/>
          </a:prstGeom>
        </p:spPr>
      </p:pic>
      <p:pic>
        <p:nvPicPr>
          <p:cNvPr id="2" name="图片 1" descr="屏幕截图 2024-04-17 2309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270" y="1969135"/>
            <a:ext cx="3433445" cy="2526665"/>
          </a:xfrm>
          <a:prstGeom prst="rect">
            <a:avLst/>
          </a:prstGeom>
        </p:spPr>
      </p:pic>
      <p:grpSp>
        <p:nvGrpSpPr>
          <p:cNvPr id="386" name="组合 385"/>
          <p:cNvGrpSpPr/>
          <p:nvPr/>
        </p:nvGrpSpPr>
        <p:grpSpPr>
          <a:xfrm>
            <a:off x="5392420" y="1267460"/>
            <a:ext cx="1855607" cy="3192780"/>
            <a:chOff x="5872" y="2095"/>
            <a:chExt cx="2403" cy="4152"/>
          </a:xfrm>
        </p:grpSpPr>
        <p:grpSp>
          <p:nvGrpSpPr>
            <p:cNvPr id="385" name="组合 384"/>
            <p:cNvGrpSpPr/>
            <p:nvPr/>
          </p:nvGrpSpPr>
          <p:grpSpPr>
            <a:xfrm>
              <a:off x="5872" y="2095"/>
              <a:ext cx="2403" cy="2450"/>
              <a:chOff x="5872" y="2095"/>
              <a:chExt cx="1556" cy="1595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5878" y="2690"/>
                <a:ext cx="416" cy="414"/>
                <a:chOff x="5878" y="2690"/>
                <a:chExt cx="416" cy="414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944" y="2755"/>
                  <a:ext cx="283" cy="2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17" name="组合 16"/>
                <p:cNvGrpSpPr/>
                <p:nvPr/>
              </p:nvGrpSpPr>
              <p:grpSpPr>
                <a:xfrm>
                  <a:off x="587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矩形 34"/>
                <p:cNvSpPr/>
                <p:nvPr/>
              </p:nvSpPr>
              <p:spPr>
                <a:xfrm>
                  <a:off x="6029" y="2841"/>
                  <a:ext cx="113" cy="1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36" name="组合 35"/>
                <p:cNvGrpSpPr/>
                <p:nvPr/>
              </p:nvGrpSpPr>
              <p:grpSpPr>
                <a:xfrm>
                  <a:off x="623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组合 41"/>
                <p:cNvGrpSpPr/>
                <p:nvPr/>
              </p:nvGrpSpPr>
              <p:grpSpPr>
                <a:xfrm rot="16200000">
                  <a:off x="6057" y="2633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组合 47"/>
                <p:cNvGrpSpPr/>
                <p:nvPr/>
              </p:nvGrpSpPr>
              <p:grpSpPr>
                <a:xfrm rot="16200000">
                  <a:off x="6058" y="2991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" name="组合 54"/>
              <p:cNvGrpSpPr/>
              <p:nvPr/>
            </p:nvGrpSpPr>
            <p:grpSpPr>
              <a:xfrm>
                <a:off x="6451" y="2690"/>
                <a:ext cx="416" cy="414"/>
                <a:chOff x="5878" y="2690"/>
                <a:chExt cx="416" cy="414"/>
              </a:xfrm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5944" y="2755"/>
                  <a:ext cx="283" cy="2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587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矩形 62"/>
                <p:cNvSpPr/>
                <p:nvPr/>
              </p:nvSpPr>
              <p:spPr>
                <a:xfrm>
                  <a:off x="6029" y="2841"/>
                  <a:ext cx="113" cy="1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64" name="组合 63"/>
                <p:cNvGrpSpPr/>
                <p:nvPr/>
              </p:nvGrpSpPr>
              <p:grpSpPr>
                <a:xfrm>
                  <a:off x="623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组合 69"/>
                <p:cNvGrpSpPr/>
                <p:nvPr/>
              </p:nvGrpSpPr>
              <p:grpSpPr>
                <a:xfrm rot="16200000">
                  <a:off x="6057" y="2633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71" name="直接连接符 70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组合 75"/>
                <p:cNvGrpSpPr/>
                <p:nvPr/>
              </p:nvGrpSpPr>
              <p:grpSpPr>
                <a:xfrm rot="16200000">
                  <a:off x="6058" y="2991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2" name="组合 81"/>
              <p:cNvGrpSpPr/>
              <p:nvPr/>
            </p:nvGrpSpPr>
            <p:grpSpPr>
              <a:xfrm>
                <a:off x="7012" y="2691"/>
                <a:ext cx="416" cy="414"/>
                <a:chOff x="5878" y="2690"/>
                <a:chExt cx="416" cy="414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5944" y="2755"/>
                  <a:ext cx="283" cy="2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84" name="组合 83"/>
                <p:cNvGrpSpPr/>
                <p:nvPr/>
              </p:nvGrpSpPr>
              <p:grpSpPr>
                <a:xfrm>
                  <a:off x="587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85" name="直接连接符 84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矩形 89"/>
                <p:cNvSpPr/>
                <p:nvPr/>
              </p:nvSpPr>
              <p:spPr>
                <a:xfrm>
                  <a:off x="6029" y="2841"/>
                  <a:ext cx="113" cy="1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91" name="组合 90"/>
                <p:cNvGrpSpPr/>
                <p:nvPr/>
              </p:nvGrpSpPr>
              <p:grpSpPr>
                <a:xfrm>
                  <a:off x="623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92" name="直接连接符 91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连接符 93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组合 96"/>
                <p:cNvGrpSpPr/>
                <p:nvPr/>
              </p:nvGrpSpPr>
              <p:grpSpPr>
                <a:xfrm rot="16200000">
                  <a:off x="6057" y="2633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组合 102"/>
                <p:cNvGrpSpPr/>
                <p:nvPr/>
              </p:nvGrpSpPr>
              <p:grpSpPr>
                <a:xfrm rot="16200000">
                  <a:off x="6058" y="2991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3" name="组合 192"/>
              <p:cNvGrpSpPr/>
              <p:nvPr/>
            </p:nvGrpSpPr>
            <p:grpSpPr>
              <a:xfrm>
                <a:off x="5872" y="2095"/>
                <a:ext cx="416" cy="414"/>
                <a:chOff x="5878" y="2690"/>
                <a:chExt cx="416" cy="414"/>
              </a:xfrm>
            </p:grpSpPr>
            <p:sp>
              <p:nvSpPr>
                <p:cNvPr id="194" name="矩形 193"/>
                <p:cNvSpPr/>
                <p:nvPr/>
              </p:nvSpPr>
              <p:spPr>
                <a:xfrm>
                  <a:off x="5944" y="2755"/>
                  <a:ext cx="283" cy="2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195" name="组合 194"/>
                <p:cNvGrpSpPr/>
                <p:nvPr/>
              </p:nvGrpSpPr>
              <p:grpSpPr>
                <a:xfrm>
                  <a:off x="587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直接连接符 199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1" name="矩形 200"/>
                <p:cNvSpPr/>
                <p:nvPr/>
              </p:nvSpPr>
              <p:spPr>
                <a:xfrm>
                  <a:off x="6029" y="2841"/>
                  <a:ext cx="113" cy="1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202" name="组合 201"/>
                <p:cNvGrpSpPr/>
                <p:nvPr/>
              </p:nvGrpSpPr>
              <p:grpSpPr>
                <a:xfrm>
                  <a:off x="623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8" name="组合 207"/>
                <p:cNvGrpSpPr/>
                <p:nvPr/>
              </p:nvGrpSpPr>
              <p:grpSpPr>
                <a:xfrm rot="16200000">
                  <a:off x="6057" y="2633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209" name="直接连接符 208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4" name="组合 213"/>
                <p:cNvGrpSpPr/>
                <p:nvPr/>
              </p:nvGrpSpPr>
              <p:grpSpPr>
                <a:xfrm rot="16200000">
                  <a:off x="6058" y="2991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215" name="直接连接符 214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直接连接符 217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0" name="组合 219"/>
              <p:cNvGrpSpPr/>
              <p:nvPr/>
            </p:nvGrpSpPr>
            <p:grpSpPr>
              <a:xfrm>
                <a:off x="6445" y="2095"/>
                <a:ext cx="416" cy="414"/>
                <a:chOff x="5878" y="2690"/>
                <a:chExt cx="416" cy="414"/>
              </a:xfrm>
            </p:grpSpPr>
            <p:sp>
              <p:nvSpPr>
                <p:cNvPr id="221" name="矩形 220"/>
                <p:cNvSpPr/>
                <p:nvPr/>
              </p:nvSpPr>
              <p:spPr>
                <a:xfrm>
                  <a:off x="5944" y="2755"/>
                  <a:ext cx="283" cy="2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222" name="组合 221"/>
                <p:cNvGrpSpPr/>
                <p:nvPr/>
              </p:nvGrpSpPr>
              <p:grpSpPr>
                <a:xfrm>
                  <a:off x="587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223" name="直接连接符 222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连接符 224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8" name="矩形 227"/>
                <p:cNvSpPr/>
                <p:nvPr/>
              </p:nvSpPr>
              <p:spPr>
                <a:xfrm>
                  <a:off x="6029" y="2841"/>
                  <a:ext cx="113" cy="1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229" name="组合 228"/>
                <p:cNvGrpSpPr/>
                <p:nvPr/>
              </p:nvGrpSpPr>
              <p:grpSpPr>
                <a:xfrm>
                  <a:off x="623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230" name="直接连接符 229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连接符 231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连接符 232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接连接符 233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组合 234"/>
                <p:cNvGrpSpPr/>
                <p:nvPr/>
              </p:nvGrpSpPr>
              <p:grpSpPr>
                <a:xfrm rot="16200000">
                  <a:off x="6057" y="2633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236" name="直接连接符 235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直接连接符 236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直接连接符 237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38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1" name="组合 240"/>
                <p:cNvGrpSpPr/>
                <p:nvPr/>
              </p:nvGrpSpPr>
              <p:grpSpPr>
                <a:xfrm rot="16200000">
                  <a:off x="6058" y="2991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242" name="直接连接符 241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连接符 242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7" name="组合 246"/>
              <p:cNvGrpSpPr/>
              <p:nvPr/>
            </p:nvGrpSpPr>
            <p:grpSpPr>
              <a:xfrm>
                <a:off x="7006" y="2096"/>
                <a:ext cx="416" cy="414"/>
                <a:chOff x="5878" y="2690"/>
                <a:chExt cx="416" cy="414"/>
              </a:xfrm>
            </p:grpSpPr>
            <p:sp>
              <p:nvSpPr>
                <p:cNvPr id="248" name="矩形 247"/>
                <p:cNvSpPr/>
                <p:nvPr/>
              </p:nvSpPr>
              <p:spPr>
                <a:xfrm>
                  <a:off x="5944" y="2755"/>
                  <a:ext cx="283" cy="2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249" name="组合 248"/>
                <p:cNvGrpSpPr/>
                <p:nvPr/>
              </p:nvGrpSpPr>
              <p:grpSpPr>
                <a:xfrm>
                  <a:off x="587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250" name="直接连接符 249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直接连接符 253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5" name="矩形 254"/>
                <p:cNvSpPr/>
                <p:nvPr/>
              </p:nvSpPr>
              <p:spPr>
                <a:xfrm>
                  <a:off x="6029" y="2841"/>
                  <a:ext cx="113" cy="1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256" name="组合 255"/>
                <p:cNvGrpSpPr/>
                <p:nvPr/>
              </p:nvGrpSpPr>
              <p:grpSpPr>
                <a:xfrm>
                  <a:off x="623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257" name="直接连接符 256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2" name="组合 261"/>
                <p:cNvGrpSpPr/>
                <p:nvPr/>
              </p:nvGrpSpPr>
              <p:grpSpPr>
                <a:xfrm rot="16200000">
                  <a:off x="6057" y="2633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263" name="直接连接符 262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8" name="组合 267"/>
                <p:cNvGrpSpPr/>
                <p:nvPr/>
              </p:nvGrpSpPr>
              <p:grpSpPr>
                <a:xfrm rot="16200000">
                  <a:off x="6058" y="2991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269" name="直接连接符 268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直接连接符 269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直接连接符 270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直接连接符 271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72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4" name="组合 273"/>
              <p:cNvGrpSpPr/>
              <p:nvPr/>
            </p:nvGrpSpPr>
            <p:grpSpPr>
              <a:xfrm>
                <a:off x="5878" y="3275"/>
                <a:ext cx="416" cy="414"/>
                <a:chOff x="5878" y="2690"/>
                <a:chExt cx="416" cy="414"/>
              </a:xfrm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5944" y="2755"/>
                  <a:ext cx="283" cy="2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276" name="组合 275"/>
                <p:cNvGrpSpPr/>
                <p:nvPr/>
              </p:nvGrpSpPr>
              <p:grpSpPr>
                <a:xfrm>
                  <a:off x="587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277" name="直接连接符 276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2" name="矩形 281"/>
                <p:cNvSpPr/>
                <p:nvPr/>
              </p:nvSpPr>
              <p:spPr>
                <a:xfrm>
                  <a:off x="6029" y="2841"/>
                  <a:ext cx="113" cy="1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283" name="组合 282"/>
                <p:cNvGrpSpPr/>
                <p:nvPr/>
              </p:nvGrpSpPr>
              <p:grpSpPr>
                <a:xfrm>
                  <a:off x="623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284" name="直接连接符 283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接连接符 286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直接连接符 287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9" name="组合 288"/>
                <p:cNvGrpSpPr/>
                <p:nvPr/>
              </p:nvGrpSpPr>
              <p:grpSpPr>
                <a:xfrm rot="16200000">
                  <a:off x="6057" y="2633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290" name="直接连接符 289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5" name="组合 294"/>
                <p:cNvGrpSpPr/>
                <p:nvPr/>
              </p:nvGrpSpPr>
              <p:grpSpPr>
                <a:xfrm rot="16200000">
                  <a:off x="6058" y="2991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296" name="直接连接符 295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1" name="组合 300"/>
              <p:cNvGrpSpPr/>
              <p:nvPr/>
            </p:nvGrpSpPr>
            <p:grpSpPr>
              <a:xfrm>
                <a:off x="6451" y="3275"/>
                <a:ext cx="416" cy="414"/>
                <a:chOff x="5878" y="2690"/>
                <a:chExt cx="416" cy="414"/>
              </a:xfrm>
            </p:grpSpPr>
            <p:sp>
              <p:nvSpPr>
                <p:cNvPr id="302" name="矩形 301"/>
                <p:cNvSpPr/>
                <p:nvPr/>
              </p:nvSpPr>
              <p:spPr>
                <a:xfrm>
                  <a:off x="5944" y="2755"/>
                  <a:ext cx="283" cy="2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303" name="组合 302"/>
                <p:cNvGrpSpPr/>
                <p:nvPr/>
              </p:nvGrpSpPr>
              <p:grpSpPr>
                <a:xfrm>
                  <a:off x="587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304" name="直接连接符 303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直接连接符 304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直接连接符 305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直接连接符 306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直接连接符 307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9" name="矩形 308"/>
                <p:cNvSpPr/>
                <p:nvPr/>
              </p:nvSpPr>
              <p:spPr>
                <a:xfrm>
                  <a:off x="6029" y="2841"/>
                  <a:ext cx="113" cy="1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310" name="组合 309"/>
                <p:cNvGrpSpPr/>
                <p:nvPr/>
              </p:nvGrpSpPr>
              <p:grpSpPr>
                <a:xfrm>
                  <a:off x="623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311" name="直接连接符 310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直接连接符 311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直接连接符 312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接连接符 313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接连接符 314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6" name="组合 315"/>
                <p:cNvGrpSpPr/>
                <p:nvPr/>
              </p:nvGrpSpPr>
              <p:grpSpPr>
                <a:xfrm rot="16200000">
                  <a:off x="6057" y="2633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317" name="直接连接符 316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接连接符 317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接连接符 318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接连接符 319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连接符 320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组合 321"/>
                <p:cNvGrpSpPr/>
                <p:nvPr/>
              </p:nvGrpSpPr>
              <p:grpSpPr>
                <a:xfrm rot="16200000">
                  <a:off x="6058" y="2991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323" name="直接连接符 322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直接连接符 323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接连接符 324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接连接符 325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连接符 326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8" name="组合 327"/>
              <p:cNvGrpSpPr/>
              <p:nvPr/>
            </p:nvGrpSpPr>
            <p:grpSpPr>
              <a:xfrm>
                <a:off x="7012" y="3276"/>
                <a:ext cx="416" cy="414"/>
                <a:chOff x="5878" y="2690"/>
                <a:chExt cx="416" cy="414"/>
              </a:xfrm>
            </p:grpSpPr>
            <p:sp>
              <p:nvSpPr>
                <p:cNvPr id="329" name="矩形 328"/>
                <p:cNvSpPr/>
                <p:nvPr/>
              </p:nvSpPr>
              <p:spPr>
                <a:xfrm>
                  <a:off x="5944" y="2755"/>
                  <a:ext cx="283" cy="2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330" name="组合 329"/>
                <p:cNvGrpSpPr/>
                <p:nvPr/>
              </p:nvGrpSpPr>
              <p:grpSpPr>
                <a:xfrm>
                  <a:off x="587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331" name="直接连接符 330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直接连接符 331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直接连接符 332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直接连接符 333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6" name="矩形 335"/>
                <p:cNvSpPr/>
                <p:nvPr/>
              </p:nvSpPr>
              <p:spPr>
                <a:xfrm>
                  <a:off x="6029" y="2841"/>
                  <a:ext cx="113" cy="1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337" name="组合 336"/>
                <p:cNvGrpSpPr/>
                <p:nvPr/>
              </p:nvGrpSpPr>
              <p:grpSpPr>
                <a:xfrm>
                  <a:off x="6238" y="2820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338" name="直接连接符 337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直接连接符 338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直接连接符 339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直接连接符 340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直接连接符 341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3" name="组合 342"/>
                <p:cNvGrpSpPr/>
                <p:nvPr/>
              </p:nvGrpSpPr>
              <p:grpSpPr>
                <a:xfrm rot="16200000">
                  <a:off x="6057" y="2633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344" name="直接连接符 343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直接连接符 344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9" name="组合 348"/>
                <p:cNvGrpSpPr/>
                <p:nvPr/>
              </p:nvGrpSpPr>
              <p:grpSpPr>
                <a:xfrm rot="16200000">
                  <a:off x="6058" y="2991"/>
                  <a:ext cx="57" cy="170"/>
                  <a:chOff x="6440" y="2796"/>
                  <a:chExt cx="112" cy="344"/>
                </a:xfrm>
              </p:grpSpPr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6440" y="2968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6440" y="3140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>
                    <a:off x="6440" y="2882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直接连接符 352"/>
                  <p:cNvCxnSpPr/>
                  <p:nvPr/>
                </p:nvCxnSpPr>
                <p:spPr>
                  <a:xfrm>
                    <a:off x="6440" y="2796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直接连接符 353"/>
                  <p:cNvCxnSpPr/>
                  <p:nvPr/>
                </p:nvCxnSpPr>
                <p:spPr>
                  <a:xfrm>
                    <a:off x="6440" y="3054"/>
                    <a:ext cx="113" cy="1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84" name="组合 383"/>
            <p:cNvGrpSpPr/>
            <p:nvPr/>
          </p:nvGrpSpPr>
          <p:grpSpPr>
            <a:xfrm>
              <a:off x="5911" y="5059"/>
              <a:ext cx="2352" cy="1188"/>
              <a:chOff x="7717" y="6533"/>
              <a:chExt cx="2991" cy="1834"/>
            </a:xfrm>
          </p:grpSpPr>
          <p:sp>
            <p:nvSpPr>
              <p:cNvPr id="355" name="矩形 354"/>
              <p:cNvSpPr/>
              <p:nvPr/>
            </p:nvSpPr>
            <p:spPr>
              <a:xfrm>
                <a:off x="7874" y="6630"/>
                <a:ext cx="2835" cy="14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7" name="矩形 356"/>
              <p:cNvSpPr/>
              <p:nvPr/>
            </p:nvSpPr>
            <p:spPr>
              <a:xfrm>
                <a:off x="8724" y="8047"/>
                <a:ext cx="1134" cy="2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9009" y="705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9448" y="7916"/>
                <a:ext cx="57" cy="3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9264" y="7916"/>
                <a:ext cx="57" cy="3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9075" y="7916"/>
                <a:ext cx="57" cy="3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8901" y="7916"/>
                <a:ext cx="57" cy="3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9633" y="7916"/>
                <a:ext cx="57" cy="3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7717" y="6533"/>
                <a:ext cx="165" cy="183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3" name="矩形 382"/>
              <p:cNvSpPr/>
              <p:nvPr/>
            </p:nvSpPr>
            <p:spPr>
              <a:xfrm>
                <a:off x="7968" y="7189"/>
                <a:ext cx="142" cy="1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下箭头 5"/>
          <p:cNvSpPr/>
          <p:nvPr/>
        </p:nvSpPr>
        <p:spPr>
          <a:xfrm rot="16200000" flipH="1">
            <a:off x="8346440" y="468630"/>
            <a:ext cx="232410" cy="136525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TextBox 56"/>
          <p:cNvSpPr txBox="1"/>
          <p:nvPr/>
        </p:nvSpPr>
        <p:spPr>
          <a:xfrm>
            <a:off x="7780020" y="1388745"/>
            <a:ext cx="141859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/>
            <a:r>
              <a:rPr lang="en-US" dirty="0"/>
              <a:t>network</a:t>
            </a:r>
            <a:endParaRPr lang="en-US" dirty="0"/>
          </a:p>
        </p:txBody>
      </p:sp>
      <p:sp>
        <p:nvSpPr>
          <p:cNvPr id="8" name="下箭头 7"/>
          <p:cNvSpPr/>
          <p:nvPr/>
        </p:nvSpPr>
        <p:spPr>
          <a:xfrm flipH="1">
            <a:off x="520700" y="2716530"/>
            <a:ext cx="232410" cy="136525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Rectangle: Rounded Corners 24"/>
          <p:cNvSpPr/>
          <p:nvPr/>
        </p:nvSpPr>
        <p:spPr>
          <a:xfrm>
            <a:off x="324485" y="482600"/>
            <a:ext cx="2778760" cy="573913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+mn-ea"/>
                <a:sym typeface="+mn-lt"/>
              </a:rPr>
              <a:t>Data transformation</a:t>
            </a:r>
            <a:r>
              <a:rPr lang="en-US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26*105"/>
  <p:tag name="TABLE_ENDDRAG_RECT" val="232*210*126*105"/>
</p:tagLst>
</file>

<file path=ppt/tags/tag2.xml><?xml version="1.0" encoding="utf-8"?>
<p:tagLst xmlns:p="http://schemas.openxmlformats.org/presentationml/2006/main">
  <p:tag name="TABLE_ENDDRAG_ORIGIN_RECT" val="126*105"/>
  <p:tag name="TABLE_ENDDRAG_RECT" val="232*210*126*105"/>
</p:tagLst>
</file>

<file path=ppt/tags/tag3.xml><?xml version="1.0" encoding="utf-8"?>
<p:tagLst xmlns:p="http://schemas.openxmlformats.org/presentationml/2006/main">
  <p:tag name="commondata" val="eyJoZGlkIjoiNzdlZDA4NGIwZjM0MjUxMDFhNzE0MGUwOTM2ZTNjODg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WPS 演示</Application>
  <PresentationFormat>宽屏</PresentationFormat>
  <Paragraphs>128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Times New Roman</vt:lpstr>
      <vt:lpstr>黑体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 Li</dc:creator>
  <cp:lastModifiedBy>。</cp:lastModifiedBy>
  <cp:revision>17</cp:revision>
  <dcterms:created xsi:type="dcterms:W3CDTF">2023-08-09T12:44:00Z</dcterms:created>
  <dcterms:modified xsi:type="dcterms:W3CDTF">2024-04-24T12:34:36Z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