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312" r:id="rId2"/>
    <p:sldId id="297" r:id="rId3"/>
    <p:sldId id="303" r:id="rId4"/>
    <p:sldId id="298" r:id="rId5"/>
    <p:sldId id="306" r:id="rId6"/>
    <p:sldId id="307" r:id="rId7"/>
    <p:sldId id="308" r:id="rId8"/>
    <p:sldId id="309" r:id="rId9"/>
    <p:sldId id="310" r:id="rId10"/>
  </p:sldIdLst>
  <p:sldSz cx="7199313" cy="6642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3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E88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/>
    <p:restoredTop sz="97030"/>
  </p:normalViewPr>
  <p:slideViewPr>
    <p:cSldViewPr snapToGrid="0" snapToObjects="1" showGuides="1">
      <p:cViewPr varScale="1">
        <p:scale>
          <a:sx n="128" d="100"/>
          <a:sy n="128" d="100"/>
        </p:scale>
        <p:origin x="1360" y="168"/>
      </p:cViewPr>
      <p:guideLst>
        <p:guide orient="horz" pos="2093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53C2-7CE3-5449-954D-C8ACB0E4C69A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55775" y="1143000"/>
            <a:ext cx="334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F8E3-425A-2C47-AE44-67849D3C0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71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46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2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94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23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8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5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55775" y="1143000"/>
            <a:ext cx="3346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10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87029"/>
            <a:ext cx="6119416" cy="23124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488641"/>
            <a:ext cx="5399485" cy="1603636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7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8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53630"/>
            <a:ext cx="1552352" cy="56288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53630"/>
            <a:ext cx="4567064" cy="56288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3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7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655914"/>
            <a:ext cx="6209407" cy="27629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444981"/>
            <a:ext cx="6209407" cy="14529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768152"/>
            <a:ext cx="3059708" cy="42143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768152"/>
            <a:ext cx="3059708" cy="42143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53632"/>
            <a:ext cx="6209407" cy="12838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28238"/>
            <a:ext cx="3045646" cy="7979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426211"/>
            <a:ext cx="3045646" cy="35685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28238"/>
            <a:ext cx="3060646" cy="7979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426211"/>
            <a:ext cx="3060646" cy="35685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2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9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42807"/>
            <a:ext cx="2321966" cy="154982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56341"/>
            <a:ext cx="3644652" cy="472019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92630"/>
            <a:ext cx="2321966" cy="369159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7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42807"/>
            <a:ext cx="2321966" cy="154982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56341"/>
            <a:ext cx="3644652" cy="472019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92630"/>
            <a:ext cx="2321966" cy="369159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53632"/>
            <a:ext cx="6209407" cy="128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768152"/>
            <a:ext cx="6209407" cy="42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156244"/>
            <a:ext cx="1619845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FE97-9521-F243-9027-4707A46D31AF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156244"/>
            <a:ext cx="2429768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156244"/>
            <a:ext cx="1619845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2A26-3552-2841-AEDD-450F3E071D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jpe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4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5" y="331800"/>
            <a:ext cx="1" cy="553925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5"/>
            <a:ext cx="1868171" cy="299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1FE6D513-ACEF-1041-A49B-4DC9D0540B12}"/>
              </a:ext>
            </a:extLst>
          </p:cNvPr>
          <p:cNvGrpSpPr/>
          <p:nvPr/>
        </p:nvGrpSpPr>
        <p:grpSpPr>
          <a:xfrm>
            <a:off x="4634572" y="634860"/>
            <a:ext cx="510484" cy="318488"/>
            <a:chOff x="7130916" y="742810"/>
            <a:chExt cx="510484" cy="318488"/>
          </a:xfrm>
        </p:grpSpPr>
        <p:sp>
          <p:nvSpPr>
            <p:cNvPr id="264" name="圆角矩形 264">
              <a:extLst>
                <a:ext uri="{FF2B5EF4-FFF2-40B4-BE49-F238E27FC236}">
                  <a16:creationId xmlns:a16="http://schemas.microsoft.com/office/drawing/2014/main" id="{0D2AA701-F885-1748-AB4B-70742713D7C8}"/>
                </a:ext>
              </a:extLst>
            </p:cNvPr>
            <p:cNvSpPr/>
            <p:nvPr/>
          </p:nvSpPr>
          <p:spPr>
            <a:xfrm>
              <a:off x="7130916" y="742810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GPT-4</a:t>
              </a:r>
            </a:p>
          </p:txBody>
        </p:sp>
        <p:pic>
          <p:nvPicPr>
            <p:cNvPr id="266" name="Picture 14" descr="Open Ai Logo PNG Vectors Free Download">
              <a:extLst>
                <a:ext uri="{FF2B5EF4-FFF2-40B4-BE49-F238E27FC236}">
                  <a16:creationId xmlns:a16="http://schemas.microsoft.com/office/drawing/2014/main" id="{1A447ABB-AF5B-8F43-BE2E-766AB2F87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86" y="75043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任意形状 271">
              <a:extLst>
                <a:ext uri="{FF2B5EF4-FFF2-40B4-BE49-F238E27FC236}">
                  <a16:creationId xmlns:a16="http://schemas.microsoft.com/office/drawing/2014/main" id="{21647CC6-ADCB-D84B-A2F5-87F6DC236996}"/>
                </a:ext>
              </a:extLst>
            </p:cNvPr>
            <p:cNvSpPr/>
            <p:nvPr/>
          </p:nvSpPr>
          <p:spPr>
            <a:xfrm>
              <a:off x="7271591" y="885745"/>
              <a:ext cx="369809" cy="175553"/>
            </a:xfrm>
            <a:custGeom>
              <a:avLst/>
              <a:gdLst>
                <a:gd name="connsiteX0" fmla="*/ 540327 w 540327"/>
                <a:gd name="connsiteY0" fmla="*/ 261257 h 261257"/>
                <a:gd name="connsiteX1" fmla="*/ 522514 w 540327"/>
                <a:gd name="connsiteY1" fmla="*/ 172192 h 261257"/>
                <a:gd name="connsiteX2" fmla="*/ 463137 w 540327"/>
                <a:gd name="connsiteY2" fmla="*/ 112816 h 261257"/>
                <a:gd name="connsiteX3" fmla="*/ 332509 w 540327"/>
                <a:gd name="connsiteY3" fmla="*/ 89065 h 261257"/>
                <a:gd name="connsiteX4" fmla="*/ 136566 w 540327"/>
                <a:gd name="connsiteY4" fmla="*/ 89065 h 261257"/>
                <a:gd name="connsiteX5" fmla="*/ 47501 w 540327"/>
                <a:gd name="connsiteY5" fmla="*/ 71252 h 261257"/>
                <a:gd name="connsiteX6" fmla="*/ 0 w 540327"/>
                <a:gd name="connsiteY6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327" h="261257">
                  <a:moveTo>
                    <a:pt x="540327" y="261257"/>
                  </a:moveTo>
                  <a:cubicBezTo>
                    <a:pt x="537853" y="229094"/>
                    <a:pt x="535379" y="196932"/>
                    <a:pt x="522514" y="172192"/>
                  </a:cubicBezTo>
                  <a:cubicBezTo>
                    <a:pt x="509649" y="147452"/>
                    <a:pt x="494805" y="126671"/>
                    <a:pt x="463137" y="112816"/>
                  </a:cubicBezTo>
                  <a:cubicBezTo>
                    <a:pt x="431469" y="98961"/>
                    <a:pt x="386937" y="93023"/>
                    <a:pt x="332509" y="89065"/>
                  </a:cubicBezTo>
                  <a:cubicBezTo>
                    <a:pt x="278081" y="85107"/>
                    <a:pt x="184067" y="92034"/>
                    <a:pt x="136566" y="89065"/>
                  </a:cubicBezTo>
                  <a:cubicBezTo>
                    <a:pt x="89065" y="86096"/>
                    <a:pt x="70262" y="86096"/>
                    <a:pt x="47501" y="71252"/>
                  </a:cubicBezTo>
                  <a:cubicBezTo>
                    <a:pt x="24740" y="56408"/>
                    <a:pt x="12370" y="2820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7DD40B56-44C0-0B4B-B565-C2C45DA686C9}"/>
              </a:ext>
            </a:extLst>
          </p:cNvPr>
          <p:cNvGrpSpPr/>
          <p:nvPr/>
        </p:nvGrpSpPr>
        <p:grpSpPr>
          <a:xfrm>
            <a:off x="2389012" y="583293"/>
            <a:ext cx="327723" cy="1635216"/>
            <a:chOff x="4885352" y="691243"/>
            <a:chExt cx="327723" cy="1635216"/>
          </a:xfrm>
        </p:grpSpPr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79A42CF9-86EE-6145-9935-27A865FB270E}"/>
                </a:ext>
              </a:extLst>
            </p:cNvPr>
            <p:cNvSpPr/>
            <p:nvPr/>
          </p:nvSpPr>
          <p:spPr>
            <a:xfrm>
              <a:off x="4886653" y="691243"/>
              <a:ext cx="190478" cy="224787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  <a:endPara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CF187AE9-BDE3-2441-A03D-73F3CA38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093239" y="742848"/>
              <a:ext cx="119836" cy="124935"/>
            </a:xfrm>
            <a:prstGeom prst="rect">
              <a:avLst/>
            </a:prstGeom>
          </p:spPr>
        </p:pic>
        <p:sp>
          <p:nvSpPr>
            <p:cNvPr id="281" name="任意形状 280">
              <a:extLst>
                <a:ext uri="{FF2B5EF4-FFF2-40B4-BE49-F238E27FC236}">
                  <a16:creationId xmlns:a16="http://schemas.microsoft.com/office/drawing/2014/main" id="{FC8D642A-8807-2841-A2D8-F0CA47AE1BD2}"/>
                </a:ext>
              </a:extLst>
            </p:cNvPr>
            <p:cNvSpPr/>
            <p:nvPr/>
          </p:nvSpPr>
          <p:spPr>
            <a:xfrm>
              <a:off x="4885352" y="916534"/>
              <a:ext cx="99543" cy="1409925"/>
            </a:xfrm>
            <a:custGeom>
              <a:avLst/>
              <a:gdLst>
                <a:gd name="connsiteX0" fmla="*/ 0 w 190500"/>
                <a:gd name="connsiteY0" fmla="*/ 2120900 h 2120900"/>
                <a:gd name="connsiteX1" fmla="*/ 101600 w 190500"/>
                <a:gd name="connsiteY1" fmla="*/ 2032000 h 2120900"/>
                <a:gd name="connsiteX2" fmla="*/ 139700 w 190500"/>
                <a:gd name="connsiteY2" fmla="*/ 1816100 h 2120900"/>
                <a:gd name="connsiteX3" fmla="*/ 165100 w 190500"/>
                <a:gd name="connsiteY3" fmla="*/ 1257300 h 2120900"/>
                <a:gd name="connsiteX4" fmla="*/ 190500 w 190500"/>
                <a:gd name="connsiteY4" fmla="*/ 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120900">
                  <a:moveTo>
                    <a:pt x="0" y="2120900"/>
                  </a:moveTo>
                  <a:cubicBezTo>
                    <a:pt x="39158" y="2101850"/>
                    <a:pt x="78317" y="2082800"/>
                    <a:pt x="101600" y="2032000"/>
                  </a:cubicBezTo>
                  <a:cubicBezTo>
                    <a:pt x="124883" y="1981200"/>
                    <a:pt x="129117" y="1945217"/>
                    <a:pt x="139700" y="1816100"/>
                  </a:cubicBezTo>
                  <a:cubicBezTo>
                    <a:pt x="150283" y="1686983"/>
                    <a:pt x="156633" y="1559983"/>
                    <a:pt x="165100" y="1257300"/>
                  </a:cubicBezTo>
                  <a:cubicBezTo>
                    <a:pt x="173567" y="954617"/>
                    <a:pt x="182033" y="477308"/>
                    <a:pt x="19050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8FC8D0C0-F3A8-1042-9196-6233981D1989}"/>
              </a:ext>
            </a:extLst>
          </p:cNvPr>
          <p:cNvGrpSpPr/>
          <p:nvPr/>
        </p:nvGrpSpPr>
        <p:grpSpPr>
          <a:xfrm>
            <a:off x="5175431" y="625764"/>
            <a:ext cx="1609071" cy="2699329"/>
            <a:chOff x="7671771" y="733710"/>
            <a:chExt cx="1609071" cy="2699329"/>
          </a:xfrm>
        </p:grpSpPr>
        <p:sp>
          <p:nvSpPr>
            <p:cNvPr id="270" name="圆角矩形 197">
              <a:extLst>
                <a:ext uri="{FF2B5EF4-FFF2-40B4-BE49-F238E27FC236}">
                  <a16:creationId xmlns:a16="http://schemas.microsoft.com/office/drawing/2014/main" id="{501117A8-7D4C-D844-B4FC-865718EB1308}"/>
                </a:ext>
              </a:extLst>
            </p:cNvPr>
            <p:cNvSpPr/>
            <p:nvPr/>
          </p:nvSpPr>
          <p:spPr>
            <a:xfrm>
              <a:off x="8783339" y="733710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</a:t>
              </a:r>
            </a:p>
          </p:txBody>
        </p:sp>
        <p:pic>
          <p:nvPicPr>
            <p:cNvPr id="278" name="Picture 2" descr="Claude">
              <a:extLst>
                <a:ext uri="{FF2B5EF4-FFF2-40B4-BE49-F238E27FC236}">
                  <a16:creationId xmlns:a16="http://schemas.microsoft.com/office/drawing/2014/main" id="{671B4903-DBB4-144B-88F7-3F7FFDCA5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7955" y="7451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任意形状 282">
              <a:extLst>
                <a:ext uri="{FF2B5EF4-FFF2-40B4-BE49-F238E27FC236}">
                  <a16:creationId xmlns:a16="http://schemas.microsoft.com/office/drawing/2014/main" id="{43321DA2-0A4A-C745-AEE5-E89D07810A64}"/>
                </a:ext>
              </a:extLst>
            </p:cNvPr>
            <p:cNvSpPr/>
            <p:nvPr/>
          </p:nvSpPr>
          <p:spPr>
            <a:xfrm>
              <a:off x="7671771" y="877766"/>
              <a:ext cx="1287389" cy="2555273"/>
            </a:xfrm>
            <a:custGeom>
              <a:avLst/>
              <a:gdLst>
                <a:gd name="connsiteX0" fmla="*/ 0 w 1915885"/>
                <a:gd name="connsiteY0" fmla="*/ 3802743 h 3802743"/>
                <a:gd name="connsiteX1" fmla="*/ 116114 w 1915885"/>
                <a:gd name="connsiteY1" fmla="*/ 3512457 h 3802743"/>
                <a:gd name="connsiteX2" fmla="*/ 420914 w 1915885"/>
                <a:gd name="connsiteY2" fmla="*/ 3381828 h 3802743"/>
                <a:gd name="connsiteX3" fmla="*/ 957942 w 1915885"/>
                <a:gd name="connsiteY3" fmla="*/ 3323771 h 3802743"/>
                <a:gd name="connsiteX4" fmla="*/ 1378857 w 1915885"/>
                <a:gd name="connsiteY4" fmla="*/ 3280228 h 3802743"/>
                <a:gd name="connsiteX5" fmla="*/ 1683657 w 1915885"/>
                <a:gd name="connsiteY5" fmla="*/ 3120571 h 3802743"/>
                <a:gd name="connsiteX6" fmla="*/ 1814285 w 1915885"/>
                <a:gd name="connsiteY6" fmla="*/ 2743200 h 3802743"/>
                <a:gd name="connsiteX7" fmla="*/ 1872342 w 1915885"/>
                <a:gd name="connsiteY7" fmla="*/ 1944914 h 3802743"/>
                <a:gd name="connsiteX8" fmla="*/ 1901371 w 1915885"/>
                <a:gd name="connsiteY8" fmla="*/ 1393371 h 3802743"/>
                <a:gd name="connsiteX9" fmla="*/ 1915885 w 1915885"/>
                <a:gd name="connsiteY9" fmla="*/ 0 h 380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5885" h="3802743">
                  <a:moveTo>
                    <a:pt x="0" y="3802743"/>
                  </a:moveTo>
                  <a:cubicBezTo>
                    <a:pt x="22981" y="3692676"/>
                    <a:pt x="45962" y="3582609"/>
                    <a:pt x="116114" y="3512457"/>
                  </a:cubicBezTo>
                  <a:cubicBezTo>
                    <a:pt x="186266" y="3442304"/>
                    <a:pt x="280609" y="3413276"/>
                    <a:pt x="420914" y="3381828"/>
                  </a:cubicBezTo>
                  <a:cubicBezTo>
                    <a:pt x="561219" y="3350380"/>
                    <a:pt x="957942" y="3323771"/>
                    <a:pt x="957942" y="3323771"/>
                  </a:cubicBezTo>
                  <a:cubicBezTo>
                    <a:pt x="1117599" y="3306838"/>
                    <a:pt x="1257905" y="3314095"/>
                    <a:pt x="1378857" y="3280228"/>
                  </a:cubicBezTo>
                  <a:cubicBezTo>
                    <a:pt x="1499809" y="3246361"/>
                    <a:pt x="1611086" y="3210076"/>
                    <a:pt x="1683657" y="3120571"/>
                  </a:cubicBezTo>
                  <a:cubicBezTo>
                    <a:pt x="1756228" y="3031066"/>
                    <a:pt x="1782838" y="2939143"/>
                    <a:pt x="1814285" y="2743200"/>
                  </a:cubicBezTo>
                  <a:cubicBezTo>
                    <a:pt x="1845732" y="2547257"/>
                    <a:pt x="1857828" y="2169885"/>
                    <a:pt x="1872342" y="1944914"/>
                  </a:cubicBezTo>
                  <a:cubicBezTo>
                    <a:pt x="1886856" y="1719943"/>
                    <a:pt x="1894114" y="1717523"/>
                    <a:pt x="1901371" y="1393371"/>
                  </a:cubicBezTo>
                  <a:cubicBezTo>
                    <a:pt x="1908628" y="1069219"/>
                    <a:pt x="1912256" y="534609"/>
                    <a:pt x="191588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EA169346-F06F-F342-8F5D-C3BF726B2276}"/>
              </a:ext>
            </a:extLst>
          </p:cNvPr>
          <p:cNvGrpSpPr/>
          <p:nvPr/>
        </p:nvGrpSpPr>
        <p:grpSpPr>
          <a:xfrm>
            <a:off x="3801812" y="754918"/>
            <a:ext cx="1344523" cy="347662"/>
            <a:chOff x="6298152" y="862868"/>
            <a:chExt cx="1344523" cy="347662"/>
          </a:xfrm>
        </p:grpSpPr>
        <p:sp>
          <p:nvSpPr>
            <p:cNvPr id="265" name="圆角矩形 268">
              <a:extLst>
                <a:ext uri="{FF2B5EF4-FFF2-40B4-BE49-F238E27FC236}">
                  <a16:creationId xmlns:a16="http://schemas.microsoft.com/office/drawing/2014/main" id="{CD327677-6677-3F47-8493-6F6AFAF4FA8D}"/>
                </a:ext>
              </a:extLst>
            </p:cNvPr>
            <p:cNvSpPr/>
            <p:nvPr/>
          </p:nvSpPr>
          <p:spPr>
            <a:xfrm>
              <a:off x="6298152" y="86286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LLaMA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4B4E3943-08C7-4746-9388-DEDA5602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6612779" y="882139"/>
              <a:ext cx="151948" cy="99913"/>
            </a:xfrm>
            <a:prstGeom prst="rect">
              <a:avLst/>
            </a:prstGeom>
          </p:spPr>
        </p:pic>
        <p:sp>
          <p:nvSpPr>
            <p:cNvPr id="284" name="任意形状 283">
              <a:extLst>
                <a:ext uri="{FF2B5EF4-FFF2-40B4-BE49-F238E27FC236}">
                  <a16:creationId xmlns:a16="http://schemas.microsoft.com/office/drawing/2014/main" id="{0F5D9728-15FC-4446-8FDD-B1F1C0C7D992}"/>
                </a:ext>
              </a:extLst>
            </p:cNvPr>
            <p:cNvSpPr/>
            <p:nvPr/>
          </p:nvSpPr>
          <p:spPr>
            <a:xfrm>
              <a:off x="6440932" y="1006992"/>
              <a:ext cx="1201743" cy="203538"/>
            </a:xfrm>
            <a:custGeom>
              <a:avLst/>
              <a:gdLst>
                <a:gd name="connsiteX0" fmla="*/ 1095375 w 1095375"/>
                <a:gd name="connsiteY0" fmla="*/ 282575 h 282575"/>
                <a:gd name="connsiteX1" fmla="*/ 1079500 w 1095375"/>
                <a:gd name="connsiteY1" fmla="*/ 203200 h 282575"/>
                <a:gd name="connsiteX2" fmla="*/ 1035050 w 1095375"/>
                <a:gd name="connsiteY2" fmla="*/ 146050 h 282575"/>
                <a:gd name="connsiteX3" fmla="*/ 955675 w 1095375"/>
                <a:gd name="connsiteY3" fmla="*/ 120650 h 282575"/>
                <a:gd name="connsiteX4" fmla="*/ 765175 w 1095375"/>
                <a:gd name="connsiteY4" fmla="*/ 107950 h 282575"/>
                <a:gd name="connsiteX5" fmla="*/ 266700 w 1095375"/>
                <a:gd name="connsiteY5" fmla="*/ 104775 h 282575"/>
                <a:gd name="connsiteX6" fmla="*/ 127000 w 1095375"/>
                <a:gd name="connsiteY6" fmla="*/ 98425 h 282575"/>
                <a:gd name="connsiteX7" fmla="*/ 53975 w 1095375"/>
                <a:gd name="connsiteY7" fmla="*/ 79375 h 282575"/>
                <a:gd name="connsiteX8" fmla="*/ 15875 w 1095375"/>
                <a:gd name="connsiteY8" fmla="*/ 44450 h 282575"/>
                <a:gd name="connsiteX9" fmla="*/ 0 w 1095375"/>
                <a:gd name="connsiteY9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5" h="282575">
                  <a:moveTo>
                    <a:pt x="1095375" y="282575"/>
                  </a:moveTo>
                  <a:cubicBezTo>
                    <a:pt x="1092464" y="254264"/>
                    <a:pt x="1089554" y="225954"/>
                    <a:pt x="1079500" y="203200"/>
                  </a:cubicBezTo>
                  <a:cubicBezTo>
                    <a:pt x="1069446" y="180446"/>
                    <a:pt x="1055688" y="159808"/>
                    <a:pt x="1035050" y="146050"/>
                  </a:cubicBezTo>
                  <a:cubicBezTo>
                    <a:pt x="1014412" y="132292"/>
                    <a:pt x="1000654" y="127000"/>
                    <a:pt x="955675" y="120650"/>
                  </a:cubicBezTo>
                  <a:cubicBezTo>
                    <a:pt x="910696" y="114300"/>
                    <a:pt x="880004" y="110596"/>
                    <a:pt x="765175" y="107950"/>
                  </a:cubicBezTo>
                  <a:cubicBezTo>
                    <a:pt x="650346" y="105304"/>
                    <a:pt x="373062" y="106362"/>
                    <a:pt x="266700" y="104775"/>
                  </a:cubicBezTo>
                  <a:cubicBezTo>
                    <a:pt x="160338" y="103188"/>
                    <a:pt x="162454" y="102658"/>
                    <a:pt x="127000" y="98425"/>
                  </a:cubicBezTo>
                  <a:cubicBezTo>
                    <a:pt x="91546" y="94192"/>
                    <a:pt x="72496" y="88371"/>
                    <a:pt x="53975" y="79375"/>
                  </a:cubicBezTo>
                  <a:cubicBezTo>
                    <a:pt x="35454" y="70379"/>
                    <a:pt x="24871" y="57679"/>
                    <a:pt x="15875" y="44450"/>
                  </a:cubicBezTo>
                  <a:cubicBezTo>
                    <a:pt x="6879" y="31221"/>
                    <a:pt x="3439" y="15610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42B9C442-91C7-6547-82B1-DEAD55B0E9B0}"/>
              </a:ext>
            </a:extLst>
          </p:cNvPr>
          <p:cNvGrpSpPr/>
          <p:nvPr/>
        </p:nvGrpSpPr>
        <p:grpSpPr>
          <a:xfrm>
            <a:off x="4203665" y="631685"/>
            <a:ext cx="948755" cy="427321"/>
            <a:chOff x="6700005" y="739631"/>
            <a:chExt cx="948755" cy="427321"/>
          </a:xfrm>
        </p:grpSpPr>
        <p:sp>
          <p:nvSpPr>
            <p:cNvPr id="276" name="圆角矩形 224">
              <a:extLst>
                <a:ext uri="{FF2B5EF4-FFF2-40B4-BE49-F238E27FC236}">
                  <a16:creationId xmlns:a16="http://schemas.microsoft.com/office/drawing/2014/main" id="{D89EF29E-25A4-4A4C-B792-3E0256D8954D}"/>
                </a:ext>
              </a:extLst>
            </p:cNvPr>
            <p:cNvSpPr/>
            <p:nvPr/>
          </p:nvSpPr>
          <p:spPr>
            <a:xfrm>
              <a:off x="6700005" y="739631"/>
              <a:ext cx="24473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Bard</a:t>
              </a:r>
            </a:p>
          </p:txBody>
        </p:sp>
        <p:pic>
          <p:nvPicPr>
            <p:cNvPr id="277" name="图形 276">
              <a:extLst>
                <a:ext uri="{FF2B5EF4-FFF2-40B4-BE49-F238E27FC236}">
                  <a16:creationId xmlns:a16="http://schemas.microsoft.com/office/drawing/2014/main" id="{422CF628-CD16-B242-A349-96A46203A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954751" y="742655"/>
              <a:ext cx="119836" cy="124935"/>
            </a:xfrm>
            <a:prstGeom prst="rect">
              <a:avLst/>
            </a:prstGeom>
          </p:spPr>
        </p:pic>
        <p:sp>
          <p:nvSpPr>
            <p:cNvPr id="285" name="任意形状 284">
              <a:extLst>
                <a:ext uri="{FF2B5EF4-FFF2-40B4-BE49-F238E27FC236}">
                  <a16:creationId xmlns:a16="http://schemas.microsoft.com/office/drawing/2014/main" id="{7E139EA9-B9A8-7147-99B7-4597172D630D}"/>
                </a:ext>
              </a:extLst>
            </p:cNvPr>
            <p:cNvSpPr/>
            <p:nvPr/>
          </p:nvSpPr>
          <p:spPr>
            <a:xfrm>
              <a:off x="6819987" y="876405"/>
              <a:ext cx="828773" cy="290547"/>
            </a:xfrm>
            <a:custGeom>
              <a:avLst/>
              <a:gdLst>
                <a:gd name="connsiteX0" fmla="*/ 1212111 w 1212111"/>
                <a:gd name="connsiteY0" fmla="*/ 382773 h 382773"/>
                <a:gd name="connsiteX1" fmla="*/ 1190846 w 1212111"/>
                <a:gd name="connsiteY1" fmla="*/ 276447 h 382773"/>
                <a:gd name="connsiteX2" fmla="*/ 1134139 w 1212111"/>
                <a:gd name="connsiteY2" fmla="*/ 205563 h 382773"/>
                <a:gd name="connsiteX3" fmla="*/ 1006548 w 1212111"/>
                <a:gd name="connsiteY3" fmla="*/ 163033 h 382773"/>
                <a:gd name="connsiteX4" fmla="*/ 588334 w 1212111"/>
                <a:gd name="connsiteY4" fmla="*/ 141768 h 382773"/>
                <a:gd name="connsiteX5" fmla="*/ 262269 w 1212111"/>
                <a:gd name="connsiteY5" fmla="*/ 141768 h 382773"/>
                <a:gd name="connsiteX6" fmla="*/ 99237 w 1212111"/>
                <a:gd name="connsiteY6" fmla="*/ 113414 h 382773"/>
                <a:gd name="connsiteX7" fmla="*/ 49618 w 1212111"/>
                <a:gd name="connsiteY7" fmla="*/ 85061 h 382773"/>
                <a:gd name="connsiteX8" fmla="*/ 21265 w 1212111"/>
                <a:gd name="connsiteY8" fmla="*/ 49619 h 382773"/>
                <a:gd name="connsiteX9" fmla="*/ 0 w 1212111"/>
                <a:gd name="connsiteY9" fmla="*/ 0 h 38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2111" h="382773">
                  <a:moveTo>
                    <a:pt x="1212111" y="382773"/>
                  </a:moveTo>
                  <a:cubicBezTo>
                    <a:pt x="1207976" y="344377"/>
                    <a:pt x="1203841" y="305982"/>
                    <a:pt x="1190846" y="276447"/>
                  </a:cubicBezTo>
                  <a:cubicBezTo>
                    <a:pt x="1177851" y="246912"/>
                    <a:pt x="1164855" y="224465"/>
                    <a:pt x="1134139" y="205563"/>
                  </a:cubicBezTo>
                  <a:cubicBezTo>
                    <a:pt x="1103423" y="186661"/>
                    <a:pt x="1097515" y="173665"/>
                    <a:pt x="1006548" y="163033"/>
                  </a:cubicBezTo>
                  <a:cubicBezTo>
                    <a:pt x="915581" y="152401"/>
                    <a:pt x="712380" y="145312"/>
                    <a:pt x="588334" y="141768"/>
                  </a:cubicBezTo>
                  <a:cubicBezTo>
                    <a:pt x="464287" y="138224"/>
                    <a:pt x="343785" y="146494"/>
                    <a:pt x="262269" y="141768"/>
                  </a:cubicBezTo>
                  <a:cubicBezTo>
                    <a:pt x="180753" y="137042"/>
                    <a:pt x="134679" y="122865"/>
                    <a:pt x="99237" y="113414"/>
                  </a:cubicBezTo>
                  <a:cubicBezTo>
                    <a:pt x="63795" y="103963"/>
                    <a:pt x="62613" y="95693"/>
                    <a:pt x="49618" y="85061"/>
                  </a:cubicBezTo>
                  <a:cubicBezTo>
                    <a:pt x="36623" y="74428"/>
                    <a:pt x="29535" y="63796"/>
                    <a:pt x="21265" y="49619"/>
                  </a:cubicBezTo>
                  <a:cubicBezTo>
                    <a:pt x="12995" y="35442"/>
                    <a:pt x="6497" y="1772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D179A5EF-8FFB-5946-A834-1BDDA1551D99}"/>
              </a:ext>
            </a:extLst>
          </p:cNvPr>
          <p:cNvGrpSpPr/>
          <p:nvPr/>
        </p:nvGrpSpPr>
        <p:grpSpPr>
          <a:xfrm>
            <a:off x="5222401" y="627622"/>
            <a:ext cx="788599" cy="312810"/>
            <a:chOff x="7718741" y="735572"/>
            <a:chExt cx="788599" cy="312810"/>
          </a:xfrm>
        </p:grpSpPr>
        <p:pic>
          <p:nvPicPr>
            <p:cNvPr id="273" name="Picture 6" descr="Jurassic-1 Language Models">
              <a:extLst>
                <a:ext uri="{FF2B5EF4-FFF2-40B4-BE49-F238E27FC236}">
                  <a16:creationId xmlns:a16="http://schemas.microsoft.com/office/drawing/2014/main" id="{D684DF45-DA20-F64A-B091-EE733DEA4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377953" y="745230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任意形状 273">
              <a:extLst>
                <a:ext uri="{FF2B5EF4-FFF2-40B4-BE49-F238E27FC236}">
                  <a16:creationId xmlns:a16="http://schemas.microsoft.com/office/drawing/2014/main" id="{53BA9FDB-F910-1946-AA01-A45637DDC82F}"/>
                </a:ext>
              </a:extLst>
            </p:cNvPr>
            <p:cNvSpPr/>
            <p:nvPr/>
          </p:nvSpPr>
          <p:spPr>
            <a:xfrm>
              <a:off x="7718741" y="871013"/>
              <a:ext cx="340507" cy="177369"/>
            </a:xfrm>
            <a:custGeom>
              <a:avLst/>
              <a:gdLst>
                <a:gd name="connsiteX0" fmla="*/ 0 w 582805"/>
                <a:gd name="connsiteY0" fmla="*/ 271306 h 271306"/>
                <a:gd name="connsiteX1" fmla="*/ 40194 w 582805"/>
                <a:gd name="connsiteY1" fmla="*/ 160774 h 271306"/>
                <a:gd name="connsiteX2" fmla="*/ 170822 w 582805"/>
                <a:gd name="connsiteY2" fmla="*/ 110532 h 271306"/>
                <a:gd name="connsiteX3" fmla="*/ 472273 w 582805"/>
                <a:gd name="connsiteY3" fmla="*/ 110532 h 271306"/>
                <a:gd name="connsiteX4" fmla="*/ 562708 w 582805"/>
                <a:gd name="connsiteY4" fmla="*/ 70339 h 271306"/>
                <a:gd name="connsiteX5" fmla="*/ 582805 w 582805"/>
                <a:gd name="connsiteY5" fmla="*/ 0 h 2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805" h="271306">
                  <a:moveTo>
                    <a:pt x="0" y="271306"/>
                  </a:moveTo>
                  <a:cubicBezTo>
                    <a:pt x="5862" y="229438"/>
                    <a:pt x="11724" y="187570"/>
                    <a:pt x="40194" y="160774"/>
                  </a:cubicBezTo>
                  <a:cubicBezTo>
                    <a:pt x="68664" y="133978"/>
                    <a:pt x="98809" y="118906"/>
                    <a:pt x="170822" y="110532"/>
                  </a:cubicBezTo>
                  <a:cubicBezTo>
                    <a:pt x="242835" y="102158"/>
                    <a:pt x="406959" y="117231"/>
                    <a:pt x="472273" y="110532"/>
                  </a:cubicBezTo>
                  <a:cubicBezTo>
                    <a:pt x="537587" y="103833"/>
                    <a:pt x="544286" y="88761"/>
                    <a:pt x="562708" y="70339"/>
                  </a:cubicBezTo>
                  <a:cubicBezTo>
                    <a:pt x="581130" y="51917"/>
                    <a:pt x="581967" y="25958"/>
                    <a:pt x="58280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71" name="圆角矩形 264">
              <a:extLst>
                <a:ext uri="{FF2B5EF4-FFF2-40B4-BE49-F238E27FC236}">
                  <a16:creationId xmlns:a16="http://schemas.microsoft.com/office/drawing/2014/main" id="{4A04BF49-F970-2542-A17E-529113DC48F3}"/>
                </a:ext>
              </a:extLst>
            </p:cNvPr>
            <p:cNvSpPr/>
            <p:nvPr/>
          </p:nvSpPr>
          <p:spPr>
            <a:xfrm>
              <a:off x="7771450" y="735572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Jurassic-2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4F594B35-2407-B64B-8802-6BBCFAE79E7B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332" name="圆角矩形 279">
              <a:extLst>
                <a:ext uri="{FF2B5EF4-FFF2-40B4-BE49-F238E27FC236}">
                  <a16:creationId xmlns:a16="http://schemas.microsoft.com/office/drawing/2014/main" id="{200FE2B5-FC93-744E-946F-832ED34C156C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FAE08D4A-1428-0248-B721-88BC3D263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334" name="任意形状 333">
              <a:extLst>
                <a:ext uri="{FF2B5EF4-FFF2-40B4-BE49-F238E27FC236}">
                  <a16:creationId xmlns:a16="http://schemas.microsoft.com/office/drawing/2014/main" id="{14FE1CA6-F796-8D46-821D-CB1DEF53AEE1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F66E10E-FAE0-DA42-8005-3479DA31FBAF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336" name="圆角矩形 335">
              <a:extLst>
                <a:ext uri="{FF2B5EF4-FFF2-40B4-BE49-F238E27FC236}">
                  <a16:creationId xmlns:a16="http://schemas.microsoft.com/office/drawing/2014/main" id="{007696A7-B515-0845-A242-E095C3EF6DC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337" name="任意形状 336">
              <a:extLst>
                <a:ext uri="{FF2B5EF4-FFF2-40B4-BE49-F238E27FC236}">
                  <a16:creationId xmlns:a16="http://schemas.microsoft.com/office/drawing/2014/main" id="{6D86EAE1-A893-4044-9849-00351365B541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38" name="图形 337">
              <a:extLst>
                <a:ext uri="{FF2B5EF4-FFF2-40B4-BE49-F238E27FC236}">
                  <a16:creationId xmlns:a16="http://schemas.microsoft.com/office/drawing/2014/main" id="{717C3481-92D5-8046-9C3F-019761ED5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339" name="任意形状 338">
              <a:extLst>
                <a:ext uri="{FF2B5EF4-FFF2-40B4-BE49-F238E27FC236}">
                  <a16:creationId xmlns:a16="http://schemas.microsoft.com/office/drawing/2014/main" id="{09CB60D1-5B05-2C4B-843F-3267E1E98D1E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6" name="组合 888">
            <a:extLst>
              <a:ext uri="{FF2B5EF4-FFF2-40B4-BE49-F238E27FC236}">
                <a16:creationId xmlns:a16="http://schemas.microsoft.com/office/drawing/2014/main" id="{6E0F8C43-3B44-9C4A-BED3-E5169A4E4408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97" name="圆角矩形 296">
              <a:extLst>
                <a:ext uri="{FF2B5EF4-FFF2-40B4-BE49-F238E27FC236}">
                  <a16:creationId xmlns:a16="http://schemas.microsoft.com/office/drawing/2014/main" id="{21B93EE8-B1F1-C643-B802-D10538331B82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55B1E635-644E-7749-A540-3B81ACB2D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99" name="直线连接符 298">
              <a:extLst>
                <a:ext uri="{FF2B5EF4-FFF2-40B4-BE49-F238E27FC236}">
                  <a16:creationId xmlns:a16="http://schemas.microsoft.com/office/drawing/2014/main" id="{E155218A-EF49-854C-9895-4F8AA6FD8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2962F3E-00D9-A64E-A878-4656722D807B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E385206B-54F4-0A4E-AD1A-7862904E09AC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303" name="圆角矩形 302">
                <a:extLst>
                  <a:ext uri="{FF2B5EF4-FFF2-40B4-BE49-F238E27FC236}">
                    <a16:creationId xmlns:a16="http://schemas.microsoft.com/office/drawing/2014/main" id="{C7706AFD-7972-9449-83FD-CA776CC53816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304" name="任意形状 303">
                <a:extLst>
                  <a:ext uri="{FF2B5EF4-FFF2-40B4-BE49-F238E27FC236}">
                    <a16:creationId xmlns:a16="http://schemas.microsoft.com/office/drawing/2014/main" id="{3D7C58C4-E120-BF4F-85E7-CAFC28D73E0A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302" name="图形 301">
              <a:extLst>
                <a:ext uri="{FF2B5EF4-FFF2-40B4-BE49-F238E27FC236}">
                  <a16:creationId xmlns:a16="http://schemas.microsoft.com/office/drawing/2014/main" id="{34E3219E-CDC8-914B-863C-973DEF3A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82672BC-BDD2-5947-848C-81ED81CA8981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306" name="圆角矩形 246">
              <a:extLst>
                <a:ext uri="{FF2B5EF4-FFF2-40B4-BE49-F238E27FC236}">
                  <a16:creationId xmlns:a16="http://schemas.microsoft.com/office/drawing/2014/main" id="{6E553AB8-3554-5145-9AC0-56CE92918AE3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321" name="任意形状 320">
              <a:extLst>
                <a:ext uri="{FF2B5EF4-FFF2-40B4-BE49-F238E27FC236}">
                  <a16:creationId xmlns:a16="http://schemas.microsoft.com/office/drawing/2014/main" id="{C9431125-17BC-B04E-9772-556F2EC54A49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22" name="任意形状 321">
              <a:extLst>
                <a:ext uri="{FF2B5EF4-FFF2-40B4-BE49-F238E27FC236}">
                  <a16:creationId xmlns:a16="http://schemas.microsoft.com/office/drawing/2014/main" id="{930B19DA-FE28-2B48-AE78-38BA2C81EF23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23" name="Picture 18">
              <a:extLst>
                <a:ext uri="{FF2B5EF4-FFF2-40B4-BE49-F238E27FC236}">
                  <a16:creationId xmlns:a16="http://schemas.microsoft.com/office/drawing/2014/main" id="{8A454F94-9F7A-4745-BC87-9CB7BE2D3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61C37-4E8E-4E45-9588-37E87D3B22C7}"/>
              </a:ext>
            </a:extLst>
          </p:cNvPr>
          <p:cNvGrpSpPr/>
          <p:nvPr/>
        </p:nvGrpSpPr>
        <p:grpSpPr>
          <a:xfrm>
            <a:off x="1783268" y="591044"/>
            <a:ext cx="519664" cy="3104657"/>
            <a:chOff x="1783268" y="591044"/>
            <a:chExt cx="519664" cy="3104657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A8B575A-41DF-1049-9EFB-EE369CAFC247}"/>
                </a:ext>
              </a:extLst>
            </p:cNvPr>
            <p:cNvGrpSpPr/>
            <p:nvPr/>
          </p:nvGrpSpPr>
          <p:grpSpPr>
            <a:xfrm>
              <a:off x="1783268" y="591044"/>
              <a:ext cx="332805" cy="213425"/>
              <a:chOff x="4288079" y="698990"/>
              <a:chExt cx="332805" cy="213425"/>
            </a:xfrm>
          </p:grpSpPr>
          <p:sp>
            <p:nvSpPr>
              <p:cNvPr id="279" name="圆角矩形 246">
                <a:extLst>
                  <a:ext uri="{FF2B5EF4-FFF2-40B4-BE49-F238E27FC236}">
                    <a16:creationId xmlns:a16="http://schemas.microsoft.com/office/drawing/2014/main" id="{CF110F77-8D9B-0D4D-A675-43C2ABBAFE0F}"/>
                  </a:ext>
                </a:extLst>
              </p:cNvPr>
              <p:cNvSpPr/>
              <p:nvPr/>
            </p:nvSpPr>
            <p:spPr>
              <a:xfrm>
                <a:off x="4288079" y="698990"/>
                <a:ext cx="193032" cy="213425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70" b="1" spc="-34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280" name="Picture 18">
                <a:extLst>
                  <a:ext uri="{FF2B5EF4-FFF2-40B4-BE49-F238E27FC236}">
                    <a16:creationId xmlns:a16="http://schemas.microsoft.com/office/drawing/2014/main" id="{F9990BF9-4D7C-D041-B756-1AB543C8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4B06477-3600-7A40-9667-505BB539AA33}"/>
                </a:ext>
              </a:extLst>
            </p:cNvPr>
            <p:cNvSpPr/>
            <p:nvPr/>
          </p:nvSpPr>
          <p:spPr>
            <a:xfrm>
              <a:off x="1837267" y="795867"/>
              <a:ext cx="465665" cy="2899834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2D18FBC-9880-3E43-B58E-F49686B2D39C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330" name="圆角矩形 329">
              <a:extLst>
                <a:ext uri="{FF2B5EF4-FFF2-40B4-BE49-F238E27FC236}">
                  <a16:creationId xmlns:a16="http://schemas.microsoft.com/office/drawing/2014/main" id="{A2CA35EF-46D7-1341-A8DD-8D8E85E370E9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340" name="图形 339">
              <a:extLst>
                <a:ext uri="{FF2B5EF4-FFF2-40B4-BE49-F238E27FC236}">
                  <a16:creationId xmlns:a16="http://schemas.microsoft.com/office/drawing/2014/main" id="{CF8ED7FD-8ED9-3C4D-BEAE-F95297CF8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341" name="任意形状 340">
              <a:extLst>
                <a:ext uri="{FF2B5EF4-FFF2-40B4-BE49-F238E27FC236}">
                  <a16:creationId xmlns:a16="http://schemas.microsoft.com/office/drawing/2014/main" id="{C43AC2D3-D07B-B645-84FC-147A8916FAB1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08FDE4A-DC0D-484A-85C7-9120EC64220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355" name="圆角矩形 354">
              <a:extLst>
                <a:ext uri="{FF2B5EF4-FFF2-40B4-BE49-F238E27FC236}">
                  <a16:creationId xmlns:a16="http://schemas.microsoft.com/office/drawing/2014/main" id="{F869474A-1F43-DF45-A69E-7200890B5B03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56" name="Picture 2">
              <a:extLst>
                <a:ext uri="{FF2B5EF4-FFF2-40B4-BE49-F238E27FC236}">
                  <a16:creationId xmlns:a16="http://schemas.microsoft.com/office/drawing/2014/main" id="{7A41B532-DF77-D747-93AB-4D100153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任意形状 356">
              <a:extLst>
                <a:ext uri="{FF2B5EF4-FFF2-40B4-BE49-F238E27FC236}">
                  <a16:creationId xmlns:a16="http://schemas.microsoft.com/office/drawing/2014/main" id="{06179290-6AF2-FA41-AAD7-01F9C9C5DA63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B2244C27-1668-F945-AA01-D9353B2F84C2}"/>
              </a:ext>
            </a:extLst>
          </p:cNvPr>
          <p:cNvGrpSpPr/>
          <p:nvPr/>
        </p:nvGrpSpPr>
        <p:grpSpPr>
          <a:xfrm>
            <a:off x="5341337" y="4076396"/>
            <a:ext cx="1828165" cy="1732871"/>
            <a:chOff x="8921673" y="6492843"/>
            <a:chExt cx="2430702" cy="2304000"/>
          </a:xfrm>
        </p:grpSpPr>
        <p:pic>
          <p:nvPicPr>
            <p:cNvPr id="372" name="图形 371">
              <a:extLst>
                <a:ext uri="{FF2B5EF4-FFF2-40B4-BE49-F238E27FC236}">
                  <a16:creationId xmlns:a16="http://schemas.microsoft.com/office/drawing/2014/main" id="{2EAD5FEE-5822-9C45-9627-66EF86C82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1008209" y="8535141"/>
              <a:ext cx="169684" cy="176905"/>
            </a:xfrm>
            <a:prstGeom prst="rect">
              <a:avLst/>
            </a:prstGeom>
          </p:spPr>
        </p:pic>
        <p:pic>
          <p:nvPicPr>
            <p:cNvPr id="373" name="图形 372">
              <a:extLst>
                <a:ext uri="{FF2B5EF4-FFF2-40B4-BE49-F238E27FC236}">
                  <a16:creationId xmlns:a16="http://schemas.microsoft.com/office/drawing/2014/main" id="{C70BB501-D665-A548-B25D-FD16C7FDD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10989776" y="8140097"/>
              <a:ext cx="191349" cy="125821"/>
            </a:xfrm>
            <a:prstGeom prst="rect">
              <a:avLst/>
            </a:prstGeom>
          </p:spPr>
        </p:pic>
        <p:pic>
          <p:nvPicPr>
            <p:cNvPr id="374" name="Picture 14" descr="Open Ai Logo PNG Vectors Free Download">
              <a:extLst>
                <a:ext uri="{FF2B5EF4-FFF2-40B4-BE49-F238E27FC236}">
                  <a16:creationId xmlns:a16="http://schemas.microsoft.com/office/drawing/2014/main" id="{33B1ADEF-FC16-D44A-A0C4-13A2F2F4E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998" y="8342135"/>
              <a:ext cx="169065" cy="17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5" name="Picture 34" descr="Announcing GPT-NeoX-20B | EleutherAI Blog">
              <a:extLst>
                <a:ext uri="{FF2B5EF4-FFF2-40B4-BE49-F238E27FC236}">
                  <a16:creationId xmlns:a16="http://schemas.microsoft.com/office/drawing/2014/main" id="{12F12583-4DAD-DC48-9E68-B3E2261F7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6" t="12731" r="7649"/>
            <a:stretch/>
          </p:blipFill>
          <p:spPr bwMode="auto">
            <a:xfrm>
              <a:off x="11001008" y="7652028"/>
              <a:ext cx="174417" cy="17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8" descr="@bigscience-workshop">
              <a:extLst>
                <a:ext uri="{FF2B5EF4-FFF2-40B4-BE49-F238E27FC236}">
                  <a16:creationId xmlns:a16="http://schemas.microsoft.com/office/drawing/2014/main" id="{2F261A0C-C1F3-9349-9F66-38E0CEA8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3037" y="7876710"/>
              <a:ext cx="151605" cy="15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7" name="图形 376">
              <a:extLst>
                <a:ext uri="{FF2B5EF4-FFF2-40B4-BE49-F238E27FC236}">
                  <a16:creationId xmlns:a16="http://schemas.microsoft.com/office/drawing/2014/main" id="{C5DE79A1-DA16-AF40-BF87-A47B8AAC7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11171556" y="7858642"/>
              <a:ext cx="180819" cy="167437"/>
            </a:xfrm>
            <a:prstGeom prst="rect">
              <a:avLst/>
            </a:prstGeom>
          </p:spPr>
        </p:pic>
        <p:pic>
          <p:nvPicPr>
            <p:cNvPr id="378" name="Picture 16" descr="DeepMind · GitHub">
              <a:extLst>
                <a:ext uri="{FF2B5EF4-FFF2-40B4-BE49-F238E27FC236}">
                  <a16:creationId xmlns:a16="http://schemas.microsoft.com/office/drawing/2014/main" id="{69604027-1310-6D46-8FA2-7559B990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8387" y="7188997"/>
              <a:ext cx="199716" cy="199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" name="Picture 22" descr="Baidu Logo, symbol, meaning, history, PNG, brand">
              <a:extLst>
                <a:ext uri="{FF2B5EF4-FFF2-40B4-BE49-F238E27FC236}">
                  <a16:creationId xmlns:a16="http://schemas.microsoft.com/office/drawing/2014/main" id="{BEEFD2A5-B605-1D4D-BF1C-885F6D633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632" y="6768535"/>
              <a:ext cx="315722" cy="17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0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0D6704C0-5D50-EC42-9C4A-82D550143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1038" y="6994423"/>
              <a:ext cx="159189" cy="15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6" descr="Jurassic-1 Language Models">
              <a:extLst>
                <a:ext uri="{FF2B5EF4-FFF2-40B4-BE49-F238E27FC236}">
                  <a16:creationId xmlns:a16="http://schemas.microsoft.com/office/drawing/2014/main" id="{C632D1F5-6CC3-FA41-A69F-0058067CAD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11009199" y="6558531"/>
              <a:ext cx="192305" cy="17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2" name="Picture 2" descr="Claude">
              <a:extLst>
                <a:ext uri="{FF2B5EF4-FFF2-40B4-BE49-F238E27FC236}">
                  <a16:creationId xmlns:a16="http://schemas.microsoft.com/office/drawing/2014/main" id="{92D4A35D-8D02-0449-BD5C-2BA625575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7800" y="7434368"/>
              <a:ext cx="167624" cy="16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3" name="图片 382" descr="图形用户界面&#10;&#10;描述已自动生成">
              <a:extLst>
                <a:ext uri="{FF2B5EF4-FFF2-40B4-BE49-F238E27FC236}">
                  <a16:creationId xmlns:a16="http://schemas.microsoft.com/office/drawing/2014/main" id="{522B6416-AB95-9040-A494-C8BBCE0DE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PencilGrayscale trans="63000" pencilSize="1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21673" y="6492843"/>
              <a:ext cx="2075030" cy="2304000"/>
            </a:xfrm>
            <a:prstGeom prst="rect">
              <a:avLst/>
            </a:prstGeom>
          </p:spPr>
        </p:pic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48FEC7B7-CEBA-1C41-87BE-E0160645F871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385" name="圆角矩形 384">
              <a:extLst>
                <a:ext uri="{FF2B5EF4-FFF2-40B4-BE49-F238E27FC236}">
                  <a16:creationId xmlns:a16="http://schemas.microsoft.com/office/drawing/2014/main" id="{5019CC2D-C103-1944-932C-040651406B4B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86" name="任意形状 385">
              <a:extLst>
                <a:ext uri="{FF2B5EF4-FFF2-40B4-BE49-F238E27FC236}">
                  <a16:creationId xmlns:a16="http://schemas.microsoft.com/office/drawing/2014/main" id="{F68C6F36-C336-BD43-9391-E342C6A12DBF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387" name="Picture 24" descr="Allen Institute for AI">
              <a:extLst>
                <a:ext uri="{FF2B5EF4-FFF2-40B4-BE49-F238E27FC236}">
                  <a16:creationId xmlns:a16="http://schemas.microsoft.com/office/drawing/2014/main" id="{2FD08868-4473-E349-8E37-E45986C3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" name="圆角矩形 106">
            <a:extLst>
              <a:ext uri="{FF2B5EF4-FFF2-40B4-BE49-F238E27FC236}">
                <a16:creationId xmlns:a16="http://schemas.microsoft.com/office/drawing/2014/main" id="{D7432BBD-0B15-7B44-9C75-61895DF437DE}"/>
              </a:ext>
            </a:extLst>
          </p:cNvPr>
          <p:cNvSpPr/>
          <p:nvPr/>
        </p:nvSpPr>
        <p:spPr>
          <a:xfrm>
            <a:off x="483918" y="1650689"/>
            <a:ext cx="941287" cy="170259"/>
          </a:xfrm>
          <a:prstGeom prst="roundRect">
            <a:avLst/>
          </a:prstGeom>
          <a:solidFill>
            <a:srgbClr val="ADAFB5"/>
          </a:solidFill>
          <a:ln w="25400" cmpd="sng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000" b="1" spc="-50" dirty="0">
                <a:solidFill>
                  <a:schemeClr val="bg1"/>
                </a:solidFill>
                <a:latin typeface="Monaco" pitchFamily="2" charset="77"/>
              </a:rPr>
              <a:t>Open-Source</a:t>
            </a:r>
            <a:endParaRPr kumimoji="1" lang="zh-CN" altLang="en-US" sz="1000" b="1" spc="-50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08" name="圆角矩形 106">
            <a:extLst>
              <a:ext uri="{FF2B5EF4-FFF2-40B4-BE49-F238E27FC236}">
                <a16:creationId xmlns:a16="http://schemas.microsoft.com/office/drawing/2014/main" id="{70EBA18A-81A6-6548-8920-CFEF987D0E4D}"/>
              </a:ext>
            </a:extLst>
          </p:cNvPr>
          <p:cNvSpPr/>
          <p:nvPr/>
        </p:nvSpPr>
        <p:spPr>
          <a:xfrm>
            <a:off x="483918" y="1899780"/>
            <a:ext cx="941293" cy="170259"/>
          </a:xfrm>
          <a:prstGeom prst="roundRect">
            <a:avLst/>
          </a:prstGeom>
          <a:noFill/>
          <a:ln w="25400">
            <a:solidFill>
              <a:srgbClr val="ADAFB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000" b="1" spc="-60" dirty="0">
                <a:solidFill>
                  <a:schemeClr val="bg2">
                    <a:lumMod val="25000"/>
                    <a:alpha val="70887"/>
                  </a:schemeClr>
                </a:solidFill>
                <a:latin typeface="Monaco" pitchFamily="2" charset="77"/>
              </a:rPr>
              <a:t>Closed-Source</a:t>
            </a:r>
            <a:endParaRPr kumimoji="1" lang="zh-CN" altLang="en-US" sz="1000" b="1" spc="-60" dirty="0">
              <a:solidFill>
                <a:schemeClr val="bg2">
                  <a:lumMod val="25000"/>
                  <a:alpha val="70887"/>
                </a:schemeClr>
              </a:solidFill>
              <a:latin typeface="Monaco" pitchFamily="2" charset="77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CC145D6A-0E43-FE46-B305-8B9C99EFD8E1}"/>
              </a:ext>
            </a:extLst>
          </p:cNvPr>
          <p:cNvSpPr txBox="1"/>
          <p:nvPr/>
        </p:nvSpPr>
        <p:spPr>
          <a:xfrm>
            <a:off x="233670" y="249211"/>
            <a:ext cx="1419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LLM</a:t>
            </a:r>
          </a:p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Evolutionary</a:t>
            </a:r>
          </a:p>
          <a:p>
            <a:pPr algn="ctr"/>
            <a:r>
              <a:rPr kumimoji="1" lang="en-US" altLang="zh-CN" sz="1400" b="1" spc="-140" dirty="0">
                <a:latin typeface="Monaco" pitchFamily="2" charset="0"/>
              </a:rPr>
              <a:t>Tree</a:t>
            </a:r>
            <a:endParaRPr kumimoji="1" lang="zh-CN" altLang="en-US" sz="1400" b="1" spc="-14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V="1">
            <a:off x="259735" y="5516501"/>
            <a:ext cx="0" cy="31945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4A4E8EB7-DF4B-0042-974A-7C11C6DDF82A}"/>
              </a:ext>
            </a:extLst>
          </p:cNvPr>
          <p:cNvGrpSpPr/>
          <p:nvPr/>
        </p:nvGrpSpPr>
        <p:grpSpPr>
          <a:xfrm>
            <a:off x="2764037" y="5709135"/>
            <a:ext cx="257743" cy="137724"/>
            <a:chOff x="4739885" y="8222991"/>
            <a:chExt cx="1249701" cy="667769"/>
          </a:xfrm>
        </p:grpSpPr>
        <p:sp>
          <p:nvSpPr>
            <p:cNvPr id="284" name="梯形 283">
              <a:extLst>
                <a:ext uri="{FF2B5EF4-FFF2-40B4-BE49-F238E27FC236}">
                  <a16:creationId xmlns:a16="http://schemas.microsoft.com/office/drawing/2014/main" id="{B4CB370E-AA96-DE46-9C18-A940FDFA5165}"/>
                </a:ext>
              </a:extLst>
            </p:cNvPr>
            <p:cNvSpPr/>
            <p:nvPr/>
          </p:nvSpPr>
          <p:spPr>
            <a:xfrm>
              <a:off x="4739885" y="8236526"/>
              <a:ext cx="1136173" cy="611233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87" name="任意形状 286">
              <a:extLst>
                <a:ext uri="{FF2B5EF4-FFF2-40B4-BE49-F238E27FC236}">
                  <a16:creationId xmlns:a16="http://schemas.microsoft.com/office/drawing/2014/main" id="{C1D224DA-8BFF-0D45-880D-48630F2A74A8}"/>
                </a:ext>
              </a:extLst>
            </p:cNvPr>
            <p:cNvSpPr/>
            <p:nvPr/>
          </p:nvSpPr>
          <p:spPr>
            <a:xfrm>
              <a:off x="4745860" y="8222991"/>
              <a:ext cx="496700" cy="632460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89" name="任意形状 288">
              <a:extLst>
                <a:ext uri="{FF2B5EF4-FFF2-40B4-BE49-F238E27FC236}">
                  <a16:creationId xmlns:a16="http://schemas.microsoft.com/office/drawing/2014/main" id="{5920017A-B91F-AA47-A3A5-BEF0A149E52D}"/>
                </a:ext>
              </a:extLst>
            </p:cNvPr>
            <p:cNvSpPr/>
            <p:nvPr/>
          </p:nvSpPr>
          <p:spPr>
            <a:xfrm>
              <a:off x="4807744" y="8466831"/>
              <a:ext cx="392906" cy="416947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BEA5F270-A322-6442-AC01-97BA90CBF7AD}"/>
                </a:ext>
              </a:extLst>
            </p:cNvPr>
            <p:cNvGrpSpPr/>
            <p:nvPr/>
          </p:nvGrpSpPr>
          <p:grpSpPr>
            <a:xfrm>
              <a:off x="5347338" y="8291417"/>
              <a:ext cx="642248" cy="599343"/>
              <a:chOff x="5347338" y="8291417"/>
              <a:chExt cx="642248" cy="599343"/>
            </a:xfrm>
          </p:grpSpPr>
          <p:sp>
            <p:nvSpPr>
              <p:cNvPr id="297" name="任意形状 296">
                <a:extLst>
                  <a:ext uri="{FF2B5EF4-FFF2-40B4-BE49-F238E27FC236}">
                    <a16:creationId xmlns:a16="http://schemas.microsoft.com/office/drawing/2014/main" id="{AC07003F-9C67-4649-8D23-1502B21602D4}"/>
                  </a:ext>
                </a:extLst>
              </p:cNvPr>
              <p:cNvSpPr/>
              <p:nvPr/>
            </p:nvSpPr>
            <p:spPr>
              <a:xfrm rot="11030848">
                <a:off x="5398404" y="8344318"/>
                <a:ext cx="309039" cy="546442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00" name="月亮 299">
                <a:extLst>
                  <a:ext uri="{FF2B5EF4-FFF2-40B4-BE49-F238E27FC236}">
                    <a16:creationId xmlns:a16="http://schemas.microsoft.com/office/drawing/2014/main" id="{C2E9DF72-E539-4D4D-A4EE-F77D9B47E633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5D74FCE-27FC-8C41-9ED3-1414DFE90C37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D8DC26AA-EF32-AA45-AC0C-2DC6F005EEA0}"/>
              </a:ext>
            </a:extLst>
          </p:cNvPr>
          <p:cNvSpPr/>
          <p:nvPr/>
        </p:nvSpPr>
        <p:spPr>
          <a:xfrm>
            <a:off x="2829851" y="5732147"/>
            <a:ext cx="103810" cy="103810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</p:spTree>
    <p:extLst>
      <p:ext uri="{BB962C8B-B14F-4D97-AF65-F5344CB8AC3E}">
        <p14:creationId xmlns:p14="http://schemas.microsoft.com/office/powerpoint/2010/main" val="24058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D7F94E-84BC-DC4C-9CD0-31BEB448597D}"/>
              </a:ext>
            </a:extLst>
          </p:cNvPr>
          <p:cNvGrpSpPr/>
          <p:nvPr/>
        </p:nvGrpSpPr>
        <p:grpSpPr>
          <a:xfrm>
            <a:off x="2716771" y="5487320"/>
            <a:ext cx="709149" cy="378947"/>
            <a:chOff x="4782089" y="8326843"/>
            <a:chExt cx="1055352" cy="563947"/>
          </a:xfrm>
        </p:grpSpPr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6692984F-44FE-B542-88B0-2A7142B88B6F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A0E26A5E-6972-0247-91B4-7A48515F5B31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9C2598D4-E735-2B43-8B04-6A8A12B4144C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943591-40EA-0D4C-B7C7-BBE9BDF7C692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54" name="任意形状 53">
                <a:extLst>
                  <a:ext uri="{FF2B5EF4-FFF2-40B4-BE49-F238E27FC236}">
                    <a16:creationId xmlns:a16="http://schemas.microsoft.com/office/drawing/2014/main" id="{F8A90D3D-BE94-CD4F-8323-92B1ADD19EA8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317" name="月亮 316">
                <a:extLst>
                  <a:ext uri="{FF2B5EF4-FFF2-40B4-BE49-F238E27FC236}">
                    <a16:creationId xmlns:a16="http://schemas.microsoft.com/office/drawing/2014/main" id="{2E8F29B8-B7CB-2E40-AEE0-33A5CAF2DD07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91D5A55-280E-D74A-A8CF-769C643F7AA1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49C9202D-79C9-9341-B2C8-B1E2385AA9EE}"/>
              </a:ext>
            </a:extLst>
          </p:cNvPr>
          <p:cNvSpPr/>
          <p:nvPr/>
        </p:nvSpPr>
        <p:spPr>
          <a:xfrm>
            <a:off x="2924207" y="5792590"/>
            <a:ext cx="43371" cy="433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cxnSp>
        <p:nvCxnSpPr>
          <p:cNvPr id="312" name="直线连接符 311">
            <a:extLst>
              <a:ext uri="{FF2B5EF4-FFF2-40B4-BE49-F238E27FC236}">
                <a16:creationId xmlns:a16="http://schemas.microsoft.com/office/drawing/2014/main" id="{FAE32473-C721-2C4A-8C74-0941BB3CE772}"/>
              </a:ext>
            </a:extLst>
          </p:cNvPr>
          <p:cNvCxnSpPr>
            <a:cxnSpLocks/>
          </p:cNvCxnSpPr>
          <p:nvPr/>
        </p:nvCxnSpPr>
        <p:spPr>
          <a:xfrm flipV="1">
            <a:off x="255742" y="13613576"/>
            <a:ext cx="6676547" cy="109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DDCD94-4FDE-5343-BE1F-35382E196BD7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84" name="圆角矩形 183">
              <a:extLst>
                <a:ext uri="{FF2B5EF4-FFF2-40B4-BE49-F238E27FC236}">
                  <a16:creationId xmlns:a16="http://schemas.microsoft.com/office/drawing/2014/main" id="{FAD7CD9E-6BF1-B44A-B6E1-CD7C943D2CA1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802D6031-B6B6-434E-AC27-EE9D6B175A00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92" name="Picture 24" descr="Allen Institute for AI">
              <a:extLst>
                <a:ext uri="{FF2B5EF4-FFF2-40B4-BE49-F238E27FC236}">
                  <a16:creationId xmlns:a16="http://schemas.microsoft.com/office/drawing/2014/main" id="{B4E9D35E-DF69-904C-B2FE-97CA92E67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3A731A8-3652-7E41-8B0E-7129FF0BB45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147F0C9-B043-AB41-BBF5-8526768523BE}"/>
              </a:ext>
            </a:extLst>
          </p:cNvPr>
          <p:cNvCxnSpPr>
            <a:cxnSpLocks/>
          </p:cNvCxnSpPr>
          <p:nvPr/>
        </p:nvCxnSpPr>
        <p:spPr>
          <a:xfrm flipH="1" flipV="1">
            <a:off x="252338" y="5049896"/>
            <a:ext cx="7401" cy="822473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874D569-E15A-A945-AF74-C37F2F3C663D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16FAB0-B71C-4044-8590-7882211D9D64}"/>
              </a:ext>
            </a:extLst>
          </p:cNvPr>
          <p:cNvGrpSpPr/>
          <p:nvPr/>
        </p:nvGrpSpPr>
        <p:grpSpPr>
          <a:xfrm>
            <a:off x="995406" y="5173645"/>
            <a:ext cx="1996369" cy="454798"/>
            <a:chOff x="995406" y="5173645"/>
            <a:chExt cx="1996369" cy="454798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67F2D9AE-33F7-4648-9FE2-80530A9C0538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961AEB-813C-6F4A-B138-F1A17C899B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9EACA3E-506D-5141-BA8C-AE02A18314D5}"/>
                </a:ext>
              </a:extLst>
            </p:cNvPr>
            <p:cNvSpPr/>
            <p:nvPr/>
          </p:nvSpPr>
          <p:spPr>
            <a:xfrm>
              <a:off x="1216241" y="5317724"/>
              <a:ext cx="1775534" cy="310719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</p:spTree>
    <p:extLst>
      <p:ext uri="{BB962C8B-B14F-4D97-AF65-F5344CB8AC3E}">
        <p14:creationId xmlns:p14="http://schemas.microsoft.com/office/powerpoint/2010/main" val="81066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6" y="5423672"/>
            <a:ext cx="805592" cy="442595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7954" y="4534454"/>
            <a:ext cx="1785" cy="1336598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sp>
        <p:nvSpPr>
          <p:cNvPr id="466" name="任意形状 465">
            <a:extLst>
              <a:ext uri="{FF2B5EF4-FFF2-40B4-BE49-F238E27FC236}">
                <a16:creationId xmlns:a16="http://schemas.microsoft.com/office/drawing/2014/main" id="{4993FA78-1DDD-C74A-A31C-34AABA158B80}"/>
              </a:ext>
            </a:extLst>
          </p:cNvPr>
          <p:cNvSpPr/>
          <p:nvPr/>
        </p:nvSpPr>
        <p:spPr>
          <a:xfrm>
            <a:off x="3113964" y="4871910"/>
            <a:ext cx="1691161" cy="555919"/>
          </a:xfrm>
          <a:custGeom>
            <a:avLst/>
            <a:gdLst>
              <a:gd name="connsiteX0" fmla="*/ 0 w 2516777"/>
              <a:gd name="connsiteY0" fmla="*/ 827315 h 827315"/>
              <a:gd name="connsiteX1" fmla="*/ 269965 w 2516777"/>
              <a:gd name="connsiteY1" fmla="*/ 714103 h 827315"/>
              <a:gd name="connsiteX2" fmla="*/ 557348 w 2516777"/>
              <a:gd name="connsiteY2" fmla="*/ 661852 h 827315"/>
              <a:gd name="connsiteX3" fmla="*/ 1001485 w 2516777"/>
              <a:gd name="connsiteY3" fmla="*/ 653143 h 827315"/>
              <a:gd name="connsiteX4" fmla="*/ 1193074 w 2516777"/>
              <a:gd name="connsiteY4" fmla="*/ 653143 h 827315"/>
              <a:gd name="connsiteX5" fmla="*/ 1402080 w 2516777"/>
              <a:gd name="connsiteY5" fmla="*/ 635726 h 827315"/>
              <a:gd name="connsiteX6" fmla="*/ 1593668 w 2516777"/>
              <a:gd name="connsiteY6" fmla="*/ 609600 h 827315"/>
              <a:gd name="connsiteX7" fmla="*/ 1854925 w 2516777"/>
              <a:gd name="connsiteY7" fmla="*/ 574766 h 827315"/>
              <a:gd name="connsiteX8" fmla="*/ 2090057 w 2516777"/>
              <a:gd name="connsiteY8" fmla="*/ 470263 h 827315"/>
              <a:gd name="connsiteX9" fmla="*/ 2316480 w 2516777"/>
              <a:gd name="connsiteY9" fmla="*/ 278675 h 827315"/>
              <a:gd name="connsiteX10" fmla="*/ 2516777 w 2516777"/>
              <a:gd name="connsiteY10" fmla="*/ 0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6777" h="827315">
                <a:moveTo>
                  <a:pt x="0" y="827315"/>
                </a:moveTo>
                <a:cubicBezTo>
                  <a:pt x="88537" y="784497"/>
                  <a:pt x="177074" y="741680"/>
                  <a:pt x="269965" y="714103"/>
                </a:cubicBezTo>
                <a:cubicBezTo>
                  <a:pt x="362856" y="686526"/>
                  <a:pt x="435428" y="672012"/>
                  <a:pt x="557348" y="661852"/>
                </a:cubicBezTo>
                <a:cubicBezTo>
                  <a:pt x="679268" y="651692"/>
                  <a:pt x="895531" y="654594"/>
                  <a:pt x="1001485" y="653143"/>
                </a:cubicBezTo>
                <a:cubicBezTo>
                  <a:pt x="1107439" y="651692"/>
                  <a:pt x="1126308" y="656046"/>
                  <a:pt x="1193074" y="653143"/>
                </a:cubicBezTo>
                <a:cubicBezTo>
                  <a:pt x="1259840" y="650240"/>
                  <a:pt x="1335314" y="642983"/>
                  <a:pt x="1402080" y="635726"/>
                </a:cubicBezTo>
                <a:cubicBezTo>
                  <a:pt x="1468846" y="628469"/>
                  <a:pt x="1593668" y="609600"/>
                  <a:pt x="1593668" y="609600"/>
                </a:cubicBezTo>
                <a:cubicBezTo>
                  <a:pt x="1669142" y="599440"/>
                  <a:pt x="1772194" y="597989"/>
                  <a:pt x="1854925" y="574766"/>
                </a:cubicBezTo>
                <a:cubicBezTo>
                  <a:pt x="1937657" y="551543"/>
                  <a:pt x="2013131" y="519611"/>
                  <a:pt x="2090057" y="470263"/>
                </a:cubicBezTo>
                <a:cubicBezTo>
                  <a:pt x="2166983" y="420915"/>
                  <a:pt x="2245360" y="357052"/>
                  <a:pt x="2316480" y="278675"/>
                </a:cubicBezTo>
                <a:cubicBezTo>
                  <a:pt x="2387600" y="200298"/>
                  <a:pt x="2452188" y="100149"/>
                  <a:pt x="2516777" y="0"/>
                </a:cubicBezTo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B31AACAC-2748-1C48-BDCB-05D1DCD9EC75}"/>
              </a:ext>
            </a:extLst>
          </p:cNvPr>
          <p:cNvSpPr/>
          <p:nvPr/>
        </p:nvSpPr>
        <p:spPr>
          <a:xfrm>
            <a:off x="1500621" y="3521374"/>
            <a:ext cx="56560" cy="1404593"/>
          </a:xfrm>
          <a:custGeom>
            <a:avLst/>
            <a:gdLst>
              <a:gd name="connsiteX0" fmla="*/ 56560 w 56560"/>
              <a:gd name="connsiteY0" fmla="*/ 1404593 h 1404593"/>
              <a:gd name="connsiteX1" fmla="*/ 28280 w 56560"/>
              <a:gd name="connsiteY1" fmla="*/ 1150070 h 1404593"/>
              <a:gd name="connsiteX2" fmla="*/ 18853 w 56560"/>
              <a:gd name="connsiteY2" fmla="*/ 952107 h 1404593"/>
              <a:gd name="connsiteX3" fmla="*/ 9426 w 56560"/>
              <a:gd name="connsiteY3" fmla="*/ 659876 h 1404593"/>
              <a:gd name="connsiteX4" fmla="*/ 0 w 56560"/>
              <a:gd name="connsiteY4" fmla="*/ 301657 h 1404593"/>
              <a:gd name="connsiteX5" fmla="*/ 9426 w 56560"/>
              <a:gd name="connsiteY5" fmla="*/ 0 h 1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" h="1404593">
                <a:moveTo>
                  <a:pt x="56560" y="1404593"/>
                </a:moveTo>
                <a:cubicBezTo>
                  <a:pt x="45562" y="1315038"/>
                  <a:pt x="34564" y="1225484"/>
                  <a:pt x="28280" y="1150070"/>
                </a:cubicBezTo>
                <a:cubicBezTo>
                  <a:pt x="21996" y="1074656"/>
                  <a:pt x="21995" y="1033806"/>
                  <a:pt x="18853" y="952107"/>
                </a:cubicBezTo>
                <a:cubicBezTo>
                  <a:pt x="15711" y="870408"/>
                  <a:pt x="12568" y="768284"/>
                  <a:pt x="9426" y="659876"/>
                </a:cubicBezTo>
                <a:cubicBezTo>
                  <a:pt x="6284" y="551468"/>
                  <a:pt x="0" y="411636"/>
                  <a:pt x="0" y="301657"/>
                </a:cubicBezTo>
                <a:cubicBezTo>
                  <a:pt x="0" y="191678"/>
                  <a:pt x="4713" y="95839"/>
                  <a:pt x="9426" y="0"/>
                </a:cubicBezTo>
              </a:path>
            </a:pathLst>
          </a:custGeom>
          <a:noFill/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E4A876-7A21-2D4F-A405-6860AB780D3C}"/>
              </a:ext>
            </a:extLst>
          </p:cNvPr>
          <p:cNvSpPr/>
          <p:nvPr/>
        </p:nvSpPr>
        <p:spPr>
          <a:xfrm>
            <a:off x="4717260" y="3607300"/>
            <a:ext cx="643417" cy="589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9E3236E0-A756-0B4E-A2BD-A0274D71A8EC}"/>
              </a:ext>
            </a:extLst>
          </p:cNvPr>
          <p:cNvSpPr/>
          <p:nvPr/>
        </p:nvSpPr>
        <p:spPr>
          <a:xfrm>
            <a:off x="4787595" y="4139987"/>
            <a:ext cx="234462" cy="730467"/>
          </a:xfrm>
          <a:custGeom>
            <a:avLst/>
            <a:gdLst>
              <a:gd name="connsiteX0" fmla="*/ 234462 w 234462"/>
              <a:gd name="connsiteY0" fmla="*/ 0 h 664308"/>
              <a:gd name="connsiteX1" fmla="*/ 187569 w 234462"/>
              <a:gd name="connsiteY1" fmla="*/ 226646 h 664308"/>
              <a:gd name="connsiteX2" fmla="*/ 101600 w 234462"/>
              <a:gd name="connsiteY2" fmla="*/ 484554 h 664308"/>
              <a:gd name="connsiteX3" fmla="*/ 0 w 234462"/>
              <a:gd name="connsiteY3" fmla="*/ 664308 h 66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62" h="664308">
                <a:moveTo>
                  <a:pt x="234462" y="0"/>
                </a:moveTo>
                <a:cubicBezTo>
                  <a:pt x="222087" y="72943"/>
                  <a:pt x="209713" y="145887"/>
                  <a:pt x="187569" y="226646"/>
                </a:cubicBezTo>
                <a:cubicBezTo>
                  <a:pt x="165425" y="307405"/>
                  <a:pt x="132861" y="411610"/>
                  <a:pt x="101600" y="484554"/>
                </a:cubicBezTo>
                <a:cubicBezTo>
                  <a:pt x="70339" y="557498"/>
                  <a:pt x="35169" y="610903"/>
                  <a:pt x="0" y="66430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29476-47F1-2748-8F8A-ED88E33CDDA4}"/>
              </a:ext>
            </a:extLst>
          </p:cNvPr>
          <p:cNvSpPr/>
          <p:nvPr/>
        </p:nvSpPr>
        <p:spPr>
          <a:xfrm>
            <a:off x="4376851" y="126511"/>
            <a:ext cx="2036347" cy="4775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A085AEC-9106-EE43-9561-CE347D90334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5132A13-6412-2C42-9C00-496411FE40F4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33553781-9131-424E-8D07-92A59FEBD409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29AAC8FC-B4D2-624A-854C-D3C043BCD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任意形状 64">
              <a:extLst>
                <a:ext uri="{FF2B5EF4-FFF2-40B4-BE49-F238E27FC236}">
                  <a16:creationId xmlns:a16="http://schemas.microsoft.com/office/drawing/2014/main" id="{C56A928A-B415-FF44-81FC-F850A7540D2D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970E6FF-1194-9B41-8440-E4665F35A87E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395FDBA5-E54D-1F43-B7FD-9741B300C0D3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80" name="任意形状 79">
              <a:extLst>
                <a:ext uri="{FF2B5EF4-FFF2-40B4-BE49-F238E27FC236}">
                  <a16:creationId xmlns:a16="http://schemas.microsoft.com/office/drawing/2014/main" id="{C7EB66DD-94BE-2F43-A15C-F500FF448D03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81" name="Picture 24" descr="Allen Institute for AI">
              <a:extLst>
                <a:ext uri="{FF2B5EF4-FFF2-40B4-BE49-F238E27FC236}">
                  <a16:creationId xmlns:a16="http://schemas.microsoft.com/office/drawing/2014/main" id="{A6976F66-8F6B-FD41-A159-CEA7D7EC6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224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39" y="3721588"/>
            <a:ext cx="1" cy="214946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sp>
        <p:nvSpPr>
          <p:cNvPr id="2" name="任意形状 1">
            <a:extLst>
              <a:ext uri="{FF2B5EF4-FFF2-40B4-BE49-F238E27FC236}">
                <a16:creationId xmlns:a16="http://schemas.microsoft.com/office/drawing/2014/main" id="{B31AACAC-2748-1C48-BDCB-05D1DCD9EC75}"/>
              </a:ext>
            </a:extLst>
          </p:cNvPr>
          <p:cNvSpPr/>
          <p:nvPr/>
        </p:nvSpPr>
        <p:spPr>
          <a:xfrm>
            <a:off x="1500625" y="3521374"/>
            <a:ext cx="45719" cy="707611"/>
          </a:xfrm>
          <a:custGeom>
            <a:avLst/>
            <a:gdLst>
              <a:gd name="connsiteX0" fmla="*/ 56560 w 56560"/>
              <a:gd name="connsiteY0" fmla="*/ 1404593 h 1404593"/>
              <a:gd name="connsiteX1" fmla="*/ 28280 w 56560"/>
              <a:gd name="connsiteY1" fmla="*/ 1150070 h 1404593"/>
              <a:gd name="connsiteX2" fmla="*/ 18853 w 56560"/>
              <a:gd name="connsiteY2" fmla="*/ 952107 h 1404593"/>
              <a:gd name="connsiteX3" fmla="*/ 9426 w 56560"/>
              <a:gd name="connsiteY3" fmla="*/ 659876 h 1404593"/>
              <a:gd name="connsiteX4" fmla="*/ 0 w 56560"/>
              <a:gd name="connsiteY4" fmla="*/ 301657 h 1404593"/>
              <a:gd name="connsiteX5" fmla="*/ 9426 w 56560"/>
              <a:gd name="connsiteY5" fmla="*/ 0 h 1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" h="1404593">
                <a:moveTo>
                  <a:pt x="56560" y="1404593"/>
                </a:moveTo>
                <a:cubicBezTo>
                  <a:pt x="45562" y="1315038"/>
                  <a:pt x="34564" y="1225484"/>
                  <a:pt x="28280" y="1150070"/>
                </a:cubicBezTo>
                <a:cubicBezTo>
                  <a:pt x="21996" y="1074656"/>
                  <a:pt x="21995" y="1033806"/>
                  <a:pt x="18853" y="952107"/>
                </a:cubicBezTo>
                <a:cubicBezTo>
                  <a:pt x="15711" y="870408"/>
                  <a:pt x="12568" y="768284"/>
                  <a:pt x="9426" y="659876"/>
                </a:cubicBezTo>
                <a:cubicBezTo>
                  <a:pt x="6284" y="551468"/>
                  <a:pt x="0" y="411636"/>
                  <a:pt x="0" y="301657"/>
                </a:cubicBezTo>
                <a:cubicBezTo>
                  <a:pt x="0" y="191678"/>
                  <a:pt x="4713" y="95839"/>
                  <a:pt x="9426" y="0"/>
                </a:cubicBezTo>
              </a:path>
            </a:pathLst>
          </a:custGeom>
          <a:noFill/>
          <a:ln w="123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EF688-C575-1148-9021-DC9B4B235228}"/>
              </a:ext>
            </a:extLst>
          </p:cNvPr>
          <p:cNvSpPr/>
          <p:nvPr/>
        </p:nvSpPr>
        <p:spPr>
          <a:xfrm>
            <a:off x="1280302" y="3434195"/>
            <a:ext cx="435088" cy="78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80" name="任意形状 79">
            <a:extLst>
              <a:ext uri="{FF2B5EF4-FFF2-40B4-BE49-F238E27FC236}">
                <a16:creationId xmlns:a16="http://schemas.microsoft.com/office/drawing/2014/main" id="{C0682EE1-28A3-1A4A-B1BA-03DE6620DCCA}"/>
              </a:ext>
            </a:extLst>
          </p:cNvPr>
          <p:cNvSpPr/>
          <p:nvPr/>
        </p:nvSpPr>
        <p:spPr>
          <a:xfrm>
            <a:off x="3113964" y="4864095"/>
            <a:ext cx="1691161" cy="555919"/>
          </a:xfrm>
          <a:custGeom>
            <a:avLst/>
            <a:gdLst>
              <a:gd name="connsiteX0" fmla="*/ 0 w 2516777"/>
              <a:gd name="connsiteY0" fmla="*/ 827315 h 827315"/>
              <a:gd name="connsiteX1" fmla="*/ 269965 w 2516777"/>
              <a:gd name="connsiteY1" fmla="*/ 714103 h 827315"/>
              <a:gd name="connsiteX2" fmla="*/ 557348 w 2516777"/>
              <a:gd name="connsiteY2" fmla="*/ 661852 h 827315"/>
              <a:gd name="connsiteX3" fmla="*/ 1001485 w 2516777"/>
              <a:gd name="connsiteY3" fmla="*/ 653143 h 827315"/>
              <a:gd name="connsiteX4" fmla="*/ 1193074 w 2516777"/>
              <a:gd name="connsiteY4" fmla="*/ 653143 h 827315"/>
              <a:gd name="connsiteX5" fmla="*/ 1402080 w 2516777"/>
              <a:gd name="connsiteY5" fmla="*/ 635726 h 827315"/>
              <a:gd name="connsiteX6" fmla="*/ 1593668 w 2516777"/>
              <a:gd name="connsiteY6" fmla="*/ 609600 h 827315"/>
              <a:gd name="connsiteX7" fmla="*/ 1854925 w 2516777"/>
              <a:gd name="connsiteY7" fmla="*/ 574766 h 827315"/>
              <a:gd name="connsiteX8" fmla="*/ 2090057 w 2516777"/>
              <a:gd name="connsiteY8" fmla="*/ 470263 h 827315"/>
              <a:gd name="connsiteX9" fmla="*/ 2316480 w 2516777"/>
              <a:gd name="connsiteY9" fmla="*/ 278675 h 827315"/>
              <a:gd name="connsiteX10" fmla="*/ 2516777 w 2516777"/>
              <a:gd name="connsiteY10" fmla="*/ 0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6777" h="827315">
                <a:moveTo>
                  <a:pt x="0" y="827315"/>
                </a:moveTo>
                <a:cubicBezTo>
                  <a:pt x="88537" y="784497"/>
                  <a:pt x="177074" y="741680"/>
                  <a:pt x="269965" y="714103"/>
                </a:cubicBezTo>
                <a:cubicBezTo>
                  <a:pt x="362856" y="686526"/>
                  <a:pt x="435428" y="672012"/>
                  <a:pt x="557348" y="661852"/>
                </a:cubicBezTo>
                <a:cubicBezTo>
                  <a:pt x="679268" y="651692"/>
                  <a:pt x="895531" y="654594"/>
                  <a:pt x="1001485" y="653143"/>
                </a:cubicBezTo>
                <a:cubicBezTo>
                  <a:pt x="1107439" y="651692"/>
                  <a:pt x="1126308" y="656046"/>
                  <a:pt x="1193074" y="653143"/>
                </a:cubicBezTo>
                <a:cubicBezTo>
                  <a:pt x="1259840" y="650240"/>
                  <a:pt x="1335314" y="642983"/>
                  <a:pt x="1402080" y="635726"/>
                </a:cubicBezTo>
                <a:cubicBezTo>
                  <a:pt x="1468846" y="628469"/>
                  <a:pt x="1593668" y="609600"/>
                  <a:pt x="1593668" y="609600"/>
                </a:cubicBezTo>
                <a:cubicBezTo>
                  <a:pt x="1669142" y="599440"/>
                  <a:pt x="1772194" y="597989"/>
                  <a:pt x="1854925" y="574766"/>
                </a:cubicBezTo>
                <a:cubicBezTo>
                  <a:pt x="1937657" y="551543"/>
                  <a:pt x="2013131" y="519611"/>
                  <a:pt x="2090057" y="470263"/>
                </a:cubicBezTo>
                <a:cubicBezTo>
                  <a:pt x="2166983" y="420915"/>
                  <a:pt x="2245360" y="357052"/>
                  <a:pt x="2316480" y="278675"/>
                </a:cubicBezTo>
                <a:cubicBezTo>
                  <a:pt x="2387600" y="200298"/>
                  <a:pt x="2452188" y="100149"/>
                  <a:pt x="2516777" y="0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D146A48-4FB8-CC4B-AB82-2BB174B89572}"/>
              </a:ext>
            </a:extLst>
          </p:cNvPr>
          <p:cNvSpPr/>
          <p:nvPr/>
        </p:nvSpPr>
        <p:spPr>
          <a:xfrm>
            <a:off x="4787595" y="4139987"/>
            <a:ext cx="234462" cy="730467"/>
          </a:xfrm>
          <a:custGeom>
            <a:avLst/>
            <a:gdLst>
              <a:gd name="connsiteX0" fmla="*/ 234462 w 234462"/>
              <a:gd name="connsiteY0" fmla="*/ 0 h 664308"/>
              <a:gd name="connsiteX1" fmla="*/ 187569 w 234462"/>
              <a:gd name="connsiteY1" fmla="*/ 226646 h 664308"/>
              <a:gd name="connsiteX2" fmla="*/ 101600 w 234462"/>
              <a:gd name="connsiteY2" fmla="*/ 484554 h 664308"/>
              <a:gd name="connsiteX3" fmla="*/ 0 w 234462"/>
              <a:gd name="connsiteY3" fmla="*/ 664308 h 66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62" h="664308">
                <a:moveTo>
                  <a:pt x="234462" y="0"/>
                </a:moveTo>
                <a:cubicBezTo>
                  <a:pt x="222087" y="72943"/>
                  <a:pt x="209713" y="145887"/>
                  <a:pt x="187569" y="226646"/>
                </a:cubicBezTo>
                <a:cubicBezTo>
                  <a:pt x="165425" y="307405"/>
                  <a:pt x="132861" y="411610"/>
                  <a:pt x="101600" y="484554"/>
                </a:cubicBezTo>
                <a:cubicBezTo>
                  <a:pt x="70339" y="557498"/>
                  <a:pt x="35169" y="610903"/>
                  <a:pt x="0" y="664308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0"/>
            <a:ext cx="148733" cy="288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4"/>
            <a:ext cx="2036347" cy="4086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3B5497-D061-594D-B6C1-166BA3F182A8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BCD879B-521B-EB48-86E4-E5F2E58DBEB1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059981D8-59E8-9540-A7F0-7483C3C965B5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49" name="任意形状 48">
                <a:extLst>
                  <a:ext uri="{FF2B5EF4-FFF2-40B4-BE49-F238E27FC236}">
                    <a16:creationId xmlns:a16="http://schemas.microsoft.com/office/drawing/2014/main" id="{FF9D8EAA-683E-2948-ACCD-7E71E2B52224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2B755148-E719-BE42-A9AE-D06F928FD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E9410EE-53D1-A446-9E8B-FCB328F1BAA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C39E1FAE-AAEC-4949-9B38-057DC983D11E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A650AACA-1B7B-C84C-8680-721CDB1850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任意形状 101">
              <a:extLst>
                <a:ext uri="{FF2B5EF4-FFF2-40B4-BE49-F238E27FC236}">
                  <a16:creationId xmlns:a16="http://schemas.microsoft.com/office/drawing/2014/main" id="{FAA47215-0DEF-FF48-9338-0687B6AE32E2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6A83C4B-A106-654C-B2F5-37F79FDF3CAC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DB5F1405-84C9-0D4D-982F-F1B6B4F1DFF2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05" name="任意形状 104">
              <a:extLst>
                <a:ext uri="{FF2B5EF4-FFF2-40B4-BE49-F238E27FC236}">
                  <a16:creationId xmlns:a16="http://schemas.microsoft.com/office/drawing/2014/main" id="{247E5500-8E7D-0949-A76A-223BC7F897A2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06" name="Picture 24" descr="Allen Institute for AI">
              <a:extLst>
                <a:ext uri="{FF2B5EF4-FFF2-40B4-BE49-F238E27FC236}">
                  <a16:creationId xmlns:a16="http://schemas.microsoft.com/office/drawing/2014/main" id="{558273B9-256A-2445-B809-C7EE630CF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13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0" y="3034306"/>
            <a:ext cx="1" cy="283674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0"/>
            <a:ext cx="148733" cy="237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993913" cy="357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BABFC0-BE06-3045-96CD-D058EFADD166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91" name="圆角矩形 125">
              <a:extLst>
                <a:ext uri="{FF2B5EF4-FFF2-40B4-BE49-F238E27FC236}">
                  <a16:creationId xmlns:a16="http://schemas.microsoft.com/office/drawing/2014/main" id="{BCEE98A3-D04E-4D4A-9361-15D8B3F30319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92" name="Picture 14" descr="Open Ai Logo PNG Vectors Free Download">
              <a:extLst>
                <a:ext uri="{FF2B5EF4-FFF2-40B4-BE49-F238E27FC236}">
                  <a16:creationId xmlns:a16="http://schemas.microsoft.com/office/drawing/2014/main" id="{8866CFE6-3F64-034D-9E8D-2A925CED7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任意形状 117">
              <a:extLst>
                <a:ext uri="{FF2B5EF4-FFF2-40B4-BE49-F238E27FC236}">
                  <a16:creationId xmlns:a16="http://schemas.microsoft.com/office/drawing/2014/main" id="{E0BAF7A9-096D-F345-8E6B-C618E326FC10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7302E358-05FF-1444-AED5-F30A6AA7F7E5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16A8E164-FC0A-8E4D-A57E-8E305C7C5CA4}"/>
              </a:ext>
            </a:extLst>
          </p:cNvPr>
          <p:cNvSpPr/>
          <p:nvPr/>
        </p:nvSpPr>
        <p:spPr>
          <a:xfrm>
            <a:off x="1280301" y="3434195"/>
            <a:ext cx="435089" cy="152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86D61F-BBB1-6C4C-B378-5139034462C3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EF173C9-F328-B746-A1D0-E015BE9D22FE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113" name="圆角矩形 112">
                <a:extLst>
                  <a:ext uri="{FF2B5EF4-FFF2-40B4-BE49-F238E27FC236}">
                    <a16:creationId xmlns:a16="http://schemas.microsoft.com/office/drawing/2014/main" id="{0EF8576C-E95A-7944-A81F-B7CC88C60A18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114" name="任意形状 113">
                <a:extLst>
                  <a:ext uri="{FF2B5EF4-FFF2-40B4-BE49-F238E27FC236}">
                    <a16:creationId xmlns:a16="http://schemas.microsoft.com/office/drawing/2014/main" id="{76C7A6C9-F02D-104E-ACE9-984811279DF3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C30CE622-97CF-2742-B065-8FFDDA191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98DBBFCB-2F12-C540-8144-1383952591C3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FC06E43B-8B9D-0841-9F46-DE6BE0D99DA7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F7842E36-5360-134B-BEEA-E21F09FE5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任意形状 130">
              <a:extLst>
                <a:ext uri="{FF2B5EF4-FFF2-40B4-BE49-F238E27FC236}">
                  <a16:creationId xmlns:a16="http://schemas.microsoft.com/office/drawing/2014/main" id="{8537C70F-891A-6142-BD7E-650D3DF4324E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885A6BE-4835-F14D-8297-E0E787671660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D810C12F-2E1F-D643-A0FE-43430B28B096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34" name="任意形状 133">
              <a:extLst>
                <a:ext uri="{FF2B5EF4-FFF2-40B4-BE49-F238E27FC236}">
                  <a16:creationId xmlns:a16="http://schemas.microsoft.com/office/drawing/2014/main" id="{2BAB4568-74DB-5342-A5BD-FC43ADB9E6CC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35" name="Picture 24" descr="Allen Institute for AI">
              <a:extLst>
                <a:ext uri="{FF2B5EF4-FFF2-40B4-BE49-F238E27FC236}">
                  <a16:creationId xmlns:a16="http://schemas.microsoft.com/office/drawing/2014/main" id="{9A5F60E2-9157-B04C-A0AE-E9524BEAC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27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1" y="1949450"/>
            <a:ext cx="1" cy="3921602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2BD7E-03A6-7247-8A9E-10E1FCDFE296}"/>
              </a:ext>
            </a:extLst>
          </p:cNvPr>
          <p:cNvSpPr/>
          <p:nvPr/>
        </p:nvSpPr>
        <p:spPr>
          <a:xfrm>
            <a:off x="2263157" y="1319854"/>
            <a:ext cx="157617" cy="137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868171" cy="255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A2C7E0-1B5A-C647-9BFA-EA3D9A673C55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127" name="圆角矩形 279">
              <a:extLst>
                <a:ext uri="{FF2B5EF4-FFF2-40B4-BE49-F238E27FC236}">
                  <a16:creationId xmlns:a16="http://schemas.microsoft.com/office/drawing/2014/main" id="{369171C3-3642-6A47-8FD1-22B8CE17A713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2E184663-78FC-0642-BB31-C264BAD76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160" name="任意形状 159">
              <a:extLst>
                <a:ext uri="{FF2B5EF4-FFF2-40B4-BE49-F238E27FC236}">
                  <a16:creationId xmlns:a16="http://schemas.microsoft.com/office/drawing/2014/main" id="{3207DAEB-EED7-894A-8269-E5C97E394875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024AC82-311A-F549-8598-073FF9DE009F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7808048A-F3BE-E246-9BF1-2F6A3B576A47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169" name="圆角矩形 168">
                <a:extLst>
                  <a:ext uri="{FF2B5EF4-FFF2-40B4-BE49-F238E27FC236}">
                    <a16:creationId xmlns:a16="http://schemas.microsoft.com/office/drawing/2014/main" id="{E96E7B6C-DF58-C947-AB5E-31B8BB0C7F48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170" name="任意形状 169">
                <a:extLst>
                  <a:ext uri="{FF2B5EF4-FFF2-40B4-BE49-F238E27FC236}">
                    <a16:creationId xmlns:a16="http://schemas.microsoft.com/office/drawing/2014/main" id="{84F8C3FE-FBF7-4A40-B2D0-10B5F0B70B54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168" name="图形 167">
              <a:extLst>
                <a:ext uri="{FF2B5EF4-FFF2-40B4-BE49-F238E27FC236}">
                  <a16:creationId xmlns:a16="http://schemas.microsoft.com/office/drawing/2014/main" id="{9D3F2A35-CC18-584E-B343-F344D9449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B8DD3EB-EF90-4343-AE2F-230F57A9FBC6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186" name="圆角矩形 185">
              <a:extLst>
                <a:ext uri="{FF2B5EF4-FFF2-40B4-BE49-F238E27FC236}">
                  <a16:creationId xmlns:a16="http://schemas.microsoft.com/office/drawing/2014/main" id="{8C43D558-FCB6-9E4E-A515-6D718B91AE84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7" name="Picture 2">
              <a:extLst>
                <a:ext uri="{FF2B5EF4-FFF2-40B4-BE49-F238E27FC236}">
                  <a16:creationId xmlns:a16="http://schemas.microsoft.com/office/drawing/2014/main" id="{05F2CBBE-8FFD-2847-AE51-3E0F031FBC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任意形状 187">
              <a:extLst>
                <a:ext uri="{FF2B5EF4-FFF2-40B4-BE49-F238E27FC236}">
                  <a16:creationId xmlns:a16="http://schemas.microsoft.com/office/drawing/2014/main" id="{DFF875EE-4842-C04B-9C88-03A40A9C2B04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31E3C62-6EBD-914A-AFAA-A12079028157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20A138D6-73AB-624B-816C-52933EB93807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191" name="任意形状 190">
              <a:extLst>
                <a:ext uri="{FF2B5EF4-FFF2-40B4-BE49-F238E27FC236}">
                  <a16:creationId xmlns:a16="http://schemas.microsoft.com/office/drawing/2014/main" id="{B1A45586-34DD-DE4B-B6FE-3EC8711CD12D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192" name="Picture 24" descr="Allen Institute for AI">
              <a:extLst>
                <a:ext uri="{FF2B5EF4-FFF2-40B4-BE49-F238E27FC236}">
                  <a16:creationId xmlns:a16="http://schemas.microsoft.com/office/drawing/2014/main" id="{61170D6F-BEC4-0D4C-AC20-5AD1CF251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028C0189-4E98-4649-B44B-9E5E2FD28AE8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194" name="圆角矩形 246">
              <a:extLst>
                <a:ext uri="{FF2B5EF4-FFF2-40B4-BE49-F238E27FC236}">
                  <a16:creationId xmlns:a16="http://schemas.microsoft.com/office/drawing/2014/main" id="{9AFD3D3A-8431-174C-B2C4-D30283E2D625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195" name="任意形状 194">
              <a:extLst>
                <a:ext uri="{FF2B5EF4-FFF2-40B4-BE49-F238E27FC236}">
                  <a16:creationId xmlns:a16="http://schemas.microsoft.com/office/drawing/2014/main" id="{ED2B618E-77E1-944F-A2D2-6150FC9DC1D6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96" name="任意形状 195">
              <a:extLst>
                <a:ext uri="{FF2B5EF4-FFF2-40B4-BE49-F238E27FC236}">
                  <a16:creationId xmlns:a16="http://schemas.microsoft.com/office/drawing/2014/main" id="{66E0B7FB-186F-1C48-BCBA-A01FBC080411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97" name="Picture 18">
              <a:extLst>
                <a:ext uri="{FF2B5EF4-FFF2-40B4-BE49-F238E27FC236}">
                  <a16:creationId xmlns:a16="http://schemas.microsoft.com/office/drawing/2014/main" id="{CAB8D6D7-97AA-E649-A5F7-BA5ED4F42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2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3" y="666754"/>
            <a:ext cx="1" cy="5204303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3"/>
            <a:ext cx="1868171" cy="9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CD4F57C0-175B-C245-BD3B-5C1BA6DDE42D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176" name="圆角矩形 246">
              <a:extLst>
                <a:ext uri="{FF2B5EF4-FFF2-40B4-BE49-F238E27FC236}">
                  <a16:creationId xmlns:a16="http://schemas.microsoft.com/office/drawing/2014/main" id="{0672E19C-0626-314A-B94E-57432744747C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243" name="任意形状 242">
              <a:extLst>
                <a:ext uri="{FF2B5EF4-FFF2-40B4-BE49-F238E27FC236}">
                  <a16:creationId xmlns:a16="http://schemas.microsoft.com/office/drawing/2014/main" id="{A60B5531-666D-E54E-93D4-A9D59E98DB4E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4" name="任意形状 243">
              <a:extLst>
                <a:ext uri="{FF2B5EF4-FFF2-40B4-BE49-F238E27FC236}">
                  <a16:creationId xmlns:a16="http://schemas.microsoft.com/office/drawing/2014/main" id="{1D00786C-BF3B-2649-8C08-976C3F3A303D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230" name="Picture 18">
              <a:extLst>
                <a:ext uri="{FF2B5EF4-FFF2-40B4-BE49-F238E27FC236}">
                  <a16:creationId xmlns:a16="http://schemas.microsoft.com/office/drawing/2014/main" id="{CAECDFDB-7E14-AB4E-BD05-8ABDBD7F2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65D114-B02C-7443-878D-DD1D6C7B395D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464696DB-FF08-8D45-BD50-A37FA70A7200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191" name="图形 190">
              <a:extLst>
                <a:ext uri="{FF2B5EF4-FFF2-40B4-BE49-F238E27FC236}">
                  <a16:creationId xmlns:a16="http://schemas.microsoft.com/office/drawing/2014/main" id="{45ADABB2-B38E-514B-A5C4-F4228C241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263" name="任意形状 262">
              <a:extLst>
                <a:ext uri="{FF2B5EF4-FFF2-40B4-BE49-F238E27FC236}">
                  <a16:creationId xmlns:a16="http://schemas.microsoft.com/office/drawing/2014/main" id="{9E6DFF64-C19B-434C-9622-D1DD756E7CD3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C752265-E96C-3645-9F1F-840897DC0E7D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206" name="圆角矩形 205">
              <a:extLst>
                <a:ext uri="{FF2B5EF4-FFF2-40B4-BE49-F238E27FC236}">
                  <a16:creationId xmlns:a16="http://schemas.microsoft.com/office/drawing/2014/main" id="{C51E7E00-088D-A745-B139-E33D8ED384A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210" name="任意形状 209">
              <a:extLst>
                <a:ext uri="{FF2B5EF4-FFF2-40B4-BE49-F238E27FC236}">
                  <a16:creationId xmlns:a16="http://schemas.microsoft.com/office/drawing/2014/main" id="{9BA566B8-CDB6-EF49-A701-B3EDE63D933F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211" name="图形 210">
              <a:extLst>
                <a:ext uri="{FF2B5EF4-FFF2-40B4-BE49-F238E27FC236}">
                  <a16:creationId xmlns:a16="http://schemas.microsoft.com/office/drawing/2014/main" id="{08787BA7-6FEF-7844-A7D7-6BD7DBDD9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A887C3F8-F18B-7447-98C5-B266CCED22A8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889BCC8-6970-4141-91BF-C130C3FE9813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277" name="圆角矩形 279">
              <a:extLst>
                <a:ext uri="{FF2B5EF4-FFF2-40B4-BE49-F238E27FC236}">
                  <a16:creationId xmlns:a16="http://schemas.microsoft.com/office/drawing/2014/main" id="{551486DF-E7A8-5043-BCBF-8D57080D1F63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278" name="图形 277">
              <a:extLst>
                <a:ext uri="{FF2B5EF4-FFF2-40B4-BE49-F238E27FC236}">
                  <a16:creationId xmlns:a16="http://schemas.microsoft.com/office/drawing/2014/main" id="{DF31F27D-2E45-E54D-BBD3-30A9C3A92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279" name="任意形状 278">
              <a:extLst>
                <a:ext uri="{FF2B5EF4-FFF2-40B4-BE49-F238E27FC236}">
                  <a16:creationId xmlns:a16="http://schemas.microsoft.com/office/drawing/2014/main" id="{8EAFA191-8B6A-9F48-B365-0FD22482D726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62" name="组合 888">
            <a:extLst>
              <a:ext uri="{FF2B5EF4-FFF2-40B4-BE49-F238E27FC236}">
                <a16:creationId xmlns:a16="http://schemas.microsoft.com/office/drawing/2014/main" id="{98A119A6-19AC-0E43-99C4-4B95D0694616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64" name="圆角矩形 263">
              <a:extLst>
                <a:ext uri="{FF2B5EF4-FFF2-40B4-BE49-F238E27FC236}">
                  <a16:creationId xmlns:a16="http://schemas.microsoft.com/office/drawing/2014/main" id="{49F7E2B0-6F5D-B74D-A267-E66A270C64E0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65" name="图形 264">
              <a:extLst>
                <a:ext uri="{FF2B5EF4-FFF2-40B4-BE49-F238E27FC236}">
                  <a16:creationId xmlns:a16="http://schemas.microsoft.com/office/drawing/2014/main" id="{8ABCE421-84F7-4E44-8EB7-9AA754D11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9516129C-F5AC-1441-980B-15F7A202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5267F2EE-BFA8-C94B-A03A-5FE26925DCC9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7DD09924-D2C8-9241-9570-BC7AA6C8FBC8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270" name="圆角矩形 269">
                <a:extLst>
                  <a:ext uri="{FF2B5EF4-FFF2-40B4-BE49-F238E27FC236}">
                    <a16:creationId xmlns:a16="http://schemas.microsoft.com/office/drawing/2014/main" id="{9D69D544-1A8C-FD4E-8C9A-D92E4E2FA640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271" name="任意形状 270">
                <a:extLst>
                  <a:ext uri="{FF2B5EF4-FFF2-40B4-BE49-F238E27FC236}">
                    <a16:creationId xmlns:a16="http://schemas.microsoft.com/office/drawing/2014/main" id="{DEB351DA-CD8D-4447-80E4-FBC09CD0FDAF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F303D169-196C-6641-81C2-A3C10FDCA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8F4D13A3-743F-9746-A185-4BD838A6CDF3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290" name="圆角矩形 289">
              <a:extLst>
                <a:ext uri="{FF2B5EF4-FFF2-40B4-BE49-F238E27FC236}">
                  <a16:creationId xmlns:a16="http://schemas.microsoft.com/office/drawing/2014/main" id="{A814ECD9-1E27-3940-BAF5-84324B434FAA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91" name="Picture 2">
              <a:extLst>
                <a:ext uri="{FF2B5EF4-FFF2-40B4-BE49-F238E27FC236}">
                  <a16:creationId xmlns:a16="http://schemas.microsoft.com/office/drawing/2014/main" id="{1AC77226-72F6-9A4E-88D3-10405DEAF1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3" name="任意形状 292">
              <a:extLst>
                <a:ext uri="{FF2B5EF4-FFF2-40B4-BE49-F238E27FC236}">
                  <a16:creationId xmlns:a16="http://schemas.microsoft.com/office/drawing/2014/main" id="{B158B3B1-B2F0-0D45-B4C9-810028F745CB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866664F3-4FBE-FF42-B134-FA8B103C8B0E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295" name="圆角矩形 294">
              <a:extLst>
                <a:ext uri="{FF2B5EF4-FFF2-40B4-BE49-F238E27FC236}">
                  <a16:creationId xmlns:a16="http://schemas.microsoft.com/office/drawing/2014/main" id="{785B36ED-B2EC-C249-AAA5-C22C3D69B5B4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96" name="任意形状 295">
              <a:extLst>
                <a:ext uri="{FF2B5EF4-FFF2-40B4-BE49-F238E27FC236}">
                  <a16:creationId xmlns:a16="http://schemas.microsoft.com/office/drawing/2014/main" id="{32E8775A-F234-A14D-B26F-4351E9033BFB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97" name="Picture 24" descr="Allen Institute for AI">
              <a:extLst>
                <a:ext uri="{FF2B5EF4-FFF2-40B4-BE49-F238E27FC236}">
                  <a16:creationId xmlns:a16="http://schemas.microsoft.com/office/drawing/2014/main" id="{BDB3FB31-A749-9146-841A-100540DD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66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2496112" y="3797455"/>
            <a:ext cx="828686" cy="785346"/>
            <a:chOff x="4992456" y="3905405"/>
            <a:chExt cx="828686" cy="785346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92456" y="3945793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59181" y="390540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2716769" y="5337658"/>
            <a:ext cx="822725" cy="528609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1304" y="5315738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59745" y="331800"/>
            <a:ext cx="1" cy="5539254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94843" y="4815199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2019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87754" y="5228554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2018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4376851" y="5070570"/>
            <a:ext cx="892587" cy="262421"/>
            <a:chOff x="7252611" y="7706636"/>
            <a:chExt cx="1328343" cy="390534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2405" y="7706636"/>
              <a:ext cx="449485" cy="204182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1150652" y="4931710"/>
            <a:ext cx="495544" cy="239377"/>
            <a:chOff x="2451406" y="7499983"/>
            <a:chExt cx="737466" cy="356240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51406" y="7499983"/>
              <a:ext cx="362938" cy="204182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2208352" y="5709107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2544126" y="5590488"/>
            <a:ext cx="260408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1792410" y="5631972"/>
            <a:ext cx="408895" cy="1201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06" b="1" spc="-34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06" b="1" spc="-34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1505455" y="3591670"/>
            <a:ext cx="1560148" cy="1868996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28563" y="5205707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05" b="1" spc="-40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3089974" y="416130"/>
            <a:ext cx="2095011" cy="5071334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1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80797" y="5257623"/>
              <a:ext cx="680956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05" b="1" spc="-40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23702" y="4227171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33674" y="4203918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90152" y="4139987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2020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2411886" y="4574842"/>
            <a:ext cx="129820" cy="182419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19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1547816" y="4308548"/>
            <a:ext cx="433351" cy="461027"/>
            <a:chOff x="4044156" y="4416494"/>
            <a:chExt cx="433351" cy="461027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6354" y="4416494"/>
              <a:ext cx="252877" cy="217223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70" b="1" spc="-34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4780280" y="4672388"/>
            <a:ext cx="838111" cy="313492"/>
            <a:chOff x="7276620" y="4780338"/>
            <a:chExt cx="838111" cy="313492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5112" y="478033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2506901" y="4273494"/>
            <a:ext cx="306884" cy="293615"/>
            <a:chOff x="5003245" y="4381440"/>
            <a:chExt cx="306884" cy="293615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2086" y="4381440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516049" y="4503449"/>
            <a:ext cx="1166384" cy="677356"/>
            <a:chOff x="3012393" y="4611399"/>
            <a:chExt cx="1166384" cy="677356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12393" y="4611399"/>
              <a:ext cx="41396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06" b="1" spc="-34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1598397" y="4595524"/>
            <a:ext cx="691088" cy="467626"/>
            <a:chOff x="4094741" y="4703474"/>
            <a:chExt cx="691088" cy="467626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18462" y="4703474"/>
              <a:ext cx="302034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4065660" y="4461456"/>
            <a:ext cx="785161" cy="398235"/>
            <a:chOff x="6562000" y="4569402"/>
            <a:chExt cx="785161" cy="398235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2000" y="4569402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06" b="1" spc="-34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428393" y="4902389"/>
            <a:ext cx="6724928" cy="2119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2327551" y="1319854"/>
            <a:ext cx="962572" cy="4124495"/>
            <a:chOff x="4823895" y="1427800"/>
            <a:chExt cx="945303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64169" y="4969918"/>
              <a:ext cx="805029" cy="18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5" b="1" spc="-40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05" b="1" spc="-40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2019275" y="4331923"/>
            <a:ext cx="415244" cy="357430"/>
            <a:chOff x="4515619" y="4439873"/>
            <a:chExt cx="415244" cy="357430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15619" y="4439873"/>
              <a:ext cx="243878" cy="13720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419109" y="3694982"/>
            <a:ext cx="6724928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85559" y="3607798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2021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1523647" y="3893856"/>
            <a:ext cx="655461" cy="341014"/>
            <a:chOff x="4019987" y="4001806"/>
            <a:chExt cx="655461" cy="341014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35957" y="4001806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722513" y="3988760"/>
            <a:ext cx="778723" cy="380709"/>
            <a:chOff x="3218853" y="4096706"/>
            <a:chExt cx="778723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8853" y="4111001"/>
              <a:ext cx="418911" cy="13720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23706" y="2664086"/>
            <a:ext cx="6724927" cy="942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39258" y="2649151"/>
            <a:ext cx="46513" cy="46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10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90152" y="2586320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2022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0D053A-36BF-A649-8934-36A0DF1B6683}"/>
              </a:ext>
            </a:extLst>
          </p:cNvPr>
          <p:cNvSpPr/>
          <p:nvPr/>
        </p:nvSpPr>
        <p:spPr>
          <a:xfrm>
            <a:off x="4376851" y="126515"/>
            <a:ext cx="1868171" cy="299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5189891" y="2687819"/>
            <a:ext cx="782659" cy="486630"/>
            <a:chOff x="7686231" y="2795769"/>
            <a:chExt cx="782659" cy="486630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29598" y="2795769"/>
              <a:ext cx="467981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4079023" y="2690493"/>
            <a:ext cx="1043304" cy="478548"/>
            <a:chOff x="6575367" y="2798443"/>
            <a:chExt cx="1043304" cy="478548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75367" y="2798443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4054304" y="2997979"/>
            <a:ext cx="1054054" cy="398503"/>
            <a:chOff x="6550648" y="3105925"/>
            <a:chExt cx="1054054" cy="398503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550648" y="310592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3628501" y="2818845"/>
            <a:ext cx="1476289" cy="831266"/>
            <a:chOff x="6124841" y="2926795"/>
            <a:chExt cx="1476289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24841" y="2943864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4621075" y="2679454"/>
            <a:ext cx="507054" cy="313385"/>
            <a:chOff x="7117419" y="2787400"/>
            <a:chExt cx="507054" cy="313385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17419" y="2787536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5188760" y="2648301"/>
            <a:ext cx="1144643" cy="648446"/>
            <a:chOff x="7685100" y="2756251"/>
            <a:chExt cx="1144643" cy="648446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35447" y="2756251"/>
              <a:ext cx="247788" cy="205802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03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5060950" y="3375281"/>
            <a:ext cx="1346598" cy="781541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54464" y="348623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3024115" y="2709074"/>
            <a:ext cx="1997178" cy="1700940"/>
            <a:chOff x="5520459" y="2817024"/>
            <a:chExt cx="1997178" cy="1700940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20459" y="2817024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5820590" y="3148590"/>
            <a:ext cx="861867" cy="702095"/>
            <a:chOff x="8316930" y="3256536"/>
            <a:chExt cx="861867" cy="702095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1362" y="3256536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10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4467239" y="3893478"/>
            <a:ext cx="523071" cy="456272"/>
            <a:chOff x="6963579" y="4001428"/>
            <a:chExt cx="523071" cy="456272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3579" y="4001428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075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419109" y="1066923"/>
            <a:ext cx="6724928" cy="21053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85559" y="979733"/>
            <a:ext cx="333550" cy="17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06" b="1" dirty="0">
                <a:solidFill>
                  <a:schemeClr val="tx1"/>
                </a:solidFill>
              </a:rPr>
              <a:t>2023</a:t>
            </a:r>
            <a:endParaRPr kumimoji="1" lang="zh-CN" altLang="en-US" sz="806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4589108" y="1242011"/>
            <a:ext cx="483577" cy="687659"/>
            <a:chOff x="7085448" y="1349957"/>
            <a:chExt cx="483577" cy="687659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85448" y="1349957"/>
              <a:ext cx="359066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4216135" y="1124564"/>
            <a:ext cx="919216" cy="1180159"/>
            <a:chOff x="6712479" y="1232510"/>
            <a:chExt cx="919216" cy="1180159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2479" y="1232510"/>
              <a:ext cx="418911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5210385" y="1854617"/>
            <a:ext cx="450761" cy="380625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69660" y="1965411"/>
              <a:ext cx="243878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5216309" y="1237961"/>
            <a:ext cx="714559" cy="341740"/>
            <a:chOff x="7712649" y="1345911"/>
            <a:chExt cx="714559" cy="341740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727028" y="1345911"/>
              <a:ext cx="533537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75260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5204152" y="2102471"/>
            <a:ext cx="820169" cy="382549"/>
            <a:chOff x="7700492" y="2210417"/>
            <a:chExt cx="820169" cy="382549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45904" y="2210417"/>
              <a:ext cx="240650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0082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5674882" y="1851346"/>
            <a:ext cx="583352" cy="468580"/>
            <a:chOff x="8171226" y="1959296"/>
            <a:chExt cx="583352" cy="468580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198620" y="195929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4560793" y="1731292"/>
            <a:ext cx="581352" cy="311287"/>
            <a:chOff x="7057137" y="1839238"/>
            <a:chExt cx="581352" cy="311287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57137" y="1839238"/>
              <a:ext cx="574953" cy="311287"/>
              <a:chOff x="7057137" y="1839238"/>
              <a:chExt cx="574953" cy="311287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57137" y="1839238"/>
                <a:ext cx="302034" cy="13720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10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4614168" y="1967451"/>
            <a:ext cx="518367" cy="272130"/>
            <a:chOff x="7110508" y="2075401"/>
            <a:chExt cx="518367" cy="272130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110508" y="2075401"/>
              <a:ext cx="186283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2325547" y="1973412"/>
            <a:ext cx="506245" cy="436182"/>
            <a:chOff x="4821887" y="2081362"/>
            <a:chExt cx="506245" cy="436182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4056" y="2081362"/>
              <a:ext cx="183818" cy="13720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2264120" y="1174712"/>
            <a:ext cx="214626" cy="14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5878362" y="1076931"/>
            <a:ext cx="1249563" cy="1915951"/>
            <a:chOff x="8374702" y="1184877"/>
            <a:chExt cx="1249563" cy="1915951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099567" y="1184877"/>
              <a:ext cx="38398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05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137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6269486" y="2355934"/>
            <a:ext cx="863425" cy="1448146"/>
            <a:chOff x="8765826" y="2463884"/>
            <a:chExt cx="863425" cy="1448146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29908" y="2463884"/>
              <a:ext cx="474255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364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3274737" y="1251296"/>
            <a:ext cx="558520" cy="2433306"/>
            <a:chOff x="5771081" y="1359246"/>
            <a:chExt cx="558520" cy="2433306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1081" y="1359246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4027366" y="1504290"/>
            <a:ext cx="1094726" cy="1539138"/>
            <a:chOff x="6523710" y="1612240"/>
            <a:chExt cx="1094726" cy="1539138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23710" y="1613843"/>
              <a:ext cx="41336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3524659" y="2356153"/>
            <a:ext cx="784373" cy="775388"/>
            <a:chOff x="6020999" y="2464103"/>
            <a:chExt cx="784373" cy="775388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23982" y="2464103"/>
              <a:ext cx="643473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5204621" y="2479162"/>
            <a:ext cx="511540" cy="297474"/>
            <a:chOff x="7700965" y="2587112"/>
            <a:chExt cx="511540" cy="297474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80322" y="2587112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18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5185543" y="2757321"/>
            <a:ext cx="1702615" cy="657870"/>
            <a:chOff x="7681883" y="2865271"/>
            <a:chExt cx="1702615" cy="657870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85045" y="2865271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4339565" y="2228425"/>
            <a:ext cx="728526" cy="677652"/>
            <a:chOff x="6835909" y="2336375"/>
            <a:chExt cx="728526" cy="677652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835909" y="2336375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1FE6D513-ACEF-1041-A49B-4DC9D0540B12}"/>
              </a:ext>
            </a:extLst>
          </p:cNvPr>
          <p:cNvGrpSpPr/>
          <p:nvPr/>
        </p:nvGrpSpPr>
        <p:grpSpPr>
          <a:xfrm>
            <a:off x="4634572" y="634860"/>
            <a:ext cx="510484" cy="318488"/>
            <a:chOff x="7130916" y="742810"/>
            <a:chExt cx="510484" cy="318488"/>
          </a:xfrm>
        </p:grpSpPr>
        <p:sp>
          <p:nvSpPr>
            <p:cNvPr id="264" name="圆角矩形 264">
              <a:extLst>
                <a:ext uri="{FF2B5EF4-FFF2-40B4-BE49-F238E27FC236}">
                  <a16:creationId xmlns:a16="http://schemas.microsoft.com/office/drawing/2014/main" id="{0D2AA701-F885-1748-AB4B-70742713D7C8}"/>
                </a:ext>
              </a:extLst>
            </p:cNvPr>
            <p:cNvSpPr/>
            <p:nvPr/>
          </p:nvSpPr>
          <p:spPr>
            <a:xfrm>
              <a:off x="7130916" y="742810"/>
              <a:ext cx="298038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GPT-4</a:t>
              </a:r>
            </a:p>
          </p:txBody>
        </p:sp>
        <p:pic>
          <p:nvPicPr>
            <p:cNvPr id="266" name="Picture 14" descr="Open Ai Logo PNG Vectors Free Download">
              <a:extLst>
                <a:ext uri="{FF2B5EF4-FFF2-40B4-BE49-F238E27FC236}">
                  <a16:creationId xmlns:a16="http://schemas.microsoft.com/office/drawing/2014/main" id="{1A447ABB-AF5B-8F43-BE2E-766AB2F87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86" y="75043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任意形状 271">
              <a:extLst>
                <a:ext uri="{FF2B5EF4-FFF2-40B4-BE49-F238E27FC236}">
                  <a16:creationId xmlns:a16="http://schemas.microsoft.com/office/drawing/2014/main" id="{21647CC6-ADCB-D84B-A2F5-87F6DC236996}"/>
                </a:ext>
              </a:extLst>
            </p:cNvPr>
            <p:cNvSpPr/>
            <p:nvPr/>
          </p:nvSpPr>
          <p:spPr>
            <a:xfrm>
              <a:off x="7271591" y="885745"/>
              <a:ext cx="369809" cy="175553"/>
            </a:xfrm>
            <a:custGeom>
              <a:avLst/>
              <a:gdLst>
                <a:gd name="connsiteX0" fmla="*/ 540327 w 540327"/>
                <a:gd name="connsiteY0" fmla="*/ 261257 h 261257"/>
                <a:gd name="connsiteX1" fmla="*/ 522514 w 540327"/>
                <a:gd name="connsiteY1" fmla="*/ 172192 h 261257"/>
                <a:gd name="connsiteX2" fmla="*/ 463137 w 540327"/>
                <a:gd name="connsiteY2" fmla="*/ 112816 h 261257"/>
                <a:gd name="connsiteX3" fmla="*/ 332509 w 540327"/>
                <a:gd name="connsiteY3" fmla="*/ 89065 h 261257"/>
                <a:gd name="connsiteX4" fmla="*/ 136566 w 540327"/>
                <a:gd name="connsiteY4" fmla="*/ 89065 h 261257"/>
                <a:gd name="connsiteX5" fmla="*/ 47501 w 540327"/>
                <a:gd name="connsiteY5" fmla="*/ 71252 h 261257"/>
                <a:gd name="connsiteX6" fmla="*/ 0 w 540327"/>
                <a:gd name="connsiteY6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327" h="261257">
                  <a:moveTo>
                    <a:pt x="540327" y="261257"/>
                  </a:moveTo>
                  <a:cubicBezTo>
                    <a:pt x="537853" y="229094"/>
                    <a:pt x="535379" y="196932"/>
                    <a:pt x="522514" y="172192"/>
                  </a:cubicBezTo>
                  <a:cubicBezTo>
                    <a:pt x="509649" y="147452"/>
                    <a:pt x="494805" y="126671"/>
                    <a:pt x="463137" y="112816"/>
                  </a:cubicBezTo>
                  <a:cubicBezTo>
                    <a:pt x="431469" y="98961"/>
                    <a:pt x="386937" y="93023"/>
                    <a:pt x="332509" y="89065"/>
                  </a:cubicBezTo>
                  <a:cubicBezTo>
                    <a:pt x="278081" y="85107"/>
                    <a:pt x="184067" y="92034"/>
                    <a:pt x="136566" y="89065"/>
                  </a:cubicBezTo>
                  <a:cubicBezTo>
                    <a:pt x="89065" y="86096"/>
                    <a:pt x="70262" y="86096"/>
                    <a:pt x="47501" y="71252"/>
                  </a:cubicBezTo>
                  <a:cubicBezTo>
                    <a:pt x="24740" y="56408"/>
                    <a:pt x="12370" y="2820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7DD40B56-44C0-0B4B-B565-C2C45DA686C9}"/>
              </a:ext>
            </a:extLst>
          </p:cNvPr>
          <p:cNvGrpSpPr/>
          <p:nvPr/>
        </p:nvGrpSpPr>
        <p:grpSpPr>
          <a:xfrm>
            <a:off x="2389012" y="583293"/>
            <a:ext cx="327723" cy="1635216"/>
            <a:chOff x="4885352" y="691243"/>
            <a:chExt cx="327723" cy="1635216"/>
          </a:xfrm>
        </p:grpSpPr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79A42CF9-86EE-6145-9935-27A865FB270E}"/>
                </a:ext>
              </a:extLst>
            </p:cNvPr>
            <p:cNvSpPr/>
            <p:nvPr/>
          </p:nvSpPr>
          <p:spPr>
            <a:xfrm>
              <a:off x="4886653" y="691243"/>
              <a:ext cx="190478" cy="224787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  <a:endParaRPr kumimoji="1" lang="en-US" altLang="zh-CN" sz="806" b="1" spc="-40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06" b="1" spc="-40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CF187AE9-BDE3-2441-A03D-73F3CA38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093239" y="742848"/>
              <a:ext cx="119836" cy="124935"/>
            </a:xfrm>
            <a:prstGeom prst="rect">
              <a:avLst/>
            </a:prstGeom>
          </p:spPr>
        </p:pic>
        <p:sp>
          <p:nvSpPr>
            <p:cNvPr id="281" name="任意形状 280">
              <a:extLst>
                <a:ext uri="{FF2B5EF4-FFF2-40B4-BE49-F238E27FC236}">
                  <a16:creationId xmlns:a16="http://schemas.microsoft.com/office/drawing/2014/main" id="{FC8D642A-8807-2841-A2D8-F0CA47AE1BD2}"/>
                </a:ext>
              </a:extLst>
            </p:cNvPr>
            <p:cNvSpPr/>
            <p:nvPr/>
          </p:nvSpPr>
          <p:spPr>
            <a:xfrm>
              <a:off x="4885352" y="916534"/>
              <a:ext cx="99543" cy="1409925"/>
            </a:xfrm>
            <a:custGeom>
              <a:avLst/>
              <a:gdLst>
                <a:gd name="connsiteX0" fmla="*/ 0 w 190500"/>
                <a:gd name="connsiteY0" fmla="*/ 2120900 h 2120900"/>
                <a:gd name="connsiteX1" fmla="*/ 101600 w 190500"/>
                <a:gd name="connsiteY1" fmla="*/ 2032000 h 2120900"/>
                <a:gd name="connsiteX2" fmla="*/ 139700 w 190500"/>
                <a:gd name="connsiteY2" fmla="*/ 1816100 h 2120900"/>
                <a:gd name="connsiteX3" fmla="*/ 165100 w 190500"/>
                <a:gd name="connsiteY3" fmla="*/ 1257300 h 2120900"/>
                <a:gd name="connsiteX4" fmla="*/ 190500 w 190500"/>
                <a:gd name="connsiteY4" fmla="*/ 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120900">
                  <a:moveTo>
                    <a:pt x="0" y="2120900"/>
                  </a:moveTo>
                  <a:cubicBezTo>
                    <a:pt x="39158" y="2101850"/>
                    <a:pt x="78317" y="2082800"/>
                    <a:pt x="101600" y="2032000"/>
                  </a:cubicBezTo>
                  <a:cubicBezTo>
                    <a:pt x="124883" y="1981200"/>
                    <a:pt x="129117" y="1945217"/>
                    <a:pt x="139700" y="1816100"/>
                  </a:cubicBezTo>
                  <a:cubicBezTo>
                    <a:pt x="150283" y="1686983"/>
                    <a:pt x="156633" y="1559983"/>
                    <a:pt x="165100" y="1257300"/>
                  </a:cubicBezTo>
                  <a:cubicBezTo>
                    <a:pt x="173567" y="954617"/>
                    <a:pt x="182033" y="477308"/>
                    <a:pt x="19050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8FC8D0C0-F3A8-1042-9196-6233981D1989}"/>
              </a:ext>
            </a:extLst>
          </p:cNvPr>
          <p:cNvGrpSpPr/>
          <p:nvPr/>
        </p:nvGrpSpPr>
        <p:grpSpPr>
          <a:xfrm>
            <a:off x="5175431" y="625764"/>
            <a:ext cx="1609071" cy="2699329"/>
            <a:chOff x="7671771" y="733710"/>
            <a:chExt cx="1609071" cy="2699329"/>
          </a:xfrm>
        </p:grpSpPr>
        <p:sp>
          <p:nvSpPr>
            <p:cNvPr id="270" name="圆角矩形 197">
              <a:extLst>
                <a:ext uri="{FF2B5EF4-FFF2-40B4-BE49-F238E27FC236}">
                  <a16:creationId xmlns:a16="http://schemas.microsoft.com/office/drawing/2014/main" id="{501117A8-7D4C-D844-B4FC-865718EB1308}"/>
                </a:ext>
              </a:extLst>
            </p:cNvPr>
            <p:cNvSpPr/>
            <p:nvPr/>
          </p:nvSpPr>
          <p:spPr>
            <a:xfrm>
              <a:off x="8783339" y="733710"/>
              <a:ext cx="35764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</a:t>
              </a:r>
            </a:p>
          </p:txBody>
        </p:sp>
        <p:pic>
          <p:nvPicPr>
            <p:cNvPr id="278" name="Picture 2" descr="Claude">
              <a:extLst>
                <a:ext uri="{FF2B5EF4-FFF2-40B4-BE49-F238E27FC236}">
                  <a16:creationId xmlns:a16="http://schemas.microsoft.com/office/drawing/2014/main" id="{671B4903-DBB4-144B-88F7-3F7FFDCA5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7955" y="7451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任意形状 282">
              <a:extLst>
                <a:ext uri="{FF2B5EF4-FFF2-40B4-BE49-F238E27FC236}">
                  <a16:creationId xmlns:a16="http://schemas.microsoft.com/office/drawing/2014/main" id="{43321DA2-0A4A-C745-AEE5-E89D07810A64}"/>
                </a:ext>
              </a:extLst>
            </p:cNvPr>
            <p:cNvSpPr/>
            <p:nvPr/>
          </p:nvSpPr>
          <p:spPr>
            <a:xfrm>
              <a:off x="7671771" y="877766"/>
              <a:ext cx="1287389" cy="2555273"/>
            </a:xfrm>
            <a:custGeom>
              <a:avLst/>
              <a:gdLst>
                <a:gd name="connsiteX0" fmla="*/ 0 w 1915885"/>
                <a:gd name="connsiteY0" fmla="*/ 3802743 h 3802743"/>
                <a:gd name="connsiteX1" fmla="*/ 116114 w 1915885"/>
                <a:gd name="connsiteY1" fmla="*/ 3512457 h 3802743"/>
                <a:gd name="connsiteX2" fmla="*/ 420914 w 1915885"/>
                <a:gd name="connsiteY2" fmla="*/ 3381828 h 3802743"/>
                <a:gd name="connsiteX3" fmla="*/ 957942 w 1915885"/>
                <a:gd name="connsiteY3" fmla="*/ 3323771 h 3802743"/>
                <a:gd name="connsiteX4" fmla="*/ 1378857 w 1915885"/>
                <a:gd name="connsiteY4" fmla="*/ 3280228 h 3802743"/>
                <a:gd name="connsiteX5" fmla="*/ 1683657 w 1915885"/>
                <a:gd name="connsiteY5" fmla="*/ 3120571 h 3802743"/>
                <a:gd name="connsiteX6" fmla="*/ 1814285 w 1915885"/>
                <a:gd name="connsiteY6" fmla="*/ 2743200 h 3802743"/>
                <a:gd name="connsiteX7" fmla="*/ 1872342 w 1915885"/>
                <a:gd name="connsiteY7" fmla="*/ 1944914 h 3802743"/>
                <a:gd name="connsiteX8" fmla="*/ 1901371 w 1915885"/>
                <a:gd name="connsiteY8" fmla="*/ 1393371 h 3802743"/>
                <a:gd name="connsiteX9" fmla="*/ 1915885 w 1915885"/>
                <a:gd name="connsiteY9" fmla="*/ 0 h 380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5885" h="3802743">
                  <a:moveTo>
                    <a:pt x="0" y="3802743"/>
                  </a:moveTo>
                  <a:cubicBezTo>
                    <a:pt x="22981" y="3692676"/>
                    <a:pt x="45962" y="3582609"/>
                    <a:pt x="116114" y="3512457"/>
                  </a:cubicBezTo>
                  <a:cubicBezTo>
                    <a:pt x="186266" y="3442304"/>
                    <a:pt x="280609" y="3413276"/>
                    <a:pt x="420914" y="3381828"/>
                  </a:cubicBezTo>
                  <a:cubicBezTo>
                    <a:pt x="561219" y="3350380"/>
                    <a:pt x="957942" y="3323771"/>
                    <a:pt x="957942" y="3323771"/>
                  </a:cubicBezTo>
                  <a:cubicBezTo>
                    <a:pt x="1117599" y="3306838"/>
                    <a:pt x="1257905" y="3314095"/>
                    <a:pt x="1378857" y="3280228"/>
                  </a:cubicBezTo>
                  <a:cubicBezTo>
                    <a:pt x="1499809" y="3246361"/>
                    <a:pt x="1611086" y="3210076"/>
                    <a:pt x="1683657" y="3120571"/>
                  </a:cubicBezTo>
                  <a:cubicBezTo>
                    <a:pt x="1756228" y="3031066"/>
                    <a:pt x="1782838" y="2939143"/>
                    <a:pt x="1814285" y="2743200"/>
                  </a:cubicBezTo>
                  <a:cubicBezTo>
                    <a:pt x="1845732" y="2547257"/>
                    <a:pt x="1857828" y="2169885"/>
                    <a:pt x="1872342" y="1944914"/>
                  </a:cubicBezTo>
                  <a:cubicBezTo>
                    <a:pt x="1886856" y="1719943"/>
                    <a:pt x="1894114" y="1717523"/>
                    <a:pt x="1901371" y="1393371"/>
                  </a:cubicBezTo>
                  <a:cubicBezTo>
                    <a:pt x="1908628" y="1069219"/>
                    <a:pt x="1912256" y="534609"/>
                    <a:pt x="191588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EA169346-F06F-F342-8F5D-C3BF726B2276}"/>
              </a:ext>
            </a:extLst>
          </p:cNvPr>
          <p:cNvGrpSpPr/>
          <p:nvPr/>
        </p:nvGrpSpPr>
        <p:grpSpPr>
          <a:xfrm>
            <a:off x="3801812" y="754918"/>
            <a:ext cx="1344523" cy="347662"/>
            <a:chOff x="6298152" y="862868"/>
            <a:chExt cx="1344523" cy="347662"/>
          </a:xfrm>
        </p:grpSpPr>
        <p:sp>
          <p:nvSpPr>
            <p:cNvPr id="265" name="圆角矩形 268">
              <a:extLst>
                <a:ext uri="{FF2B5EF4-FFF2-40B4-BE49-F238E27FC236}">
                  <a16:creationId xmlns:a16="http://schemas.microsoft.com/office/drawing/2014/main" id="{CD327677-6677-3F47-8493-6F6AFAF4FA8D}"/>
                </a:ext>
              </a:extLst>
            </p:cNvPr>
            <p:cNvSpPr/>
            <p:nvPr/>
          </p:nvSpPr>
          <p:spPr>
            <a:xfrm>
              <a:off x="6298152" y="862868"/>
              <a:ext cx="302034" cy="13720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LLaMA</a:t>
              </a:r>
              <a:endParaRPr kumimoji="1" lang="en-US" altLang="zh-CN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4B4E3943-08C7-4746-9388-DEDA5602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6612779" y="882139"/>
              <a:ext cx="151948" cy="99913"/>
            </a:xfrm>
            <a:prstGeom prst="rect">
              <a:avLst/>
            </a:prstGeom>
          </p:spPr>
        </p:pic>
        <p:sp>
          <p:nvSpPr>
            <p:cNvPr id="284" name="任意形状 283">
              <a:extLst>
                <a:ext uri="{FF2B5EF4-FFF2-40B4-BE49-F238E27FC236}">
                  <a16:creationId xmlns:a16="http://schemas.microsoft.com/office/drawing/2014/main" id="{0F5D9728-15FC-4446-8FDD-B1F1C0C7D992}"/>
                </a:ext>
              </a:extLst>
            </p:cNvPr>
            <p:cNvSpPr/>
            <p:nvPr/>
          </p:nvSpPr>
          <p:spPr>
            <a:xfrm>
              <a:off x="6440932" y="1006992"/>
              <a:ext cx="1201743" cy="203538"/>
            </a:xfrm>
            <a:custGeom>
              <a:avLst/>
              <a:gdLst>
                <a:gd name="connsiteX0" fmla="*/ 1095375 w 1095375"/>
                <a:gd name="connsiteY0" fmla="*/ 282575 h 282575"/>
                <a:gd name="connsiteX1" fmla="*/ 1079500 w 1095375"/>
                <a:gd name="connsiteY1" fmla="*/ 203200 h 282575"/>
                <a:gd name="connsiteX2" fmla="*/ 1035050 w 1095375"/>
                <a:gd name="connsiteY2" fmla="*/ 146050 h 282575"/>
                <a:gd name="connsiteX3" fmla="*/ 955675 w 1095375"/>
                <a:gd name="connsiteY3" fmla="*/ 120650 h 282575"/>
                <a:gd name="connsiteX4" fmla="*/ 765175 w 1095375"/>
                <a:gd name="connsiteY4" fmla="*/ 107950 h 282575"/>
                <a:gd name="connsiteX5" fmla="*/ 266700 w 1095375"/>
                <a:gd name="connsiteY5" fmla="*/ 104775 h 282575"/>
                <a:gd name="connsiteX6" fmla="*/ 127000 w 1095375"/>
                <a:gd name="connsiteY6" fmla="*/ 98425 h 282575"/>
                <a:gd name="connsiteX7" fmla="*/ 53975 w 1095375"/>
                <a:gd name="connsiteY7" fmla="*/ 79375 h 282575"/>
                <a:gd name="connsiteX8" fmla="*/ 15875 w 1095375"/>
                <a:gd name="connsiteY8" fmla="*/ 44450 h 282575"/>
                <a:gd name="connsiteX9" fmla="*/ 0 w 1095375"/>
                <a:gd name="connsiteY9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5" h="282575">
                  <a:moveTo>
                    <a:pt x="1095375" y="282575"/>
                  </a:moveTo>
                  <a:cubicBezTo>
                    <a:pt x="1092464" y="254264"/>
                    <a:pt x="1089554" y="225954"/>
                    <a:pt x="1079500" y="203200"/>
                  </a:cubicBezTo>
                  <a:cubicBezTo>
                    <a:pt x="1069446" y="180446"/>
                    <a:pt x="1055688" y="159808"/>
                    <a:pt x="1035050" y="146050"/>
                  </a:cubicBezTo>
                  <a:cubicBezTo>
                    <a:pt x="1014412" y="132292"/>
                    <a:pt x="1000654" y="127000"/>
                    <a:pt x="955675" y="120650"/>
                  </a:cubicBezTo>
                  <a:cubicBezTo>
                    <a:pt x="910696" y="114300"/>
                    <a:pt x="880004" y="110596"/>
                    <a:pt x="765175" y="107950"/>
                  </a:cubicBezTo>
                  <a:cubicBezTo>
                    <a:pt x="650346" y="105304"/>
                    <a:pt x="373062" y="106362"/>
                    <a:pt x="266700" y="104775"/>
                  </a:cubicBezTo>
                  <a:cubicBezTo>
                    <a:pt x="160338" y="103188"/>
                    <a:pt x="162454" y="102658"/>
                    <a:pt x="127000" y="98425"/>
                  </a:cubicBezTo>
                  <a:cubicBezTo>
                    <a:pt x="91546" y="94192"/>
                    <a:pt x="72496" y="88371"/>
                    <a:pt x="53975" y="79375"/>
                  </a:cubicBezTo>
                  <a:cubicBezTo>
                    <a:pt x="35454" y="70379"/>
                    <a:pt x="24871" y="57679"/>
                    <a:pt x="15875" y="44450"/>
                  </a:cubicBezTo>
                  <a:cubicBezTo>
                    <a:pt x="6879" y="31221"/>
                    <a:pt x="3439" y="15610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42B9C442-91C7-6547-82B1-DEAD55B0E9B0}"/>
              </a:ext>
            </a:extLst>
          </p:cNvPr>
          <p:cNvGrpSpPr/>
          <p:nvPr/>
        </p:nvGrpSpPr>
        <p:grpSpPr>
          <a:xfrm>
            <a:off x="4203665" y="631685"/>
            <a:ext cx="948755" cy="427321"/>
            <a:chOff x="6700005" y="739631"/>
            <a:chExt cx="948755" cy="427321"/>
          </a:xfrm>
        </p:grpSpPr>
        <p:sp>
          <p:nvSpPr>
            <p:cNvPr id="276" name="圆角矩形 224">
              <a:extLst>
                <a:ext uri="{FF2B5EF4-FFF2-40B4-BE49-F238E27FC236}">
                  <a16:creationId xmlns:a16="http://schemas.microsoft.com/office/drawing/2014/main" id="{D89EF29E-25A4-4A4C-B792-3E0256D8954D}"/>
                </a:ext>
              </a:extLst>
            </p:cNvPr>
            <p:cNvSpPr/>
            <p:nvPr/>
          </p:nvSpPr>
          <p:spPr>
            <a:xfrm>
              <a:off x="6700005" y="739631"/>
              <a:ext cx="24473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Bard</a:t>
              </a:r>
            </a:p>
          </p:txBody>
        </p:sp>
        <p:pic>
          <p:nvPicPr>
            <p:cNvPr id="277" name="图形 276">
              <a:extLst>
                <a:ext uri="{FF2B5EF4-FFF2-40B4-BE49-F238E27FC236}">
                  <a16:creationId xmlns:a16="http://schemas.microsoft.com/office/drawing/2014/main" id="{422CF628-CD16-B242-A349-96A46203A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954751" y="742655"/>
              <a:ext cx="119836" cy="124935"/>
            </a:xfrm>
            <a:prstGeom prst="rect">
              <a:avLst/>
            </a:prstGeom>
          </p:spPr>
        </p:pic>
        <p:sp>
          <p:nvSpPr>
            <p:cNvPr id="285" name="任意形状 284">
              <a:extLst>
                <a:ext uri="{FF2B5EF4-FFF2-40B4-BE49-F238E27FC236}">
                  <a16:creationId xmlns:a16="http://schemas.microsoft.com/office/drawing/2014/main" id="{7E139EA9-B9A8-7147-99B7-4597172D630D}"/>
                </a:ext>
              </a:extLst>
            </p:cNvPr>
            <p:cNvSpPr/>
            <p:nvPr/>
          </p:nvSpPr>
          <p:spPr>
            <a:xfrm>
              <a:off x="6819987" y="876405"/>
              <a:ext cx="828773" cy="290547"/>
            </a:xfrm>
            <a:custGeom>
              <a:avLst/>
              <a:gdLst>
                <a:gd name="connsiteX0" fmla="*/ 1212111 w 1212111"/>
                <a:gd name="connsiteY0" fmla="*/ 382773 h 382773"/>
                <a:gd name="connsiteX1" fmla="*/ 1190846 w 1212111"/>
                <a:gd name="connsiteY1" fmla="*/ 276447 h 382773"/>
                <a:gd name="connsiteX2" fmla="*/ 1134139 w 1212111"/>
                <a:gd name="connsiteY2" fmla="*/ 205563 h 382773"/>
                <a:gd name="connsiteX3" fmla="*/ 1006548 w 1212111"/>
                <a:gd name="connsiteY3" fmla="*/ 163033 h 382773"/>
                <a:gd name="connsiteX4" fmla="*/ 588334 w 1212111"/>
                <a:gd name="connsiteY4" fmla="*/ 141768 h 382773"/>
                <a:gd name="connsiteX5" fmla="*/ 262269 w 1212111"/>
                <a:gd name="connsiteY5" fmla="*/ 141768 h 382773"/>
                <a:gd name="connsiteX6" fmla="*/ 99237 w 1212111"/>
                <a:gd name="connsiteY6" fmla="*/ 113414 h 382773"/>
                <a:gd name="connsiteX7" fmla="*/ 49618 w 1212111"/>
                <a:gd name="connsiteY7" fmla="*/ 85061 h 382773"/>
                <a:gd name="connsiteX8" fmla="*/ 21265 w 1212111"/>
                <a:gd name="connsiteY8" fmla="*/ 49619 h 382773"/>
                <a:gd name="connsiteX9" fmla="*/ 0 w 1212111"/>
                <a:gd name="connsiteY9" fmla="*/ 0 h 38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2111" h="382773">
                  <a:moveTo>
                    <a:pt x="1212111" y="382773"/>
                  </a:moveTo>
                  <a:cubicBezTo>
                    <a:pt x="1207976" y="344377"/>
                    <a:pt x="1203841" y="305982"/>
                    <a:pt x="1190846" y="276447"/>
                  </a:cubicBezTo>
                  <a:cubicBezTo>
                    <a:pt x="1177851" y="246912"/>
                    <a:pt x="1164855" y="224465"/>
                    <a:pt x="1134139" y="205563"/>
                  </a:cubicBezTo>
                  <a:cubicBezTo>
                    <a:pt x="1103423" y="186661"/>
                    <a:pt x="1097515" y="173665"/>
                    <a:pt x="1006548" y="163033"/>
                  </a:cubicBezTo>
                  <a:cubicBezTo>
                    <a:pt x="915581" y="152401"/>
                    <a:pt x="712380" y="145312"/>
                    <a:pt x="588334" y="141768"/>
                  </a:cubicBezTo>
                  <a:cubicBezTo>
                    <a:pt x="464287" y="138224"/>
                    <a:pt x="343785" y="146494"/>
                    <a:pt x="262269" y="141768"/>
                  </a:cubicBezTo>
                  <a:cubicBezTo>
                    <a:pt x="180753" y="137042"/>
                    <a:pt x="134679" y="122865"/>
                    <a:pt x="99237" y="113414"/>
                  </a:cubicBezTo>
                  <a:cubicBezTo>
                    <a:pt x="63795" y="103963"/>
                    <a:pt x="62613" y="95693"/>
                    <a:pt x="49618" y="85061"/>
                  </a:cubicBezTo>
                  <a:cubicBezTo>
                    <a:pt x="36623" y="74428"/>
                    <a:pt x="29535" y="63796"/>
                    <a:pt x="21265" y="49619"/>
                  </a:cubicBezTo>
                  <a:cubicBezTo>
                    <a:pt x="12995" y="35442"/>
                    <a:pt x="6497" y="1772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5205025" y="1324357"/>
            <a:ext cx="1361207" cy="1174276"/>
            <a:chOff x="7701365" y="1432307"/>
            <a:chExt cx="1361207" cy="1174276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79253" y="1432307"/>
              <a:ext cx="249530" cy="228787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40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06" b="1" spc="-40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D179A5EF-8FFB-5946-A834-1BDDA1551D99}"/>
              </a:ext>
            </a:extLst>
          </p:cNvPr>
          <p:cNvGrpSpPr/>
          <p:nvPr/>
        </p:nvGrpSpPr>
        <p:grpSpPr>
          <a:xfrm>
            <a:off x="5222401" y="627622"/>
            <a:ext cx="788599" cy="312810"/>
            <a:chOff x="7718741" y="735572"/>
            <a:chExt cx="788599" cy="312810"/>
          </a:xfrm>
        </p:grpSpPr>
        <p:pic>
          <p:nvPicPr>
            <p:cNvPr id="273" name="Picture 6" descr="Jurassic-1 Language Models">
              <a:extLst>
                <a:ext uri="{FF2B5EF4-FFF2-40B4-BE49-F238E27FC236}">
                  <a16:creationId xmlns:a16="http://schemas.microsoft.com/office/drawing/2014/main" id="{D684DF45-DA20-F64A-B091-EE733DEA4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377953" y="745230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任意形状 273">
              <a:extLst>
                <a:ext uri="{FF2B5EF4-FFF2-40B4-BE49-F238E27FC236}">
                  <a16:creationId xmlns:a16="http://schemas.microsoft.com/office/drawing/2014/main" id="{53BA9FDB-F910-1946-AA01-A45637DDC82F}"/>
                </a:ext>
              </a:extLst>
            </p:cNvPr>
            <p:cNvSpPr/>
            <p:nvPr/>
          </p:nvSpPr>
          <p:spPr>
            <a:xfrm>
              <a:off x="7718741" y="871013"/>
              <a:ext cx="340507" cy="177369"/>
            </a:xfrm>
            <a:custGeom>
              <a:avLst/>
              <a:gdLst>
                <a:gd name="connsiteX0" fmla="*/ 0 w 582805"/>
                <a:gd name="connsiteY0" fmla="*/ 271306 h 271306"/>
                <a:gd name="connsiteX1" fmla="*/ 40194 w 582805"/>
                <a:gd name="connsiteY1" fmla="*/ 160774 h 271306"/>
                <a:gd name="connsiteX2" fmla="*/ 170822 w 582805"/>
                <a:gd name="connsiteY2" fmla="*/ 110532 h 271306"/>
                <a:gd name="connsiteX3" fmla="*/ 472273 w 582805"/>
                <a:gd name="connsiteY3" fmla="*/ 110532 h 271306"/>
                <a:gd name="connsiteX4" fmla="*/ 562708 w 582805"/>
                <a:gd name="connsiteY4" fmla="*/ 70339 h 271306"/>
                <a:gd name="connsiteX5" fmla="*/ 582805 w 582805"/>
                <a:gd name="connsiteY5" fmla="*/ 0 h 2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805" h="271306">
                  <a:moveTo>
                    <a:pt x="0" y="271306"/>
                  </a:moveTo>
                  <a:cubicBezTo>
                    <a:pt x="5862" y="229438"/>
                    <a:pt x="11724" y="187570"/>
                    <a:pt x="40194" y="160774"/>
                  </a:cubicBezTo>
                  <a:cubicBezTo>
                    <a:pt x="68664" y="133978"/>
                    <a:pt x="98809" y="118906"/>
                    <a:pt x="170822" y="110532"/>
                  </a:cubicBezTo>
                  <a:cubicBezTo>
                    <a:pt x="242835" y="102158"/>
                    <a:pt x="406959" y="117231"/>
                    <a:pt x="472273" y="110532"/>
                  </a:cubicBezTo>
                  <a:cubicBezTo>
                    <a:pt x="537587" y="103833"/>
                    <a:pt x="544286" y="88761"/>
                    <a:pt x="562708" y="70339"/>
                  </a:cubicBezTo>
                  <a:cubicBezTo>
                    <a:pt x="581130" y="51917"/>
                    <a:pt x="581967" y="25958"/>
                    <a:pt x="58280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271" name="圆角矩形 264">
              <a:extLst>
                <a:ext uri="{FF2B5EF4-FFF2-40B4-BE49-F238E27FC236}">
                  <a16:creationId xmlns:a16="http://schemas.microsoft.com/office/drawing/2014/main" id="{4A04BF49-F970-2542-A17E-529113DC48F3}"/>
                </a:ext>
              </a:extLst>
            </p:cNvPr>
            <p:cNvSpPr/>
            <p:nvPr/>
          </p:nvSpPr>
          <p:spPr>
            <a:xfrm>
              <a:off x="7771450" y="735572"/>
              <a:ext cx="584975" cy="13720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Jurassic-2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4F594B35-2407-B64B-8802-6BBCFAE79E7B}"/>
              </a:ext>
            </a:extLst>
          </p:cNvPr>
          <p:cNvGrpSpPr/>
          <p:nvPr/>
        </p:nvGrpSpPr>
        <p:grpSpPr>
          <a:xfrm>
            <a:off x="2354574" y="3523403"/>
            <a:ext cx="540945" cy="420854"/>
            <a:chOff x="4850914" y="3631353"/>
            <a:chExt cx="540945" cy="420854"/>
          </a:xfrm>
        </p:grpSpPr>
        <p:sp>
          <p:nvSpPr>
            <p:cNvPr id="332" name="圆角矩形 279">
              <a:extLst>
                <a:ext uri="{FF2B5EF4-FFF2-40B4-BE49-F238E27FC236}">
                  <a16:creationId xmlns:a16="http://schemas.microsoft.com/office/drawing/2014/main" id="{200FE2B5-FC93-744E-946F-832ED34C156C}"/>
                </a:ext>
              </a:extLst>
            </p:cNvPr>
            <p:cNvSpPr/>
            <p:nvPr/>
          </p:nvSpPr>
          <p:spPr>
            <a:xfrm flipH="1">
              <a:off x="4908256" y="3631353"/>
              <a:ext cx="359066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FAE08D4A-1428-0248-B721-88BC3D263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334" name="任意形状 333">
              <a:extLst>
                <a:ext uri="{FF2B5EF4-FFF2-40B4-BE49-F238E27FC236}">
                  <a16:creationId xmlns:a16="http://schemas.microsoft.com/office/drawing/2014/main" id="{14FE1CA6-F796-8D46-821D-CB1DEF53AEE1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19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F66E10E-FAE0-DA42-8005-3479DA31FBAF}"/>
              </a:ext>
            </a:extLst>
          </p:cNvPr>
          <p:cNvGrpSpPr/>
          <p:nvPr/>
        </p:nvGrpSpPr>
        <p:grpSpPr>
          <a:xfrm>
            <a:off x="2850917" y="2107465"/>
            <a:ext cx="351528" cy="2113698"/>
            <a:chOff x="5347261" y="2215415"/>
            <a:chExt cx="351528" cy="2113698"/>
          </a:xfrm>
        </p:grpSpPr>
        <p:sp>
          <p:nvSpPr>
            <p:cNvPr id="336" name="圆角矩形 335">
              <a:extLst>
                <a:ext uri="{FF2B5EF4-FFF2-40B4-BE49-F238E27FC236}">
                  <a16:creationId xmlns:a16="http://schemas.microsoft.com/office/drawing/2014/main" id="{007696A7-B515-0845-A242-E095C3EF6DC1}"/>
                </a:ext>
              </a:extLst>
            </p:cNvPr>
            <p:cNvSpPr/>
            <p:nvPr/>
          </p:nvSpPr>
          <p:spPr>
            <a:xfrm flipH="1">
              <a:off x="5433913" y="2215415"/>
              <a:ext cx="128688" cy="1360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337" name="任意形状 336">
              <a:extLst>
                <a:ext uri="{FF2B5EF4-FFF2-40B4-BE49-F238E27FC236}">
                  <a16:creationId xmlns:a16="http://schemas.microsoft.com/office/drawing/2014/main" id="{6D86EAE1-A893-4044-9849-00351365B541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38" name="图形 337">
              <a:extLst>
                <a:ext uri="{FF2B5EF4-FFF2-40B4-BE49-F238E27FC236}">
                  <a16:creationId xmlns:a16="http://schemas.microsoft.com/office/drawing/2014/main" id="{717C3481-92D5-8046-9C3F-019761ED5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339" name="任意形状 338">
              <a:extLst>
                <a:ext uri="{FF2B5EF4-FFF2-40B4-BE49-F238E27FC236}">
                  <a16:creationId xmlns:a16="http://schemas.microsoft.com/office/drawing/2014/main" id="{09CB60D1-5B05-2C4B-843F-3267E1E98D1E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6" name="组合 888">
            <a:extLst>
              <a:ext uri="{FF2B5EF4-FFF2-40B4-BE49-F238E27FC236}">
                <a16:creationId xmlns:a16="http://schemas.microsoft.com/office/drawing/2014/main" id="{6E0F8C43-3B44-9C4A-BED3-E5169A4E4408}"/>
              </a:ext>
            </a:extLst>
          </p:cNvPr>
          <p:cNvGrpSpPr/>
          <p:nvPr/>
        </p:nvGrpSpPr>
        <p:grpSpPr>
          <a:xfrm>
            <a:off x="2761283" y="1338796"/>
            <a:ext cx="295037" cy="1015471"/>
            <a:chOff x="5257623" y="1446742"/>
            <a:chExt cx="295037" cy="1015471"/>
          </a:xfrm>
        </p:grpSpPr>
        <p:sp>
          <p:nvSpPr>
            <p:cNvPr id="297" name="圆角矩形 296">
              <a:extLst>
                <a:ext uri="{FF2B5EF4-FFF2-40B4-BE49-F238E27FC236}">
                  <a16:creationId xmlns:a16="http://schemas.microsoft.com/office/drawing/2014/main" id="{21B93EE8-B1F1-C643-B802-D10538331B82}"/>
                </a:ext>
              </a:extLst>
            </p:cNvPr>
            <p:cNvSpPr/>
            <p:nvPr/>
          </p:nvSpPr>
          <p:spPr>
            <a:xfrm flipH="1">
              <a:off x="5257623" y="1446742"/>
              <a:ext cx="165153" cy="220787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38" b="1" spc="-34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55B1E635-644E-7749-A540-3B81ACB2D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99" name="直线连接符 298">
              <a:extLst>
                <a:ext uri="{FF2B5EF4-FFF2-40B4-BE49-F238E27FC236}">
                  <a16:creationId xmlns:a16="http://schemas.microsoft.com/office/drawing/2014/main" id="{E155218A-EF49-854C-9895-4F8AA6FD8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2962F3E-00D9-A64E-A878-4656722D807B}"/>
              </a:ext>
            </a:extLst>
          </p:cNvPr>
          <p:cNvGrpSpPr/>
          <p:nvPr/>
        </p:nvGrpSpPr>
        <p:grpSpPr>
          <a:xfrm>
            <a:off x="979268" y="4361870"/>
            <a:ext cx="563399" cy="474341"/>
            <a:chOff x="979268" y="4361870"/>
            <a:chExt cx="563399" cy="474341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E385206B-54F4-0A4E-AD1A-7862904E09AC}"/>
                </a:ext>
              </a:extLst>
            </p:cNvPr>
            <p:cNvGrpSpPr/>
            <p:nvPr/>
          </p:nvGrpSpPr>
          <p:grpSpPr>
            <a:xfrm>
              <a:off x="979268" y="4361870"/>
              <a:ext cx="563399" cy="474341"/>
              <a:chOff x="3475608" y="4469816"/>
              <a:chExt cx="563399" cy="474341"/>
            </a:xfrm>
          </p:grpSpPr>
          <p:sp>
            <p:nvSpPr>
              <p:cNvPr id="303" name="圆角矩形 302">
                <a:extLst>
                  <a:ext uri="{FF2B5EF4-FFF2-40B4-BE49-F238E27FC236}">
                    <a16:creationId xmlns:a16="http://schemas.microsoft.com/office/drawing/2014/main" id="{C7706AFD-7972-9449-83FD-CA776CC53816}"/>
                  </a:ext>
                </a:extLst>
              </p:cNvPr>
              <p:cNvSpPr/>
              <p:nvPr/>
            </p:nvSpPr>
            <p:spPr>
              <a:xfrm>
                <a:off x="3475608" y="4469816"/>
                <a:ext cx="359066" cy="13720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06" b="1" spc="-34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304" name="任意形状 303">
                <a:extLst>
                  <a:ext uri="{FF2B5EF4-FFF2-40B4-BE49-F238E27FC236}">
                    <a16:creationId xmlns:a16="http://schemas.microsoft.com/office/drawing/2014/main" id="{3D7C58C4-E120-BF4F-85E7-CAFC28D73E0A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19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302" name="图形 301">
              <a:extLst>
                <a:ext uri="{FF2B5EF4-FFF2-40B4-BE49-F238E27FC236}">
                  <a16:creationId xmlns:a16="http://schemas.microsoft.com/office/drawing/2014/main" id="{34E3219E-CDC8-914B-863C-973DEF3A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82672BC-BDD2-5947-848C-81ED81CA8981}"/>
              </a:ext>
            </a:extLst>
          </p:cNvPr>
          <p:cNvGrpSpPr/>
          <p:nvPr/>
        </p:nvGrpSpPr>
        <p:grpSpPr>
          <a:xfrm>
            <a:off x="1969864" y="3322098"/>
            <a:ext cx="348433" cy="389759"/>
            <a:chOff x="4462747" y="1519487"/>
            <a:chExt cx="348433" cy="389759"/>
          </a:xfrm>
        </p:grpSpPr>
        <p:sp>
          <p:nvSpPr>
            <p:cNvPr id="306" name="圆角矩形 246">
              <a:extLst>
                <a:ext uri="{FF2B5EF4-FFF2-40B4-BE49-F238E27FC236}">
                  <a16:creationId xmlns:a16="http://schemas.microsoft.com/office/drawing/2014/main" id="{6E553AB8-3554-5145-9AC0-56CE92918AE3}"/>
                </a:ext>
              </a:extLst>
            </p:cNvPr>
            <p:cNvSpPr/>
            <p:nvPr/>
          </p:nvSpPr>
          <p:spPr>
            <a:xfrm>
              <a:off x="4462747" y="1519487"/>
              <a:ext cx="186283" cy="13720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321" name="任意形状 320">
              <a:extLst>
                <a:ext uri="{FF2B5EF4-FFF2-40B4-BE49-F238E27FC236}">
                  <a16:creationId xmlns:a16="http://schemas.microsoft.com/office/drawing/2014/main" id="{C9431125-17BC-B04E-9772-556F2EC54A49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sp>
          <p:nvSpPr>
            <p:cNvPr id="322" name="任意形状 321">
              <a:extLst>
                <a:ext uri="{FF2B5EF4-FFF2-40B4-BE49-F238E27FC236}">
                  <a16:creationId xmlns:a16="http://schemas.microsoft.com/office/drawing/2014/main" id="{930B19DA-FE28-2B48-AE78-38BA2C81EF23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  <p:pic>
          <p:nvPicPr>
            <p:cNvPr id="323" name="Picture 18">
              <a:extLst>
                <a:ext uri="{FF2B5EF4-FFF2-40B4-BE49-F238E27FC236}">
                  <a16:creationId xmlns:a16="http://schemas.microsoft.com/office/drawing/2014/main" id="{8A454F94-9F7A-4745-BC87-9CB7BE2D3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61C37-4E8E-4E45-9588-37E87D3B22C7}"/>
              </a:ext>
            </a:extLst>
          </p:cNvPr>
          <p:cNvGrpSpPr/>
          <p:nvPr/>
        </p:nvGrpSpPr>
        <p:grpSpPr>
          <a:xfrm>
            <a:off x="1783268" y="591044"/>
            <a:ext cx="519664" cy="3104657"/>
            <a:chOff x="1783268" y="591044"/>
            <a:chExt cx="519664" cy="3104657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A8B575A-41DF-1049-9EFB-EE369CAFC247}"/>
                </a:ext>
              </a:extLst>
            </p:cNvPr>
            <p:cNvGrpSpPr/>
            <p:nvPr/>
          </p:nvGrpSpPr>
          <p:grpSpPr>
            <a:xfrm>
              <a:off x="1783268" y="591044"/>
              <a:ext cx="332805" cy="213425"/>
              <a:chOff x="4288079" y="698990"/>
              <a:chExt cx="332805" cy="213425"/>
            </a:xfrm>
          </p:grpSpPr>
          <p:sp>
            <p:nvSpPr>
              <p:cNvPr id="279" name="圆角矩形 246">
                <a:extLst>
                  <a:ext uri="{FF2B5EF4-FFF2-40B4-BE49-F238E27FC236}">
                    <a16:creationId xmlns:a16="http://schemas.microsoft.com/office/drawing/2014/main" id="{CF110F77-8D9B-0D4D-A675-43C2ABBAFE0F}"/>
                  </a:ext>
                </a:extLst>
              </p:cNvPr>
              <p:cNvSpPr/>
              <p:nvPr/>
            </p:nvSpPr>
            <p:spPr>
              <a:xfrm>
                <a:off x="4288079" y="698990"/>
                <a:ext cx="193032" cy="213425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70" b="1" spc="-34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06" b="1" spc="-34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280" name="Picture 18">
                <a:extLst>
                  <a:ext uri="{FF2B5EF4-FFF2-40B4-BE49-F238E27FC236}">
                    <a16:creationId xmlns:a16="http://schemas.microsoft.com/office/drawing/2014/main" id="{F9990BF9-4D7C-D041-B756-1AB543C8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4B06477-3600-7A40-9667-505BB539AA33}"/>
                </a:ext>
              </a:extLst>
            </p:cNvPr>
            <p:cNvSpPr/>
            <p:nvPr/>
          </p:nvSpPr>
          <p:spPr>
            <a:xfrm>
              <a:off x="1837267" y="795867"/>
              <a:ext cx="465665" cy="2899834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2D18FBC-9880-3E43-B58E-F49686B2D39C}"/>
              </a:ext>
            </a:extLst>
          </p:cNvPr>
          <p:cNvGrpSpPr/>
          <p:nvPr/>
        </p:nvGrpSpPr>
        <p:grpSpPr>
          <a:xfrm>
            <a:off x="1880193" y="2492545"/>
            <a:ext cx="492215" cy="598449"/>
            <a:chOff x="4376537" y="2600491"/>
            <a:chExt cx="492215" cy="598449"/>
          </a:xfrm>
        </p:grpSpPr>
        <p:sp>
          <p:nvSpPr>
            <p:cNvPr id="330" name="圆角矩形 329">
              <a:extLst>
                <a:ext uri="{FF2B5EF4-FFF2-40B4-BE49-F238E27FC236}">
                  <a16:creationId xmlns:a16="http://schemas.microsoft.com/office/drawing/2014/main" id="{A2CA35EF-46D7-1341-A8DD-8D8E85E370E9}"/>
                </a:ext>
              </a:extLst>
            </p:cNvPr>
            <p:cNvSpPr/>
            <p:nvPr/>
          </p:nvSpPr>
          <p:spPr>
            <a:xfrm>
              <a:off x="4376537" y="2600491"/>
              <a:ext cx="357645" cy="13720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40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06" b="1" spc="-40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06" b="1" spc="-40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340" name="图形 339">
              <a:extLst>
                <a:ext uri="{FF2B5EF4-FFF2-40B4-BE49-F238E27FC236}">
                  <a16:creationId xmlns:a16="http://schemas.microsoft.com/office/drawing/2014/main" id="{CF8ED7FD-8ED9-3C4D-BEAE-F95297CF8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341" name="任意形状 340">
              <a:extLst>
                <a:ext uri="{FF2B5EF4-FFF2-40B4-BE49-F238E27FC236}">
                  <a16:creationId xmlns:a16="http://schemas.microsoft.com/office/drawing/2014/main" id="{C43AC2D3-D07B-B645-84FC-147A8916FAB1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08FDE4A-DC0D-484A-85C7-9120EC642201}"/>
              </a:ext>
            </a:extLst>
          </p:cNvPr>
          <p:cNvGrpSpPr/>
          <p:nvPr/>
        </p:nvGrpSpPr>
        <p:grpSpPr>
          <a:xfrm>
            <a:off x="995406" y="5173645"/>
            <a:ext cx="2034105" cy="516686"/>
            <a:chOff x="995406" y="5173645"/>
            <a:chExt cx="2034105" cy="516686"/>
          </a:xfrm>
        </p:grpSpPr>
        <p:sp>
          <p:nvSpPr>
            <p:cNvPr id="355" name="圆角矩形 354">
              <a:extLst>
                <a:ext uri="{FF2B5EF4-FFF2-40B4-BE49-F238E27FC236}">
                  <a16:creationId xmlns:a16="http://schemas.microsoft.com/office/drawing/2014/main" id="{F869474A-1F43-DF45-A69E-7200890B5B03}"/>
                </a:ext>
              </a:extLst>
            </p:cNvPr>
            <p:cNvSpPr/>
            <p:nvPr/>
          </p:nvSpPr>
          <p:spPr>
            <a:xfrm>
              <a:off x="995406" y="5173645"/>
              <a:ext cx="428874" cy="1532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56" name="Picture 2">
              <a:extLst>
                <a:ext uri="{FF2B5EF4-FFF2-40B4-BE49-F238E27FC236}">
                  <a16:creationId xmlns:a16="http://schemas.microsoft.com/office/drawing/2014/main" id="{7A41B532-DF77-D747-93AB-4D100153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任意形状 356">
              <a:extLst>
                <a:ext uri="{FF2B5EF4-FFF2-40B4-BE49-F238E27FC236}">
                  <a16:creationId xmlns:a16="http://schemas.microsoft.com/office/drawing/2014/main" id="{06179290-6AF2-FA41-AAD7-01F9C9C5DA63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/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B2244C27-1668-F945-AA01-D9353B2F84C2}"/>
              </a:ext>
            </a:extLst>
          </p:cNvPr>
          <p:cNvGrpSpPr/>
          <p:nvPr/>
        </p:nvGrpSpPr>
        <p:grpSpPr>
          <a:xfrm>
            <a:off x="5341337" y="4076396"/>
            <a:ext cx="1828165" cy="1732871"/>
            <a:chOff x="8921673" y="6492843"/>
            <a:chExt cx="2430702" cy="2304000"/>
          </a:xfrm>
        </p:grpSpPr>
        <p:pic>
          <p:nvPicPr>
            <p:cNvPr id="372" name="图形 371">
              <a:extLst>
                <a:ext uri="{FF2B5EF4-FFF2-40B4-BE49-F238E27FC236}">
                  <a16:creationId xmlns:a16="http://schemas.microsoft.com/office/drawing/2014/main" id="{2EAD5FEE-5822-9C45-9627-66EF86C82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1008209" y="8535141"/>
              <a:ext cx="169684" cy="176905"/>
            </a:xfrm>
            <a:prstGeom prst="rect">
              <a:avLst/>
            </a:prstGeom>
          </p:spPr>
        </p:pic>
        <p:pic>
          <p:nvPicPr>
            <p:cNvPr id="373" name="图形 372">
              <a:extLst>
                <a:ext uri="{FF2B5EF4-FFF2-40B4-BE49-F238E27FC236}">
                  <a16:creationId xmlns:a16="http://schemas.microsoft.com/office/drawing/2014/main" id="{C70BB501-D665-A548-B25D-FD16C7FDD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10989776" y="8140097"/>
              <a:ext cx="191349" cy="125821"/>
            </a:xfrm>
            <a:prstGeom prst="rect">
              <a:avLst/>
            </a:prstGeom>
          </p:spPr>
        </p:pic>
        <p:pic>
          <p:nvPicPr>
            <p:cNvPr id="374" name="Picture 14" descr="Open Ai Logo PNG Vectors Free Download">
              <a:extLst>
                <a:ext uri="{FF2B5EF4-FFF2-40B4-BE49-F238E27FC236}">
                  <a16:creationId xmlns:a16="http://schemas.microsoft.com/office/drawing/2014/main" id="{33B1ADEF-FC16-D44A-A0C4-13A2F2F4E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998" y="8342135"/>
              <a:ext cx="169065" cy="17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5" name="Picture 34" descr="Announcing GPT-NeoX-20B | EleutherAI Blog">
              <a:extLst>
                <a:ext uri="{FF2B5EF4-FFF2-40B4-BE49-F238E27FC236}">
                  <a16:creationId xmlns:a16="http://schemas.microsoft.com/office/drawing/2014/main" id="{12F12583-4DAD-DC48-9E68-B3E2261F7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6" t="12731" r="7649"/>
            <a:stretch/>
          </p:blipFill>
          <p:spPr bwMode="auto">
            <a:xfrm>
              <a:off x="11001008" y="7652028"/>
              <a:ext cx="174417" cy="179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8" descr="@bigscience-workshop">
              <a:extLst>
                <a:ext uri="{FF2B5EF4-FFF2-40B4-BE49-F238E27FC236}">
                  <a16:creationId xmlns:a16="http://schemas.microsoft.com/office/drawing/2014/main" id="{2F261A0C-C1F3-9349-9F66-38E0CEA8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3037" y="7876710"/>
              <a:ext cx="151605" cy="15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7" name="图形 376">
              <a:extLst>
                <a:ext uri="{FF2B5EF4-FFF2-40B4-BE49-F238E27FC236}">
                  <a16:creationId xmlns:a16="http://schemas.microsoft.com/office/drawing/2014/main" id="{C5DE79A1-DA16-AF40-BF87-A47B8AAC7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11171556" y="7858642"/>
              <a:ext cx="180819" cy="167437"/>
            </a:xfrm>
            <a:prstGeom prst="rect">
              <a:avLst/>
            </a:prstGeom>
          </p:spPr>
        </p:pic>
        <p:pic>
          <p:nvPicPr>
            <p:cNvPr id="378" name="Picture 16" descr="DeepMind · GitHub">
              <a:extLst>
                <a:ext uri="{FF2B5EF4-FFF2-40B4-BE49-F238E27FC236}">
                  <a16:creationId xmlns:a16="http://schemas.microsoft.com/office/drawing/2014/main" id="{69604027-1310-6D46-8FA2-7559B990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8387" y="7188997"/>
              <a:ext cx="199716" cy="199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" name="Picture 22" descr="Baidu Logo, symbol, meaning, history, PNG, brand">
              <a:extLst>
                <a:ext uri="{FF2B5EF4-FFF2-40B4-BE49-F238E27FC236}">
                  <a16:creationId xmlns:a16="http://schemas.microsoft.com/office/drawing/2014/main" id="{BEEFD2A5-B605-1D4D-BF1C-885F6D633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632" y="6768535"/>
              <a:ext cx="315722" cy="17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0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0D6704C0-5D50-EC42-9C4A-82D550143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1038" y="6994423"/>
              <a:ext cx="159189" cy="15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6" descr="Jurassic-1 Language Models">
              <a:extLst>
                <a:ext uri="{FF2B5EF4-FFF2-40B4-BE49-F238E27FC236}">
                  <a16:creationId xmlns:a16="http://schemas.microsoft.com/office/drawing/2014/main" id="{C632D1F5-6CC3-FA41-A69F-0058067CAD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11009199" y="6558531"/>
              <a:ext cx="192305" cy="17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2" name="Picture 2" descr="Claude">
              <a:extLst>
                <a:ext uri="{FF2B5EF4-FFF2-40B4-BE49-F238E27FC236}">
                  <a16:creationId xmlns:a16="http://schemas.microsoft.com/office/drawing/2014/main" id="{92D4A35D-8D02-0449-BD5C-2BA625575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7800" y="7434368"/>
              <a:ext cx="167624" cy="16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3" name="图片 382" descr="图形用户界面&#10;&#10;描述已自动生成">
              <a:extLst>
                <a:ext uri="{FF2B5EF4-FFF2-40B4-BE49-F238E27FC236}">
                  <a16:creationId xmlns:a16="http://schemas.microsoft.com/office/drawing/2014/main" id="{522B6416-AB95-9040-A494-C8BBCE0DE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PencilGrayscale trans="63000" pencilSize="1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21673" y="6492843"/>
              <a:ext cx="2075030" cy="2304000"/>
            </a:xfrm>
            <a:prstGeom prst="rect">
              <a:avLst/>
            </a:prstGeom>
          </p:spPr>
        </p:pic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48FEC7B7-CEBA-1C41-87BE-E0160645F871}"/>
              </a:ext>
            </a:extLst>
          </p:cNvPr>
          <p:cNvGrpSpPr/>
          <p:nvPr/>
        </p:nvGrpSpPr>
        <p:grpSpPr>
          <a:xfrm>
            <a:off x="628958" y="5109888"/>
            <a:ext cx="2379462" cy="681606"/>
            <a:chOff x="1675025" y="7765148"/>
            <a:chExt cx="3541101" cy="1014362"/>
          </a:xfrm>
        </p:grpSpPr>
        <p:sp>
          <p:nvSpPr>
            <p:cNvPr id="385" name="圆角矩形 384">
              <a:extLst>
                <a:ext uri="{FF2B5EF4-FFF2-40B4-BE49-F238E27FC236}">
                  <a16:creationId xmlns:a16="http://schemas.microsoft.com/office/drawing/2014/main" id="{5019CC2D-C103-1944-932C-040651406B4B}"/>
                </a:ext>
              </a:extLst>
            </p:cNvPr>
            <p:cNvSpPr/>
            <p:nvPr/>
          </p:nvSpPr>
          <p:spPr>
            <a:xfrm>
              <a:off x="1675025" y="7807445"/>
              <a:ext cx="362938" cy="20418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06" b="1" spc="-34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06" b="1" spc="-34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86" name="任意形状 385">
              <a:extLst>
                <a:ext uri="{FF2B5EF4-FFF2-40B4-BE49-F238E27FC236}">
                  <a16:creationId xmlns:a16="http://schemas.microsoft.com/office/drawing/2014/main" id="{F68C6F36-C336-BD43-9391-E342C6A12DBF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10" dirty="0"/>
            </a:p>
          </p:txBody>
        </p:sp>
        <p:pic>
          <p:nvPicPr>
            <p:cNvPr id="387" name="Picture 24" descr="Allen Institute for AI">
              <a:extLst>
                <a:ext uri="{FF2B5EF4-FFF2-40B4-BE49-F238E27FC236}">
                  <a16:creationId xmlns:a16="http://schemas.microsoft.com/office/drawing/2014/main" id="{2FD08868-4473-E349-8E37-E45986C3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3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775</Words>
  <Application>Microsoft Macintosh PowerPoint</Application>
  <PresentationFormat>自定义</PresentationFormat>
  <Paragraphs>454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Lato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靳 弘业</dc:creator>
  <cp:lastModifiedBy>靳 弘业</cp:lastModifiedBy>
  <cp:revision>14</cp:revision>
  <dcterms:created xsi:type="dcterms:W3CDTF">2023-04-24T03:35:06Z</dcterms:created>
  <dcterms:modified xsi:type="dcterms:W3CDTF">2023-04-27T13:14:55Z</dcterms:modified>
</cp:coreProperties>
</file>