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6" r:id="rId2"/>
    <p:sldId id="29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>
        <p:scale>
          <a:sx n="124" d="100"/>
          <a:sy n="124" d="100"/>
        </p:scale>
        <p:origin x="-1472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B5B38-F44E-924C-B999-F45B30B5C01D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9010-8E02-6D4C-9AD7-6257ADA84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19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8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CA87F-02A7-DA4E-A582-47190491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C44B2-25C8-304E-889E-375CC385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6B3DA-D6F8-B546-9283-0F19AF7B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02364-CC95-F44C-BBBC-3755B14B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8DFB0-B0AC-8C4D-B586-F668966B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46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5070A-6BD3-A34B-8310-61D5009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F9183-4BA2-5346-99A5-AF68A8BA8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9F198-55C9-9641-9563-B4DFF4C9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38B52-D5BE-EA46-8631-D28E453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6472C-2D20-8049-870E-5A2A8194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86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7F1537-09BC-DD4A-871E-B0E1B11A3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4B6F0-CA25-A043-A305-CB2B56B5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1FEDD-6F44-144B-8C55-44EFAC12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8A32E-5A20-3241-942C-718ACA2D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B7F5E-C0A7-1845-9131-913A4368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7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43A04-72CD-EA4B-A11B-D4A7279C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AE621-741F-E648-BF34-1ADD47FB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99C02-7E6D-4545-BAAA-EC6687E3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534E7-4662-404E-B023-45850EAF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EE478-02CC-DA4E-A937-689AFDFC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44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CBCE4-93C3-D142-86EC-7EE52B2B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0BF16-8BE8-2E4D-9F1A-EF873614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645FF-A70D-194D-A954-0000E27B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DE7C0-32B1-0C40-922F-D2BA4D70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08F95-9ADB-BD4B-B3B1-1CFA36F3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3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E46AC-900C-2347-8B9A-5EFBB03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7434A-6822-B54E-B934-06875430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0D454-4628-6840-AA6E-2BF22DF05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22934-66AC-D04C-A407-44217C69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F04D6-2566-9847-848B-19A55B01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066CD-08DF-9247-9526-2AEF10BD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56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EFAFE-F07B-0248-814A-2915A56F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F9C8A-B2B1-2842-93C7-96E5FFC1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55251-AFBE-FB44-9B1D-51166C6C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509FC-CA0E-B247-A166-71F975019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DFBEAB-1FAD-3942-B6C0-5E18B770C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64DA08-19CE-014C-BF40-0E06D50C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274BA0-8197-5347-A015-1CB18B33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E859A4-4D70-D946-8D8C-B265CC90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2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C245-C6CD-7645-ACED-EDD6A0B3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FB8FD-6945-B446-A01D-6C541A65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734A9-EF38-7D43-B0B7-59441EA6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0BF38-499F-7B40-A5A8-91C250E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0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E19C5-4B80-A84E-8596-73F691E1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CAA564-3FC1-514D-AB81-A647E252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BF088-C0FE-C844-A572-318DD0D9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7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B4144-B8B5-C845-BA8F-0D21B2CE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ACDD-0D15-4C44-B151-C58EFA4D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0D327-A9E6-E846-8B92-312B5A8F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A835D-A27A-954C-8ED8-0032BBFD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17A6E-936A-5647-A5E2-2B57A5EE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274B7-E0D9-2F4F-8275-14C74136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1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13ADC-5361-DA4A-80F4-3BB59017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0A5DE7-B63D-D94E-876F-E33BA3C3E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1B65E1-4D99-7A4A-81AE-8D85DB2F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8B709-BA73-A248-9C0E-AEE8D92A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EE069-3DF6-C542-B46E-F775B826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60103-9371-314C-B306-4EB7521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7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8CA29A-18A0-1944-B9D1-96118845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94A74-9C05-7B49-93E8-EB6EF497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29628-5ED0-1042-9C21-1BE1DF84F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3857-7612-4145-AB68-865D2B45CB56}" type="datetimeFigureOut">
              <a:rPr kumimoji="1" lang="zh-CN" altLang="en-US" smtClean="0"/>
              <a:t>2023/4/29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4432E-8A98-464D-B3B3-DC347E560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6C32A-8573-9343-9FCA-85D01E1B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B186-9160-A940-9ABB-3F64C7DA9C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55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28" Type="http://schemas.microsoft.com/office/2007/relationships/hdphoto" Target="../media/hdphoto1.wdp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6.png"/><Relationship Id="rId12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.png"/><Relationship Id="rId5" Type="http://schemas.openxmlformats.org/officeDocument/2006/relationships/image" Target="../media/image11.svg"/><Relationship Id="rId1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形状 25">
            <a:extLst>
              <a:ext uri="{FF2B5EF4-FFF2-40B4-BE49-F238E27FC236}">
                <a16:creationId xmlns:a16="http://schemas.microsoft.com/office/drawing/2014/main" id="{2E578749-4980-5D48-BF63-D1F8DEEBD365}"/>
              </a:ext>
            </a:extLst>
          </p:cNvPr>
          <p:cNvSpPr/>
          <p:nvPr/>
        </p:nvSpPr>
        <p:spPr>
          <a:xfrm>
            <a:off x="8765826" y="2599536"/>
            <a:ext cx="509000" cy="1312494"/>
          </a:xfrm>
          <a:custGeom>
            <a:avLst/>
            <a:gdLst>
              <a:gd name="connsiteX0" fmla="*/ 0 w 723782"/>
              <a:gd name="connsiteY0" fmla="*/ 1920781 h 1920781"/>
              <a:gd name="connsiteX1" fmla="*/ 135267 w 723782"/>
              <a:gd name="connsiteY1" fmla="*/ 1828800 h 1920781"/>
              <a:gd name="connsiteX2" fmla="*/ 308407 w 723782"/>
              <a:gd name="connsiteY2" fmla="*/ 1688123 h 1920781"/>
              <a:gd name="connsiteX3" fmla="*/ 476138 w 723782"/>
              <a:gd name="connsiteY3" fmla="*/ 1509571 h 1920781"/>
              <a:gd name="connsiteX4" fmla="*/ 589761 w 723782"/>
              <a:gd name="connsiteY4" fmla="*/ 1303967 h 1920781"/>
              <a:gd name="connsiteX5" fmla="*/ 676332 w 723782"/>
              <a:gd name="connsiteY5" fmla="*/ 1022613 h 1920781"/>
              <a:gd name="connsiteX6" fmla="*/ 719617 w 723782"/>
              <a:gd name="connsiteY6" fmla="*/ 649278 h 1920781"/>
              <a:gd name="connsiteX7" fmla="*/ 719617 w 723782"/>
              <a:gd name="connsiteY7" fmla="*/ 0 h 19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782" h="1920781">
                <a:moveTo>
                  <a:pt x="0" y="1920781"/>
                </a:moveTo>
                <a:cubicBezTo>
                  <a:pt x="41933" y="1894178"/>
                  <a:pt x="83866" y="1867576"/>
                  <a:pt x="135267" y="1828800"/>
                </a:cubicBezTo>
                <a:cubicBezTo>
                  <a:pt x="186668" y="1790024"/>
                  <a:pt x="251595" y="1741328"/>
                  <a:pt x="308407" y="1688123"/>
                </a:cubicBezTo>
                <a:cubicBezTo>
                  <a:pt x="365219" y="1634918"/>
                  <a:pt x="429246" y="1573597"/>
                  <a:pt x="476138" y="1509571"/>
                </a:cubicBezTo>
                <a:cubicBezTo>
                  <a:pt x="523030" y="1445545"/>
                  <a:pt x="556395" y="1385127"/>
                  <a:pt x="589761" y="1303967"/>
                </a:cubicBezTo>
                <a:cubicBezTo>
                  <a:pt x="623127" y="1222807"/>
                  <a:pt x="654689" y="1131728"/>
                  <a:pt x="676332" y="1022613"/>
                </a:cubicBezTo>
                <a:cubicBezTo>
                  <a:pt x="697975" y="913498"/>
                  <a:pt x="712403" y="819713"/>
                  <a:pt x="719617" y="649278"/>
                </a:cubicBezTo>
                <a:cubicBezTo>
                  <a:pt x="726831" y="478843"/>
                  <a:pt x="723224" y="239421"/>
                  <a:pt x="719617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89329DBA-ECF4-2744-8FBA-1425224A3890}"/>
              </a:ext>
            </a:extLst>
          </p:cNvPr>
          <p:cNvSpPr/>
          <p:nvPr/>
        </p:nvSpPr>
        <p:spPr>
          <a:xfrm>
            <a:off x="7685731" y="877766"/>
            <a:ext cx="1287389" cy="2555273"/>
          </a:xfrm>
          <a:custGeom>
            <a:avLst/>
            <a:gdLst>
              <a:gd name="connsiteX0" fmla="*/ 0 w 1915885"/>
              <a:gd name="connsiteY0" fmla="*/ 3802743 h 3802743"/>
              <a:gd name="connsiteX1" fmla="*/ 116114 w 1915885"/>
              <a:gd name="connsiteY1" fmla="*/ 3512457 h 3802743"/>
              <a:gd name="connsiteX2" fmla="*/ 420914 w 1915885"/>
              <a:gd name="connsiteY2" fmla="*/ 3381828 h 3802743"/>
              <a:gd name="connsiteX3" fmla="*/ 957942 w 1915885"/>
              <a:gd name="connsiteY3" fmla="*/ 3323771 h 3802743"/>
              <a:gd name="connsiteX4" fmla="*/ 1378857 w 1915885"/>
              <a:gd name="connsiteY4" fmla="*/ 3280228 h 3802743"/>
              <a:gd name="connsiteX5" fmla="*/ 1683657 w 1915885"/>
              <a:gd name="connsiteY5" fmla="*/ 3120571 h 3802743"/>
              <a:gd name="connsiteX6" fmla="*/ 1814285 w 1915885"/>
              <a:gd name="connsiteY6" fmla="*/ 2743200 h 3802743"/>
              <a:gd name="connsiteX7" fmla="*/ 1872342 w 1915885"/>
              <a:gd name="connsiteY7" fmla="*/ 1944914 h 3802743"/>
              <a:gd name="connsiteX8" fmla="*/ 1901371 w 1915885"/>
              <a:gd name="connsiteY8" fmla="*/ 1393371 h 3802743"/>
              <a:gd name="connsiteX9" fmla="*/ 1915885 w 1915885"/>
              <a:gd name="connsiteY9" fmla="*/ 0 h 380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5885" h="3802743">
                <a:moveTo>
                  <a:pt x="0" y="3802743"/>
                </a:moveTo>
                <a:cubicBezTo>
                  <a:pt x="22981" y="3692676"/>
                  <a:pt x="45962" y="3582609"/>
                  <a:pt x="116114" y="3512457"/>
                </a:cubicBezTo>
                <a:cubicBezTo>
                  <a:pt x="186266" y="3442304"/>
                  <a:pt x="280609" y="3413276"/>
                  <a:pt x="420914" y="3381828"/>
                </a:cubicBezTo>
                <a:cubicBezTo>
                  <a:pt x="561219" y="3350380"/>
                  <a:pt x="957942" y="3323771"/>
                  <a:pt x="957942" y="3323771"/>
                </a:cubicBezTo>
                <a:cubicBezTo>
                  <a:pt x="1117599" y="3306838"/>
                  <a:pt x="1257905" y="3314095"/>
                  <a:pt x="1378857" y="3280228"/>
                </a:cubicBezTo>
                <a:cubicBezTo>
                  <a:pt x="1499809" y="3246361"/>
                  <a:pt x="1611086" y="3210076"/>
                  <a:pt x="1683657" y="3120571"/>
                </a:cubicBezTo>
                <a:cubicBezTo>
                  <a:pt x="1756228" y="3031066"/>
                  <a:pt x="1782838" y="2939143"/>
                  <a:pt x="1814285" y="2743200"/>
                </a:cubicBezTo>
                <a:cubicBezTo>
                  <a:pt x="1845732" y="2547257"/>
                  <a:pt x="1857828" y="2169885"/>
                  <a:pt x="1872342" y="1944914"/>
                </a:cubicBezTo>
                <a:cubicBezTo>
                  <a:pt x="1886856" y="1719943"/>
                  <a:pt x="1894114" y="1717523"/>
                  <a:pt x="1901371" y="1393371"/>
                </a:cubicBezTo>
                <a:cubicBezTo>
                  <a:pt x="1908628" y="1069219"/>
                  <a:pt x="1912256" y="534609"/>
                  <a:pt x="191588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3C5714F-9D23-6848-BD79-D9FFE821E46C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920046" y="2772036"/>
            <a:ext cx="6724927" cy="942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任意形状 314">
            <a:extLst>
              <a:ext uri="{FF2B5EF4-FFF2-40B4-BE49-F238E27FC236}">
                <a16:creationId xmlns:a16="http://schemas.microsoft.com/office/drawing/2014/main" id="{5F2BEBB0-92D5-A040-BE90-F36AD1B49533}"/>
              </a:ext>
            </a:extLst>
          </p:cNvPr>
          <p:cNvSpPr/>
          <p:nvPr/>
        </p:nvSpPr>
        <p:spPr>
          <a:xfrm>
            <a:off x="4823895" y="1427800"/>
            <a:ext cx="759170" cy="4083135"/>
          </a:xfrm>
          <a:custGeom>
            <a:avLst/>
            <a:gdLst>
              <a:gd name="connsiteX0" fmla="*/ 1474107 w 1474107"/>
              <a:gd name="connsiteY0" fmla="*/ 3769112 h 3769112"/>
              <a:gd name="connsiteX1" fmla="*/ 1373746 w 1474107"/>
              <a:gd name="connsiteY1" fmla="*/ 3557239 h 3769112"/>
              <a:gd name="connsiteX2" fmla="*/ 1094965 w 1474107"/>
              <a:gd name="connsiteY2" fmla="*/ 3434576 h 3769112"/>
              <a:gd name="connsiteX3" fmla="*/ 570858 w 1474107"/>
              <a:gd name="connsiteY3" fmla="*/ 3323064 h 3769112"/>
              <a:gd name="connsiteX4" fmla="*/ 325531 w 1474107"/>
              <a:gd name="connsiteY4" fmla="*/ 3278459 h 3769112"/>
              <a:gd name="connsiteX5" fmla="*/ 147112 w 1474107"/>
              <a:gd name="connsiteY5" fmla="*/ 3155795 h 3769112"/>
              <a:gd name="connsiteX6" fmla="*/ 57902 w 1474107"/>
              <a:gd name="connsiteY6" fmla="*/ 2899317 h 3769112"/>
              <a:gd name="connsiteX7" fmla="*/ 24448 w 1474107"/>
              <a:gd name="connsiteY7" fmla="*/ 2419815 h 3769112"/>
              <a:gd name="connsiteX8" fmla="*/ 2146 w 1474107"/>
              <a:gd name="connsiteY8" fmla="*/ 1349298 h 3769112"/>
              <a:gd name="connsiteX9" fmla="*/ 2146 w 1474107"/>
              <a:gd name="connsiteY9" fmla="*/ 0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4107" h="3769112">
                <a:moveTo>
                  <a:pt x="1474107" y="3769112"/>
                </a:moveTo>
                <a:cubicBezTo>
                  <a:pt x="1455521" y="3691053"/>
                  <a:pt x="1436936" y="3612995"/>
                  <a:pt x="1373746" y="3557239"/>
                </a:cubicBezTo>
                <a:cubicBezTo>
                  <a:pt x="1310556" y="3501483"/>
                  <a:pt x="1228780" y="3473605"/>
                  <a:pt x="1094965" y="3434576"/>
                </a:cubicBezTo>
                <a:cubicBezTo>
                  <a:pt x="961150" y="3395547"/>
                  <a:pt x="699097" y="3349083"/>
                  <a:pt x="570858" y="3323064"/>
                </a:cubicBezTo>
                <a:cubicBezTo>
                  <a:pt x="442619" y="3297045"/>
                  <a:pt x="396155" y="3306337"/>
                  <a:pt x="325531" y="3278459"/>
                </a:cubicBezTo>
                <a:cubicBezTo>
                  <a:pt x="254907" y="3250581"/>
                  <a:pt x="191717" y="3218985"/>
                  <a:pt x="147112" y="3155795"/>
                </a:cubicBezTo>
                <a:cubicBezTo>
                  <a:pt x="102507" y="3092605"/>
                  <a:pt x="78346" y="3021980"/>
                  <a:pt x="57902" y="2899317"/>
                </a:cubicBezTo>
                <a:cubicBezTo>
                  <a:pt x="37458" y="2776654"/>
                  <a:pt x="33741" y="2678151"/>
                  <a:pt x="24448" y="2419815"/>
                </a:cubicBezTo>
                <a:cubicBezTo>
                  <a:pt x="15155" y="2161478"/>
                  <a:pt x="5863" y="1752600"/>
                  <a:pt x="2146" y="1349298"/>
                </a:cubicBezTo>
                <a:cubicBezTo>
                  <a:pt x="-1571" y="945995"/>
                  <a:pt x="287" y="472997"/>
                  <a:pt x="2146" y="0"/>
                </a:cubicBezTo>
              </a:path>
            </a:pathLst>
          </a:custGeom>
          <a:noFill/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">
                  <a:srgbClr val="87AE88"/>
                </a:gs>
              </a:gsLst>
              <a:lin ang="5400000" scaled="1"/>
            </a:gra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7844932-56BC-8C42-859B-03EE400F149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915453" y="1174869"/>
            <a:ext cx="6724928" cy="21053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088405D-74DA-6C43-831E-8DDD803F1B67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915453" y="380293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AFFE258-98E6-CC4E-980A-BAF234263013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920046" y="433512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91CCEE6-D766-ED4C-9DB7-7190CBF064BE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924737" y="5010335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917648" y="542368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748678" y="439403"/>
            <a:ext cx="7401" cy="5539599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8571FBFA-B6A8-2045-9F55-EB0158BD66AB}"/>
              </a:ext>
            </a:extLst>
          </p:cNvPr>
          <p:cNvSpPr/>
          <p:nvPr/>
        </p:nvSpPr>
        <p:spPr>
          <a:xfrm>
            <a:off x="2735598" y="2757097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53CC45E-ACB3-7C41-9F36-2DA9AC5F1037}"/>
              </a:ext>
            </a:extLst>
          </p:cNvPr>
          <p:cNvSpPr/>
          <p:nvPr/>
        </p:nvSpPr>
        <p:spPr>
          <a:xfrm>
            <a:off x="2735598" y="3779675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F1B7961-DB20-6B41-8981-B55CAF021C20}"/>
              </a:ext>
            </a:extLst>
          </p:cNvPr>
          <p:cNvSpPr/>
          <p:nvPr/>
        </p:nvSpPr>
        <p:spPr>
          <a:xfrm>
            <a:off x="2730014" y="4311864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C7454D-4916-4842-ACB6-0A50BB336468}"/>
              </a:ext>
            </a:extLst>
          </p:cNvPr>
          <p:cNvSpPr/>
          <p:nvPr/>
        </p:nvSpPr>
        <p:spPr>
          <a:xfrm>
            <a:off x="2730014" y="4989195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3705EF4-56A1-DB44-B4DD-D365C54511A8}"/>
              </a:ext>
            </a:extLst>
          </p:cNvPr>
          <p:cNvSpPr/>
          <p:nvPr/>
        </p:nvSpPr>
        <p:spPr>
          <a:xfrm>
            <a:off x="2733234" y="5400431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C680C20D-181C-A345-B45E-359230B69CE6}"/>
              </a:ext>
            </a:extLst>
          </p:cNvPr>
          <p:cNvSpPr/>
          <p:nvPr/>
        </p:nvSpPr>
        <p:spPr>
          <a:xfrm>
            <a:off x="2581903" y="108767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2023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CCDB5A25-ACC0-9147-9007-CE55280998D0}"/>
              </a:ext>
            </a:extLst>
          </p:cNvPr>
          <p:cNvSpPr/>
          <p:nvPr/>
        </p:nvSpPr>
        <p:spPr>
          <a:xfrm>
            <a:off x="2586496" y="2694266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2022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2591187" y="4923145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2584098" y="5336500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E775A80C-95C0-2F46-8939-405CE69D2711}"/>
              </a:ext>
            </a:extLst>
          </p:cNvPr>
          <p:cNvSpPr/>
          <p:nvPr/>
        </p:nvSpPr>
        <p:spPr>
          <a:xfrm>
            <a:off x="2586496" y="4247933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36A01B61-32F8-1442-8580-43D395B52C8C}"/>
              </a:ext>
            </a:extLst>
          </p:cNvPr>
          <p:cNvSpPr/>
          <p:nvPr/>
        </p:nvSpPr>
        <p:spPr>
          <a:xfrm>
            <a:off x="2581903" y="371574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185" name="圆角矩形 184">
            <a:extLst>
              <a:ext uri="{FF2B5EF4-FFF2-40B4-BE49-F238E27FC236}">
                <a16:creationId xmlns:a16="http://schemas.microsoft.com/office/drawing/2014/main" id="{072DB14F-2BD2-554D-A068-154458AF0398}"/>
              </a:ext>
            </a:extLst>
          </p:cNvPr>
          <p:cNvSpPr/>
          <p:nvPr/>
        </p:nvSpPr>
        <p:spPr>
          <a:xfrm>
            <a:off x="3646997" y="5039653"/>
            <a:ext cx="243878" cy="137201"/>
          </a:xfrm>
          <a:prstGeom prst="roundRect">
            <a:avLst/>
          </a:prstGeom>
          <a:solidFill>
            <a:srgbClr val="E4ADB5"/>
          </a:solidFill>
          <a:ln w="19050" cmpd="sng">
            <a:solidFill>
              <a:srgbClr val="E4AD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BERT</a:t>
            </a:r>
            <a:endParaRPr kumimoji="1" lang="zh-CN" altLang="en-US" sz="8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190" name="圆角矩形 189">
            <a:extLst>
              <a:ext uri="{FF2B5EF4-FFF2-40B4-BE49-F238E27FC236}">
                <a16:creationId xmlns:a16="http://schemas.microsoft.com/office/drawing/2014/main" id="{B415686D-29A9-F54E-B7F4-20F3E725A5A7}"/>
              </a:ext>
            </a:extLst>
          </p:cNvPr>
          <p:cNvSpPr/>
          <p:nvPr/>
        </p:nvSpPr>
        <p:spPr>
          <a:xfrm>
            <a:off x="3475608" y="4482090"/>
            <a:ext cx="359066" cy="137201"/>
          </a:xfrm>
          <a:prstGeom prst="roundRect">
            <a:avLst/>
          </a:prstGeom>
          <a:solidFill>
            <a:srgbClr val="E4ADB5"/>
          </a:solidFill>
          <a:ln w="19050" cmpd="sng">
            <a:solidFill>
              <a:srgbClr val="E4AD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ALBERT</a:t>
            </a:r>
            <a:endParaRPr kumimoji="1" lang="zh-CN" altLang="en-US" sz="8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191" name="任意形状 190">
            <a:extLst>
              <a:ext uri="{FF2B5EF4-FFF2-40B4-BE49-F238E27FC236}">
                <a16:creationId xmlns:a16="http://schemas.microsoft.com/office/drawing/2014/main" id="{2E7232E3-0660-8443-8FCC-5CAEA104FF21}"/>
              </a:ext>
            </a:extLst>
          </p:cNvPr>
          <p:cNvSpPr/>
          <p:nvPr/>
        </p:nvSpPr>
        <p:spPr>
          <a:xfrm>
            <a:off x="3660265" y="4618864"/>
            <a:ext cx="378742" cy="337567"/>
          </a:xfrm>
          <a:custGeom>
            <a:avLst/>
            <a:gdLst>
              <a:gd name="connsiteX0" fmla="*/ 686117 w 686117"/>
              <a:gd name="connsiteY0" fmla="*/ 759542 h 759542"/>
              <a:gd name="connsiteX1" fmla="*/ 546007 w 686117"/>
              <a:gd name="connsiteY1" fmla="*/ 538317 h 759542"/>
              <a:gd name="connsiteX2" fmla="*/ 177297 w 686117"/>
              <a:gd name="connsiteY2" fmla="*/ 471949 h 759542"/>
              <a:gd name="connsiteX3" fmla="*/ 51936 w 686117"/>
              <a:gd name="connsiteY3" fmla="*/ 361336 h 759542"/>
              <a:gd name="connsiteX4" fmla="*/ 7691 w 686117"/>
              <a:gd name="connsiteY4" fmla="*/ 221226 h 759542"/>
              <a:gd name="connsiteX5" fmla="*/ 317 w 686117"/>
              <a:gd name="connsiteY5" fmla="*/ 0 h 7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117" h="759542">
                <a:moveTo>
                  <a:pt x="686117" y="759542"/>
                </a:moveTo>
                <a:cubicBezTo>
                  <a:pt x="658463" y="672895"/>
                  <a:pt x="630810" y="586249"/>
                  <a:pt x="546007" y="538317"/>
                </a:cubicBezTo>
                <a:cubicBezTo>
                  <a:pt x="461204" y="490385"/>
                  <a:pt x="259642" y="501446"/>
                  <a:pt x="177297" y="471949"/>
                </a:cubicBezTo>
                <a:cubicBezTo>
                  <a:pt x="94952" y="442452"/>
                  <a:pt x="80204" y="403123"/>
                  <a:pt x="51936" y="361336"/>
                </a:cubicBezTo>
                <a:cubicBezTo>
                  <a:pt x="23668" y="319549"/>
                  <a:pt x="16294" y="281449"/>
                  <a:pt x="7691" y="221226"/>
                </a:cubicBezTo>
                <a:cubicBezTo>
                  <a:pt x="-912" y="161003"/>
                  <a:pt x="-298" y="80501"/>
                  <a:pt x="317" y="0"/>
                </a:cubicBezTo>
              </a:path>
            </a:pathLst>
          </a:custGeom>
          <a:noFill/>
          <a:ln w="22225">
            <a:solidFill>
              <a:srgbClr val="E4ADB5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F081D607-2B53-E344-B968-BE4A30683C49}"/>
              </a:ext>
            </a:extLst>
          </p:cNvPr>
          <p:cNvSpPr/>
          <p:nvPr/>
        </p:nvSpPr>
        <p:spPr>
          <a:xfrm>
            <a:off x="4135957" y="4001806"/>
            <a:ext cx="418911" cy="137201"/>
          </a:xfrm>
          <a:prstGeom prst="roundRect">
            <a:avLst/>
          </a:prstGeom>
          <a:solidFill>
            <a:srgbClr val="E4ADB5"/>
          </a:solidFill>
          <a:ln w="19050" cmpd="sng">
            <a:solidFill>
              <a:srgbClr val="E4AD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 err="1">
                <a:solidFill>
                  <a:schemeClr val="bg1"/>
                </a:solidFill>
                <a:latin typeface="Monaco" pitchFamily="2" charset="77"/>
              </a:rPr>
              <a:t>DeBERTa</a:t>
            </a:r>
            <a:endParaRPr kumimoji="1" lang="en-US" altLang="zh-CN" sz="8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194" name="圆角矩形 193">
            <a:extLst>
              <a:ext uri="{FF2B5EF4-FFF2-40B4-BE49-F238E27FC236}">
                <a16:creationId xmlns:a16="http://schemas.microsoft.com/office/drawing/2014/main" id="{8B71970B-CB3B-9248-8E4E-405A0E20C915}"/>
              </a:ext>
            </a:extLst>
          </p:cNvPr>
          <p:cNvSpPr/>
          <p:nvPr/>
        </p:nvSpPr>
        <p:spPr>
          <a:xfrm flipH="1">
            <a:off x="3218853" y="4111001"/>
            <a:ext cx="418911" cy="137201"/>
          </a:xfrm>
          <a:prstGeom prst="roundRect">
            <a:avLst/>
          </a:prstGeom>
          <a:solidFill>
            <a:srgbClr val="E4ADB5"/>
          </a:solidFill>
          <a:ln w="19050" cmpd="sng">
            <a:solidFill>
              <a:srgbClr val="E4AD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ELECTRA</a:t>
            </a:r>
          </a:p>
        </p:txBody>
      </p:sp>
      <p:sp>
        <p:nvSpPr>
          <p:cNvPr id="196" name="圆角矩形 195">
            <a:extLst>
              <a:ext uri="{FF2B5EF4-FFF2-40B4-BE49-F238E27FC236}">
                <a16:creationId xmlns:a16="http://schemas.microsoft.com/office/drawing/2014/main" id="{724F855E-C3BB-EB49-962C-FE4205D2094F}"/>
              </a:ext>
            </a:extLst>
          </p:cNvPr>
          <p:cNvSpPr/>
          <p:nvPr/>
        </p:nvSpPr>
        <p:spPr>
          <a:xfrm flipH="1">
            <a:off x="5042086" y="4381440"/>
            <a:ext cx="128688" cy="136001"/>
          </a:xfrm>
          <a:prstGeom prst="roundRect">
            <a:avLst/>
          </a:prstGeom>
          <a:solidFill>
            <a:srgbClr val="87AE88"/>
          </a:solidFill>
          <a:ln w="19050" cmpd="sng">
            <a:solidFill>
              <a:srgbClr val="87AE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T5</a:t>
            </a:r>
          </a:p>
        </p:txBody>
      </p:sp>
      <p:sp>
        <p:nvSpPr>
          <p:cNvPr id="197" name="圆角矩形 196">
            <a:extLst>
              <a:ext uri="{FF2B5EF4-FFF2-40B4-BE49-F238E27FC236}">
                <a16:creationId xmlns:a16="http://schemas.microsoft.com/office/drawing/2014/main" id="{795CBF80-A6BA-7847-BC57-80AE93BFA2BD}"/>
              </a:ext>
            </a:extLst>
          </p:cNvPr>
          <p:cNvSpPr/>
          <p:nvPr/>
        </p:nvSpPr>
        <p:spPr>
          <a:xfrm>
            <a:off x="4521756" y="4525791"/>
            <a:ext cx="243878" cy="137201"/>
          </a:xfrm>
          <a:prstGeom prst="roundRect">
            <a:avLst/>
          </a:prstGeom>
          <a:solidFill>
            <a:srgbClr val="87AE88"/>
          </a:solidFill>
          <a:ln w="19050">
            <a:solidFill>
              <a:srgbClr val="87A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BART</a:t>
            </a:r>
          </a:p>
        </p:txBody>
      </p:sp>
      <p:sp>
        <p:nvSpPr>
          <p:cNvPr id="205" name="圆角矩形 204">
            <a:extLst>
              <a:ext uri="{FF2B5EF4-FFF2-40B4-BE49-F238E27FC236}">
                <a16:creationId xmlns:a16="http://schemas.microsoft.com/office/drawing/2014/main" id="{4B6EA376-FD43-B74B-B3CC-6570C187E8BD}"/>
              </a:ext>
            </a:extLst>
          </p:cNvPr>
          <p:cNvSpPr/>
          <p:nvPr/>
        </p:nvSpPr>
        <p:spPr>
          <a:xfrm flipH="1">
            <a:off x="5257623" y="1446742"/>
            <a:ext cx="165152" cy="220787"/>
          </a:xfrm>
          <a:prstGeom prst="roundRect">
            <a:avLst/>
          </a:prstGeom>
          <a:solidFill>
            <a:srgbClr val="87AE88"/>
          </a:solidFill>
          <a:ln w="19050" cmpd="sng">
            <a:solidFill>
              <a:srgbClr val="87AE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538" b="1" spc="-34" dirty="0">
                <a:solidFill>
                  <a:schemeClr val="bg1"/>
                </a:solidFill>
                <a:latin typeface="Monaco" pitchFamily="2" charset="77"/>
              </a:rPr>
              <a:t>Flan</a:t>
            </a:r>
          </a:p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T5</a:t>
            </a:r>
          </a:p>
        </p:txBody>
      </p:sp>
      <p:sp>
        <p:nvSpPr>
          <p:cNvPr id="206" name="圆角矩形 205">
            <a:extLst>
              <a:ext uri="{FF2B5EF4-FFF2-40B4-BE49-F238E27FC236}">
                <a16:creationId xmlns:a16="http://schemas.microsoft.com/office/drawing/2014/main" id="{5F22B140-6310-1842-AF4D-AF380105394A}"/>
              </a:ext>
            </a:extLst>
          </p:cNvPr>
          <p:cNvSpPr/>
          <p:nvPr/>
        </p:nvSpPr>
        <p:spPr>
          <a:xfrm flipH="1">
            <a:off x="4992456" y="3945793"/>
            <a:ext cx="186283" cy="137201"/>
          </a:xfrm>
          <a:prstGeom prst="roundRect">
            <a:avLst/>
          </a:prstGeom>
          <a:solidFill>
            <a:srgbClr val="87AE88"/>
          </a:solidFill>
          <a:ln w="19050" cmpd="sng">
            <a:solidFill>
              <a:srgbClr val="87AE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>
                <a:solidFill>
                  <a:schemeClr val="bg1"/>
                </a:solidFill>
                <a:latin typeface="Monaco" pitchFamily="2" charset="77"/>
              </a:rPr>
              <a:t>mT5</a:t>
            </a:r>
          </a:p>
        </p:txBody>
      </p:sp>
      <p:sp>
        <p:nvSpPr>
          <p:cNvPr id="210" name="圆角矩形 209">
            <a:extLst>
              <a:ext uri="{FF2B5EF4-FFF2-40B4-BE49-F238E27FC236}">
                <a16:creationId xmlns:a16="http://schemas.microsoft.com/office/drawing/2014/main" id="{D1991882-7A02-B84E-B0D6-6AAF3C2C5D78}"/>
              </a:ext>
            </a:extLst>
          </p:cNvPr>
          <p:cNvSpPr/>
          <p:nvPr/>
        </p:nvSpPr>
        <p:spPr>
          <a:xfrm flipH="1">
            <a:off x="5559181" y="3905405"/>
            <a:ext cx="128688" cy="136001"/>
          </a:xfrm>
          <a:prstGeom prst="roundRect">
            <a:avLst/>
          </a:prstGeom>
          <a:solidFill>
            <a:srgbClr val="87AE88"/>
          </a:solidFill>
          <a:ln w="19050" cmpd="sng">
            <a:solidFill>
              <a:srgbClr val="87AE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T0</a:t>
            </a:r>
          </a:p>
        </p:txBody>
      </p:sp>
      <p:sp>
        <p:nvSpPr>
          <p:cNvPr id="212" name="圆角矩形 106">
            <a:extLst>
              <a:ext uri="{FF2B5EF4-FFF2-40B4-BE49-F238E27FC236}">
                <a16:creationId xmlns:a16="http://schemas.microsoft.com/office/drawing/2014/main" id="{1A085859-EF61-044D-9D1A-5E09F5142A1D}"/>
              </a:ext>
            </a:extLst>
          </p:cNvPr>
          <p:cNvSpPr/>
          <p:nvPr/>
        </p:nvSpPr>
        <p:spPr>
          <a:xfrm>
            <a:off x="7316543" y="5178514"/>
            <a:ext cx="302034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>
                <a:solidFill>
                  <a:schemeClr val="bg1"/>
                </a:solidFill>
                <a:latin typeface="Monaco" pitchFamily="2" charset="77"/>
              </a:rPr>
              <a:t>GPT-1</a:t>
            </a:r>
            <a:endParaRPr kumimoji="1" lang="zh-CN" altLang="en-US" sz="806" b="1" spc="-34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213" name="圆角矩形 115">
            <a:extLst>
              <a:ext uri="{FF2B5EF4-FFF2-40B4-BE49-F238E27FC236}">
                <a16:creationId xmlns:a16="http://schemas.microsoft.com/office/drawing/2014/main" id="{D4997592-CB5D-484F-9605-991B6E5C5654}"/>
              </a:ext>
            </a:extLst>
          </p:cNvPr>
          <p:cNvSpPr/>
          <p:nvPr/>
        </p:nvSpPr>
        <p:spPr>
          <a:xfrm>
            <a:off x="7675112" y="4780338"/>
            <a:ext cx="302034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GPT-2</a:t>
            </a:r>
            <a:endParaRPr kumimoji="1" lang="zh-CN" altLang="en-US" sz="8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215" name="任意形状 146">
            <a:extLst>
              <a:ext uri="{FF2B5EF4-FFF2-40B4-BE49-F238E27FC236}">
                <a16:creationId xmlns:a16="http://schemas.microsoft.com/office/drawing/2014/main" id="{E5DACA08-9EE9-4646-B584-BFDD8CA5B03A}"/>
              </a:ext>
            </a:extLst>
          </p:cNvPr>
          <p:cNvSpPr/>
          <p:nvPr/>
        </p:nvSpPr>
        <p:spPr>
          <a:xfrm>
            <a:off x="6873191" y="5310592"/>
            <a:ext cx="597168" cy="130343"/>
          </a:xfrm>
          <a:custGeom>
            <a:avLst/>
            <a:gdLst>
              <a:gd name="connsiteX0" fmla="*/ 0 w 716573"/>
              <a:gd name="connsiteY0" fmla="*/ 250581 h 250581"/>
              <a:gd name="connsiteX1" fmla="*/ 272562 w 716573"/>
              <a:gd name="connsiteY1" fmla="*/ 153866 h 250581"/>
              <a:gd name="connsiteX2" fmla="*/ 558312 w 716573"/>
              <a:gd name="connsiteY2" fmla="*/ 145073 h 250581"/>
              <a:gd name="connsiteX3" fmla="*/ 685800 w 716573"/>
              <a:gd name="connsiteY3" fmla="*/ 61546 h 250581"/>
              <a:gd name="connsiteX4" fmla="*/ 716573 w 716573"/>
              <a:gd name="connsiteY4" fmla="*/ 0 h 25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573" h="250581">
                <a:moveTo>
                  <a:pt x="0" y="250581"/>
                </a:moveTo>
                <a:cubicBezTo>
                  <a:pt x="89755" y="211016"/>
                  <a:pt x="179510" y="171451"/>
                  <a:pt x="272562" y="153866"/>
                </a:cubicBezTo>
                <a:cubicBezTo>
                  <a:pt x="365614" y="136281"/>
                  <a:pt x="489439" y="160460"/>
                  <a:pt x="558312" y="145073"/>
                </a:cubicBezTo>
                <a:cubicBezTo>
                  <a:pt x="627185" y="129686"/>
                  <a:pt x="659423" y="85725"/>
                  <a:pt x="685800" y="61546"/>
                </a:cubicBezTo>
                <a:cubicBezTo>
                  <a:pt x="712177" y="37367"/>
                  <a:pt x="714375" y="18683"/>
                  <a:pt x="716573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1075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217" name="圆角矩形 184">
            <a:extLst>
              <a:ext uri="{FF2B5EF4-FFF2-40B4-BE49-F238E27FC236}">
                <a16:creationId xmlns:a16="http://schemas.microsoft.com/office/drawing/2014/main" id="{3B8905A0-18EC-334D-A24F-DF39F05C5BDC}"/>
              </a:ext>
            </a:extLst>
          </p:cNvPr>
          <p:cNvSpPr/>
          <p:nvPr/>
        </p:nvSpPr>
        <p:spPr>
          <a:xfrm>
            <a:off x="6562000" y="4569402"/>
            <a:ext cx="302034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err="1">
                <a:solidFill>
                  <a:schemeClr val="bg1"/>
                </a:solidFill>
                <a:latin typeface="Monaco" pitchFamily="2" charset="77"/>
              </a:rPr>
              <a:t>XLNet</a:t>
            </a:r>
            <a:endParaRPr kumimoji="1" lang="en-US" altLang="zh-CN" sz="806" b="1" spc="-34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218" name="圆角矩形 190">
            <a:extLst>
              <a:ext uri="{FF2B5EF4-FFF2-40B4-BE49-F238E27FC236}">
                <a16:creationId xmlns:a16="http://schemas.microsoft.com/office/drawing/2014/main" id="{EA11C7FA-79DE-2347-82F0-EFE3E8072FD2}"/>
              </a:ext>
            </a:extLst>
          </p:cNvPr>
          <p:cNvSpPr/>
          <p:nvPr/>
        </p:nvSpPr>
        <p:spPr>
          <a:xfrm>
            <a:off x="6124841" y="2943864"/>
            <a:ext cx="357645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MT-NLG</a:t>
            </a:r>
          </a:p>
        </p:txBody>
      </p:sp>
      <p:sp>
        <p:nvSpPr>
          <p:cNvPr id="220" name="圆角矩形 197">
            <a:extLst>
              <a:ext uri="{FF2B5EF4-FFF2-40B4-BE49-F238E27FC236}">
                <a16:creationId xmlns:a16="http://schemas.microsoft.com/office/drawing/2014/main" id="{287A4F1D-1D6D-0C47-B237-E3DC47A52C26}"/>
              </a:ext>
            </a:extLst>
          </p:cNvPr>
          <p:cNvSpPr/>
          <p:nvPr/>
        </p:nvSpPr>
        <p:spPr>
          <a:xfrm>
            <a:off x="8435447" y="2756251"/>
            <a:ext cx="247788" cy="205802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403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Anthropic</a:t>
            </a:r>
            <a:endParaRPr kumimoji="1" lang="en-US" altLang="zh-CN" sz="806" b="1" spc="-40" dirty="0">
              <a:solidFill>
                <a:schemeClr val="tx2">
                  <a:lumMod val="75000"/>
                  <a:alpha val="82087"/>
                </a:schemeClr>
              </a:solidFill>
              <a:latin typeface="Monaco" pitchFamily="2" charset="77"/>
            </a:endParaRPr>
          </a:p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LM</a:t>
            </a:r>
          </a:p>
        </p:txBody>
      </p:sp>
      <p:sp>
        <p:nvSpPr>
          <p:cNvPr id="222" name="圆角矩形 199">
            <a:extLst>
              <a:ext uri="{FF2B5EF4-FFF2-40B4-BE49-F238E27FC236}">
                <a16:creationId xmlns:a16="http://schemas.microsoft.com/office/drawing/2014/main" id="{D5355C82-E4AF-CF45-B414-22F69D46E14A}"/>
              </a:ext>
            </a:extLst>
          </p:cNvPr>
          <p:cNvSpPr/>
          <p:nvPr/>
        </p:nvSpPr>
        <p:spPr>
          <a:xfrm>
            <a:off x="7117419" y="2787536"/>
            <a:ext cx="357645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Gopher</a:t>
            </a:r>
          </a:p>
        </p:txBody>
      </p:sp>
      <p:sp>
        <p:nvSpPr>
          <p:cNvPr id="227" name="圆角矩形 216">
            <a:extLst>
              <a:ext uri="{FF2B5EF4-FFF2-40B4-BE49-F238E27FC236}">
                <a16:creationId xmlns:a16="http://schemas.microsoft.com/office/drawing/2014/main" id="{FE1E06A0-10EA-DD48-9B09-67139C7CA9C0}"/>
              </a:ext>
            </a:extLst>
          </p:cNvPr>
          <p:cNvSpPr/>
          <p:nvPr/>
        </p:nvSpPr>
        <p:spPr>
          <a:xfrm>
            <a:off x="7780322" y="2587112"/>
            <a:ext cx="298038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 err="1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LaMDA</a:t>
            </a:r>
            <a:endParaRPr kumimoji="1" lang="en-US" altLang="zh-CN" sz="806" b="1" spc="-40" dirty="0">
              <a:solidFill>
                <a:schemeClr val="tx2">
                  <a:lumMod val="75000"/>
                  <a:alpha val="82087"/>
                </a:schemeClr>
              </a:solidFill>
              <a:latin typeface="Monaco" pitchFamily="2" charset="77"/>
            </a:endParaRPr>
          </a:p>
        </p:txBody>
      </p:sp>
      <p:sp>
        <p:nvSpPr>
          <p:cNvPr id="229" name="圆角矩形 224">
            <a:extLst>
              <a:ext uri="{FF2B5EF4-FFF2-40B4-BE49-F238E27FC236}">
                <a16:creationId xmlns:a16="http://schemas.microsoft.com/office/drawing/2014/main" id="{6EBECFAC-635A-1142-B92F-121F4553C2D1}"/>
              </a:ext>
            </a:extLst>
          </p:cNvPr>
          <p:cNvSpPr/>
          <p:nvPr/>
        </p:nvSpPr>
        <p:spPr>
          <a:xfrm>
            <a:off x="8145904" y="2210417"/>
            <a:ext cx="240650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 err="1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PaLM</a:t>
            </a:r>
            <a:endParaRPr kumimoji="1" lang="en-US" altLang="zh-CN" sz="806" b="1" spc="-40" dirty="0">
              <a:solidFill>
                <a:schemeClr val="tx2">
                  <a:lumMod val="75000"/>
                  <a:alpha val="82087"/>
                </a:schemeClr>
              </a:solidFill>
              <a:latin typeface="Monaco" pitchFamily="2" charset="77"/>
            </a:endParaRPr>
          </a:p>
        </p:txBody>
      </p:sp>
      <p:sp>
        <p:nvSpPr>
          <p:cNvPr id="232" name="圆角矩形 228">
            <a:extLst>
              <a:ext uri="{FF2B5EF4-FFF2-40B4-BE49-F238E27FC236}">
                <a16:creationId xmlns:a16="http://schemas.microsoft.com/office/drawing/2014/main" id="{1650202F-17C3-664D-8CB4-D35B9DC46200}"/>
              </a:ext>
            </a:extLst>
          </p:cNvPr>
          <p:cNvSpPr/>
          <p:nvPr/>
        </p:nvSpPr>
        <p:spPr>
          <a:xfrm>
            <a:off x="8679253" y="1432307"/>
            <a:ext cx="249530" cy="228787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538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Flan</a:t>
            </a:r>
          </a:p>
          <a:p>
            <a:pPr algn="ctr"/>
            <a:r>
              <a:rPr kumimoji="1" lang="en-US" altLang="zh-CN" sz="806" b="1" spc="-40" dirty="0" err="1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PaLM</a:t>
            </a:r>
            <a:endParaRPr kumimoji="1" lang="en-US" altLang="zh-CN" sz="806" b="1" spc="-40" dirty="0">
              <a:solidFill>
                <a:schemeClr val="tx2">
                  <a:lumMod val="75000"/>
                  <a:alpha val="82087"/>
                </a:schemeClr>
              </a:solidFill>
              <a:latin typeface="Monaco" pitchFamily="2" charset="77"/>
            </a:endParaRPr>
          </a:p>
        </p:txBody>
      </p:sp>
      <p:sp>
        <p:nvSpPr>
          <p:cNvPr id="233" name="圆角矩形 229">
            <a:extLst>
              <a:ext uri="{FF2B5EF4-FFF2-40B4-BE49-F238E27FC236}">
                <a16:creationId xmlns:a16="http://schemas.microsoft.com/office/drawing/2014/main" id="{1A2A981F-276E-5645-8D73-62EC1553C11C}"/>
              </a:ext>
            </a:extLst>
          </p:cNvPr>
          <p:cNvSpPr/>
          <p:nvPr/>
        </p:nvSpPr>
        <p:spPr>
          <a:xfrm>
            <a:off x="7110508" y="2075401"/>
            <a:ext cx="186283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OPT</a:t>
            </a:r>
          </a:p>
        </p:txBody>
      </p:sp>
      <p:sp>
        <p:nvSpPr>
          <p:cNvPr id="234" name="圆角矩形 230">
            <a:extLst>
              <a:ext uri="{FF2B5EF4-FFF2-40B4-BE49-F238E27FC236}">
                <a16:creationId xmlns:a16="http://schemas.microsoft.com/office/drawing/2014/main" id="{AB41906F-564E-3F4E-B807-7B2F8D75A78D}"/>
              </a:ext>
            </a:extLst>
          </p:cNvPr>
          <p:cNvSpPr/>
          <p:nvPr/>
        </p:nvSpPr>
        <p:spPr>
          <a:xfrm>
            <a:off x="7057137" y="1839238"/>
            <a:ext cx="302034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BLOOM</a:t>
            </a:r>
          </a:p>
        </p:txBody>
      </p:sp>
      <p:sp>
        <p:nvSpPr>
          <p:cNvPr id="236" name="圆角矩形 186">
            <a:extLst>
              <a:ext uri="{FF2B5EF4-FFF2-40B4-BE49-F238E27FC236}">
                <a16:creationId xmlns:a16="http://schemas.microsoft.com/office/drawing/2014/main" id="{9F5AEF1C-B2F1-2C47-B00F-4002529A9AE8}"/>
              </a:ext>
            </a:extLst>
          </p:cNvPr>
          <p:cNvSpPr/>
          <p:nvPr/>
        </p:nvSpPr>
        <p:spPr>
          <a:xfrm flipH="1">
            <a:off x="8354464" y="3486230"/>
            <a:ext cx="418911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GPT-Neo</a:t>
            </a:r>
          </a:p>
        </p:txBody>
      </p:sp>
      <p:sp>
        <p:nvSpPr>
          <p:cNvPr id="237" name="圆角矩形 235">
            <a:extLst>
              <a:ext uri="{FF2B5EF4-FFF2-40B4-BE49-F238E27FC236}">
                <a16:creationId xmlns:a16="http://schemas.microsoft.com/office/drawing/2014/main" id="{64A3F4E9-9DAB-D344-B70D-E1A8A2B79678}"/>
              </a:ext>
            </a:extLst>
          </p:cNvPr>
          <p:cNvSpPr/>
          <p:nvPr/>
        </p:nvSpPr>
        <p:spPr>
          <a:xfrm flipH="1">
            <a:off x="9029908" y="2463884"/>
            <a:ext cx="474255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GPT-</a:t>
            </a:r>
            <a:r>
              <a:rPr kumimoji="1" lang="en-US" altLang="zh-CN" sz="806" b="1" spc="-34" dirty="0" err="1">
                <a:solidFill>
                  <a:schemeClr val="bg1"/>
                </a:solidFill>
                <a:latin typeface="Monaco" pitchFamily="2" charset="77"/>
              </a:rPr>
              <a:t>NeoX</a:t>
            </a:r>
            <a:endParaRPr kumimoji="1" lang="en-US" altLang="zh-CN" sz="8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238" name="圆角矩形 236">
            <a:extLst>
              <a:ext uri="{FF2B5EF4-FFF2-40B4-BE49-F238E27FC236}">
                <a16:creationId xmlns:a16="http://schemas.microsoft.com/office/drawing/2014/main" id="{0785973A-0316-6F4B-AC65-9AA5DBA0C0D1}"/>
              </a:ext>
            </a:extLst>
          </p:cNvPr>
          <p:cNvSpPr/>
          <p:nvPr/>
        </p:nvSpPr>
        <p:spPr>
          <a:xfrm flipH="1">
            <a:off x="8741362" y="3256536"/>
            <a:ext cx="302034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GPT-J</a:t>
            </a:r>
          </a:p>
        </p:txBody>
      </p:sp>
      <p:sp>
        <p:nvSpPr>
          <p:cNvPr id="246" name="圆角矩形 251">
            <a:extLst>
              <a:ext uri="{FF2B5EF4-FFF2-40B4-BE49-F238E27FC236}">
                <a16:creationId xmlns:a16="http://schemas.microsoft.com/office/drawing/2014/main" id="{D5F998BF-89BA-1C4D-B623-1484FAF66EE9}"/>
              </a:ext>
            </a:extLst>
          </p:cNvPr>
          <p:cNvSpPr/>
          <p:nvPr/>
        </p:nvSpPr>
        <p:spPr>
          <a:xfrm flipH="1">
            <a:off x="7829598" y="2795769"/>
            <a:ext cx="467980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ERNIE3.0</a:t>
            </a:r>
          </a:p>
        </p:txBody>
      </p:sp>
      <p:sp>
        <p:nvSpPr>
          <p:cNvPr id="248" name="圆角矩形 264">
            <a:extLst>
              <a:ext uri="{FF2B5EF4-FFF2-40B4-BE49-F238E27FC236}">
                <a16:creationId xmlns:a16="http://schemas.microsoft.com/office/drawing/2014/main" id="{73582533-9F02-D247-B504-E5BBED8AD92C}"/>
              </a:ext>
            </a:extLst>
          </p:cNvPr>
          <p:cNvSpPr/>
          <p:nvPr/>
        </p:nvSpPr>
        <p:spPr>
          <a:xfrm>
            <a:off x="7130916" y="742810"/>
            <a:ext cx="298038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GPT-4</a:t>
            </a:r>
          </a:p>
        </p:txBody>
      </p:sp>
      <p:sp>
        <p:nvSpPr>
          <p:cNvPr id="250" name="圆角矩形 268">
            <a:extLst>
              <a:ext uri="{FF2B5EF4-FFF2-40B4-BE49-F238E27FC236}">
                <a16:creationId xmlns:a16="http://schemas.microsoft.com/office/drawing/2014/main" id="{031BC690-6C70-424C-9CE2-DA74D6E5FAE9}"/>
              </a:ext>
            </a:extLst>
          </p:cNvPr>
          <p:cNvSpPr/>
          <p:nvPr/>
        </p:nvSpPr>
        <p:spPr>
          <a:xfrm>
            <a:off x="6298152" y="862868"/>
            <a:ext cx="302034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 err="1">
                <a:solidFill>
                  <a:schemeClr val="bg1"/>
                </a:solidFill>
                <a:latin typeface="Monaco" pitchFamily="2" charset="77"/>
              </a:rPr>
              <a:t>LLaMA</a:t>
            </a:r>
            <a:endParaRPr kumimoji="1" lang="en-US" altLang="zh-CN" sz="8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252" name="圆角矩形 125">
            <a:extLst>
              <a:ext uri="{FF2B5EF4-FFF2-40B4-BE49-F238E27FC236}">
                <a16:creationId xmlns:a16="http://schemas.microsoft.com/office/drawing/2014/main" id="{A6E21420-8CEA-9B46-AE40-09081AD1B888}"/>
              </a:ext>
            </a:extLst>
          </p:cNvPr>
          <p:cNvSpPr/>
          <p:nvPr/>
        </p:nvSpPr>
        <p:spPr>
          <a:xfrm flipH="1">
            <a:off x="6963579" y="4001428"/>
            <a:ext cx="298038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GPT-3</a:t>
            </a:r>
          </a:p>
        </p:txBody>
      </p:sp>
      <p:sp>
        <p:nvSpPr>
          <p:cNvPr id="256" name="圆角矩形 135">
            <a:extLst>
              <a:ext uri="{FF2B5EF4-FFF2-40B4-BE49-F238E27FC236}">
                <a16:creationId xmlns:a16="http://schemas.microsoft.com/office/drawing/2014/main" id="{80816AC1-9AD1-5A41-9026-A838276F5422}"/>
              </a:ext>
            </a:extLst>
          </p:cNvPr>
          <p:cNvSpPr/>
          <p:nvPr/>
        </p:nvSpPr>
        <p:spPr>
          <a:xfrm flipH="1">
            <a:off x="6023982" y="2464103"/>
            <a:ext cx="643473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 err="1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InstructGPT</a:t>
            </a:r>
            <a:endParaRPr kumimoji="1" lang="en-US" altLang="zh-CN" sz="806" b="1" spc="-40" dirty="0">
              <a:solidFill>
                <a:schemeClr val="tx2">
                  <a:lumMod val="75000"/>
                  <a:alpha val="82087"/>
                </a:schemeClr>
              </a:solidFill>
              <a:latin typeface="Monaco" pitchFamily="2" charset="77"/>
            </a:endParaRPr>
          </a:p>
        </p:txBody>
      </p:sp>
      <p:sp>
        <p:nvSpPr>
          <p:cNvPr id="257" name="圆角矩形 279">
            <a:extLst>
              <a:ext uri="{FF2B5EF4-FFF2-40B4-BE49-F238E27FC236}">
                <a16:creationId xmlns:a16="http://schemas.microsoft.com/office/drawing/2014/main" id="{CD81FBFF-0C89-DA49-BCCD-C9F520D9D6F6}"/>
              </a:ext>
            </a:extLst>
          </p:cNvPr>
          <p:cNvSpPr/>
          <p:nvPr/>
        </p:nvSpPr>
        <p:spPr>
          <a:xfrm flipH="1">
            <a:off x="5520459" y="2817024"/>
            <a:ext cx="298038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 err="1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CodeX</a:t>
            </a:r>
            <a:endParaRPr kumimoji="1" lang="en-US" altLang="zh-CN" sz="806" b="1" spc="-40" dirty="0">
              <a:solidFill>
                <a:schemeClr val="tx2">
                  <a:lumMod val="75000"/>
                  <a:alpha val="82087"/>
                </a:schemeClr>
              </a:solidFill>
              <a:latin typeface="Monaco" pitchFamily="2" charset="77"/>
            </a:endParaRPr>
          </a:p>
        </p:txBody>
      </p:sp>
      <p:sp>
        <p:nvSpPr>
          <p:cNvPr id="261" name="圆角矩形 284">
            <a:extLst>
              <a:ext uri="{FF2B5EF4-FFF2-40B4-BE49-F238E27FC236}">
                <a16:creationId xmlns:a16="http://schemas.microsoft.com/office/drawing/2014/main" id="{1A7F6EF9-94CA-B245-93DC-F96D442DB650}"/>
              </a:ext>
            </a:extLst>
          </p:cNvPr>
          <p:cNvSpPr/>
          <p:nvPr/>
        </p:nvSpPr>
        <p:spPr>
          <a:xfrm flipH="1">
            <a:off x="5771081" y="1359246"/>
            <a:ext cx="413368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 err="1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ChatGPT</a:t>
            </a:r>
            <a:endParaRPr kumimoji="1" lang="en-US" altLang="zh-CN" sz="806" b="1" spc="-40" dirty="0">
              <a:solidFill>
                <a:schemeClr val="tx2">
                  <a:lumMod val="75000"/>
                  <a:alpha val="82087"/>
                </a:schemeClr>
              </a:solidFill>
              <a:latin typeface="Monaco" pitchFamily="2" charset="77"/>
            </a:endParaRPr>
          </a:p>
        </p:txBody>
      </p:sp>
      <p:sp>
        <p:nvSpPr>
          <p:cNvPr id="263" name="圆角矩形 286">
            <a:extLst>
              <a:ext uri="{FF2B5EF4-FFF2-40B4-BE49-F238E27FC236}">
                <a16:creationId xmlns:a16="http://schemas.microsoft.com/office/drawing/2014/main" id="{E2E40872-A732-AC4E-AB3F-ED5B831121BD}"/>
              </a:ext>
            </a:extLst>
          </p:cNvPr>
          <p:cNvSpPr/>
          <p:nvPr/>
        </p:nvSpPr>
        <p:spPr>
          <a:xfrm>
            <a:off x="7769660" y="1965411"/>
            <a:ext cx="243878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 err="1">
                <a:solidFill>
                  <a:schemeClr val="bg1"/>
                </a:solidFill>
                <a:latin typeface="Monaco" pitchFamily="2" charset="77"/>
              </a:rPr>
              <a:t>YaLM</a:t>
            </a:r>
            <a:endParaRPr kumimoji="1" lang="en-US" altLang="zh-CN" sz="8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266" name="圆角矩形 295">
            <a:extLst>
              <a:ext uri="{FF2B5EF4-FFF2-40B4-BE49-F238E27FC236}">
                <a16:creationId xmlns:a16="http://schemas.microsoft.com/office/drawing/2014/main" id="{3BD32906-935D-074F-BCDD-607FBE142E56}"/>
              </a:ext>
            </a:extLst>
          </p:cNvPr>
          <p:cNvSpPr/>
          <p:nvPr/>
        </p:nvSpPr>
        <p:spPr>
          <a:xfrm>
            <a:off x="7727028" y="1345911"/>
            <a:ext cx="533537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kumimoji="1" lang="en" altLang="zh-CN" sz="806" b="1" spc="-34" dirty="0">
                <a:solidFill>
                  <a:schemeClr val="bg1"/>
                </a:solidFill>
                <a:latin typeface="Monaco" pitchFamily="2" charset="77"/>
              </a:rPr>
              <a:t>Galactica</a:t>
            </a:r>
          </a:p>
        </p:txBody>
      </p:sp>
      <p:sp>
        <p:nvSpPr>
          <p:cNvPr id="271" name="圆角矩形 138">
            <a:extLst>
              <a:ext uri="{FF2B5EF4-FFF2-40B4-BE49-F238E27FC236}">
                <a16:creationId xmlns:a16="http://schemas.microsoft.com/office/drawing/2014/main" id="{10AA90CB-D7DB-DA40-8E35-31D84330F02C}"/>
              </a:ext>
            </a:extLst>
          </p:cNvPr>
          <p:cNvSpPr/>
          <p:nvPr/>
        </p:nvSpPr>
        <p:spPr>
          <a:xfrm>
            <a:off x="3012393" y="4611399"/>
            <a:ext cx="413961" cy="137201"/>
          </a:xfrm>
          <a:prstGeom prst="roundRect">
            <a:avLst/>
          </a:prstGeom>
          <a:solidFill>
            <a:srgbClr val="E4ADB5"/>
          </a:solidFill>
          <a:ln w="19050" cmpd="sng">
            <a:solidFill>
              <a:srgbClr val="E4AD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 err="1">
                <a:solidFill>
                  <a:schemeClr val="bg1"/>
                </a:solidFill>
                <a:latin typeface="Lato" panose="020F0502020204030203" pitchFamily="34" charset="77"/>
              </a:rPr>
              <a:t>RoBERTa</a:t>
            </a:r>
            <a:endParaRPr kumimoji="1" lang="zh-CN" altLang="en-US" sz="806" b="1" spc="-34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274" name="Picture 14" descr="Open Ai Logo PNG Vectors Free Download">
            <a:extLst>
              <a:ext uri="{FF2B5EF4-FFF2-40B4-BE49-F238E27FC236}">
                <a16:creationId xmlns:a16="http://schemas.microsoft.com/office/drawing/2014/main" id="{829618FA-6005-784B-93EF-A5389AEE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627" y="4787091"/>
            <a:ext cx="123104" cy="1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14" descr="Open Ai Logo PNG Vectors Free Download">
            <a:extLst>
              <a:ext uri="{FF2B5EF4-FFF2-40B4-BE49-F238E27FC236}">
                <a16:creationId xmlns:a16="http://schemas.microsoft.com/office/drawing/2014/main" id="{DEC35497-2D6F-474A-BFA4-D4B8676CD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74" y="5188033"/>
            <a:ext cx="123104" cy="1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14" descr="Open Ai Logo PNG Vectors Free Download">
            <a:extLst>
              <a:ext uri="{FF2B5EF4-FFF2-40B4-BE49-F238E27FC236}">
                <a16:creationId xmlns:a16="http://schemas.microsoft.com/office/drawing/2014/main" id="{B9165489-8002-034D-A4A5-B21FF9C2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286" y="750438"/>
            <a:ext cx="123104" cy="1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14" descr="Open Ai Logo PNG Vectors Free Download">
            <a:extLst>
              <a:ext uri="{FF2B5EF4-FFF2-40B4-BE49-F238E27FC236}">
                <a16:creationId xmlns:a16="http://schemas.microsoft.com/office/drawing/2014/main" id="{4197D358-2D57-8A46-9854-32DBD770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07" y="4005069"/>
            <a:ext cx="123104" cy="1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14" descr="Open Ai Logo PNG Vectors Free Download">
            <a:extLst>
              <a:ext uri="{FF2B5EF4-FFF2-40B4-BE49-F238E27FC236}">
                <a16:creationId xmlns:a16="http://schemas.microsoft.com/office/drawing/2014/main" id="{F37106E0-676A-B345-9192-64CBCA61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97" y="1365459"/>
            <a:ext cx="123104" cy="1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14" descr="Open Ai Logo PNG Vectors Free Download">
            <a:extLst>
              <a:ext uri="{FF2B5EF4-FFF2-40B4-BE49-F238E27FC236}">
                <a16:creationId xmlns:a16="http://schemas.microsoft.com/office/drawing/2014/main" id="{2E9AEBAB-63D4-CF49-9D71-CFE179226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00" y="2820588"/>
            <a:ext cx="123104" cy="1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16" descr="DeepMind · GitHub">
            <a:extLst>
              <a:ext uri="{FF2B5EF4-FFF2-40B4-BE49-F238E27FC236}">
                <a16:creationId xmlns:a16="http://schemas.microsoft.com/office/drawing/2014/main" id="{20B92632-4D45-C646-87CD-11032151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478" y="2787400"/>
            <a:ext cx="136594" cy="13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22" descr="Baidu Logo, symbol, meaning, history, PNG, brand">
            <a:extLst>
              <a:ext uri="{FF2B5EF4-FFF2-40B4-BE49-F238E27FC236}">
                <a16:creationId xmlns:a16="http://schemas.microsoft.com/office/drawing/2014/main" id="{2C611B50-E259-B546-AD47-AD668001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71" y="2808280"/>
            <a:ext cx="196619" cy="11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" name="Picture 2">
            <a:extLst>
              <a:ext uri="{FF2B5EF4-FFF2-40B4-BE49-F238E27FC236}">
                <a16:creationId xmlns:a16="http://schemas.microsoft.com/office/drawing/2014/main" id="{255B97CD-2071-944A-84EE-41208F522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408" y="4583015"/>
            <a:ext cx="122887" cy="1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32" descr="Nvidia Logo, symbol, meaning, history, PNG, brand">
            <a:extLst>
              <a:ext uri="{FF2B5EF4-FFF2-40B4-BE49-F238E27FC236}">
                <a16:creationId xmlns:a16="http://schemas.microsoft.com/office/drawing/2014/main" id="{DDABCB35-8768-D146-8AF4-46672B19D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99" y="3021369"/>
            <a:ext cx="125131" cy="7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34" descr="Announcing GPT-NeoX-20B | EleutherAI Blog">
            <a:extLst>
              <a:ext uri="{FF2B5EF4-FFF2-40B4-BE49-F238E27FC236}">
                <a16:creationId xmlns:a16="http://schemas.microsoft.com/office/drawing/2014/main" id="{BF56D101-3645-554B-AB26-F0F77720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005" y="3483227"/>
            <a:ext cx="122887" cy="1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54B700A1-AE87-914C-90EC-14737C5A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18" y="2591114"/>
            <a:ext cx="122887" cy="1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14" descr="Open Ai Logo PNG Vectors Free Download">
            <a:extLst>
              <a:ext uri="{FF2B5EF4-FFF2-40B4-BE49-F238E27FC236}">
                <a16:creationId xmlns:a16="http://schemas.microsoft.com/office/drawing/2014/main" id="{F8265FE5-0D1B-4F44-89AF-06D1F64B7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68" y="2470547"/>
            <a:ext cx="123104" cy="1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1" name="圆角矩形 106">
            <a:extLst>
              <a:ext uri="{FF2B5EF4-FFF2-40B4-BE49-F238E27FC236}">
                <a16:creationId xmlns:a16="http://schemas.microsoft.com/office/drawing/2014/main" id="{434098A7-22DD-2F4E-B2A6-E3C638912F59}"/>
              </a:ext>
            </a:extLst>
          </p:cNvPr>
          <p:cNvSpPr/>
          <p:nvPr/>
        </p:nvSpPr>
        <p:spPr>
          <a:xfrm>
            <a:off x="3077562" y="1918101"/>
            <a:ext cx="889305" cy="160186"/>
          </a:xfrm>
          <a:prstGeom prst="roundRect">
            <a:avLst/>
          </a:prstGeom>
          <a:solidFill>
            <a:srgbClr val="ADAFB5"/>
          </a:solidFill>
          <a:ln w="25400" cmpd="sng">
            <a:solidFill>
              <a:srgbClr val="ADAF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941" b="1" spc="-34" dirty="0">
                <a:solidFill>
                  <a:schemeClr val="bg1"/>
                </a:solidFill>
                <a:latin typeface="Monaco" pitchFamily="2" charset="77"/>
              </a:rPr>
              <a:t>Open-Source</a:t>
            </a:r>
            <a:endParaRPr kumimoji="1" lang="zh-CN" altLang="en-US" sz="941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pic>
        <p:nvPicPr>
          <p:cNvPr id="302" name="Picture 34" descr="Announcing GPT-NeoX-20B | EleutherAI Blog">
            <a:extLst>
              <a:ext uri="{FF2B5EF4-FFF2-40B4-BE49-F238E27FC236}">
                <a16:creationId xmlns:a16="http://schemas.microsoft.com/office/drawing/2014/main" id="{527AE972-7C28-504E-BE6E-96D232AD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364" y="2466777"/>
            <a:ext cx="122887" cy="1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" name="任意形状 326">
            <a:extLst>
              <a:ext uri="{FF2B5EF4-FFF2-40B4-BE49-F238E27FC236}">
                <a16:creationId xmlns:a16="http://schemas.microsoft.com/office/drawing/2014/main" id="{A7F129B4-EB6B-204C-B84A-ECC45D889CE1}"/>
              </a:ext>
            </a:extLst>
          </p:cNvPr>
          <p:cNvSpPr/>
          <p:nvPr/>
        </p:nvSpPr>
        <p:spPr>
          <a:xfrm>
            <a:off x="3776646" y="5181872"/>
            <a:ext cx="365895" cy="97158"/>
          </a:xfrm>
          <a:custGeom>
            <a:avLst/>
            <a:gdLst>
              <a:gd name="connsiteX0" fmla="*/ 654908 w 654908"/>
              <a:gd name="connsiteY0" fmla="*/ 148281 h 148281"/>
              <a:gd name="connsiteX1" fmla="*/ 197708 w 654908"/>
              <a:gd name="connsiteY1" fmla="*/ 111211 h 148281"/>
              <a:gd name="connsiteX2" fmla="*/ 0 w 654908"/>
              <a:gd name="connsiteY2" fmla="*/ 0 h 14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908" h="148281">
                <a:moveTo>
                  <a:pt x="654908" y="148281"/>
                </a:moveTo>
                <a:cubicBezTo>
                  <a:pt x="480883" y="142102"/>
                  <a:pt x="306859" y="135924"/>
                  <a:pt x="197708" y="111211"/>
                </a:cubicBezTo>
                <a:cubicBezTo>
                  <a:pt x="88557" y="86498"/>
                  <a:pt x="44278" y="43249"/>
                  <a:pt x="0" y="0"/>
                </a:cubicBezTo>
              </a:path>
            </a:pathLst>
          </a:custGeom>
          <a:noFill/>
          <a:ln w="22225">
            <a:solidFill>
              <a:srgbClr val="E4ADB5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28" name="任意形状 327">
            <a:extLst>
              <a:ext uri="{FF2B5EF4-FFF2-40B4-BE49-F238E27FC236}">
                <a16:creationId xmlns:a16="http://schemas.microsoft.com/office/drawing/2014/main" id="{89750718-0776-B249-BD27-7BA69F797DD8}"/>
              </a:ext>
            </a:extLst>
          </p:cNvPr>
          <p:cNvSpPr/>
          <p:nvPr/>
        </p:nvSpPr>
        <p:spPr>
          <a:xfrm>
            <a:off x="3237346" y="4742385"/>
            <a:ext cx="941431" cy="546370"/>
          </a:xfrm>
          <a:custGeom>
            <a:avLst/>
            <a:gdLst>
              <a:gd name="connsiteX0" fmla="*/ 1401011 w 1401011"/>
              <a:gd name="connsiteY0" fmla="*/ 802105 h 802105"/>
              <a:gd name="connsiteX1" fmla="*/ 668421 w 1401011"/>
              <a:gd name="connsiteY1" fmla="*/ 753979 h 802105"/>
              <a:gd name="connsiteX2" fmla="*/ 229937 w 1401011"/>
              <a:gd name="connsiteY2" fmla="*/ 652379 h 802105"/>
              <a:gd name="connsiteX3" fmla="*/ 42779 w 1401011"/>
              <a:gd name="connsiteY3" fmla="*/ 358273 h 802105"/>
              <a:gd name="connsiteX4" fmla="*/ 0 w 1401011"/>
              <a:gd name="connsiteY4" fmla="*/ 0 h 80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1011" h="802105">
                <a:moveTo>
                  <a:pt x="1401011" y="802105"/>
                </a:moveTo>
                <a:cubicBezTo>
                  <a:pt x="1132305" y="790519"/>
                  <a:pt x="863600" y="778933"/>
                  <a:pt x="668421" y="753979"/>
                </a:cubicBezTo>
                <a:cubicBezTo>
                  <a:pt x="473242" y="729025"/>
                  <a:pt x="334211" y="718330"/>
                  <a:pt x="229937" y="652379"/>
                </a:cubicBezTo>
                <a:cubicBezTo>
                  <a:pt x="125663" y="586428"/>
                  <a:pt x="81102" y="467003"/>
                  <a:pt x="42779" y="358273"/>
                </a:cubicBezTo>
                <a:cubicBezTo>
                  <a:pt x="4456" y="249543"/>
                  <a:pt x="2228" y="124771"/>
                  <a:pt x="0" y="0"/>
                </a:cubicBezTo>
              </a:path>
            </a:pathLst>
          </a:custGeom>
          <a:noFill/>
          <a:ln w="22225">
            <a:solidFill>
              <a:srgbClr val="E4ADB5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31" name="任意形状 330">
            <a:extLst>
              <a:ext uri="{FF2B5EF4-FFF2-40B4-BE49-F238E27FC236}">
                <a16:creationId xmlns:a16="http://schemas.microsoft.com/office/drawing/2014/main" id="{7F3678BE-D589-B64D-AB59-C499B67EDE34}"/>
              </a:ext>
            </a:extLst>
          </p:cNvPr>
          <p:cNvSpPr/>
          <p:nvPr/>
        </p:nvSpPr>
        <p:spPr>
          <a:xfrm flipH="1">
            <a:off x="4019987" y="4140944"/>
            <a:ext cx="345019" cy="201876"/>
          </a:xfrm>
          <a:custGeom>
            <a:avLst/>
            <a:gdLst>
              <a:gd name="connsiteX0" fmla="*/ 470569 w 470569"/>
              <a:gd name="connsiteY0" fmla="*/ 235284 h 235284"/>
              <a:gd name="connsiteX1" fmla="*/ 433137 w 470569"/>
              <a:gd name="connsiteY1" fmla="*/ 133684 h 235284"/>
              <a:gd name="connsiteX2" fmla="*/ 342232 w 470569"/>
              <a:gd name="connsiteY2" fmla="*/ 69516 h 235284"/>
              <a:gd name="connsiteX3" fmla="*/ 96253 w 470569"/>
              <a:gd name="connsiteY3" fmla="*/ 58821 h 235284"/>
              <a:gd name="connsiteX4" fmla="*/ 0 w 470569"/>
              <a:gd name="connsiteY4" fmla="*/ 0 h 23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69" h="235284">
                <a:moveTo>
                  <a:pt x="470569" y="235284"/>
                </a:moveTo>
                <a:cubicBezTo>
                  <a:pt x="462547" y="198298"/>
                  <a:pt x="454526" y="161312"/>
                  <a:pt x="433137" y="133684"/>
                </a:cubicBezTo>
                <a:cubicBezTo>
                  <a:pt x="411747" y="106056"/>
                  <a:pt x="398379" y="81993"/>
                  <a:pt x="342232" y="69516"/>
                </a:cubicBezTo>
                <a:cubicBezTo>
                  <a:pt x="286085" y="57039"/>
                  <a:pt x="153292" y="70407"/>
                  <a:pt x="96253" y="58821"/>
                </a:cubicBezTo>
                <a:cubicBezTo>
                  <a:pt x="39214" y="47235"/>
                  <a:pt x="19607" y="23617"/>
                  <a:pt x="0" y="0"/>
                </a:cubicBezTo>
              </a:path>
            </a:pathLst>
          </a:custGeom>
          <a:noFill/>
          <a:ln w="22225">
            <a:solidFill>
              <a:srgbClr val="E4ADB5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32" name="任意形状 331">
            <a:extLst>
              <a:ext uri="{FF2B5EF4-FFF2-40B4-BE49-F238E27FC236}">
                <a16:creationId xmlns:a16="http://schemas.microsoft.com/office/drawing/2014/main" id="{E94CD2F2-1585-1F41-B966-CA61CE5E92F4}"/>
              </a:ext>
            </a:extLst>
          </p:cNvPr>
          <p:cNvSpPr/>
          <p:nvPr/>
        </p:nvSpPr>
        <p:spPr>
          <a:xfrm>
            <a:off x="3427753" y="4243857"/>
            <a:ext cx="569823" cy="233558"/>
          </a:xfrm>
          <a:custGeom>
            <a:avLst/>
            <a:gdLst>
              <a:gd name="connsiteX0" fmla="*/ 1224548 w 1224548"/>
              <a:gd name="connsiteY0" fmla="*/ 347579 h 347579"/>
              <a:gd name="connsiteX1" fmla="*/ 1181769 w 1224548"/>
              <a:gd name="connsiteY1" fmla="*/ 245979 h 347579"/>
              <a:gd name="connsiteX2" fmla="*/ 1064127 w 1224548"/>
              <a:gd name="connsiteY2" fmla="*/ 144379 h 347579"/>
              <a:gd name="connsiteX3" fmla="*/ 770022 w 1224548"/>
              <a:gd name="connsiteY3" fmla="*/ 106948 h 347579"/>
              <a:gd name="connsiteX4" fmla="*/ 133685 w 1224548"/>
              <a:gd name="connsiteY4" fmla="*/ 96253 h 347579"/>
              <a:gd name="connsiteX5" fmla="*/ 0 w 1224548"/>
              <a:gd name="connsiteY5" fmla="*/ 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548" h="347579">
                <a:moveTo>
                  <a:pt x="1224548" y="347579"/>
                </a:moveTo>
                <a:cubicBezTo>
                  <a:pt x="1216527" y="313712"/>
                  <a:pt x="1208506" y="279846"/>
                  <a:pt x="1181769" y="245979"/>
                </a:cubicBezTo>
                <a:cubicBezTo>
                  <a:pt x="1155032" y="212112"/>
                  <a:pt x="1132752" y="167551"/>
                  <a:pt x="1064127" y="144379"/>
                </a:cubicBezTo>
                <a:cubicBezTo>
                  <a:pt x="995502" y="121207"/>
                  <a:pt x="925096" y="114969"/>
                  <a:pt x="770022" y="106948"/>
                </a:cubicBezTo>
                <a:cubicBezTo>
                  <a:pt x="614948" y="98927"/>
                  <a:pt x="262022" y="114078"/>
                  <a:pt x="133685" y="96253"/>
                </a:cubicBezTo>
                <a:cubicBezTo>
                  <a:pt x="5348" y="78428"/>
                  <a:pt x="2674" y="39214"/>
                  <a:pt x="0" y="0"/>
                </a:cubicBezTo>
              </a:path>
            </a:pathLst>
          </a:custGeom>
          <a:noFill/>
          <a:ln w="22225">
            <a:solidFill>
              <a:srgbClr val="E4ADB5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pic>
        <p:nvPicPr>
          <p:cNvPr id="340" name="图形 339">
            <a:extLst>
              <a:ext uri="{FF2B5EF4-FFF2-40B4-BE49-F238E27FC236}">
                <a16:creationId xmlns:a16="http://schemas.microsoft.com/office/drawing/2014/main" id="{B64861F1-75EF-7A48-B893-2F6F5BFB75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18895" y="4096706"/>
            <a:ext cx="168840" cy="168840"/>
          </a:xfrm>
          <a:prstGeom prst="rect">
            <a:avLst/>
          </a:prstGeom>
        </p:spPr>
      </p:pic>
      <p:pic>
        <p:nvPicPr>
          <p:cNvPr id="341" name="Picture 30" descr="Microsoft Logo - Free Vectors &amp; PSDs to Download">
            <a:extLst>
              <a:ext uri="{FF2B5EF4-FFF2-40B4-BE49-F238E27FC236}">
                <a16:creationId xmlns:a16="http://schemas.microsoft.com/office/drawing/2014/main" id="{5D0A6A3E-A1C6-E647-B530-5E6E6D5B5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83" y="4024110"/>
            <a:ext cx="92165" cy="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图形 342">
            <a:extLst>
              <a:ext uri="{FF2B5EF4-FFF2-40B4-BE49-F238E27FC236}">
                <a16:creationId xmlns:a16="http://schemas.microsoft.com/office/drawing/2014/main" id="{9EF043E3-00F6-A24C-879D-9490E31E0E6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69426"/>
          <a:stretch/>
        </p:blipFill>
        <p:spPr>
          <a:xfrm>
            <a:off x="3451549" y="4633318"/>
            <a:ext cx="151948" cy="99913"/>
          </a:xfrm>
          <a:prstGeom prst="rect">
            <a:avLst/>
          </a:prstGeom>
        </p:spPr>
      </p:pic>
      <p:pic>
        <p:nvPicPr>
          <p:cNvPr id="345" name="图形 344">
            <a:extLst>
              <a:ext uri="{FF2B5EF4-FFF2-40B4-BE49-F238E27FC236}">
                <a16:creationId xmlns:a16="http://schemas.microsoft.com/office/drawing/2014/main" id="{4EC400BB-92CD-FB42-86D6-AD3BF5D32D5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69426"/>
          <a:stretch/>
        </p:blipFill>
        <p:spPr>
          <a:xfrm>
            <a:off x="4785052" y="4547523"/>
            <a:ext cx="151948" cy="99913"/>
          </a:xfrm>
          <a:prstGeom prst="rect">
            <a:avLst/>
          </a:prstGeom>
        </p:spPr>
      </p:pic>
      <p:sp>
        <p:nvSpPr>
          <p:cNvPr id="347" name="任意形状 346">
            <a:extLst>
              <a:ext uri="{FF2B5EF4-FFF2-40B4-BE49-F238E27FC236}">
                <a16:creationId xmlns:a16="http://schemas.microsoft.com/office/drawing/2014/main" id="{C74450CB-1264-DA42-A3F9-F496D25D19AA}"/>
              </a:ext>
            </a:extLst>
          </p:cNvPr>
          <p:cNvSpPr/>
          <p:nvPr/>
        </p:nvSpPr>
        <p:spPr>
          <a:xfrm>
            <a:off x="4642677" y="4672927"/>
            <a:ext cx="247741" cy="210294"/>
          </a:xfrm>
          <a:custGeom>
            <a:avLst/>
            <a:gdLst>
              <a:gd name="connsiteX0" fmla="*/ 360000 w 360000"/>
              <a:gd name="connsiteY0" fmla="*/ 309600 h 309600"/>
              <a:gd name="connsiteX1" fmla="*/ 273600 w 360000"/>
              <a:gd name="connsiteY1" fmla="*/ 136800 h 309600"/>
              <a:gd name="connsiteX2" fmla="*/ 57600 w 360000"/>
              <a:gd name="connsiteY2" fmla="*/ 64800 h 309600"/>
              <a:gd name="connsiteX3" fmla="*/ 0 w 360000"/>
              <a:gd name="connsiteY3" fmla="*/ 0 h 3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" h="309600">
                <a:moveTo>
                  <a:pt x="360000" y="309600"/>
                </a:moveTo>
                <a:cubicBezTo>
                  <a:pt x="342000" y="243600"/>
                  <a:pt x="324000" y="177600"/>
                  <a:pt x="273600" y="136800"/>
                </a:cubicBezTo>
                <a:cubicBezTo>
                  <a:pt x="223200" y="96000"/>
                  <a:pt x="103200" y="87600"/>
                  <a:pt x="57600" y="64800"/>
                </a:cubicBezTo>
                <a:cubicBezTo>
                  <a:pt x="12000" y="42000"/>
                  <a:pt x="6000" y="21000"/>
                  <a:pt x="0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50" name="任意形状 349">
            <a:extLst>
              <a:ext uri="{FF2B5EF4-FFF2-40B4-BE49-F238E27FC236}">
                <a16:creationId xmlns:a16="http://schemas.microsoft.com/office/drawing/2014/main" id="{96FA4FD0-D853-4747-A44D-F7E03B2CAD86}"/>
              </a:ext>
            </a:extLst>
          </p:cNvPr>
          <p:cNvSpPr/>
          <p:nvPr/>
        </p:nvSpPr>
        <p:spPr>
          <a:xfrm>
            <a:off x="4908230" y="4682788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51" name="圆角右箭头 350">
            <a:extLst>
              <a:ext uri="{FF2B5EF4-FFF2-40B4-BE49-F238E27FC236}">
                <a16:creationId xmlns:a16="http://schemas.microsoft.com/office/drawing/2014/main" id="{3B7F23AE-3D1D-CF4C-A855-4050937C0163}"/>
              </a:ext>
            </a:extLst>
          </p:cNvPr>
          <p:cNvSpPr/>
          <p:nvPr/>
        </p:nvSpPr>
        <p:spPr>
          <a:xfrm rot="16200000" flipV="1">
            <a:off x="3671252" y="3001413"/>
            <a:ext cx="3027146" cy="363715"/>
          </a:xfrm>
          <a:prstGeom prst="bentArrow">
            <a:avLst>
              <a:gd name="adj1" fmla="val 5498"/>
              <a:gd name="adj2" fmla="val 5925"/>
              <a:gd name="adj3" fmla="val 8409"/>
              <a:gd name="adj4" fmla="val 76313"/>
            </a:avLst>
          </a:prstGeom>
          <a:solidFill>
            <a:srgbClr val="87AE88"/>
          </a:solidFill>
          <a:ln w="0">
            <a:solidFill>
              <a:srgbClr val="87A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>
              <a:solidFill>
                <a:schemeClr val="tx1"/>
              </a:solidFill>
            </a:endParaRPr>
          </a:p>
        </p:txBody>
      </p:sp>
      <p:sp>
        <p:nvSpPr>
          <p:cNvPr id="352" name="任意形状 351">
            <a:extLst>
              <a:ext uri="{FF2B5EF4-FFF2-40B4-BE49-F238E27FC236}">
                <a16:creationId xmlns:a16="http://schemas.microsoft.com/office/drawing/2014/main" id="{41C7D895-D38D-A348-A5F8-9C99D7B1E69B}"/>
              </a:ext>
            </a:extLst>
          </p:cNvPr>
          <p:cNvSpPr/>
          <p:nvPr/>
        </p:nvSpPr>
        <p:spPr>
          <a:xfrm>
            <a:off x="5089373" y="4079785"/>
            <a:ext cx="255890" cy="347809"/>
          </a:xfrm>
          <a:custGeom>
            <a:avLst/>
            <a:gdLst>
              <a:gd name="connsiteX0" fmla="*/ 389107 w 389107"/>
              <a:gd name="connsiteY0" fmla="*/ 421532 h 421532"/>
              <a:gd name="connsiteX1" fmla="*/ 356681 w 389107"/>
              <a:gd name="connsiteY1" fmla="*/ 226979 h 421532"/>
              <a:gd name="connsiteX2" fmla="*/ 265890 w 389107"/>
              <a:gd name="connsiteY2" fmla="*/ 149157 h 421532"/>
              <a:gd name="connsiteX3" fmla="*/ 64851 w 389107"/>
              <a:gd name="connsiteY3" fmla="*/ 116732 h 421532"/>
              <a:gd name="connsiteX4" fmla="*/ 0 w 389107"/>
              <a:gd name="connsiteY4" fmla="*/ 0 h 42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107" h="421532">
                <a:moveTo>
                  <a:pt x="389107" y="421532"/>
                </a:moveTo>
                <a:cubicBezTo>
                  <a:pt x="383162" y="346953"/>
                  <a:pt x="377217" y="272375"/>
                  <a:pt x="356681" y="226979"/>
                </a:cubicBezTo>
                <a:cubicBezTo>
                  <a:pt x="336145" y="181583"/>
                  <a:pt x="314528" y="167531"/>
                  <a:pt x="265890" y="149157"/>
                </a:cubicBezTo>
                <a:cubicBezTo>
                  <a:pt x="217252" y="130783"/>
                  <a:pt x="109166" y="141591"/>
                  <a:pt x="64851" y="116732"/>
                </a:cubicBezTo>
                <a:cubicBezTo>
                  <a:pt x="20536" y="91872"/>
                  <a:pt x="10268" y="45936"/>
                  <a:pt x="0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53" name="任意形状 352">
            <a:extLst>
              <a:ext uri="{FF2B5EF4-FFF2-40B4-BE49-F238E27FC236}">
                <a16:creationId xmlns:a16="http://schemas.microsoft.com/office/drawing/2014/main" id="{00FD07F3-DD4D-4E43-B0DA-1443A43EE2F9}"/>
              </a:ext>
            </a:extLst>
          </p:cNvPr>
          <p:cNvSpPr/>
          <p:nvPr/>
        </p:nvSpPr>
        <p:spPr>
          <a:xfrm>
            <a:off x="5350536" y="4042046"/>
            <a:ext cx="282620" cy="266637"/>
          </a:xfrm>
          <a:custGeom>
            <a:avLst/>
            <a:gdLst>
              <a:gd name="connsiteX0" fmla="*/ 0 w 343711"/>
              <a:gd name="connsiteY0" fmla="*/ 369652 h 369652"/>
              <a:gd name="connsiteX1" fmla="*/ 51881 w 343711"/>
              <a:gd name="connsiteY1" fmla="*/ 181583 h 369652"/>
              <a:gd name="connsiteX2" fmla="*/ 252919 w 343711"/>
              <a:gd name="connsiteY2" fmla="*/ 116732 h 369652"/>
              <a:gd name="connsiteX3" fmla="*/ 343711 w 343711"/>
              <a:gd name="connsiteY3" fmla="*/ 0 h 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369652">
                <a:moveTo>
                  <a:pt x="0" y="369652"/>
                </a:moveTo>
                <a:cubicBezTo>
                  <a:pt x="4864" y="296694"/>
                  <a:pt x="9728" y="223736"/>
                  <a:pt x="51881" y="181583"/>
                </a:cubicBezTo>
                <a:cubicBezTo>
                  <a:pt x="94034" y="139430"/>
                  <a:pt x="204281" y="146996"/>
                  <a:pt x="252919" y="116732"/>
                </a:cubicBezTo>
                <a:cubicBezTo>
                  <a:pt x="301557" y="86468"/>
                  <a:pt x="322634" y="43234"/>
                  <a:pt x="343711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56" name="圆角矩形 355">
            <a:extLst>
              <a:ext uri="{FF2B5EF4-FFF2-40B4-BE49-F238E27FC236}">
                <a16:creationId xmlns:a16="http://schemas.microsoft.com/office/drawing/2014/main" id="{FF8407B1-D38C-4141-9029-B1F6B923AEE8}"/>
              </a:ext>
            </a:extLst>
          </p:cNvPr>
          <p:cNvSpPr/>
          <p:nvPr/>
        </p:nvSpPr>
        <p:spPr>
          <a:xfrm>
            <a:off x="4318462" y="4703474"/>
            <a:ext cx="302034" cy="137201"/>
          </a:xfrm>
          <a:prstGeom prst="roundRect">
            <a:avLst/>
          </a:prstGeom>
          <a:solidFill>
            <a:srgbClr val="E4ADB5"/>
          </a:solidFill>
          <a:ln w="19050" cmpd="sng">
            <a:solidFill>
              <a:srgbClr val="E4AD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ERNIE</a:t>
            </a:r>
            <a:endParaRPr kumimoji="1" lang="zh-CN" altLang="en-US" sz="8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354" name="任意形状 353">
            <a:extLst>
              <a:ext uri="{FF2B5EF4-FFF2-40B4-BE49-F238E27FC236}">
                <a16:creationId xmlns:a16="http://schemas.microsoft.com/office/drawing/2014/main" id="{718A57A9-DE87-3A45-BBEB-699F593EE3E3}"/>
              </a:ext>
            </a:extLst>
          </p:cNvPr>
          <p:cNvSpPr/>
          <p:nvPr/>
        </p:nvSpPr>
        <p:spPr>
          <a:xfrm>
            <a:off x="4094741" y="4833543"/>
            <a:ext cx="357697" cy="337557"/>
          </a:xfrm>
          <a:custGeom>
            <a:avLst/>
            <a:gdLst>
              <a:gd name="connsiteX0" fmla="*/ 14963 w 540083"/>
              <a:gd name="connsiteY0" fmla="*/ 452761 h 452761"/>
              <a:gd name="connsiteX1" fmla="*/ 6085 w 540083"/>
              <a:gd name="connsiteY1" fmla="*/ 275208 h 452761"/>
              <a:gd name="connsiteX2" fmla="*/ 94862 w 540083"/>
              <a:gd name="connsiteY2" fmla="*/ 186431 h 452761"/>
              <a:gd name="connsiteX3" fmla="*/ 405580 w 540083"/>
              <a:gd name="connsiteY3" fmla="*/ 142043 h 452761"/>
              <a:gd name="connsiteX4" fmla="*/ 520990 w 540083"/>
              <a:gd name="connsiteY4" fmla="*/ 62144 h 452761"/>
              <a:gd name="connsiteX5" fmla="*/ 538745 w 540083"/>
              <a:gd name="connsiteY5" fmla="*/ 0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83" h="452761">
                <a:moveTo>
                  <a:pt x="14963" y="452761"/>
                </a:moveTo>
                <a:cubicBezTo>
                  <a:pt x="3866" y="386178"/>
                  <a:pt x="-7231" y="319596"/>
                  <a:pt x="6085" y="275208"/>
                </a:cubicBezTo>
                <a:cubicBezTo>
                  <a:pt x="19401" y="230820"/>
                  <a:pt x="28280" y="208625"/>
                  <a:pt x="94862" y="186431"/>
                </a:cubicBezTo>
                <a:cubicBezTo>
                  <a:pt x="161445" y="164237"/>
                  <a:pt x="334559" y="162757"/>
                  <a:pt x="405580" y="142043"/>
                </a:cubicBezTo>
                <a:cubicBezTo>
                  <a:pt x="476601" y="121329"/>
                  <a:pt x="498796" y="85818"/>
                  <a:pt x="520990" y="62144"/>
                </a:cubicBezTo>
                <a:cubicBezTo>
                  <a:pt x="543184" y="38470"/>
                  <a:pt x="540964" y="19235"/>
                  <a:pt x="538745" y="0"/>
                </a:cubicBezTo>
              </a:path>
            </a:pathLst>
          </a:custGeom>
          <a:noFill/>
          <a:ln w="22225">
            <a:solidFill>
              <a:srgbClr val="E4ADB5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63" name="圆角矩形 362">
            <a:extLst>
              <a:ext uri="{FF2B5EF4-FFF2-40B4-BE49-F238E27FC236}">
                <a16:creationId xmlns:a16="http://schemas.microsoft.com/office/drawing/2014/main" id="{584FA015-D57D-EA4E-954C-D3AC9487D132}"/>
              </a:ext>
            </a:extLst>
          </p:cNvPr>
          <p:cNvSpPr/>
          <p:nvPr/>
        </p:nvSpPr>
        <p:spPr>
          <a:xfrm>
            <a:off x="4086354" y="4416494"/>
            <a:ext cx="252877" cy="217223"/>
          </a:xfrm>
          <a:prstGeom prst="roundRect">
            <a:avLst/>
          </a:prstGeom>
          <a:solidFill>
            <a:srgbClr val="E4ADB5"/>
          </a:solidFill>
          <a:ln w="19050" cmpd="sng">
            <a:solidFill>
              <a:srgbClr val="E4AD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470" b="1" spc="-34" dirty="0">
                <a:solidFill>
                  <a:schemeClr val="bg1"/>
                </a:solidFill>
                <a:latin typeface="Monaco" pitchFamily="2" charset="77"/>
              </a:rPr>
              <a:t>Distill</a:t>
            </a:r>
            <a:endParaRPr kumimoji="1" lang="en-US" altLang="zh-CN" sz="806" b="1" spc="-34" dirty="0">
              <a:solidFill>
                <a:schemeClr val="bg1"/>
              </a:solidFill>
              <a:latin typeface="Monaco" pitchFamily="2" charset="77"/>
            </a:endParaRPr>
          </a:p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BERT</a:t>
            </a:r>
            <a:endParaRPr kumimoji="1" lang="zh-CN" altLang="en-US" sz="8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368" name="任意形状 367">
            <a:extLst>
              <a:ext uri="{FF2B5EF4-FFF2-40B4-BE49-F238E27FC236}">
                <a16:creationId xmlns:a16="http://schemas.microsoft.com/office/drawing/2014/main" id="{DA53FB6C-8514-9F4B-8FEA-69CF28829CA1}"/>
              </a:ext>
            </a:extLst>
          </p:cNvPr>
          <p:cNvSpPr/>
          <p:nvPr/>
        </p:nvSpPr>
        <p:spPr>
          <a:xfrm>
            <a:off x="4044156" y="4631747"/>
            <a:ext cx="167574" cy="245774"/>
          </a:xfrm>
          <a:custGeom>
            <a:avLst/>
            <a:gdLst>
              <a:gd name="connsiteX0" fmla="*/ 0 w 249382"/>
              <a:gd name="connsiteY0" fmla="*/ 365760 h 365760"/>
              <a:gd name="connsiteX1" fmla="*/ 41564 w 249382"/>
              <a:gd name="connsiteY1" fmla="*/ 166255 h 365760"/>
              <a:gd name="connsiteX2" fmla="*/ 191193 w 249382"/>
              <a:gd name="connsiteY2" fmla="*/ 91440 h 365760"/>
              <a:gd name="connsiteX3" fmla="*/ 249382 w 249382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2" h="365760">
                <a:moveTo>
                  <a:pt x="0" y="365760"/>
                </a:moveTo>
                <a:cubicBezTo>
                  <a:pt x="4849" y="288867"/>
                  <a:pt x="9699" y="211975"/>
                  <a:pt x="41564" y="166255"/>
                </a:cubicBezTo>
                <a:cubicBezTo>
                  <a:pt x="73429" y="120535"/>
                  <a:pt x="156557" y="119149"/>
                  <a:pt x="191193" y="91440"/>
                </a:cubicBezTo>
                <a:cubicBezTo>
                  <a:pt x="225829" y="63731"/>
                  <a:pt x="237605" y="31865"/>
                  <a:pt x="249382" y="0"/>
                </a:cubicBezTo>
              </a:path>
            </a:pathLst>
          </a:custGeom>
          <a:noFill/>
          <a:ln w="22225">
            <a:solidFill>
              <a:srgbClr val="E4ADB5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pic>
        <p:nvPicPr>
          <p:cNvPr id="370" name="图形 369">
            <a:extLst>
              <a:ext uri="{FF2B5EF4-FFF2-40B4-BE49-F238E27FC236}">
                <a16:creationId xmlns:a16="http://schemas.microsoft.com/office/drawing/2014/main" id="{8EE593C8-ADBC-9141-9889-213A8CF069B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510" t="38825" r="76099" b="41367"/>
          <a:stretch/>
        </p:blipFill>
        <p:spPr>
          <a:xfrm>
            <a:off x="4348560" y="4479692"/>
            <a:ext cx="128947" cy="119404"/>
          </a:xfrm>
          <a:prstGeom prst="rect">
            <a:avLst/>
          </a:prstGeom>
        </p:spPr>
      </p:pic>
      <p:sp>
        <p:nvSpPr>
          <p:cNvPr id="375" name="圆角矩形 279">
            <a:extLst>
              <a:ext uri="{FF2B5EF4-FFF2-40B4-BE49-F238E27FC236}">
                <a16:creationId xmlns:a16="http://schemas.microsoft.com/office/drawing/2014/main" id="{118D6050-7E80-E54C-95D0-AFC4B7DD6F64}"/>
              </a:ext>
            </a:extLst>
          </p:cNvPr>
          <p:cNvSpPr/>
          <p:nvPr/>
        </p:nvSpPr>
        <p:spPr>
          <a:xfrm flipH="1">
            <a:off x="4908256" y="3631353"/>
            <a:ext cx="359066" cy="137201"/>
          </a:xfrm>
          <a:prstGeom prst="roundRect">
            <a:avLst/>
          </a:prstGeom>
          <a:solidFill>
            <a:srgbClr val="87AE88"/>
          </a:solidFill>
          <a:ln w="19050" cmpd="sng">
            <a:solidFill>
              <a:srgbClr val="87AE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Switch</a:t>
            </a:r>
          </a:p>
        </p:txBody>
      </p:sp>
      <p:sp>
        <p:nvSpPr>
          <p:cNvPr id="376" name="任意形状 375">
            <a:extLst>
              <a:ext uri="{FF2B5EF4-FFF2-40B4-BE49-F238E27FC236}">
                <a16:creationId xmlns:a16="http://schemas.microsoft.com/office/drawing/2014/main" id="{A3BBC369-5585-EC42-B8A5-FBC86B4DE4B4}"/>
              </a:ext>
            </a:extLst>
          </p:cNvPr>
          <p:cNvSpPr/>
          <p:nvPr/>
        </p:nvSpPr>
        <p:spPr>
          <a:xfrm>
            <a:off x="4850914" y="3759961"/>
            <a:ext cx="242325" cy="292246"/>
          </a:xfrm>
          <a:custGeom>
            <a:avLst/>
            <a:gdLst>
              <a:gd name="connsiteX0" fmla="*/ 0 w 365920"/>
              <a:gd name="connsiteY0" fmla="*/ 415636 h 415636"/>
              <a:gd name="connsiteX1" fmla="*/ 58189 w 365920"/>
              <a:gd name="connsiteY1" fmla="*/ 232756 h 415636"/>
              <a:gd name="connsiteX2" fmla="*/ 315884 w 365920"/>
              <a:gd name="connsiteY2" fmla="*/ 141316 h 415636"/>
              <a:gd name="connsiteX3" fmla="*/ 365760 w 365920"/>
              <a:gd name="connsiteY3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20" h="415636">
                <a:moveTo>
                  <a:pt x="0" y="415636"/>
                </a:moveTo>
                <a:cubicBezTo>
                  <a:pt x="2771" y="347056"/>
                  <a:pt x="5542" y="278476"/>
                  <a:pt x="58189" y="232756"/>
                </a:cubicBezTo>
                <a:cubicBezTo>
                  <a:pt x="110836" y="187036"/>
                  <a:pt x="264622" y="180109"/>
                  <a:pt x="315884" y="141316"/>
                </a:cubicBezTo>
                <a:cubicBezTo>
                  <a:pt x="367146" y="102523"/>
                  <a:pt x="366453" y="51261"/>
                  <a:pt x="365760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81" name="任意形状 146">
            <a:extLst>
              <a:ext uri="{FF2B5EF4-FFF2-40B4-BE49-F238E27FC236}">
                <a16:creationId xmlns:a16="http://schemas.microsoft.com/office/drawing/2014/main" id="{A44F8141-C56D-AC41-99CB-21DA3AB26B87}"/>
              </a:ext>
            </a:extLst>
          </p:cNvPr>
          <p:cNvSpPr/>
          <p:nvPr/>
        </p:nvSpPr>
        <p:spPr>
          <a:xfrm rot="21378849">
            <a:off x="7276620" y="4918849"/>
            <a:ext cx="575367" cy="174981"/>
          </a:xfrm>
          <a:custGeom>
            <a:avLst/>
            <a:gdLst>
              <a:gd name="connsiteX0" fmla="*/ 0 w 716573"/>
              <a:gd name="connsiteY0" fmla="*/ 250581 h 250581"/>
              <a:gd name="connsiteX1" fmla="*/ 272562 w 716573"/>
              <a:gd name="connsiteY1" fmla="*/ 153866 h 250581"/>
              <a:gd name="connsiteX2" fmla="*/ 558312 w 716573"/>
              <a:gd name="connsiteY2" fmla="*/ 145073 h 250581"/>
              <a:gd name="connsiteX3" fmla="*/ 685800 w 716573"/>
              <a:gd name="connsiteY3" fmla="*/ 61546 h 250581"/>
              <a:gd name="connsiteX4" fmla="*/ 716573 w 716573"/>
              <a:gd name="connsiteY4" fmla="*/ 0 h 25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573" h="250581">
                <a:moveTo>
                  <a:pt x="0" y="250581"/>
                </a:moveTo>
                <a:cubicBezTo>
                  <a:pt x="89755" y="211016"/>
                  <a:pt x="179510" y="171451"/>
                  <a:pt x="272562" y="153866"/>
                </a:cubicBezTo>
                <a:cubicBezTo>
                  <a:pt x="365614" y="136281"/>
                  <a:pt x="489439" y="160460"/>
                  <a:pt x="558312" y="145073"/>
                </a:cubicBezTo>
                <a:cubicBezTo>
                  <a:pt x="627185" y="129686"/>
                  <a:pt x="659423" y="85725"/>
                  <a:pt x="685800" y="61546"/>
                </a:cubicBezTo>
                <a:cubicBezTo>
                  <a:pt x="712177" y="37367"/>
                  <a:pt x="714375" y="18683"/>
                  <a:pt x="716573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1075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382" name="任意形状 381">
            <a:extLst>
              <a:ext uri="{FF2B5EF4-FFF2-40B4-BE49-F238E27FC236}">
                <a16:creationId xmlns:a16="http://schemas.microsoft.com/office/drawing/2014/main" id="{C427C6D9-2CDB-614C-B1D5-D272051D5E74}"/>
              </a:ext>
            </a:extLst>
          </p:cNvPr>
          <p:cNvSpPr/>
          <p:nvPr/>
        </p:nvSpPr>
        <p:spPr>
          <a:xfrm flipH="1">
            <a:off x="6697702" y="4693659"/>
            <a:ext cx="616039" cy="259879"/>
          </a:xfrm>
          <a:custGeom>
            <a:avLst/>
            <a:gdLst>
              <a:gd name="connsiteX0" fmla="*/ 0 w 1423554"/>
              <a:gd name="connsiteY0" fmla="*/ 342900 h 342900"/>
              <a:gd name="connsiteX1" fmla="*/ 135082 w 1423554"/>
              <a:gd name="connsiteY1" fmla="*/ 259773 h 342900"/>
              <a:gd name="connsiteX2" fmla="*/ 374073 w 1423554"/>
              <a:gd name="connsiteY2" fmla="*/ 218209 h 342900"/>
              <a:gd name="connsiteX3" fmla="*/ 1122218 w 1423554"/>
              <a:gd name="connsiteY3" fmla="*/ 176646 h 342900"/>
              <a:gd name="connsiteX4" fmla="*/ 1361209 w 1423554"/>
              <a:gd name="connsiteY4" fmla="*/ 93518 h 342900"/>
              <a:gd name="connsiteX5" fmla="*/ 1423554 w 1423554"/>
              <a:gd name="connsiteY5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3554" h="342900">
                <a:moveTo>
                  <a:pt x="0" y="342900"/>
                </a:moveTo>
                <a:cubicBezTo>
                  <a:pt x="36368" y="311727"/>
                  <a:pt x="72736" y="280555"/>
                  <a:pt x="135082" y="259773"/>
                </a:cubicBezTo>
                <a:cubicBezTo>
                  <a:pt x="197428" y="238991"/>
                  <a:pt x="209550" y="232063"/>
                  <a:pt x="374073" y="218209"/>
                </a:cubicBezTo>
                <a:cubicBezTo>
                  <a:pt x="538596" y="204355"/>
                  <a:pt x="957695" y="197428"/>
                  <a:pt x="1122218" y="176646"/>
                </a:cubicBezTo>
                <a:cubicBezTo>
                  <a:pt x="1286741" y="155864"/>
                  <a:pt x="1310986" y="122959"/>
                  <a:pt x="1361209" y="93518"/>
                </a:cubicBezTo>
                <a:cubicBezTo>
                  <a:pt x="1411432" y="64077"/>
                  <a:pt x="1417493" y="32038"/>
                  <a:pt x="1423554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387" name="图形 386">
            <a:extLst>
              <a:ext uri="{FF2B5EF4-FFF2-40B4-BE49-F238E27FC236}">
                <a16:creationId xmlns:a16="http://schemas.microsoft.com/office/drawing/2014/main" id="{D0E3EA41-8B2E-6F4B-AABA-32E6BA1202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69426"/>
          <a:stretch/>
        </p:blipFill>
        <p:spPr>
          <a:xfrm>
            <a:off x="6612779" y="882139"/>
            <a:ext cx="151948" cy="99913"/>
          </a:xfrm>
          <a:prstGeom prst="rect">
            <a:avLst/>
          </a:prstGeom>
        </p:spPr>
      </p:pic>
      <p:pic>
        <p:nvPicPr>
          <p:cNvPr id="388" name="图形 387">
            <a:extLst>
              <a:ext uri="{FF2B5EF4-FFF2-40B4-BE49-F238E27FC236}">
                <a16:creationId xmlns:a16="http://schemas.microsoft.com/office/drawing/2014/main" id="{4EB42BDB-0D86-2344-A60D-D65B93A98B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69426"/>
          <a:stretch/>
        </p:blipFill>
        <p:spPr>
          <a:xfrm>
            <a:off x="7313741" y="2091806"/>
            <a:ext cx="151948" cy="99913"/>
          </a:xfrm>
          <a:prstGeom prst="rect">
            <a:avLst/>
          </a:prstGeom>
        </p:spPr>
      </p:pic>
      <p:sp>
        <p:nvSpPr>
          <p:cNvPr id="389" name="圆角矩形 251">
            <a:extLst>
              <a:ext uri="{FF2B5EF4-FFF2-40B4-BE49-F238E27FC236}">
                <a16:creationId xmlns:a16="http://schemas.microsoft.com/office/drawing/2014/main" id="{55FA8461-8330-EA4D-84EF-C308881AAEDF}"/>
              </a:ext>
            </a:extLst>
          </p:cNvPr>
          <p:cNvSpPr/>
          <p:nvPr/>
        </p:nvSpPr>
        <p:spPr>
          <a:xfrm flipH="1">
            <a:off x="6550648" y="3105925"/>
            <a:ext cx="584975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Jurassic-1</a:t>
            </a:r>
          </a:p>
        </p:txBody>
      </p:sp>
      <p:sp>
        <p:nvSpPr>
          <p:cNvPr id="11271" name="任意形状 11270">
            <a:extLst>
              <a:ext uri="{FF2B5EF4-FFF2-40B4-BE49-F238E27FC236}">
                <a16:creationId xmlns:a16="http://schemas.microsoft.com/office/drawing/2014/main" id="{9923A90F-600B-E84D-9253-BF35FCF732BA}"/>
              </a:ext>
            </a:extLst>
          </p:cNvPr>
          <p:cNvSpPr/>
          <p:nvPr/>
        </p:nvSpPr>
        <p:spPr>
          <a:xfrm rot="240502">
            <a:off x="6113868" y="3819455"/>
            <a:ext cx="1403769" cy="698509"/>
          </a:xfrm>
          <a:custGeom>
            <a:avLst/>
            <a:gdLst>
              <a:gd name="connsiteX0" fmla="*/ 2060154 w 2060154"/>
              <a:gd name="connsiteY0" fmla="*/ 969484 h 969484"/>
              <a:gd name="connsiteX1" fmla="*/ 1972019 w 2060154"/>
              <a:gd name="connsiteY1" fmla="*/ 738130 h 969484"/>
              <a:gd name="connsiteX2" fmla="*/ 1663547 w 2060154"/>
              <a:gd name="connsiteY2" fmla="*/ 605927 h 969484"/>
              <a:gd name="connsiteX3" fmla="*/ 1068636 w 2060154"/>
              <a:gd name="connsiteY3" fmla="*/ 550843 h 969484"/>
              <a:gd name="connsiteX4" fmla="*/ 594910 w 2060154"/>
              <a:gd name="connsiteY4" fmla="*/ 506776 h 969484"/>
              <a:gd name="connsiteX5" fmla="*/ 242371 w 2060154"/>
              <a:gd name="connsiteY5" fmla="*/ 352540 h 969484"/>
              <a:gd name="connsiteX6" fmla="*/ 0 w 2060154"/>
              <a:gd name="connsiteY6" fmla="*/ 0 h 96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154" h="969484">
                <a:moveTo>
                  <a:pt x="2060154" y="969484"/>
                </a:moveTo>
                <a:cubicBezTo>
                  <a:pt x="2049137" y="884103"/>
                  <a:pt x="2038120" y="798723"/>
                  <a:pt x="1972019" y="738130"/>
                </a:cubicBezTo>
                <a:cubicBezTo>
                  <a:pt x="1905918" y="677537"/>
                  <a:pt x="1814111" y="637141"/>
                  <a:pt x="1663547" y="605927"/>
                </a:cubicBezTo>
                <a:cubicBezTo>
                  <a:pt x="1512983" y="574713"/>
                  <a:pt x="1068636" y="550843"/>
                  <a:pt x="1068636" y="550843"/>
                </a:cubicBezTo>
                <a:cubicBezTo>
                  <a:pt x="890530" y="534318"/>
                  <a:pt x="732621" y="539826"/>
                  <a:pt x="594910" y="506776"/>
                </a:cubicBezTo>
                <a:cubicBezTo>
                  <a:pt x="457199" y="473725"/>
                  <a:pt x="341523" y="437003"/>
                  <a:pt x="242371" y="352540"/>
                </a:cubicBezTo>
                <a:cubicBezTo>
                  <a:pt x="143219" y="268077"/>
                  <a:pt x="71609" y="134038"/>
                  <a:pt x="0" y="0"/>
                </a:cubicBezTo>
              </a:path>
            </a:pathLst>
          </a:custGeom>
          <a:noFill/>
          <a:ln w="50800">
            <a:solidFill>
              <a:schemeClr val="tx2">
                <a:lumMod val="60000"/>
                <a:lumOff val="4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1075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11272" name="任意形状 11271">
            <a:extLst>
              <a:ext uri="{FF2B5EF4-FFF2-40B4-BE49-F238E27FC236}">
                <a16:creationId xmlns:a16="http://schemas.microsoft.com/office/drawing/2014/main" id="{1653A035-3198-074D-8E74-5C3C90324B0C}"/>
              </a:ext>
            </a:extLst>
          </p:cNvPr>
          <p:cNvSpPr/>
          <p:nvPr/>
        </p:nvSpPr>
        <p:spPr>
          <a:xfrm>
            <a:off x="7114255" y="4129767"/>
            <a:ext cx="287895" cy="217261"/>
          </a:xfrm>
          <a:custGeom>
            <a:avLst/>
            <a:gdLst>
              <a:gd name="connsiteX0" fmla="*/ 440675 w 440675"/>
              <a:gd name="connsiteY0" fmla="*/ 253388 h 253388"/>
              <a:gd name="connsiteX1" fmla="*/ 121186 w 440675"/>
              <a:gd name="connsiteY1" fmla="*/ 143219 h 253388"/>
              <a:gd name="connsiteX2" fmla="*/ 0 w 440675"/>
              <a:gd name="connsiteY2" fmla="*/ 0 h 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675" h="253388">
                <a:moveTo>
                  <a:pt x="440675" y="253388"/>
                </a:moveTo>
                <a:cubicBezTo>
                  <a:pt x="317653" y="219419"/>
                  <a:pt x="194632" y="185450"/>
                  <a:pt x="121186" y="143219"/>
                </a:cubicBezTo>
                <a:cubicBezTo>
                  <a:pt x="47740" y="100988"/>
                  <a:pt x="23870" y="50494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1075">
              <a:solidFill>
                <a:schemeClr val="tx1"/>
              </a:solidFill>
              <a:latin typeface="Monaco" pitchFamily="2" charset="77"/>
            </a:endParaRPr>
          </a:p>
        </p:txBody>
      </p:sp>
      <p:pic>
        <p:nvPicPr>
          <p:cNvPr id="405" name="Picture 34" descr="Announcing GPT-NeoX-20B | EleutherAI Blog">
            <a:extLst>
              <a:ext uri="{FF2B5EF4-FFF2-40B4-BE49-F238E27FC236}">
                <a16:creationId xmlns:a16="http://schemas.microsoft.com/office/drawing/2014/main" id="{D2C72FD4-458C-5C42-B4EA-8B5996DB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10" y="3258051"/>
            <a:ext cx="122887" cy="1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3" name="任意形状 11282">
            <a:extLst>
              <a:ext uri="{FF2B5EF4-FFF2-40B4-BE49-F238E27FC236}">
                <a16:creationId xmlns:a16="http://schemas.microsoft.com/office/drawing/2014/main" id="{7F5F25C7-D0FF-5241-9469-D3D223F90C1F}"/>
              </a:ext>
            </a:extLst>
          </p:cNvPr>
          <p:cNvSpPr/>
          <p:nvPr/>
        </p:nvSpPr>
        <p:spPr>
          <a:xfrm>
            <a:off x="7557294" y="3950233"/>
            <a:ext cx="830892" cy="314535"/>
          </a:xfrm>
          <a:custGeom>
            <a:avLst/>
            <a:gdLst>
              <a:gd name="connsiteX0" fmla="*/ 0 w 1569720"/>
              <a:gd name="connsiteY0" fmla="*/ 426720 h 426720"/>
              <a:gd name="connsiteX1" fmla="*/ 289560 w 1569720"/>
              <a:gd name="connsiteY1" fmla="*/ 137160 h 426720"/>
              <a:gd name="connsiteX2" fmla="*/ 731520 w 1569720"/>
              <a:gd name="connsiteY2" fmla="*/ 45720 h 426720"/>
              <a:gd name="connsiteX3" fmla="*/ 1569720 w 1569720"/>
              <a:gd name="connsiteY3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720" h="426720">
                <a:moveTo>
                  <a:pt x="0" y="426720"/>
                </a:moveTo>
                <a:cubicBezTo>
                  <a:pt x="83820" y="313690"/>
                  <a:pt x="167640" y="200660"/>
                  <a:pt x="289560" y="137160"/>
                </a:cubicBezTo>
                <a:cubicBezTo>
                  <a:pt x="411480" y="73660"/>
                  <a:pt x="518160" y="68580"/>
                  <a:pt x="731520" y="45720"/>
                </a:cubicBezTo>
                <a:cubicBezTo>
                  <a:pt x="944880" y="22860"/>
                  <a:pt x="1257300" y="11430"/>
                  <a:pt x="1569720" y="0"/>
                </a:cubicBezTo>
              </a:path>
            </a:pathLst>
          </a:cu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1284" name="任意形状 11283">
            <a:extLst>
              <a:ext uri="{FF2B5EF4-FFF2-40B4-BE49-F238E27FC236}">
                <a16:creationId xmlns:a16="http://schemas.microsoft.com/office/drawing/2014/main" id="{2B10D197-7E42-8740-8317-B44077CA99E1}"/>
              </a:ext>
            </a:extLst>
          </p:cNvPr>
          <p:cNvSpPr/>
          <p:nvPr/>
        </p:nvSpPr>
        <p:spPr>
          <a:xfrm>
            <a:off x="8314982" y="3627019"/>
            <a:ext cx="240025" cy="331965"/>
          </a:xfrm>
          <a:custGeom>
            <a:avLst/>
            <a:gdLst>
              <a:gd name="connsiteX0" fmla="*/ 0 w 442836"/>
              <a:gd name="connsiteY0" fmla="*/ 423949 h 423949"/>
              <a:gd name="connsiteX1" fmla="*/ 207818 w 442836"/>
              <a:gd name="connsiteY1" fmla="*/ 374073 h 423949"/>
              <a:gd name="connsiteX2" fmla="*/ 357447 w 442836"/>
              <a:gd name="connsiteY2" fmla="*/ 266007 h 423949"/>
              <a:gd name="connsiteX3" fmla="*/ 432262 w 442836"/>
              <a:gd name="connsiteY3" fmla="*/ 99753 h 423949"/>
              <a:gd name="connsiteX4" fmla="*/ 440574 w 442836"/>
              <a:gd name="connsiteY4" fmla="*/ 0 h 42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36" h="423949">
                <a:moveTo>
                  <a:pt x="0" y="423949"/>
                </a:moveTo>
                <a:cubicBezTo>
                  <a:pt x="74122" y="412173"/>
                  <a:pt x="148244" y="400397"/>
                  <a:pt x="207818" y="374073"/>
                </a:cubicBezTo>
                <a:cubicBezTo>
                  <a:pt x="267393" y="347749"/>
                  <a:pt x="320040" y="311727"/>
                  <a:pt x="357447" y="266007"/>
                </a:cubicBezTo>
                <a:cubicBezTo>
                  <a:pt x="394854" y="220287"/>
                  <a:pt x="418408" y="144087"/>
                  <a:pt x="432262" y="99753"/>
                </a:cubicBezTo>
                <a:cubicBezTo>
                  <a:pt x="446117" y="55418"/>
                  <a:pt x="443345" y="27709"/>
                  <a:pt x="440574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1285" name="任意形状 11284">
            <a:extLst>
              <a:ext uri="{FF2B5EF4-FFF2-40B4-BE49-F238E27FC236}">
                <a16:creationId xmlns:a16="http://schemas.microsoft.com/office/drawing/2014/main" id="{EFB74013-6ECC-1743-9A4A-DB34AEE1F447}"/>
              </a:ext>
            </a:extLst>
          </p:cNvPr>
          <p:cNvSpPr/>
          <p:nvPr/>
        </p:nvSpPr>
        <p:spPr>
          <a:xfrm>
            <a:off x="8316930" y="3898640"/>
            <a:ext cx="464075" cy="59991"/>
          </a:xfrm>
          <a:custGeom>
            <a:avLst/>
            <a:gdLst>
              <a:gd name="connsiteX0" fmla="*/ 0 w 997528"/>
              <a:gd name="connsiteY0" fmla="*/ 365760 h 367607"/>
              <a:gd name="connsiteX1" fmla="*/ 290946 w 997528"/>
              <a:gd name="connsiteY1" fmla="*/ 349135 h 367607"/>
              <a:gd name="connsiteX2" fmla="*/ 756458 w 997528"/>
              <a:gd name="connsiteY2" fmla="*/ 232756 h 367607"/>
              <a:gd name="connsiteX3" fmla="*/ 997528 w 997528"/>
              <a:gd name="connsiteY3" fmla="*/ 0 h 36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8" h="367607">
                <a:moveTo>
                  <a:pt x="0" y="365760"/>
                </a:moveTo>
                <a:cubicBezTo>
                  <a:pt x="82435" y="368531"/>
                  <a:pt x="164870" y="371302"/>
                  <a:pt x="290946" y="349135"/>
                </a:cubicBezTo>
                <a:cubicBezTo>
                  <a:pt x="417022" y="326968"/>
                  <a:pt x="638695" y="290945"/>
                  <a:pt x="756458" y="232756"/>
                </a:cubicBezTo>
                <a:cubicBezTo>
                  <a:pt x="874221" y="174567"/>
                  <a:pt x="935874" y="87283"/>
                  <a:pt x="997528" y="0"/>
                </a:cubicBezTo>
              </a:path>
            </a:pathLst>
          </a:cu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1299" name="任意形状 11298">
            <a:extLst>
              <a:ext uri="{FF2B5EF4-FFF2-40B4-BE49-F238E27FC236}">
                <a16:creationId xmlns:a16="http://schemas.microsoft.com/office/drawing/2014/main" id="{1830CBBA-1195-D347-9ECB-99FC235DA168}"/>
              </a:ext>
            </a:extLst>
          </p:cNvPr>
          <p:cNvSpPr/>
          <p:nvPr/>
        </p:nvSpPr>
        <p:spPr>
          <a:xfrm>
            <a:off x="7686231" y="2931584"/>
            <a:ext cx="374715" cy="350815"/>
          </a:xfrm>
          <a:custGeom>
            <a:avLst/>
            <a:gdLst>
              <a:gd name="connsiteX0" fmla="*/ 0 w 904240"/>
              <a:gd name="connsiteY0" fmla="*/ 518160 h 518160"/>
              <a:gd name="connsiteX1" fmla="*/ 101600 w 904240"/>
              <a:gd name="connsiteY1" fmla="*/ 325120 h 518160"/>
              <a:gd name="connsiteX2" fmla="*/ 365760 w 904240"/>
              <a:gd name="connsiteY2" fmla="*/ 193040 h 518160"/>
              <a:gd name="connsiteX3" fmla="*/ 751840 w 904240"/>
              <a:gd name="connsiteY3" fmla="*/ 132080 h 518160"/>
              <a:gd name="connsiteX4" fmla="*/ 904240 w 904240"/>
              <a:gd name="connsiteY4" fmla="*/ 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240" h="518160">
                <a:moveTo>
                  <a:pt x="0" y="518160"/>
                </a:moveTo>
                <a:cubicBezTo>
                  <a:pt x="20320" y="448733"/>
                  <a:pt x="40640" y="379307"/>
                  <a:pt x="101600" y="325120"/>
                </a:cubicBezTo>
                <a:cubicBezTo>
                  <a:pt x="162560" y="270933"/>
                  <a:pt x="257387" y="225213"/>
                  <a:pt x="365760" y="193040"/>
                </a:cubicBezTo>
                <a:cubicBezTo>
                  <a:pt x="474133" y="160867"/>
                  <a:pt x="662093" y="164253"/>
                  <a:pt x="751840" y="132080"/>
                </a:cubicBezTo>
                <a:cubicBezTo>
                  <a:pt x="841587" y="99907"/>
                  <a:pt x="872913" y="49953"/>
                  <a:pt x="90424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438" name="图形 437">
            <a:extLst>
              <a:ext uri="{FF2B5EF4-FFF2-40B4-BE49-F238E27FC236}">
                <a16:creationId xmlns:a16="http://schemas.microsoft.com/office/drawing/2014/main" id="{E3E755C0-632B-2A47-A4CB-4DF6F27AF41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5432824" y="1509804"/>
            <a:ext cx="119836" cy="124935"/>
          </a:xfrm>
          <a:prstGeom prst="rect">
            <a:avLst/>
          </a:prstGeom>
        </p:spPr>
      </p:pic>
      <p:pic>
        <p:nvPicPr>
          <p:cNvPr id="439" name="图形 438">
            <a:extLst>
              <a:ext uri="{FF2B5EF4-FFF2-40B4-BE49-F238E27FC236}">
                <a16:creationId xmlns:a16="http://schemas.microsoft.com/office/drawing/2014/main" id="{4D0DF9FB-9AB4-2D4F-B652-945E608EB71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5190293" y="4387890"/>
            <a:ext cx="119836" cy="124935"/>
          </a:xfrm>
          <a:prstGeom prst="rect">
            <a:avLst/>
          </a:prstGeom>
        </p:spPr>
      </p:pic>
      <p:pic>
        <p:nvPicPr>
          <p:cNvPr id="440" name="图形 439">
            <a:extLst>
              <a:ext uri="{FF2B5EF4-FFF2-40B4-BE49-F238E27FC236}">
                <a16:creationId xmlns:a16="http://schemas.microsoft.com/office/drawing/2014/main" id="{11CD7330-1AC8-1847-8B08-F2264B142B8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3915725" y="5048698"/>
            <a:ext cx="119836" cy="124935"/>
          </a:xfrm>
          <a:prstGeom prst="rect">
            <a:avLst/>
          </a:prstGeom>
        </p:spPr>
      </p:pic>
      <p:pic>
        <p:nvPicPr>
          <p:cNvPr id="441" name="图形 440">
            <a:extLst>
              <a:ext uri="{FF2B5EF4-FFF2-40B4-BE49-F238E27FC236}">
                <a16:creationId xmlns:a16="http://schemas.microsoft.com/office/drawing/2014/main" id="{0A4A1A9C-75A0-DD44-A580-3E7557EE35F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8400825" y="2213441"/>
            <a:ext cx="119836" cy="124935"/>
          </a:xfrm>
          <a:prstGeom prst="rect">
            <a:avLst/>
          </a:prstGeom>
        </p:spPr>
      </p:pic>
      <p:pic>
        <p:nvPicPr>
          <p:cNvPr id="444" name="图形 443">
            <a:extLst>
              <a:ext uri="{FF2B5EF4-FFF2-40B4-BE49-F238E27FC236}">
                <a16:creationId xmlns:a16="http://schemas.microsoft.com/office/drawing/2014/main" id="{BA28283C-9183-FF44-B703-942EC436393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8634742" y="1966351"/>
            <a:ext cx="119836" cy="124935"/>
          </a:xfrm>
          <a:prstGeom prst="rect">
            <a:avLst/>
          </a:prstGeom>
        </p:spPr>
      </p:pic>
      <p:pic>
        <p:nvPicPr>
          <p:cNvPr id="445" name="图形 444">
            <a:extLst>
              <a:ext uri="{FF2B5EF4-FFF2-40B4-BE49-F238E27FC236}">
                <a16:creationId xmlns:a16="http://schemas.microsoft.com/office/drawing/2014/main" id="{8D72CBF7-63E0-E146-9D5B-9144B720880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5193747" y="3950673"/>
            <a:ext cx="119836" cy="124935"/>
          </a:xfrm>
          <a:prstGeom prst="rect">
            <a:avLst/>
          </a:prstGeom>
        </p:spPr>
      </p:pic>
      <p:sp>
        <p:nvSpPr>
          <p:cNvPr id="448" name="圆角矩形 224">
            <a:extLst>
              <a:ext uri="{FF2B5EF4-FFF2-40B4-BE49-F238E27FC236}">
                <a16:creationId xmlns:a16="http://schemas.microsoft.com/office/drawing/2014/main" id="{8B1A141C-932C-294B-BA7A-E191A4321861}"/>
              </a:ext>
            </a:extLst>
          </p:cNvPr>
          <p:cNvSpPr/>
          <p:nvPr/>
        </p:nvSpPr>
        <p:spPr>
          <a:xfrm>
            <a:off x="8198620" y="1959296"/>
            <a:ext cx="413368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Minerva</a:t>
            </a:r>
          </a:p>
        </p:txBody>
      </p:sp>
      <p:pic>
        <p:nvPicPr>
          <p:cNvPr id="449" name="图形 448">
            <a:extLst>
              <a:ext uri="{FF2B5EF4-FFF2-40B4-BE49-F238E27FC236}">
                <a16:creationId xmlns:a16="http://schemas.microsoft.com/office/drawing/2014/main" id="{23703084-8D24-E446-B75F-19E8789B17F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8942736" y="1484990"/>
            <a:ext cx="119836" cy="124935"/>
          </a:xfrm>
          <a:prstGeom prst="rect">
            <a:avLst/>
          </a:prstGeom>
        </p:spPr>
      </p:pic>
      <p:sp>
        <p:nvSpPr>
          <p:cNvPr id="457" name="圆角矩形 199">
            <a:extLst>
              <a:ext uri="{FF2B5EF4-FFF2-40B4-BE49-F238E27FC236}">
                <a16:creationId xmlns:a16="http://schemas.microsoft.com/office/drawing/2014/main" id="{32BFFCC8-BE1A-7641-B05C-8CAB86B12D8B}"/>
              </a:ext>
            </a:extLst>
          </p:cNvPr>
          <p:cNvSpPr/>
          <p:nvPr/>
        </p:nvSpPr>
        <p:spPr>
          <a:xfrm>
            <a:off x="6575367" y="2798443"/>
            <a:ext cx="240650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 err="1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GLaM</a:t>
            </a:r>
            <a:endParaRPr kumimoji="1" lang="en-US" altLang="zh-CN" sz="806" b="1" spc="-40" dirty="0">
              <a:solidFill>
                <a:schemeClr val="tx2">
                  <a:lumMod val="75000"/>
                  <a:alpha val="82087"/>
                </a:schemeClr>
              </a:solidFill>
              <a:latin typeface="Monaco" pitchFamily="2" charset="77"/>
            </a:endParaRPr>
          </a:p>
        </p:txBody>
      </p:sp>
      <p:pic>
        <p:nvPicPr>
          <p:cNvPr id="384" name="图形 383">
            <a:extLst>
              <a:ext uri="{FF2B5EF4-FFF2-40B4-BE49-F238E27FC236}">
                <a16:creationId xmlns:a16="http://schemas.microsoft.com/office/drawing/2014/main" id="{FEE71B56-B60E-9147-9DF2-89E9CA87463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69426"/>
          <a:stretch/>
        </p:blipFill>
        <p:spPr>
          <a:xfrm>
            <a:off x="8275260" y="1361933"/>
            <a:ext cx="151948" cy="99913"/>
          </a:xfrm>
          <a:prstGeom prst="rect">
            <a:avLst/>
          </a:prstGeom>
        </p:spPr>
      </p:pic>
      <p:pic>
        <p:nvPicPr>
          <p:cNvPr id="458" name="Picture 6" descr="Jurassic-1 Language Models">
            <a:extLst>
              <a:ext uri="{FF2B5EF4-FFF2-40B4-BE49-F238E27FC236}">
                <a16:creationId xmlns:a16="http://schemas.microsoft.com/office/drawing/2014/main" id="{333E8F01-5199-E54C-80AF-3CA9D7198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19660" r="16188" b="19686"/>
          <a:stretch/>
        </p:blipFill>
        <p:spPr bwMode="auto">
          <a:xfrm>
            <a:off x="7143746" y="3114096"/>
            <a:ext cx="129387" cy="11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8" descr="@bigscience-workshop">
            <a:extLst>
              <a:ext uri="{FF2B5EF4-FFF2-40B4-BE49-F238E27FC236}">
                <a16:creationId xmlns:a16="http://schemas.microsoft.com/office/drawing/2014/main" id="{03B33634-950F-A547-A76B-F1220F89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25" y="1850872"/>
            <a:ext cx="110747" cy="11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图形 482">
            <a:extLst>
              <a:ext uri="{FF2B5EF4-FFF2-40B4-BE49-F238E27FC236}">
                <a16:creationId xmlns:a16="http://schemas.microsoft.com/office/drawing/2014/main" id="{030B87D1-3705-3A46-BB19-C41461AA490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6830432" y="2802032"/>
            <a:ext cx="119836" cy="124935"/>
          </a:xfrm>
          <a:prstGeom prst="rect">
            <a:avLst/>
          </a:prstGeom>
        </p:spPr>
      </p:pic>
      <p:pic>
        <p:nvPicPr>
          <p:cNvPr id="484" name="图形 483">
            <a:extLst>
              <a:ext uri="{FF2B5EF4-FFF2-40B4-BE49-F238E27FC236}">
                <a16:creationId xmlns:a16="http://schemas.microsoft.com/office/drawing/2014/main" id="{45BA7DCD-C8A0-2F4A-AA93-64C84C922F5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5272023" y="3636727"/>
            <a:ext cx="119836" cy="124935"/>
          </a:xfrm>
          <a:prstGeom prst="rect">
            <a:avLst/>
          </a:prstGeom>
        </p:spPr>
      </p:pic>
      <p:sp>
        <p:nvSpPr>
          <p:cNvPr id="490" name="圆角矩形 106">
            <a:extLst>
              <a:ext uri="{FF2B5EF4-FFF2-40B4-BE49-F238E27FC236}">
                <a16:creationId xmlns:a16="http://schemas.microsoft.com/office/drawing/2014/main" id="{3A8B338F-138F-FA45-8A02-6E1730A6AD8C}"/>
              </a:ext>
            </a:extLst>
          </p:cNvPr>
          <p:cNvSpPr/>
          <p:nvPr/>
        </p:nvSpPr>
        <p:spPr>
          <a:xfrm>
            <a:off x="3077562" y="2129824"/>
            <a:ext cx="889305" cy="160186"/>
          </a:xfrm>
          <a:prstGeom prst="roundRect">
            <a:avLst/>
          </a:prstGeom>
          <a:noFill/>
          <a:ln w="25400">
            <a:solidFill>
              <a:srgbClr val="ADAF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941" b="1" spc="-40" dirty="0">
                <a:solidFill>
                  <a:schemeClr val="bg2">
                    <a:lumMod val="25000"/>
                    <a:alpha val="70887"/>
                  </a:schemeClr>
                </a:solidFill>
                <a:latin typeface="Monaco" pitchFamily="2" charset="77"/>
              </a:rPr>
              <a:t>Closed-Source</a:t>
            </a:r>
            <a:endParaRPr kumimoji="1" lang="zh-CN" altLang="en-US" sz="941" b="1" spc="-40" dirty="0">
              <a:solidFill>
                <a:schemeClr val="bg2">
                  <a:lumMod val="25000"/>
                  <a:alpha val="70887"/>
                </a:schemeClr>
              </a:solidFill>
              <a:latin typeface="Monaco" pitchFamily="2" charset="77"/>
            </a:endParaRPr>
          </a:p>
        </p:txBody>
      </p:sp>
      <p:pic>
        <p:nvPicPr>
          <p:cNvPr id="1026" name="Picture 2" descr="@yandex">
            <a:extLst>
              <a:ext uri="{FF2B5EF4-FFF2-40B4-BE49-F238E27FC236}">
                <a16:creationId xmlns:a16="http://schemas.microsoft.com/office/drawing/2014/main" id="{89B3379B-F6A8-DB4F-B0A0-F973C8EF6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0" t="25472" r="27341" b="25790"/>
          <a:stretch/>
        </p:blipFill>
        <p:spPr bwMode="auto">
          <a:xfrm>
            <a:off x="8019806" y="1962563"/>
            <a:ext cx="137680" cy="14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圆角矩形 176">
            <a:extLst>
              <a:ext uri="{FF2B5EF4-FFF2-40B4-BE49-F238E27FC236}">
                <a16:creationId xmlns:a16="http://schemas.microsoft.com/office/drawing/2014/main" id="{35FE6EF9-E7BF-FE4D-9B91-FF1115748212}"/>
              </a:ext>
            </a:extLst>
          </p:cNvPr>
          <p:cNvSpPr/>
          <p:nvPr/>
        </p:nvSpPr>
        <p:spPr>
          <a:xfrm>
            <a:off x="5004056" y="2081362"/>
            <a:ext cx="183818" cy="137201"/>
          </a:xfrm>
          <a:prstGeom prst="roundRect">
            <a:avLst/>
          </a:prstGeom>
          <a:solidFill>
            <a:srgbClr val="87AE88"/>
          </a:solidFill>
          <a:ln w="25400">
            <a:solidFill>
              <a:srgbClr val="87AE8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rPr>
              <a:t>UL2</a:t>
            </a:r>
          </a:p>
        </p:txBody>
      </p:sp>
      <p:pic>
        <p:nvPicPr>
          <p:cNvPr id="178" name="图形 177">
            <a:extLst>
              <a:ext uri="{FF2B5EF4-FFF2-40B4-BE49-F238E27FC236}">
                <a16:creationId xmlns:a16="http://schemas.microsoft.com/office/drawing/2014/main" id="{26F4C480-ED57-C446-9477-E39E2ECF81B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5208296" y="2091806"/>
            <a:ext cx="119836" cy="124935"/>
          </a:xfrm>
          <a:prstGeom prst="rect">
            <a:avLst/>
          </a:prstGeom>
        </p:spPr>
      </p:pic>
      <p:sp>
        <p:nvSpPr>
          <p:cNvPr id="2" name="任意形状 1">
            <a:extLst>
              <a:ext uri="{FF2B5EF4-FFF2-40B4-BE49-F238E27FC236}">
                <a16:creationId xmlns:a16="http://schemas.microsoft.com/office/drawing/2014/main" id="{0F7110C6-5846-914E-A4C1-AEF2B5867EE0}"/>
              </a:ext>
            </a:extLst>
          </p:cNvPr>
          <p:cNvSpPr/>
          <p:nvPr/>
        </p:nvSpPr>
        <p:spPr>
          <a:xfrm>
            <a:off x="4821887" y="2227505"/>
            <a:ext cx="267486" cy="290039"/>
          </a:xfrm>
          <a:custGeom>
            <a:avLst/>
            <a:gdLst>
              <a:gd name="connsiteX0" fmla="*/ 0 w 412595"/>
              <a:gd name="connsiteY0" fmla="*/ 412596 h 412596"/>
              <a:gd name="connsiteX1" fmla="*/ 22302 w 412595"/>
              <a:gd name="connsiteY1" fmla="*/ 223025 h 412596"/>
              <a:gd name="connsiteX2" fmla="*/ 133814 w 412595"/>
              <a:gd name="connsiteY2" fmla="*/ 122664 h 412596"/>
              <a:gd name="connsiteX3" fmla="*/ 301083 w 412595"/>
              <a:gd name="connsiteY3" fmla="*/ 89210 h 412596"/>
              <a:gd name="connsiteX4" fmla="*/ 412595 w 412595"/>
              <a:gd name="connsiteY4" fmla="*/ 0 h 41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95" h="412596">
                <a:moveTo>
                  <a:pt x="0" y="412596"/>
                </a:moveTo>
                <a:cubicBezTo>
                  <a:pt x="0" y="341971"/>
                  <a:pt x="0" y="271347"/>
                  <a:pt x="22302" y="223025"/>
                </a:cubicBezTo>
                <a:cubicBezTo>
                  <a:pt x="44604" y="174703"/>
                  <a:pt x="87351" y="144966"/>
                  <a:pt x="133814" y="122664"/>
                </a:cubicBezTo>
                <a:cubicBezTo>
                  <a:pt x="180277" y="100362"/>
                  <a:pt x="254620" y="109654"/>
                  <a:pt x="301083" y="89210"/>
                </a:cubicBezTo>
                <a:cubicBezTo>
                  <a:pt x="347547" y="68766"/>
                  <a:pt x="380071" y="34383"/>
                  <a:pt x="412595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180" name="Picture 8" descr="@bigscience-workshop">
            <a:extLst>
              <a:ext uri="{FF2B5EF4-FFF2-40B4-BE49-F238E27FC236}">
                <a16:creationId xmlns:a16="http://schemas.microsoft.com/office/drawing/2014/main" id="{13D25C14-E336-E043-86C1-383742C6A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5" y="3918748"/>
            <a:ext cx="110747" cy="11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圆角矩形 186">
            <a:extLst>
              <a:ext uri="{FF2B5EF4-FFF2-40B4-BE49-F238E27FC236}">
                <a16:creationId xmlns:a16="http://schemas.microsoft.com/office/drawing/2014/main" id="{DCF6EDBA-9F06-1E45-BBB8-023D1CC2EB80}"/>
              </a:ext>
            </a:extLst>
          </p:cNvPr>
          <p:cNvSpPr/>
          <p:nvPr/>
        </p:nvSpPr>
        <p:spPr>
          <a:xfrm>
            <a:off x="4886653" y="691243"/>
            <a:ext cx="190478" cy="224787"/>
          </a:xfrm>
          <a:prstGeom prst="roundRect">
            <a:avLst/>
          </a:prstGeom>
          <a:solidFill>
            <a:srgbClr val="87AE88"/>
          </a:solidFill>
          <a:ln w="25400">
            <a:solidFill>
              <a:srgbClr val="87AE8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538" b="1" spc="-40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rPr>
              <a:t>Flan</a:t>
            </a:r>
            <a:endParaRPr kumimoji="1" lang="en-US" altLang="zh-CN" sz="806" b="1" spc="-40" dirty="0">
              <a:solidFill>
                <a:schemeClr val="bg1">
                  <a:alpha val="82087"/>
                </a:schemeClr>
              </a:solidFill>
              <a:latin typeface="Monaco" pitchFamily="2" charset="77"/>
            </a:endParaRPr>
          </a:p>
          <a:p>
            <a:pPr algn="ctr"/>
            <a:r>
              <a:rPr kumimoji="1" lang="en-US" altLang="zh-CN" sz="806" b="1" spc="-40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rPr>
              <a:t>UL2</a:t>
            </a:r>
          </a:p>
        </p:txBody>
      </p:sp>
      <p:pic>
        <p:nvPicPr>
          <p:cNvPr id="188" name="图形 187">
            <a:extLst>
              <a:ext uri="{FF2B5EF4-FFF2-40B4-BE49-F238E27FC236}">
                <a16:creationId xmlns:a16="http://schemas.microsoft.com/office/drawing/2014/main" id="{301A9931-9AFC-9E43-845D-447A2B1CBEA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5093239" y="742848"/>
            <a:ext cx="119836" cy="124935"/>
          </a:xfrm>
          <a:prstGeom prst="rect">
            <a:avLst/>
          </a:prstGeom>
        </p:spPr>
      </p:pic>
      <p:pic>
        <p:nvPicPr>
          <p:cNvPr id="186" name="Picture 22" descr="Baidu Logo, symbol, meaning, history, PNG, brand">
            <a:extLst>
              <a:ext uri="{FF2B5EF4-FFF2-40B4-BE49-F238E27FC236}">
                <a16:creationId xmlns:a16="http://schemas.microsoft.com/office/drawing/2014/main" id="{54C042A9-BEEB-4547-AC19-823261BD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10" y="4717933"/>
            <a:ext cx="196619" cy="11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圆角矩形 230">
            <a:extLst>
              <a:ext uri="{FF2B5EF4-FFF2-40B4-BE49-F238E27FC236}">
                <a16:creationId xmlns:a16="http://schemas.microsoft.com/office/drawing/2014/main" id="{70524A3B-D896-A34C-9844-483C5D0216B5}"/>
              </a:ext>
            </a:extLst>
          </p:cNvPr>
          <p:cNvSpPr/>
          <p:nvPr/>
        </p:nvSpPr>
        <p:spPr>
          <a:xfrm>
            <a:off x="7085448" y="1349957"/>
            <a:ext cx="359066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BLOOMZ</a:t>
            </a:r>
          </a:p>
        </p:txBody>
      </p:sp>
      <p:pic>
        <p:nvPicPr>
          <p:cNvPr id="198" name="Picture 8" descr="@bigscience-workshop">
            <a:extLst>
              <a:ext uri="{FF2B5EF4-FFF2-40B4-BE49-F238E27FC236}">
                <a16:creationId xmlns:a16="http://schemas.microsoft.com/office/drawing/2014/main" id="{80C67F06-AF8F-2147-844A-B365A6E91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78" y="1361591"/>
            <a:ext cx="110747" cy="11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任意形状 315">
            <a:extLst>
              <a:ext uri="{FF2B5EF4-FFF2-40B4-BE49-F238E27FC236}">
                <a16:creationId xmlns:a16="http://schemas.microsoft.com/office/drawing/2014/main" id="{01BF192F-A243-2446-B153-162BDA19F84A}"/>
              </a:ext>
            </a:extLst>
          </p:cNvPr>
          <p:cNvSpPr/>
          <p:nvPr/>
        </p:nvSpPr>
        <p:spPr>
          <a:xfrm>
            <a:off x="4001799" y="3699620"/>
            <a:ext cx="1548874" cy="1852675"/>
          </a:xfrm>
          <a:custGeom>
            <a:avLst/>
            <a:gdLst>
              <a:gd name="connsiteX0" fmla="*/ 2230244 w 2230244"/>
              <a:gd name="connsiteY0" fmla="*/ 2687444 h 2687444"/>
              <a:gd name="connsiteX1" fmla="*/ 1973765 w 2230244"/>
              <a:gd name="connsiteY1" fmla="*/ 2542478 h 2687444"/>
              <a:gd name="connsiteX2" fmla="*/ 1059365 w 2230244"/>
              <a:gd name="connsiteY2" fmla="*/ 2408663 h 2687444"/>
              <a:gd name="connsiteX3" fmla="*/ 367990 w 2230244"/>
              <a:gd name="connsiteY3" fmla="*/ 2341756 h 2687444"/>
              <a:gd name="connsiteX4" fmla="*/ 144965 w 2230244"/>
              <a:gd name="connsiteY4" fmla="*/ 2174488 h 2687444"/>
              <a:gd name="connsiteX5" fmla="*/ 55756 w 2230244"/>
              <a:gd name="connsiteY5" fmla="*/ 1795346 h 2687444"/>
              <a:gd name="connsiteX6" fmla="*/ 11151 w 2230244"/>
              <a:gd name="connsiteY6" fmla="*/ 959005 h 2687444"/>
              <a:gd name="connsiteX7" fmla="*/ 0 w 2230244"/>
              <a:gd name="connsiteY7" fmla="*/ 0 h 26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0244" h="2687444">
                <a:moveTo>
                  <a:pt x="2230244" y="2687444"/>
                </a:moveTo>
                <a:cubicBezTo>
                  <a:pt x="2199577" y="2638192"/>
                  <a:pt x="2168911" y="2588941"/>
                  <a:pt x="1973765" y="2542478"/>
                </a:cubicBezTo>
                <a:cubicBezTo>
                  <a:pt x="1778619" y="2496015"/>
                  <a:pt x="1326994" y="2442117"/>
                  <a:pt x="1059365" y="2408663"/>
                </a:cubicBezTo>
                <a:cubicBezTo>
                  <a:pt x="791736" y="2375209"/>
                  <a:pt x="520390" y="2380785"/>
                  <a:pt x="367990" y="2341756"/>
                </a:cubicBezTo>
                <a:cubicBezTo>
                  <a:pt x="215590" y="2302727"/>
                  <a:pt x="197004" y="2265556"/>
                  <a:pt x="144965" y="2174488"/>
                </a:cubicBezTo>
                <a:cubicBezTo>
                  <a:pt x="92926" y="2083420"/>
                  <a:pt x="78058" y="1997926"/>
                  <a:pt x="55756" y="1795346"/>
                </a:cubicBezTo>
                <a:cubicBezTo>
                  <a:pt x="33454" y="1592766"/>
                  <a:pt x="20444" y="1258229"/>
                  <a:pt x="11151" y="959005"/>
                </a:cubicBezTo>
                <a:cubicBezTo>
                  <a:pt x="1858" y="659781"/>
                  <a:pt x="929" y="329890"/>
                  <a:pt x="0" y="0"/>
                </a:cubicBezTo>
              </a:path>
            </a:pathLst>
          </a:custGeom>
          <a:noFill/>
          <a:ln w="60325">
            <a:gradFill>
              <a:gsLst>
                <a:gs pos="10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rgbClr val="E4ADB5"/>
                </a:gs>
              </a:gsLst>
              <a:lin ang="5400000" scaled="1"/>
            </a:gra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98B5E793-6181-EE40-AA27-09C5C7D1F088}"/>
              </a:ext>
            </a:extLst>
          </p:cNvPr>
          <p:cNvSpPr/>
          <p:nvPr/>
        </p:nvSpPr>
        <p:spPr>
          <a:xfrm>
            <a:off x="5635380" y="524080"/>
            <a:ext cx="2045945" cy="5034683"/>
          </a:xfrm>
          <a:custGeom>
            <a:avLst/>
            <a:gdLst>
              <a:gd name="connsiteX0" fmla="*/ 0 w 3030279"/>
              <a:gd name="connsiteY0" fmla="*/ 6390168 h 6390168"/>
              <a:gd name="connsiteX1" fmla="*/ 478465 w 3030279"/>
              <a:gd name="connsiteY1" fmla="*/ 6262577 h 6390168"/>
              <a:gd name="connsiteX2" fmla="*/ 1297172 w 3030279"/>
              <a:gd name="connsiteY2" fmla="*/ 6230679 h 6390168"/>
              <a:gd name="connsiteX3" fmla="*/ 2009554 w 3030279"/>
              <a:gd name="connsiteY3" fmla="*/ 6113721 h 6390168"/>
              <a:gd name="connsiteX4" fmla="*/ 2509284 w 3030279"/>
              <a:gd name="connsiteY4" fmla="*/ 5667154 h 6390168"/>
              <a:gd name="connsiteX5" fmla="*/ 2828261 w 3030279"/>
              <a:gd name="connsiteY5" fmla="*/ 4933507 h 6390168"/>
              <a:gd name="connsiteX6" fmla="*/ 2977116 w 3030279"/>
              <a:gd name="connsiteY6" fmla="*/ 3678865 h 6390168"/>
              <a:gd name="connsiteX7" fmla="*/ 3030279 w 3030279"/>
              <a:gd name="connsiteY7" fmla="*/ 0 h 639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0279" h="6390168">
                <a:moveTo>
                  <a:pt x="0" y="6390168"/>
                </a:moveTo>
                <a:cubicBezTo>
                  <a:pt x="131135" y="6339663"/>
                  <a:pt x="262270" y="6289159"/>
                  <a:pt x="478465" y="6262577"/>
                </a:cubicBezTo>
                <a:cubicBezTo>
                  <a:pt x="694660" y="6235995"/>
                  <a:pt x="1041991" y="6255488"/>
                  <a:pt x="1297172" y="6230679"/>
                </a:cubicBezTo>
                <a:cubicBezTo>
                  <a:pt x="1552354" y="6205870"/>
                  <a:pt x="1807535" y="6207642"/>
                  <a:pt x="2009554" y="6113721"/>
                </a:cubicBezTo>
                <a:cubicBezTo>
                  <a:pt x="2211573" y="6019800"/>
                  <a:pt x="2372833" y="5863856"/>
                  <a:pt x="2509284" y="5667154"/>
                </a:cubicBezTo>
                <a:cubicBezTo>
                  <a:pt x="2645735" y="5470452"/>
                  <a:pt x="2750289" y="5264888"/>
                  <a:pt x="2828261" y="4933507"/>
                </a:cubicBezTo>
                <a:cubicBezTo>
                  <a:pt x="2906233" y="4602126"/>
                  <a:pt x="2943446" y="4501116"/>
                  <a:pt x="2977116" y="3678865"/>
                </a:cubicBezTo>
                <a:cubicBezTo>
                  <a:pt x="3010786" y="2856614"/>
                  <a:pt x="3020532" y="1428307"/>
                  <a:pt x="3030279" y="0"/>
                </a:cubicBezTo>
              </a:path>
            </a:pathLst>
          </a:custGeom>
          <a:ln w="133350">
            <a:solidFill>
              <a:srgbClr val="8497B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10"/>
          </a:p>
        </p:txBody>
      </p:sp>
      <p:sp>
        <p:nvSpPr>
          <p:cNvPr id="35" name="梯形 34">
            <a:extLst>
              <a:ext uri="{FF2B5EF4-FFF2-40B4-BE49-F238E27FC236}">
                <a16:creationId xmlns:a16="http://schemas.microsoft.com/office/drawing/2014/main" id="{6692984F-44FE-B542-88B0-2A7142B88B6F}"/>
              </a:ext>
            </a:extLst>
          </p:cNvPr>
          <p:cNvSpPr/>
          <p:nvPr/>
        </p:nvSpPr>
        <p:spPr>
          <a:xfrm>
            <a:off x="5171457" y="5534577"/>
            <a:ext cx="790048" cy="410721"/>
          </a:xfrm>
          <a:prstGeom prst="trapezoid">
            <a:avLst>
              <a:gd name="adj" fmla="val 7903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A0E26A5E-6972-0247-91B4-7A48515F5B31}"/>
              </a:ext>
            </a:extLst>
          </p:cNvPr>
          <p:cNvSpPr/>
          <p:nvPr/>
        </p:nvSpPr>
        <p:spPr>
          <a:xfrm>
            <a:off x="5170774" y="5525481"/>
            <a:ext cx="351752" cy="446952"/>
          </a:xfrm>
          <a:custGeom>
            <a:avLst/>
            <a:gdLst>
              <a:gd name="connsiteX0" fmla="*/ 1400 w 496700"/>
              <a:gd name="connsiteY0" fmla="*/ 632460 h 632460"/>
              <a:gd name="connsiteX1" fmla="*/ 1400 w 496700"/>
              <a:gd name="connsiteY1" fmla="*/ 632460 h 632460"/>
              <a:gd name="connsiteX2" fmla="*/ 92840 w 496700"/>
              <a:gd name="connsiteY2" fmla="*/ 617220 h 632460"/>
              <a:gd name="connsiteX3" fmla="*/ 115700 w 496700"/>
              <a:gd name="connsiteY3" fmla="*/ 601980 h 632460"/>
              <a:gd name="connsiteX4" fmla="*/ 123320 w 496700"/>
              <a:gd name="connsiteY4" fmla="*/ 579120 h 632460"/>
              <a:gd name="connsiteX5" fmla="*/ 169040 w 496700"/>
              <a:gd name="connsiteY5" fmla="*/ 541020 h 632460"/>
              <a:gd name="connsiteX6" fmla="*/ 191900 w 496700"/>
              <a:gd name="connsiteY6" fmla="*/ 533400 h 632460"/>
              <a:gd name="connsiteX7" fmla="*/ 237620 w 496700"/>
              <a:gd name="connsiteY7" fmla="*/ 510540 h 632460"/>
              <a:gd name="connsiteX8" fmla="*/ 283340 w 496700"/>
              <a:gd name="connsiteY8" fmla="*/ 480060 h 632460"/>
              <a:gd name="connsiteX9" fmla="*/ 351920 w 496700"/>
              <a:gd name="connsiteY9" fmla="*/ 434340 h 632460"/>
              <a:gd name="connsiteX10" fmla="*/ 374780 w 496700"/>
              <a:gd name="connsiteY10" fmla="*/ 419100 h 632460"/>
              <a:gd name="connsiteX11" fmla="*/ 397640 w 496700"/>
              <a:gd name="connsiteY11" fmla="*/ 403860 h 632460"/>
              <a:gd name="connsiteX12" fmla="*/ 435740 w 496700"/>
              <a:gd name="connsiteY12" fmla="*/ 358140 h 632460"/>
              <a:gd name="connsiteX13" fmla="*/ 466220 w 496700"/>
              <a:gd name="connsiteY13" fmla="*/ 289560 h 632460"/>
              <a:gd name="connsiteX14" fmla="*/ 473840 w 496700"/>
              <a:gd name="connsiteY14" fmla="*/ 213360 h 632460"/>
              <a:gd name="connsiteX15" fmla="*/ 481460 w 496700"/>
              <a:gd name="connsiteY15" fmla="*/ 182880 h 632460"/>
              <a:gd name="connsiteX16" fmla="*/ 496700 w 496700"/>
              <a:gd name="connsiteY16" fmla="*/ 83820 h 632460"/>
              <a:gd name="connsiteX17" fmla="*/ 489080 w 496700"/>
              <a:gd name="connsiteY17" fmla="*/ 60960 h 632460"/>
              <a:gd name="connsiteX18" fmla="*/ 481460 w 496700"/>
              <a:gd name="connsiteY18" fmla="*/ 7620 h 632460"/>
              <a:gd name="connsiteX19" fmla="*/ 458600 w 496700"/>
              <a:gd name="connsiteY19" fmla="*/ 0 h 632460"/>
              <a:gd name="connsiteX20" fmla="*/ 382400 w 496700"/>
              <a:gd name="connsiteY20" fmla="*/ 7620 h 632460"/>
              <a:gd name="connsiteX21" fmla="*/ 329060 w 496700"/>
              <a:gd name="connsiteY21" fmla="*/ 68580 h 632460"/>
              <a:gd name="connsiteX22" fmla="*/ 306200 w 496700"/>
              <a:gd name="connsiteY22" fmla="*/ 91440 h 632460"/>
              <a:gd name="connsiteX23" fmla="*/ 290960 w 496700"/>
              <a:gd name="connsiteY23" fmla="*/ 114300 h 632460"/>
              <a:gd name="connsiteX24" fmla="*/ 237620 w 496700"/>
              <a:gd name="connsiteY24" fmla="*/ 167640 h 632460"/>
              <a:gd name="connsiteX25" fmla="*/ 199520 w 496700"/>
              <a:gd name="connsiteY25" fmla="*/ 205740 h 632460"/>
              <a:gd name="connsiteX26" fmla="*/ 184280 w 496700"/>
              <a:gd name="connsiteY26" fmla="*/ 228600 h 632460"/>
              <a:gd name="connsiteX27" fmla="*/ 161420 w 496700"/>
              <a:gd name="connsiteY27" fmla="*/ 251460 h 632460"/>
              <a:gd name="connsiteX28" fmla="*/ 153800 w 496700"/>
              <a:gd name="connsiteY28" fmla="*/ 289560 h 632460"/>
              <a:gd name="connsiteX29" fmla="*/ 123320 w 496700"/>
              <a:gd name="connsiteY29" fmla="*/ 358140 h 632460"/>
              <a:gd name="connsiteX30" fmla="*/ 108080 w 496700"/>
              <a:gd name="connsiteY30" fmla="*/ 381000 h 632460"/>
              <a:gd name="connsiteX31" fmla="*/ 92840 w 496700"/>
              <a:gd name="connsiteY31" fmla="*/ 434340 h 632460"/>
              <a:gd name="connsiteX32" fmla="*/ 69980 w 496700"/>
              <a:gd name="connsiteY32" fmla="*/ 472440 h 632460"/>
              <a:gd name="connsiteX33" fmla="*/ 62360 w 496700"/>
              <a:gd name="connsiteY33" fmla="*/ 495300 h 632460"/>
              <a:gd name="connsiteX34" fmla="*/ 47120 w 496700"/>
              <a:gd name="connsiteY34" fmla="*/ 518160 h 632460"/>
              <a:gd name="connsiteX35" fmla="*/ 39500 w 496700"/>
              <a:gd name="connsiteY35" fmla="*/ 541020 h 632460"/>
              <a:gd name="connsiteX36" fmla="*/ 1400 w 496700"/>
              <a:gd name="connsiteY36" fmla="*/ 594360 h 632460"/>
              <a:gd name="connsiteX37" fmla="*/ 1400 w 496700"/>
              <a:gd name="connsiteY37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6700" h="632460">
                <a:moveTo>
                  <a:pt x="1400" y="632460"/>
                </a:moveTo>
                <a:lnTo>
                  <a:pt x="1400" y="632460"/>
                </a:lnTo>
                <a:cubicBezTo>
                  <a:pt x="23129" y="630046"/>
                  <a:pt x="67308" y="629986"/>
                  <a:pt x="92840" y="617220"/>
                </a:cubicBezTo>
                <a:cubicBezTo>
                  <a:pt x="101031" y="613124"/>
                  <a:pt x="108080" y="607060"/>
                  <a:pt x="115700" y="601980"/>
                </a:cubicBezTo>
                <a:cubicBezTo>
                  <a:pt x="118240" y="594360"/>
                  <a:pt x="118865" y="585803"/>
                  <a:pt x="123320" y="579120"/>
                </a:cubicBezTo>
                <a:cubicBezTo>
                  <a:pt x="131746" y="566481"/>
                  <a:pt x="154983" y="548048"/>
                  <a:pt x="169040" y="541020"/>
                </a:cubicBezTo>
                <a:cubicBezTo>
                  <a:pt x="176224" y="537428"/>
                  <a:pt x="184716" y="536992"/>
                  <a:pt x="191900" y="533400"/>
                </a:cubicBezTo>
                <a:cubicBezTo>
                  <a:pt x="250986" y="503857"/>
                  <a:pt x="180161" y="529693"/>
                  <a:pt x="237620" y="510540"/>
                </a:cubicBezTo>
                <a:cubicBezTo>
                  <a:pt x="288353" y="459807"/>
                  <a:pt x="233715" y="507629"/>
                  <a:pt x="283340" y="480060"/>
                </a:cubicBezTo>
                <a:lnTo>
                  <a:pt x="351920" y="434340"/>
                </a:lnTo>
                <a:lnTo>
                  <a:pt x="374780" y="419100"/>
                </a:lnTo>
                <a:cubicBezTo>
                  <a:pt x="382400" y="414020"/>
                  <a:pt x="391164" y="410336"/>
                  <a:pt x="397640" y="403860"/>
                </a:cubicBezTo>
                <a:cubicBezTo>
                  <a:pt x="411996" y="389504"/>
                  <a:pt x="427253" y="377236"/>
                  <a:pt x="435740" y="358140"/>
                </a:cubicBezTo>
                <a:cubicBezTo>
                  <a:pt x="472012" y="276528"/>
                  <a:pt x="431730" y="341295"/>
                  <a:pt x="466220" y="289560"/>
                </a:cubicBezTo>
                <a:cubicBezTo>
                  <a:pt x="468760" y="264160"/>
                  <a:pt x="470230" y="238630"/>
                  <a:pt x="473840" y="213360"/>
                </a:cubicBezTo>
                <a:cubicBezTo>
                  <a:pt x="475321" y="202993"/>
                  <a:pt x="479979" y="193247"/>
                  <a:pt x="481460" y="182880"/>
                </a:cubicBezTo>
                <a:cubicBezTo>
                  <a:pt x="496194" y="79744"/>
                  <a:pt x="479021" y="136857"/>
                  <a:pt x="496700" y="83820"/>
                </a:cubicBezTo>
                <a:cubicBezTo>
                  <a:pt x="494160" y="76200"/>
                  <a:pt x="490655" y="68836"/>
                  <a:pt x="489080" y="60960"/>
                </a:cubicBezTo>
                <a:cubicBezTo>
                  <a:pt x="485558" y="43348"/>
                  <a:pt x="489492" y="23684"/>
                  <a:pt x="481460" y="7620"/>
                </a:cubicBezTo>
                <a:cubicBezTo>
                  <a:pt x="477868" y="436"/>
                  <a:pt x="466220" y="2540"/>
                  <a:pt x="458600" y="0"/>
                </a:cubicBezTo>
                <a:cubicBezTo>
                  <a:pt x="433200" y="2540"/>
                  <a:pt x="407273" y="1880"/>
                  <a:pt x="382400" y="7620"/>
                </a:cubicBezTo>
                <a:cubicBezTo>
                  <a:pt x="354333" y="14097"/>
                  <a:pt x="344554" y="53086"/>
                  <a:pt x="329060" y="68580"/>
                </a:cubicBezTo>
                <a:cubicBezTo>
                  <a:pt x="321440" y="76200"/>
                  <a:pt x="313099" y="83161"/>
                  <a:pt x="306200" y="91440"/>
                </a:cubicBezTo>
                <a:cubicBezTo>
                  <a:pt x="300337" y="98475"/>
                  <a:pt x="297086" y="107493"/>
                  <a:pt x="290960" y="114300"/>
                </a:cubicBezTo>
                <a:cubicBezTo>
                  <a:pt x="274139" y="132990"/>
                  <a:pt x="251568" y="146718"/>
                  <a:pt x="237620" y="167640"/>
                </a:cubicBezTo>
                <a:cubicBezTo>
                  <a:pt x="217300" y="198120"/>
                  <a:pt x="230000" y="185420"/>
                  <a:pt x="199520" y="205740"/>
                </a:cubicBezTo>
                <a:cubicBezTo>
                  <a:pt x="194440" y="213360"/>
                  <a:pt x="190143" y="221565"/>
                  <a:pt x="184280" y="228600"/>
                </a:cubicBezTo>
                <a:cubicBezTo>
                  <a:pt x="177381" y="236879"/>
                  <a:pt x="166239" y="241821"/>
                  <a:pt x="161420" y="251460"/>
                </a:cubicBezTo>
                <a:cubicBezTo>
                  <a:pt x="155628" y="263044"/>
                  <a:pt x="157522" y="277155"/>
                  <a:pt x="153800" y="289560"/>
                </a:cubicBezTo>
                <a:cubicBezTo>
                  <a:pt x="148643" y="306749"/>
                  <a:pt x="132800" y="341550"/>
                  <a:pt x="123320" y="358140"/>
                </a:cubicBezTo>
                <a:cubicBezTo>
                  <a:pt x="118776" y="366091"/>
                  <a:pt x="113160" y="373380"/>
                  <a:pt x="108080" y="381000"/>
                </a:cubicBezTo>
                <a:cubicBezTo>
                  <a:pt x="105639" y="390766"/>
                  <a:pt x="98306" y="423408"/>
                  <a:pt x="92840" y="434340"/>
                </a:cubicBezTo>
                <a:cubicBezTo>
                  <a:pt x="86216" y="447587"/>
                  <a:pt x="76604" y="459193"/>
                  <a:pt x="69980" y="472440"/>
                </a:cubicBezTo>
                <a:cubicBezTo>
                  <a:pt x="66388" y="479624"/>
                  <a:pt x="65952" y="488116"/>
                  <a:pt x="62360" y="495300"/>
                </a:cubicBezTo>
                <a:cubicBezTo>
                  <a:pt x="58264" y="503491"/>
                  <a:pt x="51216" y="509969"/>
                  <a:pt x="47120" y="518160"/>
                </a:cubicBezTo>
                <a:cubicBezTo>
                  <a:pt x="43528" y="525344"/>
                  <a:pt x="43092" y="533836"/>
                  <a:pt x="39500" y="541020"/>
                </a:cubicBezTo>
                <a:cubicBezTo>
                  <a:pt x="32684" y="554651"/>
                  <a:pt x="8303" y="584005"/>
                  <a:pt x="1400" y="594360"/>
                </a:cubicBezTo>
                <a:cubicBezTo>
                  <a:pt x="-1750" y="599086"/>
                  <a:pt x="1400" y="626110"/>
                  <a:pt x="1400" y="6324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E0C08389-9067-514B-91DE-C3356859DD3B}"/>
              </a:ext>
            </a:extLst>
          </p:cNvPr>
          <p:cNvSpPr/>
          <p:nvPr/>
        </p:nvSpPr>
        <p:spPr>
          <a:xfrm>
            <a:off x="5394588" y="5456612"/>
            <a:ext cx="167359" cy="112004"/>
          </a:xfrm>
          <a:custGeom>
            <a:avLst/>
            <a:gdLst>
              <a:gd name="connsiteX0" fmla="*/ 0 w 190744"/>
              <a:gd name="connsiteY0" fmla="*/ 0 h 152400"/>
              <a:gd name="connsiteX1" fmla="*/ 91440 w 190744"/>
              <a:gd name="connsiteY1" fmla="*/ 38100 h 152400"/>
              <a:gd name="connsiteX2" fmla="*/ 175260 w 190744"/>
              <a:gd name="connsiteY2" fmla="*/ 106680 h 152400"/>
              <a:gd name="connsiteX3" fmla="*/ 190500 w 190744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744" h="152400">
                <a:moveTo>
                  <a:pt x="0" y="0"/>
                </a:moveTo>
                <a:cubicBezTo>
                  <a:pt x="31115" y="10160"/>
                  <a:pt x="62230" y="20320"/>
                  <a:pt x="91440" y="38100"/>
                </a:cubicBezTo>
                <a:cubicBezTo>
                  <a:pt x="120650" y="55880"/>
                  <a:pt x="158750" y="87630"/>
                  <a:pt x="175260" y="106680"/>
                </a:cubicBezTo>
                <a:cubicBezTo>
                  <a:pt x="191770" y="125730"/>
                  <a:pt x="191135" y="139065"/>
                  <a:pt x="190500" y="152400"/>
                </a:cubicBezTo>
              </a:path>
            </a:pathLst>
          </a:custGeom>
          <a:noFill/>
          <a:ln w="63500">
            <a:gradFill>
              <a:gsLst>
                <a:gs pos="18000">
                  <a:srgbClr val="E4ADB5"/>
                </a:gs>
                <a:gs pos="59000">
                  <a:schemeClr val="bg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D0BC2C89-AC23-2946-BB99-DBC15DBE4AD1}"/>
              </a:ext>
            </a:extLst>
          </p:cNvPr>
          <p:cNvSpPr/>
          <p:nvPr/>
        </p:nvSpPr>
        <p:spPr>
          <a:xfrm rot="401290">
            <a:off x="5546732" y="5379064"/>
            <a:ext cx="51203" cy="186193"/>
          </a:xfrm>
          <a:custGeom>
            <a:avLst/>
            <a:gdLst>
              <a:gd name="connsiteX0" fmla="*/ 76200 w 76200"/>
              <a:gd name="connsiteY0" fmla="*/ 277091 h 277091"/>
              <a:gd name="connsiteX1" fmla="*/ 55418 w 76200"/>
              <a:gd name="connsiteY1" fmla="*/ 159328 h 277091"/>
              <a:gd name="connsiteX2" fmla="*/ 20782 w 76200"/>
              <a:gd name="connsiteY2" fmla="*/ 34637 h 277091"/>
              <a:gd name="connsiteX3" fmla="*/ 0 w 76200"/>
              <a:gd name="connsiteY3" fmla="*/ 0 h 2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277091">
                <a:moveTo>
                  <a:pt x="76200" y="277091"/>
                </a:moveTo>
                <a:cubicBezTo>
                  <a:pt x="70427" y="238414"/>
                  <a:pt x="64654" y="199737"/>
                  <a:pt x="55418" y="159328"/>
                </a:cubicBezTo>
                <a:cubicBezTo>
                  <a:pt x="46182" y="118919"/>
                  <a:pt x="30018" y="61192"/>
                  <a:pt x="20782" y="34637"/>
                </a:cubicBezTo>
                <a:cubicBezTo>
                  <a:pt x="11546" y="8082"/>
                  <a:pt x="5773" y="4041"/>
                  <a:pt x="0" y="0"/>
                </a:cubicBezTo>
              </a:path>
            </a:pathLst>
          </a:custGeom>
          <a:noFill/>
          <a:ln w="60325">
            <a:gradFill>
              <a:gsLst>
                <a:gs pos="100000">
                  <a:schemeClr val="bg2">
                    <a:lumMod val="75000"/>
                  </a:schemeClr>
                </a:gs>
                <a:gs pos="26000">
                  <a:srgbClr val="87AE8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9C2598D4-E735-2B43-8B04-6A8A12B4144C}"/>
              </a:ext>
            </a:extLst>
          </p:cNvPr>
          <p:cNvSpPr/>
          <p:nvPr/>
        </p:nvSpPr>
        <p:spPr>
          <a:xfrm>
            <a:off x="5230350" y="5689331"/>
            <a:ext cx="264015" cy="280170"/>
          </a:xfrm>
          <a:custGeom>
            <a:avLst/>
            <a:gdLst>
              <a:gd name="connsiteX0" fmla="*/ 85725 w 392906"/>
              <a:gd name="connsiteY0" fmla="*/ 400050 h 416947"/>
              <a:gd name="connsiteX1" fmla="*/ 85725 w 392906"/>
              <a:gd name="connsiteY1" fmla="*/ 400050 h 416947"/>
              <a:gd name="connsiteX2" fmla="*/ 171450 w 392906"/>
              <a:gd name="connsiteY2" fmla="*/ 371475 h 416947"/>
              <a:gd name="connsiteX3" fmla="*/ 192881 w 392906"/>
              <a:gd name="connsiteY3" fmla="*/ 364331 h 416947"/>
              <a:gd name="connsiteX4" fmla="*/ 228600 w 392906"/>
              <a:gd name="connsiteY4" fmla="*/ 357187 h 416947"/>
              <a:gd name="connsiteX5" fmla="*/ 250031 w 392906"/>
              <a:gd name="connsiteY5" fmla="*/ 335756 h 416947"/>
              <a:gd name="connsiteX6" fmla="*/ 271462 w 392906"/>
              <a:gd name="connsiteY6" fmla="*/ 328612 h 416947"/>
              <a:gd name="connsiteX7" fmla="*/ 285750 w 392906"/>
              <a:gd name="connsiteY7" fmla="*/ 307181 h 416947"/>
              <a:gd name="connsiteX8" fmla="*/ 328612 w 392906"/>
              <a:gd name="connsiteY8" fmla="*/ 278606 h 416947"/>
              <a:gd name="connsiteX9" fmla="*/ 357187 w 392906"/>
              <a:gd name="connsiteY9" fmla="*/ 207168 h 416947"/>
              <a:gd name="connsiteX10" fmla="*/ 378619 w 392906"/>
              <a:gd name="connsiteY10" fmla="*/ 164306 h 416947"/>
              <a:gd name="connsiteX11" fmla="*/ 385762 w 392906"/>
              <a:gd name="connsiteY11" fmla="*/ 107156 h 416947"/>
              <a:gd name="connsiteX12" fmla="*/ 385762 w 392906"/>
              <a:gd name="connsiteY12" fmla="*/ 35718 h 416947"/>
              <a:gd name="connsiteX13" fmla="*/ 371475 w 392906"/>
              <a:gd name="connsiteY13" fmla="*/ 14287 h 416947"/>
              <a:gd name="connsiteX14" fmla="*/ 328612 w 392906"/>
              <a:gd name="connsiteY14" fmla="*/ 0 h 416947"/>
              <a:gd name="connsiteX15" fmla="*/ 250031 w 392906"/>
              <a:gd name="connsiteY15" fmla="*/ 7143 h 416947"/>
              <a:gd name="connsiteX16" fmla="*/ 228600 w 392906"/>
              <a:gd name="connsiteY16" fmla="*/ 21431 h 416947"/>
              <a:gd name="connsiteX17" fmla="*/ 185737 w 392906"/>
              <a:gd name="connsiteY17" fmla="*/ 64293 h 416947"/>
              <a:gd name="connsiteX18" fmla="*/ 142875 w 392906"/>
              <a:gd name="connsiteY18" fmla="*/ 107156 h 416947"/>
              <a:gd name="connsiteX19" fmla="*/ 92869 w 392906"/>
              <a:gd name="connsiteY19" fmla="*/ 171450 h 416947"/>
              <a:gd name="connsiteX20" fmla="*/ 85725 w 392906"/>
              <a:gd name="connsiteY20" fmla="*/ 192881 h 416947"/>
              <a:gd name="connsiteX21" fmla="*/ 57150 w 392906"/>
              <a:gd name="connsiteY21" fmla="*/ 242887 h 416947"/>
              <a:gd name="connsiteX22" fmla="*/ 50006 w 392906"/>
              <a:gd name="connsiteY22" fmla="*/ 271462 h 416947"/>
              <a:gd name="connsiteX23" fmla="*/ 14287 w 392906"/>
              <a:gd name="connsiteY23" fmla="*/ 314325 h 416947"/>
              <a:gd name="connsiteX24" fmla="*/ 0 w 392906"/>
              <a:gd name="connsiteY24" fmla="*/ 335756 h 416947"/>
              <a:gd name="connsiteX25" fmla="*/ 14287 w 392906"/>
              <a:gd name="connsiteY25" fmla="*/ 357187 h 416947"/>
              <a:gd name="connsiteX26" fmla="*/ 21431 w 392906"/>
              <a:gd name="connsiteY26" fmla="*/ 378618 h 416947"/>
              <a:gd name="connsiteX27" fmla="*/ 42862 w 392906"/>
              <a:gd name="connsiteY27" fmla="*/ 400050 h 416947"/>
              <a:gd name="connsiteX28" fmla="*/ 64294 w 392906"/>
              <a:gd name="connsiteY28" fmla="*/ 414337 h 416947"/>
              <a:gd name="connsiteX29" fmla="*/ 85725 w 392906"/>
              <a:gd name="connsiteY29" fmla="*/ 400050 h 41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2906" h="416947">
                <a:moveTo>
                  <a:pt x="85725" y="400050"/>
                </a:moveTo>
                <a:lnTo>
                  <a:pt x="85725" y="400050"/>
                </a:lnTo>
                <a:lnTo>
                  <a:pt x="171450" y="371475"/>
                </a:lnTo>
                <a:cubicBezTo>
                  <a:pt x="178594" y="369094"/>
                  <a:pt x="185497" y="365808"/>
                  <a:pt x="192881" y="364331"/>
                </a:cubicBezTo>
                <a:lnTo>
                  <a:pt x="228600" y="357187"/>
                </a:lnTo>
                <a:cubicBezTo>
                  <a:pt x="235744" y="350043"/>
                  <a:pt x="241625" y="341360"/>
                  <a:pt x="250031" y="335756"/>
                </a:cubicBezTo>
                <a:cubicBezTo>
                  <a:pt x="256296" y="331579"/>
                  <a:pt x="265582" y="333316"/>
                  <a:pt x="271462" y="328612"/>
                </a:cubicBezTo>
                <a:cubicBezTo>
                  <a:pt x="278166" y="323249"/>
                  <a:pt x="279289" y="312835"/>
                  <a:pt x="285750" y="307181"/>
                </a:cubicBezTo>
                <a:cubicBezTo>
                  <a:pt x="298673" y="295874"/>
                  <a:pt x="328612" y="278606"/>
                  <a:pt x="328612" y="278606"/>
                </a:cubicBezTo>
                <a:cubicBezTo>
                  <a:pt x="361132" y="181047"/>
                  <a:pt x="325654" y="280745"/>
                  <a:pt x="357187" y="207168"/>
                </a:cubicBezTo>
                <a:cubicBezTo>
                  <a:pt x="374931" y="165765"/>
                  <a:pt x="351164" y="205487"/>
                  <a:pt x="378619" y="164306"/>
                </a:cubicBezTo>
                <a:cubicBezTo>
                  <a:pt x="381000" y="145256"/>
                  <a:pt x="383047" y="126161"/>
                  <a:pt x="385762" y="107156"/>
                </a:cubicBezTo>
                <a:cubicBezTo>
                  <a:pt x="390774" y="72070"/>
                  <a:pt x="398958" y="66510"/>
                  <a:pt x="385762" y="35718"/>
                </a:cubicBezTo>
                <a:cubicBezTo>
                  <a:pt x="382380" y="27827"/>
                  <a:pt x="378756" y="18837"/>
                  <a:pt x="371475" y="14287"/>
                </a:cubicBezTo>
                <a:cubicBezTo>
                  <a:pt x="358704" y="6305"/>
                  <a:pt x="328612" y="0"/>
                  <a:pt x="328612" y="0"/>
                </a:cubicBezTo>
                <a:cubicBezTo>
                  <a:pt x="302418" y="2381"/>
                  <a:pt x="275749" y="1632"/>
                  <a:pt x="250031" y="7143"/>
                </a:cubicBezTo>
                <a:cubicBezTo>
                  <a:pt x="241636" y="8942"/>
                  <a:pt x="235017" y="15727"/>
                  <a:pt x="228600" y="21431"/>
                </a:cubicBezTo>
                <a:cubicBezTo>
                  <a:pt x="213498" y="34855"/>
                  <a:pt x="201901" y="52169"/>
                  <a:pt x="185737" y="64293"/>
                </a:cubicBezTo>
                <a:cubicBezTo>
                  <a:pt x="130977" y="105365"/>
                  <a:pt x="177696" y="65371"/>
                  <a:pt x="142875" y="107156"/>
                </a:cubicBezTo>
                <a:cubicBezTo>
                  <a:pt x="122328" y="131813"/>
                  <a:pt x="104907" y="135336"/>
                  <a:pt x="92869" y="171450"/>
                </a:cubicBezTo>
                <a:cubicBezTo>
                  <a:pt x="90488" y="178594"/>
                  <a:pt x="89093" y="186146"/>
                  <a:pt x="85725" y="192881"/>
                </a:cubicBezTo>
                <a:cubicBezTo>
                  <a:pt x="64997" y="234334"/>
                  <a:pt x="75937" y="192788"/>
                  <a:pt x="57150" y="242887"/>
                </a:cubicBezTo>
                <a:cubicBezTo>
                  <a:pt x="53703" y="252080"/>
                  <a:pt x="53874" y="262438"/>
                  <a:pt x="50006" y="271462"/>
                </a:cubicBezTo>
                <a:cubicBezTo>
                  <a:pt x="40616" y="293373"/>
                  <a:pt x="29433" y="296150"/>
                  <a:pt x="14287" y="314325"/>
                </a:cubicBezTo>
                <a:cubicBezTo>
                  <a:pt x="8791" y="320921"/>
                  <a:pt x="4762" y="328612"/>
                  <a:pt x="0" y="335756"/>
                </a:cubicBezTo>
                <a:cubicBezTo>
                  <a:pt x="4762" y="342900"/>
                  <a:pt x="10447" y="349508"/>
                  <a:pt x="14287" y="357187"/>
                </a:cubicBezTo>
                <a:cubicBezTo>
                  <a:pt x="17655" y="363922"/>
                  <a:pt x="17254" y="372353"/>
                  <a:pt x="21431" y="378618"/>
                </a:cubicBezTo>
                <a:cubicBezTo>
                  <a:pt x="27035" y="387024"/>
                  <a:pt x="35101" y="393582"/>
                  <a:pt x="42862" y="400050"/>
                </a:cubicBezTo>
                <a:cubicBezTo>
                  <a:pt x="49458" y="405547"/>
                  <a:pt x="56615" y="410497"/>
                  <a:pt x="64294" y="414337"/>
                </a:cubicBezTo>
                <a:cubicBezTo>
                  <a:pt x="71029" y="417705"/>
                  <a:pt x="85725" y="421481"/>
                  <a:pt x="85725" y="4000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54" name="任意形状 53">
            <a:extLst>
              <a:ext uri="{FF2B5EF4-FFF2-40B4-BE49-F238E27FC236}">
                <a16:creationId xmlns:a16="http://schemas.microsoft.com/office/drawing/2014/main" id="{F8A90D3D-BE94-CD4F-8323-92B1ADD19EA8}"/>
              </a:ext>
            </a:extLst>
          </p:cNvPr>
          <p:cNvSpPr/>
          <p:nvPr/>
        </p:nvSpPr>
        <p:spPr>
          <a:xfrm rot="11030848">
            <a:off x="5662710" y="5642184"/>
            <a:ext cx="116071" cy="331374"/>
          </a:xfrm>
          <a:custGeom>
            <a:avLst/>
            <a:gdLst>
              <a:gd name="connsiteX0" fmla="*/ 207169 w 464344"/>
              <a:gd name="connsiteY0" fmla="*/ 50007 h 535782"/>
              <a:gd name="connsiteX1" fmla="*/ 207169 w 464344"/>
              <a:gd name="connsiteY1" fmla="*/ 50007 h 535782"/>
              <a:gd name="connsiteX2" fmla="*/ 142875 w 464344"/>
              <a:gd name="connsiteY2" fmla="*/ 57150 h 535782"/>
              <a:gd name="connsiteX3" fmla="*/ 121444 w 464344"/>
              <a:gd name="connsiteY3" fmla="*/ 35719 h 535782"/>
              <a:gd name="connsiteX4" fmla="*/ 42863 w 464344"/>
              <a:gd name="connsiteY4" fmla="*/ 0 h 535782"/>
              <a:gd name="connsiteX5" fmla="*/ 21431 w 464344"/>
              <a:gd name="connsiteY5" fmla="*/ 7144 h 535782"/>
              <a:gd name="connsiteX6" fmla="*/ 0 w 464344"/>
              <a:gd name="connsiteY6" fmla="*/ 50007 h 535782"/>
              <a:gd name="connsiteX7" fmla="*/ 14288 w 464344"/>
              <a:gd name="connsiteY7" fmla="*/ 121444 h 535782"/>
              <a:gd name="connsiteX8" fmla="*/ 0 w 464344"/>
              <a:gd name="connsiteY8" fmla="*/ 228600 h 535782"/>
              <a:gd name="connsiteX9" fmla="*/ 21431 w 464344"/>
              <a:gd name="connsiteY9" fmla="*/ 271463 h 535782"/>
              <a:gd name="connsiteX10" fmla="*/ 28575 w 464344"/>
              <a:gd name="connsiteY10" fmla="*/ 292894 h 535782"/>
              <a:gd name="connsiteX11" fmla="*/ 42863 w 464344"/>
              <a:gd name="connsiteY11" fmla="*/ 342900 h 535782"/>
              <a:gd name="connsiteX12" fmla="*/ 57150 w 464344"/>
              <a:gd name="connsiteY12" fmla="*/ 364332 h 535782"/>
              <a:gd name="connsiteX13" fmla="*/ 71438 w 464344"/>
              <a:gd name="connsiteY13" fmla="*/ 407194 h 535782"/>
              <a:gd name="connsiteX14" fmla="*/ 85725 w 464344"/>
              <a:gd name="connsiteY14" fmla="*/ 428625 h 535782"/>
              <a:gd name="connsiteX15" fmla="*/ 92869 w 464344"/>
              <a:gd name="connsiteY15" fmla="*/ 450057 h 535782"/>
              <a:gd name="connsiteX16" fmla="*/ 157163 w 464344"/>
              <a:gd name="connsiteY16" fmla="*/ 500063 h 535782"/>
              <a:gd name="connsiteX17" fmla="*/ 178594 w 464344"/>
              <a:gd name="connsiteY17" fmla="*/ 514350 h 535782"/>
              <a:gd name="connsiteX18" fmla="*/ 200025 w 464344"/>
              <a:gd name="connsiteY18" fmla="*/ 528638 h 535782"/>
              <a:gd name="connsiteX19" fmla="*/ 221456 w 464344"/>
              <a:gd name="connsiteY19" fmla="*/ 535782 h 535782"/>
              <a:gd name="connsiteX20" fmla="*/ 378619 w 464344"/>
              <a:gd name="connsiteY20" fmla="*/ 528638 h 535782"/>
              <a:gd name="connsiteX21" fmla="*/ 400050 w 464344"/>
              <a:gd name="connsiteY21" fmla="*/ 521494 h 535782"/>
              <a:gd name="connsiteX22" fmla="*/ 421481 w 464344"/>
              <a:gd name="connsiteY22" fmla="*/ 507207 h 535782"/>
              <a:gd name="connsiteX23" fmla="*/ 435769 w 464344"/>
              <a:gd name="connsiteY23" fmla="*/ 485775 h 535782"/>
              <a:gd name="connsiteX24" fmla="*/ 457200 w 464344"/>
              <a:gd name="connsiteY24" fmla="*/ 471488 h 535782"/>
              <a:gd name="connsiteX25" fmla="*/ 464344 w 464344"/>
              <a:gd name="connsiteY25" fmla="*/ 450057 h 535782"/>
              <a:gd name="connsiteX26" fmla="*/ 450056 w 464344"/>
              <a:gd name="connsiteY26" fmla="*/ 364332 h 535782"/>
              <a:gd name="connsiteX27" fmla="*/ 435769 w 464344"/>
              <a:gd name="connsiteY27" fmla="*/ 335757 h 535782"/>
              <a:gd name="connsiteX28" fmla="*/ 421481 w 464344"/>
              <a:gd name="connsiteY28" fmla="*/ 278607 h 535782"/>
              <a:gd name="connsiteX29" fmla="*/ 392906 w 464344"/>
              <a:gd name="connsiteY29" fmla="*/ 207169 h 535782"/>
              <a:gd name="connsiteX30" fmla="*/ 357188 w 464344"/>
              <a:gd name="connsiteY30" fmla="*/ 142875 h 535782"/>
              <a:gd name="connsiteX31" fmla="*/ 342900 w 464344"/>
              <a:gd name="connsiteY31" fmla="*/ 121444 h 535782"/>
              <a:gd name="connsiteX32" fmla="*/ 300038 w 464344"/>
              <a:gd name="connsiteY32" fmla="*/ 92869 h 535782"/>
              <a:gd name="connsiteX33" fmla="*/ 278606 w 464344"/>
              <a:gd name="connsiteY33" fmla="*/ 85725 h 535782"/>
              <a:gd name="connsiteX34" fmla="*/ 257175 w 464344"/>
              <a:gd name="connsiteY34" fmla="*/ 71438 h 535782"/>
              <a:gd name="connsiteX35" fmla="*/ 207169 w 464344"/>
              <a:gd name="connsiteY35" fmla="*/ 50007 h 5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64344" h="535782">
                <a:moveTo>
                  <a:pt x="207169" y="50007"/>
                </a:moveTo>
                <a:lnTo>
                  <a:pt x="207169" y="50007"/>
                </a:lnTo>
                <a:cubicBezTo>
                  <a:pt x="185738" y="52388"/>
                  <a:pt x="164145" y="60695"/>
                  <a:pt x="142875" y="57150"/>
                </a:cubicBezTo>
                <a:cubicBezTo>
                  <a:pt x="132910" y="55489"/>
                  <a:pt x="129419" y="41921"/>
                  <a:pt x="121444" y="35719"/>
                </a:cubicBezTo>
                <a:cubicBezTo>
                  <a:pt x="78664" y="2446"/>
                  <a:pt x="88217" y="9071"/>
                  <a:pt x="42863" y="0"/>
                </a:cubicBezTo>
                <a:cubicBezTo>
                  <a:pt x="35719" y="2381"/>
                  <a:pt x="27311" y="2440"/>
                  <a:pt x="21431" y="7144"/>
                </a:cubicBezTo>
                <a:cubicBezTo>
                  <a:pt x="8842" y="17215"/>
                  <a:pt x="4706" y="35890"/>
                  <a:pt x="0" y="50007"/>
                </a:cubicBezTo>
                <a:cubicBezTo>
                  <a:pt x="34482" y="101730"/>
                  <a:pt x="36254" y="77510"/>
                  <a:pt x="14288" y="121444"/>
                </a:cubicBezTo>
                <a:cubicBezTo>
                  <a:pt x="12526" y="133775"/>
                  <a:pt x="0" y="219367"/>
                  <a:pt x="0" y="228600"/>
                </a:cubicBezTo>
                <a:cubicBezTo>
                  <a:pt x="0" y="246556"/>
                  <a:pt x="14207" y="257016"/>
                  <a:pt x="21431" y="271463"/>
                </a:cubicBezTo>
                <a:cubicBezTo>
                  <a:pt x="24799" y="278198"/>
                  <a:pt x="26506" y="285654"/>
                  <a:pt x="28575" y="292894"/>
                </a:cubicBezTo>
                <a:cubicBezTo>
                  <a:pt x="31628" y="303578"/>
                  <a:pt x="37153" y="331479"/>
                  <a:pt x="42863" y="342900"/>
                </a:cubicBezTo>
                <a:cubicBezTo>
                  <a:pt x="46703" y="350579"/>
                  <a:pt x="53663" y="356486"/>
                  <a:pt x="57150" y="364332"/>
                </a:cubicBezTo>
                <a:cubicBezTo>
                  <a:pt x="63267" y="378094"/>
                  <a:pt x="63084" y="394663"/>
                  <a:pt x="71438" y="407194"/>
                </a:cubicBezTo>
                <a:cubicBezTo>
                  <a:pt x="76200" y="414338"/>
                  <a:pt x="81885" y="420946"/>
                  <a:pt x="85725" y="428625"/>
                </a:cubicBezTo>
                <a:cubicBezTo>
                  <a:pt x="89093" y="435360"/>
                  <a:pt x="88692" y="443791"/>
                  <a:pt x="92869" y="450057"/>
                </a:cubicBezTo>
                <a:cubicBezTo>
                  <a:pt x="106298" y="470201"/>
                  <a:pt x="140133" y="488710"/>
                  <a:pt x="157163" y="500063"/>
                </a:cubicBezTo>
                <a:lnTo>
                  <a:pt x="178594" y="514350"/>
                </a:lnTo>
                <a:cubicBezTo>
                  <a:pt x="185738" y="519113"/>
                  <a:pt x="191880" y="525923"/>
                  <a:pt x="200025" y="528638"/>
                </a:cubicBezTo>
                <a:lnTo>
                  <a:pt x="221456" y="535782"/>
                </a:lnTo>
                <a:cubicBezTo>
                  <a:pt x="273844" y="533401"/>
                  <a:pt x="326344" y="532820"/>
                  <a:pt x="378619" y="528638"/>
                </a:cubicBezTo>
                <a:cubicBezTo>
                  <a:pt x="386125" y="528037"/>
                  <a:pt x="393315" y="524862"/>
                  <a:pt x="400050" y="521494"/>
                </a:cubicBezTo>
                <a:cubicBezTo>
                  <a:pt x="407729" y="517654"/>
                  <a:pt x="414337" y="511969"/>
                  <a:pt x="421481" y="507207"/>
                </a:cubicBezTo>
                <a:cubicBezTo>
                  <a:pt x="426244" y="500063"/>
                  <a:pt x="429698" y="491846"/>
                  <a:pt x="435769" y="485775"/>
                </a:cubicBezTo>
                <a:cubicBezTo>
                  <a:pt x="441840" y="479704"/>
                  <a:pt x="451837" y="478192"/>
                  <a:pt x="457200" y="471488"/>
                </a:cubicBezTo>
                <a:cubicBezTo>
                  <a:pt x="461904" y="465608"/>
                  <a:pt x="461963" y="457201"/>
                  <a:pt x="464344" y="450057"/>
                </a:cubicBezTo>
                <a:cubicBezTo>
                  <a:pt x="462726" y="438729"/>
                  <a:pt x="455280" y="380003"/>
                  <a:pt x="450056" y="364332"/>
                </a:cubicBezTo>
                <a:cubicBezTo>
                  <a:pt x="446688" y="354229"/>
                  <a:pt x="439137" y="345860"/>
                  <a:pt x="435769" y="335757"/>
                </a:cubicBezTo>
                <a:cubicBezTo>
                  <a:pt x="429559" y="317128"/>
                  <a:pt x="427690" y="297236"/>
                  <a:pt x="421481" y="278607"/>
                </a:cubicBezTo>
                <a:cubicBezTo>
                  <a:pt x="388960" y="181038"/>
                  <a:pt x="424442" y="280753"/>
                  <a:pt x="392906" y="207169"/>
                </a:cubicBezTo>
                <a:cubicBezTo>
                  <a:pt x="370272" y="154356"/>
                  <a:pt x="412884" y="226418"/>
                  <a:pt x="357188" y="142875"/>
                </a:cubicBezTo>
                <a:cubicBezTo>
                  <a:pt x="352425" y="135731"/>
                  <a:pt x="350044" y="126207"/>
                  <a:pt x="342900" y="121444"/>
                </a:cubicBezTo>
                <a:cubicBezTo>
                  <a:pt x="328613" y="111919"/>
                  <a:pt x="316328" y="98299"/>
                  <a:pt x="300038" y="92869"/>
                </a:cubicBezTo>
                <a:cubicBezTo>
                  <a:pt x="292894" y="90488"/>
                  <a:pt x="285341" y="89093"/>
                  <a:pt x="278606" y="85725"/>
                </a:cubicBezTo>
                <a:cubicBezTo>
                  <a:pt x="270927" y="81885"/>
                  <a:pt x="265021" y="74925"/>
                  <a:pt x="257175" y="71438"/>
                </a:cubicBezTo>
                <a:cubicBezTo>
                  <a:pt x="212054" y="51384"/>
                  <a:pt x="215503" y="53579"/>
                  <a:pt x="207169" y="500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 dirty="0"/>
          </a:p>
        </p:txBody>
      </p: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4704692" y="5817053"/>
            <a:ext cx="408894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5040470" y="5698434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4288750" y="5739918"/>
            <a:ext cx="408894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317" name="月亮 316">
            <a:extLst>
              <a:ext uri="{FF2B5EF4-FFF2-40B4-BE49-F238E27FC236}">
                <a16:creationId xmlns:a16="http://schemas.microsoft.com/office/drawing/2014/main" id="{2E8F29B8-B7CB-2E40-AEE0-33A5CAF2DD07}"/>
              </a:ext>
            </a:extLst>
          </p:cNvPr>
          <p:cNvSpPr/>
          <p:nvPr/>
        </p:nvSpPr>
        <p:spPr>
          <a:xfrm rot="1760628">
            <a:off x="5637537" y="5549159"/>
            <a:ext cx="75737" cy="118938"/>
          </a:xfrm>
          <a:prstGeom prst="moon">
            <a:avLst>
              <a:gd name="adj" fmla="val 8663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 dirty="0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752B5C9-F0AA-F746-B726-16BEF103BD6C}"/>
              </a:ext>
            </a:extLst>
          </p:cNvPr>
          <p:cNvSpPr/>
          <p:nvPr/>
        </p:nvSpPr>
        <p:spPr>
          <a:xfrm>
            <a:off x="5003245" y="4521268"/>
            <a:ext cx="106051" cy="153787"/>
          </a:xfrm>
          <a:custGeom>
            <a:avLst/>
            <a:gdLst>
              <a:gd name="connsiteX0" fmla="*/ 0 w 147837"/>
              <a:gd name="connsiteY0" fmla="*/ 229969 h 230114"/>
              <a:gd name="connsiteX1" fmla="*/ 93082 w 147837"/>
              <a:gd name="connsiteY1" fmla="*/ 213542 h 230114"/>
              <a:gd name="connsiteX2" fmla="*/ 131410 w 147837"/>
              <a:gd name="connsiteY2" fmla="*/ 125935 h 230114"/>
              <a:gd name="connsiteX3" fmla="*/ 147837 w 147837"/>
              <a:gd name="connsiteY3" fmla="*/ 0 h 23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37" h="230114">
                <a:moveTo>
                  <a:pt x="0" y="229969"/>
                </a:moveTo>
                <a:cubicBezTo>
                  <a:pt x="35590" y="230425"/>
                  <a:pt x="71180" y="230881"/>
                  <a:pt x="93082" y="213542"/>
                </a:cubicBezTo>
                <a:cubicBezTo>
                  <a:pt x="114984" y="196203"/>
                  <a:pt x="122284" y="161525"/>
                  <a:pt x="131410" y="125935"/>
                </a:cubicBezTo>
                <a:cubicBezTo>
                  <a:pt x="140536" y="90345"/>
                  <a:pt x="144186" y="45172"/>
                  <a:pt x="147837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cxnSp>
        <p:nvCxnSpPr>
          <p:cNvPr id="312" name="直线连接符 311">
            <a:extLst>
              <a:ext uri="{FF2B5EF4-FFF2-40B4-BE49-F238E27FC236}">
                <a16:creationId xmlns:a16="http://schemas.microsoft.com/office/drawing/2014/main" id="{FAE32473-C721-2C4A-8C74-0941BB3CE772}"/>
              </a:ext>
            </a:extLst>
          </p:cNvPr>
          <p:cNvCxnSpPr>
            <a:cxnSpLocks/>
          </p:cNvCxnSpPr>
          <p:nvPr/>
        </p:nvCxnSpPr>
        <p:spPr>
          <a:xfrm flipV="1">
            <a:off x="2752082" y="13829476"/>
            <a:ext cx="6676547" cy="109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  <a:alpha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圆角矩形 317">
            <a:extLst>
              <a:ext uri="{FF2B5EF4-FFF2-40B4-BE49-F238E27FC236}">
                <a16:creationId xmlns:a16="http://schemas.microsoft.com/office/drawing/2014/main" id="{FB8B2A03-3C35-184F-A73B-F2D3FA4C2BC9}"/>
              </a:ext>
            </a:extLst>
          </p:cNvPr>
          <p:cNvSpPr/>
          <p:nvPr/>
        </p:nvSpPr>
        <p:spPr>
          <a:xfrm flipH="1">
            <a:off x="5433913" y="2215415"/>
            <a:ext cx="128688" cy="136001"/>
          </a:xfrm>
          <a:prstGeom prst="roundRect">
            <a:avLst/>
          </a:prstGeom>
          <a:solidFill>
            <a:srgbClr val="87AE88"/>
          </a:solidFill>
          <a:ln w="19050" cmpd="sng">
            <a:solidFill>
              <a:srgbClr val="87AE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Tk</a:t>
            </a: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00E68E56-7360-3340-B204-30700C7DAB89}"/>
              </a:ext>
            </a:extLst>
          </p:cNvPr>
          <p:cNvSpPr/>
          <p:nvPr/>
        </p:nvSpPr>
        <p:spPr>
          <a:xfrm>
            <a:off x="4885352" y="916534"/>
            <a:ext cx="99543" cy="1409925"/>
          </a:xfrm>
          <a:custGeom>
            <a:avLst/>
            <a:gdLst>
              <a:gd name="connsiteX0" fmla="*/ 0 w 190500"/>
              <a:gd name="connsiteY0" fmla="*/ 2120900 h 2120900"/>
              <a:gd name="connsiteX1" fmla="*/ 101600 w 190500"/>
              <a:gd name="connsiteY1" fmla="*/ 2032000 h 2120900"/>
              <a:gd name="connsiteX2" fmla="*/ 139700 w 190500"/>
              <a:gd name="connsiteY2" fmla="*/ 1816100 h 2120900"/>
              <a:gd name="connsiteX3" fmla="*/ 165100 w 190500"/>
              <a:gd name="connsiteY3" fmla="*/ 1257300 h 2120900"/>
              <a:gd name="connsiteX4" fmla="*/ 190500 w 190500"/>
              <a:gd name="connsiteY4" fmla="*/ 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2120900">
                <a:moveTo>
                  <a:pt x="0" y="2120900"/>
                </a:moveTo>
                <a:cubicBezTo>
                  <a:pt x="39158" y="2101850"/>
                  <a:pt x="78317" y="2082800"/>
                  <a:pt x="101600" y="2032000"/>
                </a:cubicBezTo>
                <a:cubicBezTo>
                  <a:pt x="124883" y="1981200"/>
                  <a:pt x="129117" y="1945217"/>
                  <a:pt x="139700" y="1816100"/>
                </a:cubicBezTo>
                <a:cubicBezTo>
                  <a:pt x="150283" y="1686983"/>
                  <a:pt x="156633" y="1559983"/>
                  <a:pt x="165100" y="1257300"/>
                </a:cubicBezTo>
                <a:cubicBezTo>
                  <a:pt x="173567" y="954617"/>
                  <a:pt x="182033" y="477308"/>
                  <a:pt x="190500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38" name="圆角矩形 199">
            <a:extLst>
              <a:ext uri="{FF2B5EF4-FFF2-40B4-BE49-F238E27FC236}">
                <a16:creationId xmlns:a16="http://schemas.microsoft.com/office/drawing/2014/main" id="{1E48B6A2-6721-124A-8455-A8C57A360BE8}"/>
              </a:ext>
            </a:extLst>
          </p:cNvPr>
          <p:cNvSpPr/>
          <p:nvPr/>
        </p:nvSpPr>
        <p:spPr>
          <a:xfrm>
            <a:off x="8885045" y="2865271"/>
            <a:ext cx="357645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Cohere</a:t>
            </a:r>
          </a:p>
        </p:txBody>
      </p:sp>
      <p:sp>
        <p:nvSpPr>
          <p:cNvPr id="339" name="圆角矩形 229">
            <a:extLst>
              <a:ext uri="{FF2B5EF4-FFF2-40B4-BE49-F238E27FC236}">
                <a16:creationId xmlns:a16="http://schemas.microsoft.com/office/drawing/2014/main" id="{D74F3F5F-A945-CA4B-A8F1-82180BF63DF3}"/>
              </a:ext>
            </a:extLst>
          </p:cNvPr>
          <p:cNvSpPr/>
          <p:nvPr/>
        </p:nvSpPr>
        <p:spPr>
          <a:xfrm>
            <a:off x="6712479" y="1232510"/>
            <a:ext cx="418911" cy="137201"/>
          </a:xfrm>
          <a:prstGeom prst="roundRect">
            <a:avLst/>
          </a:prstGeom>
          <a:solidFill>
            <a:srgbClr val="8597B1"/>
          </a:solidFill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34" dirty="0">
                <a:solidFill>
                  <a:schemeClr val="bg1"/>
                </a:solidFill>
                <a:latin typeface="Monaco" pitchFamily="2" charset="77"/>
              </a:rPr>
              <a:t>OPT-IML</a:t>
            </a:r>
          </a:p>
        </p:txBody>
      </p:sp>
      <p:pic>
        <p:nvPicPr>
          <p:cNvPr id="346" name="图形 345">
            <a:extLst>
              <a:ext uri="{FF2B5EF4-FFF2-40B4-BE49-F238E27FC236}">
                <a16:creationId xmlns:a16="http://schemas.microsoft.com/office/drawing/2014/main" id="{042102E7-27C1-8F44-95B7-4C5E92A422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69426"/>
          <a:stretch/>
        </p:blipFill>
        <p:spPr>
          <a:xfrm>
            <a:off x="7148840" y="1249886"/>
            <a:ext cx="151948" cy="99913"/>
          </a:xfrm>
          <a:prstGeom prst="rect">
            <a:avLst/>
          </a:prstGeom>
        </p:spPr>
      </p:pic>
      <p:sp>
        <p:nvSpPr>
          <p:cNvPr id="349" name="圆角矩形 197">
            <a:extLst>
              <a:ext uri="{FF2B5EF4-FFF2-40B4-BE49-F238E27FC236}">
                <a16:creationId xmlns:a16="http://schemas.microsoft.com/office/drawing/2014/main" id="{4B57FC7F-2E5F-3140-9286-99E2A1879F32}"/>
              </a:ext>
            </a:extLst>
          </p:cNvPr>
          <p:cNvSpPr/>
          <p:nvPr/>
        </p:nvSpPr>
        <p:spPr>
          <a:xfrm>
            <a:off x="8783339" y="733710"/>
            <a:ext cx="357645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Claude</a:t>
            </a:r>
          </a:p>
        </p:txBody>
      </p:sp>
      <p:sp>
        <p:nvSpPr>
          <p:cNvPr id="385" name="圆角矩形 264">
            <a:extLst>
              <a:ext uri="{FF2B5EF4-FFF2-40B4-BE49-F238E27FC236}">
                <a16:creationId xmlns:a16="http://schemas.microsoft.com/office/drawing/2014/main" id="{F1A942AD-306A-EC43-AAEC-60426A0C74A3}"/>
              </a:ext>
            </a:extLst>
          </p:cNvPr>
          <p:cNvSpPr/>
          <p:nvPr/>
        </p:nvSpPr>
        <p:spPr>
          <a:xfrm>
            <a:off x="7771450" y="735572"/>
            <a:ext cx="584975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Jurassic-2</a:t>
            </a:r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D0B266E3-C740-1544-929B-C826CD3444AE}"/>
              </a:ext>
            </a:extLst>
          </p:cNvPr>
          <p:cNvSpPr/>
          <p:nvPr/>
        </p:nvSpPr>
        <p:spPr>
          <a:xfrm>
            <a:off x="5347261" y="2356937"/>
            <a:ext cx="150382" cy="104164"/>
          </a:xfrm>
          <a:custGeom>
            <a:avLst/>
            <a:gdLst>
              <a:gd name="connsiteX0" fmla="*/ 0 w 243194"/>
              <a:gd name="connsiteY0" fmla="*/ 200025 h 200025"/>
              <a:gd name="connsiteX1" fmla="*/ 35718 w 243194"/>
              <a:gd name="connsiteY1" fmla="*/ 121444 h 200025"/>
              <a:gd name="connsiteX2" fmla="*/ 128587 w 243194"/>
              <a:gd name="connsiteY2" fmla="*/ 92869 h 200025"/>
              <a:gd name="connsiteX3" fmla="*/ 192881 w 243194"/>
              <a:gd name="connsiteY3" fmla="*/ 78582 h 200025"/>
              <a:gd name="connsiteX4" fmla="*/ 235743 w 243194"/>
              <a:gd name="connsiteY4" fmla="*/ 42863 h 200025"/>
              <a:gd name="connsiteX5" fmla="*/ 242887 w 243194"/>
              <a:gd name="connsiteY5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194" h="200025">
                <a:moveTo>
                  <a:pt x="0" y="200025"/>
                </a:moveTo>
                <a:cubicBezTo>
                  <a:pt x="7143" y="169664"/>
                  <a:pt x="14287" y="139303"/>
                  <a:pt x="35718" y="121444"/>
                </a:cubicBezTo>
                <a:cubicBezTo>
                  <a:pt x="57149" y="103585"/>
                  <a:pt x="102393" y="100013"/>
                  <a:pt x="128587" y="92869"/>
                </a:cubicBezTo>
                <a:cubicBezTo>
                  <a:pt x="154781" y="85725"/>
                  <a:pt x="175022" y="86916"/>
                  <a:pt x="192881" y="78582"/>
                </a:cubicBezTo>
                <a:cubicBezTo>
                  <a:pt x="210740" y="70248"/>
                  <a:pt x="235743" y="42863"/>
                  <a:pt x="235743" y="42863"/>
                </a:cubicBezTo>
                <a:cubicBezTo>
                  <a:pt x="244077" y="29766"/>
                  <a:pt x="243482" y="14883"/>
                  <a:pt x="242887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1" name="任意形状 30">
            <a:extLst>
              <a:ext uri="{FF2B5EF4-FFF2-40B4-BE49-F238E27FC236}">
                <a16:creationId xmlns:a16="http://schemas.microsoft.com/office/drawing/2014/main" id="{2B57E8E7-B2BC-0D4B-AB29-BA6322BD5BA2}"/>
              </a:ext>
            </a:extLst>
          </p:cNvPr>
          <p:cNvSpPr/>
          <p:nvPr/>
        </p:nvSpPr>
        <p:spPr>
          <a:xfrm>
            <a:off x="7271591" y="885745"/>
            <a:ext cx="369809" cy="175553"/>
          </a:xfrm>
          <a:custGeom>
            <a:avLst/>
            <a:gdLst>
              <a:gd name="connsiteX0" fmla="*/ 540327 w 540327"/>
              <a:gd name="connsiteY0" fmla="*/ 261257 h 261257"/>
              <a:gd name="connsiteX1" fmla="*/ 522514 w 540327"/>
              <a:gd name="connsiteY1" fmla="*/ 172192 h 261257"/>
              <a:gd name="connsiteX2" fmla="*/ 463137 w 540327"/>
              <a:gd name="connsiteY2" fmla="*/ 112816 h 261257"/>
              <a:gd name="connsiteX3" fmla="*/ 332509 w 540327"/>
              <a:gd name="connsiteY3" fmla="*/ 89065 h 261257"/>
              <a:gd name="connsiteX4" fmla="*/ 136566 w 540327"/>
              <a:gd name="connsiteY4" fmla="*/ 89065 h 261257"/>
              <a:gd name="connsiteX5" fmla="*/ 47501 w 540327"/>
              <a:gd name="connsiteY5" fmla="*/ 71252 h 261257"/>
              <a:gd name="connsiteX6" fmla="*/ 0 w 540327"/>
              <a:gd name="connsiteY6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327" h="261257">
                <a:moveTo>
                  <a:pt x="540327" y="261257"/>
                </a:moveTo>
                <a:cubicBezTo>
                  <a:pt x="537853" y="229094"/>
                  <a:pt x="535379" y="196932"/>
                  <a:pt x="522514" y="172192"/>
                </a:cubicBezTo>
                <a:cubicBezTo>
                  <a:pt x="509649" y="147452"/>
                  <a:pt x="494805" y="126671"/>
                  <a:pt x="463137" y="112816"/>
                </a:cubicBezTo>
                <a:cubicBezTo>
                  <a:pt x="431469" y="98961"/>
                  <a:pt x="386937" y="93023"/>
                  <a:pt x="332509" y="89065"/>
                </a:cubicBezTo>
                <a:cubicBezTo>
                  <a:pt x="278081" y="85107"/>
                  <a:pt x="184067" y="92034"/>
                  <a:pt x="136566" y="89065"/>
                </a:cubicBezTo>
                <a:cubicBezTo>
                  <a:pt x="89065" y="86096"/>
                  <a:pt x="70262" y="86096"/>
                  <a:pt x="47501" y="71252"/>
                </a:cubicBezTo>
                <a:cubicBezTo>
                  <a:pt x="24740" y="56408"/>
                  <a:pt x="12370" y="28204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392" name="Picture 6" descr="Jurassic-1 Language Models">
            <a:extLst>
              <a:ext uri="{FF2B5EF4-FFF2-40B4-BE49-F238E27FC236}">
                <a16:creationId xmlns:a16="http://schemas.microsoft.com/office/drawing/2014/main" id="{A676731C-B30E-D449-AC03-C718470DF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19660" r="16188" b="19686"/>
          <a:stretch/>
        </p:blipFill>
        <p:spPr bwMode="auto">
          <a:xfrm>
            <a:off x="8377953" y="745230"/>
            <a:ext cx="129387" cy="11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任意形状 31">
            <a:extLst>
              <a:ext uri="{FF2B5EF4-FFF2-40B4-BE49-F238E27FC236}">
                <a16:creationId xmlns:a16="http://schemas.microsoft.com/office/drawing/2014/main" id="{A2D5597B-687E-DB4E-98E0-5DE13B453BAF}"/>
              </a:ext>
            </a:extLst>
          </p:cNvPr>
          <p:cNvSpPr/>
          <p:nvPr/>
        </p:nvSpPr>
        <p:spPr>
          <a:xfrm>
            <a:off x="7718741" y="871013"/>
            <a:ext cx="340507" cy="177369"/>
          </a:xfrm>
          <a:custGeom>
            <a:avLst/>
            <a:gdLst>
              <a:gd name="connsiteX0" fmla="*/ 0 w 582805"/>
              <a:gd name="connsiteY0" fmla="*/ 271306 h 271306"/>
              <a:gd name="connsiteX1" fmla="*/ 40194 w 582805"/>
              <a:gd name="connsiteY1" fmla="*/ 160774 h 271306"/>
              <a:gd name="connsiteX2" fmla="*/ 170822 w 582805"/>
              <a:gd name="connsiteY2" fmla="*/ 110532 h 271306"/>
              <a:gd name="connsiteX3" fmla="*/ 472273 w 582805"/>
              <a:gd name="connsiteY3" fmla="*/ 110532 h 271306"/>
              <a:gd name="connsiteX4" fmla="*/ 562708 w 582805"/>
              <a:gd name="connsiteY4" fmla="*/ 70339 h 271306"/>
              <a:gd name="connsiteX5" fmla="*/ 582805 w 582805"/>
              <a:gd name="connsiteY5" fmla="*/ 0 h 27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805" h="271306">
                <a:moveTo>
                  <a:pt x="0" y="271306"/>
                </a:moveTo>
                <a:cubicBezTo>
                  <a:pt x="5862" y="229438"/>
                  <a:pt x="11724" y="187570"/>
                  <a:pt x="40194" y="160774"/>
                </a:cubicBezTo>
                <a:cubicBezTo>
                  <a:pt x="68664" y="133978"/>
                  <a:pt x="98809" y="118906"/>
                  <a:pt x="170822" y="110532"/>
                </a:cubicBezTo>
                <a:cubicBezTo>
                  <a:pt x="242835" y="102158"/>
                  <a:pt x="406959" y="117231"/>
                  <a:pt x="472273" y="110532"/>
                </a:cubicBezTo>
                <a:cubicBezTo>
                  <a:pt x="537587" y="103833"/>
                  <a:pt x="544286" y="88761"/>
                  <a:pt x="562708" y="70339"/>
                </a:cubicBezTo>
                <a:cubicBezTo>
                  <a:pt x="581130" y="51917"/>
                  <a:pt x="581967" y="25958"/>
                  <a:pt x="58280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396" name="Picture 16" descr="DeepMind · GitHub">
            <a:extLst>
              <a:ext uri="{FF2B5EF4-FFF2-40B4-BE49-F238E27FC236}">
                <a16:creationId xmlns:a16="http://schemas.microsoft.com/office/drawing/2014/main" id="{FA4D7831-21B9-2249-8EE6-8CBD7189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841" y="2339838"/>
            <a:ext cx="136594" cy="13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任意形状 45">
            <a:extLst>
              <a:ext uri="{FF2B5EF4-FFF2-40B4-BE49-F238E27FC236}">
                <a16:creationId xmlns:a16="http://schemas.microsoft.com/office/drawing/2014/main" id="{FEA368AA-CC91-8849-900D-A104E5EBF210}"/>
              </a:ext>
            </a:extLst>
          </p:cNvPr>
          <p:cNvSpPr/>
          <p:nvPr/>
        </p:nvSpPr>
        <p:spPr>
          <a:xfrm>
            <a:off x="6735643" y="1760927"/>
            <a:ext cx="882793" cy="1387757"/>
          </a:xfrm>
          <a:custGeom>
            <a:avLst/>
            <a:gdLst>
              <a:gd name="connsiteX0" fmla="*/ 1294228 w 1299272"/>
              <a:gd name="connsiteY0" fmla="*/ 2124221 h 2124221"/>
              <a:gd name="connsiteX1" fmla="*/ 1280160 w 1299272"/>
              <a:gd name="connsiteY1" fmla="*/ 1983544 h 2124221"/>
              <a:gd name="connsiteX2" fmla="*/ 1139483 w 1299272"/>
              <a:gd name="connsiteY2" fmla="*/ 1913206 h 2124221"/>
              <a:gd name="connsiteX3" fmla="*/ 618978 w 1299272"/>
              <a:gd name="connsiteY3" fmla="*/ 1885071 h 2124221"/>
              <a:gd name="connsiteX4" fmla="*/ 351692 w 1299272"/>
              <a:gd name="connsiteY4" fmla="*/ 1702191 h 2124221"/>
              <a:gd name="connsiteX5" fmla="*/ 140677 w 1299272"/>
              <a:gd name="connsiteY5" fmla="*/ 1252024 h 2124221"/>
              <a:gd name="connsiteX6" fmla="*/ 28135 w 1299272"/>
              <a:gd name="connsiteY6" fmla="*/ 520504 h 2124221"/>
              <a:gd name="connsiteX7" fmla="*/ 0 w 1299272"/>
              <a:gd name="connsiteY7" fmla="*/ 0 h 212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272" h="2124221">
                <a:moveTo>
                  <a:pt x="1294228" y="2124221"/>
                </a:moveTo>
                <a:cubicBezTo>
                  <a:pt x="1300089" y="2071467"/>
                  <a:pt x="1305951" y="2018713"/>
                  <a:pt x="1280160" y="1983544"/>
                </a:cubicBezTo>
                <a:cubicBezTo>
                  <a:pt x="1254369" y="1948375"/>
                  <a:pt x="1249680" y="1929618"/>
                  <a:pt x="1139483" y="1913206"/>
                </a:cubicBezTo>
                <a:cubicBezTo>
                  <a:pt x="1029286" y="1896794"/>
                  <a:pt x="750276" y="1920240"/>
                  <a:pt x="618978" y="1885071"/>
                </a:cubicBezTo>
                <a:cubicBezTo>
                  <a:pt x="487679" y="1849902"/>
                  <a:pt x="431409" y="1807699"/>
                  <a:pt x="351692" y="1702191"/>
                </a:cubicBezTo>
                <a:cubicBezTo>
                  <a:pt x="271975" y="1596683"/>
                  <a:pt x="194603" y="1448972"/>
                  <a:pt x="140677" y="1252024"/>
                </a:cubicBezTo>
                <a:cubicBezTo>
                  <a:pt x="86751" y="1055076"/>
                  <a:pt x="51581" y="729175"/>
                  <a:pt x="28135" y="520504"/>
                </a:cubicBezTo>
                <a:cubicBezTo>
                  <a:pt x="4689" y="311833"/>
                  <a:pt x="2344" y="155916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99" name="圆角矩形 197">
            <a:extLst>
              <a:ext uri="{FF2B5EF4-FFF2-40B4-BE49-F238E27FC236}">
                <a16:creationId xmlns:a16="http://schemas.microsoft.com/office/drawing/2014/main" id="{44B1AB22-1EF1-8049-A2DA-1444B6F0CF15}"/>
              </a:ext>
            </a:extLst>
          </p:cNvPr>
          <p:cNvSpPr/>
          <p:nvPr/>
        </p:nvSpPr>
        <p:spPr>
          <a:xfrm>
            <a:off x="9099567" y="1184877"/>
            <a:ext cx="383980" cy="228787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538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Anthropic</a:t>
            </a:r>
          </a:p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LM</a:t>
            </a:r>
            <a:r>
              <a:rPr kumimoji="1" lang="en-US" altLang="zh-CN" sz="605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_v4-s3</a:t>
            </a:r>
            <a:endParaRPr kumimoji="1" lang="en-US" altLang="zh-CN" sz="806" b="1" spc="-40" dirty="0">
              <a:solidFill>
                <a:schemeClr val="tx2">
                  <a:lumMod val="75000"/>
                  <a:alpha val="82087"/>
                </a:schemeClr>
              </a:solidFill>
              <a:latin typeface="Monaco" pitchFamily="2" charset="77"/>
            </a:endParaRPr>
          </a:p>
        </p:txBody>
      </p:sp>
      <p:sp>
        <p:nvSpPr>
          <p:cNvPr id="226" name="圆角矩形 207">
            <a:extLst>
              <a:ext uri="{FF2B5EF4-FFF2-40B4-BE49-F238E27FC236}">
                <a16:creationId xmlns:a16="http://schemas.microsoft.com/office/drawing/2014/main" id="{32834F71-0491-8B46-B562-4A048DC93264}"/>
              </a:ext>
            </a:extLst>
          </p:cNvPr>
          <p:cNvSpPr/>
          <p:nvPr/>
        </p:nvSpPr>
        <p:spPr>
          <a:xfrm>
            <a:off x="6835909" y="2336375"/>
            <a:ext cx="584975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Chinchilla</a:t>
            </a:r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27638F03-8280-C542-B64C-169E4EF10534}"/>
              </a:ext>
            </a:extLst>
          </p:cNvPr>
          <p:cNvSpPr/>
          <p:nvPr/>
        </p:nvSpPr>
        <p:spPr>
          <a:xfrm>
            <a:off x="6682269" y="2935638"/>
            <a:ext cx="936402" cy="341353"/>
          </a:xfrm>
          <a:custGeom>
            <a:avLst/>
            <a:gdLst>
              <a:gd name="connsiteX0" fmla="*/ 1432560 w 1432560"/>
              <a:gd name="connsiteY0" fmla="*/ 508000 h 508000"/>
              <a:gd name="connsiteX1" fmla="*/ 1412240 w 1432560"/>
              <a:gd name="connsiteY1" fmla="*/ 386080 h 508000"/>
              <a:gd name="connsiteX2" fmla="*/ 1351280 w 1432560"/>
              <a:gd name="connsiteY2" fmla="*/ 294640 h 508000"/>
              <a:gd name="connsiteX3" fmla="*/ 1239520 w 1432560"/>
              <a:gd name="connsiteY3" fmla="*/ 233680 h 508000"/>
              <a:gd name="connsiteX4" fmla="*/ 863600 w 1432560"/>
              <a:gd name="connsiteY4" fmla="*/ 203200 h 508000"/>
              <a:gd name="connsiteX5" fmla="*/ 284480 w 1432560"/>
              <a:gd name="connsiteY5" fmla="*/ 172720 h 508000"/>
              <a:gd name="connsiteX6" fmla="*/ 111760 w 1432560"/>
              <a:gd name="connsiteY6" fmla="*/ 162560 h 508000"/>
              <a:gd name="connsiteX7" fmla="*/ 30480 w 1432560"/>
              <a:gd name="connsiteY7" fmla="*/ 101600 h 508000"/>
              <a:gd name="connsiteX8" fmla="*/ 0 w 1432560"/>
              <a:gd name="connsiteY8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560" h="508000">
                <a:moveTo>
                  <a:pt x="1432560" y="508000"/>
                </a:moveTo>
                <a:cubicBezTo>
                  <a:pt x="1429173" y="464820"/>
                  <a:pt x="1425787" y="421640"/>
                  <a:pt x="1412240" y="386080"/>
                </a:cubicBezTo>
                <a:cubicBezTo>
                  <a:pt x="1398693" y="350520"/>
                  <a:pt x="1380067" y="320040"/>
                  <a:pt x="1351280" y="294640"/>
                </a:cubicBezTo>
                <a:cubicBezTo>
                  <a:pt x="1322493" y="269240"/>
                  <a:pt x="1320800" y="248920"/>
                  <a:pt x="1239520" y="233680"/>
                </a:cubicBezTo>
                <a:cubicBezTo>
                  <a:pt x="1158240" y="218440"/>
                  <a:pt x="1022773" y="213360"/>
                  <a:pt x="863600" y="203200"/>
                </a:cubicBezTo>
                <a:cubicBezTo>
                  <a:pt x="704427" y="193040"/>
                  <a:pt x="284480" y="172720"/>
                  <a:pt x="284480" y="172720"/>
                </a:cubicBezTo>
                <a:cubicBezTo>
                  <a:pt x="159173" y="165947"/>
                  <a:pt x="154093" y="174413"/>
                  <a:pt x="111760" y="162560"/>
                </a:cubicBezTo>
                <a:cubicBezTo>
                  <a:pt x="69427" y="150707"/>
                  <a:pt x="49107" y="128693"/>
                  <a:pt x="30480" y="101600"/>
                </a:cubicBezTo>
                <a:cubicBezTo>
                  <a:pt x="11853" y="74507"/>
                  <a:pt x="5926" y="37253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293" name="Picture 30" descr="Microsoft Logo - Free Vectors &amp; PSDs to Download">
            <a:extLst>
              <a:ext uri="{FF2B5EF4-FFF2-40B4-BE49-F238E27FC236}">
                <a16:creationId xmlns:a16="http://schemas.microsoft.com/office/drawing/2014/main" id="{05B6F101-13CE-E140-9F17-48625CB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15" y="2926795"/>
            <a:ext cx="75431" cy="7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任意形状 56">
            <a:extLst>
              <a:ext uri="{FF2B5EF4-FFF2-40B4-BE49-F238E27FC236}">
                <a16:creationId xmlns:a16="http://schemas.microsoft.com/office/drawing/2014/main" id="{B2FD9E52-926F-FF4C-8AF3-8938C8C00419}"/>
              </a:ext>
            </a:extLst>
          </p:cNvPr>
          <p:cNvSpPr/>
          <p:nvPr/>
        </p:nvSpPr>
        <p:spPr>
          <a:xfrm>
            <a:off x="7215639" y="1986675"/>
            <a:ext cx="416451" cy="163850"/>
          </a:xfrm>
          <a:custGeom>
            <a:avLst/>
            <a:gdLst>
              <a:gd name="connsiteX0" fmla="*/ 619760 w 619760"/>
              <a:gd name="connsiteY0" fmla="*/ 243840 h 243840"/>
              <a:gd name="connsiteX1" fmla="*/ 589280 w 619760"/>
              <a:gd name="connsiteY1" fmla="*/ 121920 h 243840"/>
              <a:gd name="connsiteX2" fmla="*/ 457200 w 619760"/>
              <a:gd name="connsiteY2" fmla="*/ 71120 h 243840"/>
              <a:gd name="connsiteX3" fmla="*/ 101600 w 619760"/>
              <a:gd name="connsiteY3" fmla="*/ 60960 h 243840"/>
              <a:gd name="connsiteX4" fmla="*/ 0 w 619760"/>
              <a:gd name="connsiteY4" fmla="*/ 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760" h="243840">
                <a:moveTo>
                  <a:pt x="619760" y="243840"/>
                </a:moveTo>
                <a:cubicBezTo>
                  <a:pt x="618066" y="197273"/>
                  <a:pt x="616373" y="150707"/>
                  <a:pt x="589280" y="121920"/>
                </a:cubicBezTo>
                <a:cubicBezTo>
                  <a:pt x="562187" y="93133"/>
                  <a:pt x="538480" y="81280"/>
                  <a:pt x="457200" y="71120"/>
                </a:cubicBezTo>
                <a:cubicBezTo>
                  <a:pt x="375920" y="60960"/>
                  <a:pt x="177800" y="72813"/>
                  <a:pt x="101600" y="60960"/>
                </a:cubicBezTo>
                <a:cubicBezTo>
                  <a:pt x="25400" y="49107"/>
                  <a:pt x="12700" y="24553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60" name="任意形状 59">
            <a:extLst>
              <a:ext uri="{FF2B5EF4-FFF2-40B4-BE49-F238E27FC236}">
                <a16:creationId xmlns:a16="http://schemas.microsoft.com/office/drawing/2014/main" id="{E6B88C10-2137-A645-A965-56536C2A791A}"/>
              </a:ext>
            </a:extLst>
          </p:cNvPr>
          <p:cNvSpPr/>
          <p:nvPr/>
        </p:nvSpPr>
        <p:spPr>
          <a:xfrm>
            <a:off x="7260918" y="1493715"/>
            <a:ext cx="287147" cy="543901"/>
          </a:xfrm>
          <a:custGeom>
            <a:avLst/>
            <a:gdLst>
              <a:gd name="connsiteX0" fmla="*/ 489315 w 489315"/>
              <a:gd name="connsiteY0" fmla="*/ 825062 h 825342"/>
              <a:gd name="connsiteX1" fmla="*/ 447274 w 489315"/>
              <a:gd name="connsiteY1" fmla="*/ 793531 h 825342"/>
              <a:gd name="connsiteX2" fmla="*/ 431508 w 489315"/>
              <a:gd name="connsiteY2" fmla="*/ 625365 h 825342"/>
              <a:gd name="connsiteX3" fmla="*/ 420998 w 489315"/>
              <a:gd name="connsiteY3" fmla="*/ 320565 h 825342"/>
              <a:gd name="connsiteX4" fmla="*/ 289618 w 489315"/>
              <a:gd name="connsiteY4" fmla="*/ 199696 h 825342"/>
              <a:gd name="connsiteX5" fmla="*/ 116198 w 489315"/>
              <a:gd name="connsiteY5" fmla="*/ 168165 h 825342"/>
              <a:gd name="connsiteX6" fmla="*/ 42625 w 489315"/>
              <a:gd name="connsiteY6" fmla="*/ 136634 h 825342"/>
              <a:gd name="connsiteX7" fmla="*/ 5839 w 489315"/>
              <a:gd name="connsiteY7" fmla="*/ 68317 h 825342"/>
              <a:gd name="connsiteX8" fmla="*/ 584 w 489315"/>
              <a:gd name="connsiteY8" fmla="*/ 0 h 82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315" h="825342">
                <a:moveTo>
                  <a:pt x="489315" y="825062"/>
                </a:moveTo>
                <a:cubicBezTo>
                  <a:pt x="473111" y="825938"/>
                  <a:pt x="456908" y="826814"/>
                  <a:pt x="447274" y="793531"/>
                </a:cubicBezTo>
                <a:cubicBezTo>
                  <a:pt x="437640" y="760248"/>
                  <a:pt x="435887" y="704193"/>
                  <a:pt x="431508" y="625365"/>
                </a:cubicBezTo>
                <a:cubicBezTo>
                  <a:pt x="427129" y="546537"/>
                  <a:pt x="444646" y="391510"/>
                  <a:pt x="420998" y="320565"/>
                </a:cubicBezTo>
                <a:cubicBezTo>
                  <a:pt x="397350" y="249620"/>
                  <a:pt x="340418" y="225096"/>
                  <a:pt x="289618" y="199696"/>
                </a:cubicBezTo>
                <a:cubicBezTo>
                  <a:pt x="238818" y="174296"/>
                  <a:pt x="157364" y="178675"/>
                  <a:pt x="116198" y="168165"/>
                </a:cubicBezTo>
                <a:cubicBezTo>
                  <a:pt x="75032" y="157655"/>
                  <a:pt x="61018" y="153275"/>
                  <a:pt x="42625" y="136634"/>
                </a:cubicBezTo>
                <a:cubicBezTo>
                  <a:pt x="24232" y="119993"/>
                  <a:pt x="12846" y="91089"/>
                  <a:pt x="5839" y="68317"/>
                </a:cubicBezTo>
                <a:cubicBezTo>
                  <a:pt x="-1168" y="45545"/>
                  <a:pt x="-292" y="22772"/>
                  <a:pt x="584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61" name="任意形状 60">
            <a:extLst>
              <a:ext uri="{FF2B5EF4-FFF2-40B4-BE49-F238E27FC236}">
                <a16:creationId xmlns:a16="http://schemas.microsoft.com/office/drawing/2014/main" id="{B2336616-DC3E-854D-8CF8-6885517CED1C}"/>
              </a:ext>
            </a:extLst>
          </p:cNvPr>
          <p:cNvSpPr/>
          <p:nvPr/>
        </p:nvSpPr>
        <p:spPr>
          <a:xfrm>
            <a:off x="7264276" y="2931327"/>
            <a:ext cx="216900" cy="68090"/>
          </a:xfrm>
          <a:custGeom>
            <a:avLst/>
            <a:gdLst>
              <a:gd name="connsiteX0" fmla="*/ 292176 w 292176"/>
              <a:gd name="connsiteY0" fmla="*/ 102802 h 102802"/>
              <a:gd name="connsiteX1" fmla="*/ 135267 w 292176"/>
              <a:gd name="connsiteY1" fmla="*/ 91981 h 102802"/>
              <a:gd name="connsiteX2" fmla="*/ 37875 w 292176"/>
              <a:gd name="connsiteY2" fmla="*/ 54106 h 102802"/>
              <a:gd name="connsiteX3" fmla="*/ 0 w 292176"/>
              <a:gd name="connsiteY3" fmla="*/ 0 h 10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176" h="102802">
                <a:moveTo>
                  <a:pt x="292176" y="102802"/>
                </a:moveTo>
                <a:cubicBezTo>
                  <a:pt x="234913" y="101449"/>
                  <a:pt x="177650" y="100097"/>
                  <a:pt x="135267" y="91981"/>
                </a:cubicBezTo>
                <a:cubicBezTo>
                  <a:pt x="92883" y="83865"/>
                  <a:pt x="60419" y="69436"/>
                  <a:pt x="37875" y="54106"/>
                </a:cubicBezTo>
                <a:cubicBezTo>
                  <a:pt x="15331" y="38776"/>
                  <a:pt x="7665" y="19388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62" name="任意形状 61">
            <a:extLst>
              <a:ext uri="{FF2B5EF4-FFF2-40B4-BE49-F238E27FC236}">
                <a16:creationId xmlns:a16="http://schemas.microsoft.com/office/drawing/2014/main" id="{3E758B59-A26A-F44A-84C0-331AEA10066E}"/>
              </a:ext>
            </a:extLst>
          </p:cNvPr>
          <p:cNvSpPr/>
          <p:nvPr/>
        </p:nvSpPr>
        <p:spPr>
          <a:xfrm>
            <a:off x="6889679" y="2475922"/>
            <a:ext cx="251080" cy="296890"/>
          </a:xfrm>
          <a:custGeom>
            <a:avLst/>
            <a:gdLst>
              <a:gd name="connsiteX0" fmla="*/ 27053 w 362657"/>
              <a:gd name="connsiteY0" fmla="*/ 432852 h 432852"/>
              <a:gd name="connsiteX1" fmla="*/ 0 w 362657"/>
              <a:gd name="connsiteY1" fmla="*/ 335461 h 432852"/>
              <a:gd name="connsiteX2" fmla="*/ 27053 w 362657"/>
              <a:gd name="connsiteY2" fmla="*/ 238069 h 432852"/>
              <a:gd name="connsiteX3" fmla="*/ 129855 w 362657"/>
              <a:gd name="connsiteY3" fmla="*/ 183962 h 432852"/>
              <a:gd name="connsiteX4" fmla="*/ 259711 w 362657"/>
              <a:gd name="connsiteY4" fmla="*/ 162320 h 432852"/>
              <a:gd name="connsiteX5" fmla="*/ 346281 w 362657"/>
              <a:gd name="connsiteY5" fmla="*/ 113624 h 432852"/>
              <a:gd name="connsiteX6" fmla="*/ 362513 w 362657"/>
              <a:gd name="connsiteY6" fmla="*/ 0 h 43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657" h="432852">
                <a:moveTo>
                  <a:pt x="27053" y="432852"/>
                </a:moveTo>
                <a:cubicBezTo>
                  <a:pt x="13526" y="400388"/>
                  <a:pt x="0" y="367925"/>
                  <a:pt x="0" y="335461"/>
                </a:cubicBezTo>
                <a:cubicBezTo>
                  <a:pt x="0" y="302997"/>
                  <a:pt x="5411" y="263319"/>
                  <a:pt x="27053" y="238069"/>
                </a:cubicBezTo>
                <a:cubicBezTo>
                  <a:pt x="48695" y="212819"/>
                  <a:pt x="91079" y="196587"/>
                  <a:pt x="129855" y="183962"/>
                </a:cubicBezTo>
                <a:cubicBezTo>
                  <a:pt x="168631" y="171337"/>
                  <a:pt x="223640" y="174043"/>
                  <a:pt x="259711" y="162320"/>
                </a:cubicBezTo>
                <a:cubicBezTo>
                  <a:pt x="295782" y="150597"/>
                  <a:pt x="329147" y="140677"/>
                  <a:pt x="346281" y="113624"/>
                </a:cubicBezTo>
                <a:cubicBezTo>
                  <a:pt x="363415" y="86571"/>
                  <a:pt x="362964" y="43285"/>
                  <a:pt x="362513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50" name="任意形状 449">
            <a:extLst>
              <a:ext uri="{FF2B5EF4-FFF2-40B4-BE49-F238E27FC236}">
                <a16:creationId xmlns:a16="http://schemas.microsoft.com/office/drawing/2014/main" id="{BBBE8DDC-DB8F-2E47-8135-D372CFA2EFEB}"/>
              </a:ext>
            </a:extLst>
          </p:cNvPr>
          <p:cNvSpPr/>
          <p:nvPr/>
        </p:nvSpPr>
        <p:spPr>
          <a:xfrm>
            <a:off x="6925123" y="1377624"/>
            <a:ext cx="706572" cy="1035045"/>
          </a:xfrm>
          <a:custGeom>
            <a:avLst/>
            <a:gdLst>
              <a:gd name="connsiteX0" fmla="*/ 1044256 w 1044954"/>
              <a:gd name="connsiteY0" fmla="*/ 1498750 h 1498750"/>
              <a:gd name="connsiteX1" fmla="*/ 1028024 w 1044954"/>
              <a:gd name="connsiteY1" fmla="*/ 1385127 h 1498750"/>
              <a:gd name="connsiteX2" fmla="*/ 930632 w 1044954"/>
              <a:gd name="connsiteY2" fmla="*/ 1331020 h 1498750"/>
              <a:gd name="connsiteX3" fmla="*/ 638457 w 1044954"/>
              <a:gd name="connsiteY3" fmla="*/ 1314788 h 1498750"/>
              <a:gd name="connsiteX4" fmla="*/ 378746 w 1044954"/>
              <a:gd name="connsiteY4" fmla="*/ 1314788 h 1498750"/>
              <a:gd name="connsiteX5" fmla="*/ 216426 w 1044954"/>
              <a:gd name="connsiteY5" fmla="*/ 1293146 h 1498750"/>
              <a:gd name="connsiteX6" fmla="*/ 97392 w 1044954"/>
              <a:gd name="connsiteY6" fmla="*/ 1211986 h 1498750"/>
              <a:gd name="connsiteX7" fmla="*/ 37875 w 1044954"/>
              <a:gd name="connsiteY7" fmla="*/ 1071309 h 1498750"/>
              <a:gd name="connsiteX8" fmla="*/ 16232 w 1044954"/>
              <a:gd name="connsiteY8" fmla="*/ 860293 h 1498750"/>
              <a:gd name="connsiteX9" fmla="*/ 0 w 1044954"/>
              <a:gd name="connsiteY9" fmla="*/ 0 h 149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4954" h="1498750">
                <a:moveTo>
                  <a:pt x="1044256" y="1498750"/>
                </a:moveTo>
                <a:cubicBezTo>
                  <a:pt x="1045608" y="1455916"/>
                  <a:pt x="1046961" y="1413082"/>
                  <a:pt x="1028024" y="1385127"/>
                </a:cubicBezTo>
                <a:cubicBezTo>
                  <a:pt x="1009087" y="1357172"/>
                  <a:pt x="995560" y="1342743"/>
                  <a:pt x="930632" y="1331020"/>
                </a:cubicBezTo>
                <a:cubicBezTo>
                  <a:pt x="865704" y="1319297"/>
                  <a:pt x="730438" y="1317493"/>
                  <a:pt x="638457" y="1314788"/>
                </a:cubicBezTo>
                <a:cubicBezTo>
                  <a:pt x="546476" y="1312083"/>
                  <a:pt x="449084" y="1318395"/>
                  <a:pt x="378746" y="1314788"/>
                </a:cubicBezTo>
                <a:cubicBezTo>
                  <a:pt x="308407" y="1311181"/>
                  <a:pt x="263318" y="1310280"/>
                  <a:pt x="216426" y="1293146"/>
                </a:cubicBezTo>
                <a:cubicBezTo>
                  <a:pt x="169534" y="1276012"/>
                  <a:pt x="127150" y="1248959"/>
                  <a:pt x="97392" y="1211986"/>
                </a:cubicBezTo>
                <a:cubicBezTo>
                  <a:pt x="67634" y="1175013"/>
                  <a:pt x="51402" y="1129925"/>
                  <a:pt x="37875" y="1071309"/>
                </a:cubicBezTo>
                <a:cubicBezTo>
                  <a:pt x="24348" y="1012693"/>
                  <a:pt x="22544" y="1038844"/>
                  <a:pt x="16232" y="860293"/>
                </a:cubicBezTo>
                <a:cubicBezTo>
                  <a:pt x="9920" y="681742"/>
                  <a:pt x="4960" y="340871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37" name="圆角矩形 207">
            <a:extLst>
              <a:ext uri="{FF2B5EF4-FFF2-40B4-BE49-F238E27FC236}">
                <a16:creationId xmlns:a16="http://schemas.microsoft.com/office/drawing/2014/main" id="{8322732F-FD72-5749-B5CA-5D23860708B2}"/>
              </a:ext>
            </a:extLst>
          </p:cNvPr>
          <p:cNvSpPr/>
          <p:nvPr/>
        </p:nvSpPr>
        <p:spPr>
          <a:xfrm>
            <a:off x="6523710" y="1613843"/>
            <a:ext cx="413368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Sparrow</a:t>
            </a:r>
          </a:p>
        </p:txBody>
      </p:sp>
      <p:pic>
        <p:nvPicPr>
          <p:cNvPr id="397" name="Picture 16" descr="DeepMind · GitHub">
            <a:extLst>
              <a:ext uri="{FF2B5EF4-FFF2-40B4-BE49-F238E27FC236}">
                <a16:creationId xmlns:a16="http://schemas.microsoft.com/office/drawing/2014/main" id="{2C8DAE80-DB37-874D-A5D8-496C6F92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88" y="1612240"/>
            <a:ext cx="136594" cy="13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4" name="任意形状 453">
            <a:extLst>
              <a:ext uri="{FF2B5EF4-FFF2-40B4-BE49-F238E27FC236}">
                <a16:creationId xmlns:a16="http://schemas.microsoft.com/office/drawing/2014/main" id="{6BB1F664-1C8B-464F-9C28-CDE3F01D69F5}"/>
              </a:ext>
            </a:extLst>
          </p:cNvPr>
          <p:cNvSpPr/>
          <p:nvPr/>
        </p:nvSpPr>
        <p:spPr>
          <a:xfrm>
            <a:off x="7195358" y="2204740"/>
            <a:ext cx="221378" cy="81323"/>
          </a:xfrm>
          <a:custGeom>
            <a:avLst/>
            <a:gdLst>
              <a:gd name="connsiteX0" fmla="*/ 342900 w 342900"/>
              <a:gd name="connsiteY0" fmla="*/ 87406 h 87406"/>
              <a:gd name="connsiteX1" fmla="*/ 134471 w 342900"/>
              <a:gd name="connsiteY1" fmla="*/ 80683 h 87406"/>
              <a:gd name="connsiteX2" fmla="*/ 40341 w 342900"/>
              <a:gd name="connsiteY2" fmla="*/ 53789 h 87406"/>
              <a:gd name="connsiteX3" fmla="*/ 0 w 342900"/>
              <a:gd name="connsiteY3" fmla="*/ 0 h 8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87406">
                <a:moveTo>
                  <a:pt x="342900" y="87406"/>
                </a:moveTo>
                <a:cubicBezTo>
                  <a:pt x="263898" y="86846"/>
                  <a:pt x="184897" y="86286"/>
                  <a:pt x="134471" y="80683"/>
                </a:cubicBezTo>
                <a:cubicBezTo>
                  <a:pt x="84045" y="75080"/>
                  <a:pt x="62753" y="67236"/>
                  <a:pt x="40341" y="53789"/>
                </a:cubicBezTo>
                <a:cubicBezTo>
                  <a:pt x="17929" y="40342"/>
                  <a:pt x="8964" y="20171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62" name="任意形状 461">
            <a:extLst>
              <a:ext uri="{FF2B5EF4-FFF2-40B4-BE49-F238E27FC236}">
                <a16:creationId xmlns:a16="http://schemas.microsoft.com/office/drawing/2014/main" id="{924A147A-C1FB-BE42-9AFE-B79B92B0618C}"/>
              </a:ext>
            </a:extLst>
          </p:cNvPr>
          <p:cNvSpPr/>
          <p:nvPr/>
        </p:nvSpPr>
        <p:spPr>
          <a:xfrm>
            <a:off x="7701365" y="1666858"/>
            <a:ext cx="1106888" cy="939725"/>
          </a:xfrm>
          <a:custGeom>
            <a:avLst/>
            <a:gdLst>
              <a:gd name="connsiteX0" fmla="*/ 0 w 1640541"/>
              <a:gd name="connsiteY0" fmla="*/ 1364877 h 1364877"/>
              <a:gd name="connsiteX1" fmla="*/ 67235 w 1640541"/>
              <a:gd name="connsiteY1" fmla="*/ 1216959 h 1364877"/>
              <a:gd name="connsiteX2" fmla="*/ 235324 w 1640541"/>
              <a:gd name="connsiteY2" fmla="*/ 1136277 h 1364877"/>
              <a:gd name="connsiteX3" fmla="*/ 638735 w 1640541"/>
              <a:gd name="connsiteY3" fmla="*/ 1116106 h 1364877"/>
              <a:gd name="connsiteX4" fmla="*/ 1069041 w 1640541"/>
              <a:gd name="connsiteY4" fmla="*/ 1109383 h 1364877"/>
              <a:gd name="connsiteX5" fmla="*/ 1331259 w 1640541"/>
              <a:gd name="connsiteY5" fmla="*/ 1015253 h 1364877"/>
              <a:gd name="connsiteX6" fmla="*/ 1485900 w 1640541"/>
              <a:gd name="connsiteY6" fmla="*/ 840441 h 1364877"/>
              <a:gd name="connsiteX7" fmla="*/ 1580030 w 1640541"/>
              <a:gd name="connsiteY7" fmla="*/ 605118 h 1364877"/>
              <a:gd name="connsiteX8" fmla="*/ 1613647 w 1640541"/>
              <a:gd name="connsiteY8" fmla="*/ 410136 h 1364877"/>
              <a:gd name="connsiteX9" fmla="*/ 1627094 w 1640541"/>
              <a:gd name="connsiteY9" fmla="*/ 228600 h 1364877"/>
              <a:gd name="connsiteX10" fmla="*/ 1640541 w 1640541"/>
              <a:gd name="connsiteY10" fmla="*/ 0 h 136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0541" h="1364877">
                <a:moveTo>
                  <a:pt x="0" y="1364877"/>
                </a:moveTo>
                <a:cubicBezTo>
                  <a:pt x="14007" y="1309968"/>
                  <a:pt x="28014" y="1255059"/>
                  <a:pt x="67235" y="1216959"/>
                </a:cubicBezTo>
                <a:cubicBezTo>
                  <a:pt x="106456" y="1178859"/>
                  <a:pt x="140074" y="1153086"/>
                  <a:pt x="235324" y="1136277"/>
                </a:cubicBezTo>
                <a:cubicBezTo>
                  <a:pt x="330574" y="1119468"/>
                  <a:pt x="499782" y="1120588"/>
                  <a:pt x="638735" y="1116106"/>
                </a:cubicBezTo>
                <a:cubicBezTo>
                  <a:pt x="777688" y="1111624"/>
                  <a:pt x="953620" y="1126192"/>
                  <a:pt x="1069041" y="1109383"/>
                </a:cubicBezTo>
                <a:cubicBezTo>
                  <a:pt x="1184462" y="1092574"/>
                  <a:pt x="1261782" y="1060077"/>
                  <a:pt x="1331259" y="1015253"/>
                </a:cubicBezTo>
                <a:cubicBezTo>
                  <a:pt x="1400736" y="970429"/>
                  <a:pt x="1444438" y="908797"/>
                  <a:pt x="1485900" y="840441"/>
                </a:cubicBezTo>
                <a:cubicBezTo>
                  <a:pt x="1527362" y="772085"/>
                  <a:pt x="1558739" y="676835"/>
                  <a:pt x="1580030" y="605118"/>
                </a:cubicBezTo>
                <a:cubicBezTo>
                  <a:pt x="1601321" y="533400"/>
                  <a:pt x="1605803" y="472889"/>
                  <a:pt x="1613647" y="410136"/>
                </a:cubicBezTo>
                <a:cubicBezTo>
                  <a:pt x="1621491" y="347383"/>
                  <a:pt x="1622612" y="296956"/>
                  <a:pt x="1627094" y="228600"/>
                </a:cubicBezTo>
                <a:cubicBezTo>
                  <a:pt x="1631576" y="160244"/>
                  <a:pt x="1636058" y="80122"/>
                  <a:pt x="1640541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64" name="任意形状 463">
            <a:extLst>
              <a:ext uri="{FF2B5EF4-FFF2-40B4-BE49-F238E27FC236}">
                <a16:creationId xmlns:a16="http://schemas.microsoft.com/office/drawing/2014/main" id="{C9B8BA07-9B01-654D-918D-314E314F2F8A}"/>
              </a:ext>
            </a:extLst>
          </p:cNvPr>
          <p:cNvSpPr/>
          <p:nvPr/>
        </p:nvSpPr>
        <p:spPr>
          <a:xfrm>
            <a:off x="8072949" y="2346468"/>
            <a:ext cx="215579" cy="78063"/>
          </a:xfrm>
          <a:custGeom>
            <a:avLst/>
            <a:gdLst>
              <a:gd name="connsiteX0" fmla="*/ 0 w 322908"/>
              <a:gd name="connsiteY0" fmla="*/ 127747 h 127747"/>
              <a:gd name="connsiteX1" fmla="*/ 194982 w 322908"/>
              <a:gd name="connsiteY1" fmla="*/ 107576 h 127747"/>
              <a:gd name="connsiteX2" fmla="*/ 302559 w 322908"/>
              <a:gd name="connsiteY2" fmla="*/ 60512 h 127747"/>
              <a:gd name="connsiteX3" fmla="*/ 322729 w 322908"/>
              <a:gd name="connsiteY3" fmla="*/ 0 h 12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08" h="127747">
                <a:moveTo>
                  <a:pt x="0" y="127747"/>
                </a:moveTo>
                <a:cubicBezTo>
                  <a:pt x="72278" y="123264"/>
                  <a:pt x="144556" y="118782"/>
                  <a:pt x="194982" y="107576"/>
                </a:cubicBezTo>
                <a:cubicBezTo>
                  <a:pt x="245409" y="96370"/>
                  <a:pt x="281268" y="78441"/>
                  <a:pt x="302559" y="60512"/>
                </a:cubicBezTo>
                <a:cubicBezTo>
                  <a:pt x="323850" y="42583"/>
                  <a:pt x="323289" y="21291"/>
                  <a:pt x="322729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68" name="任意形状 467">
            <a:extLst>
              <a:ext uri="{FF2B5EF4-FFF2-40B4-BE49-F238E27FC236}">
                <a16:creationId xmlns:a16="http://schemas.microsoft.com/office/drawing/2014/main" id="{954C6902-37B2-F442-8232-E2AFB14F080A}"/>
              </a:ext>
            </a:extLst>
          </p:cNvPr>
          <p:cNvSpPr/>
          <p:nvPr/>
        </p:nvSpPr>
        <p:spPr>
          <a:xfrm>
            <a:off x="8383422" y="2095851"/>
            <a:ext cx="264194" cy="246686"/>
          </a:xfrm>
          <a:custGeom>
            <a:avLst/>
            <a:gdLst>
              <a:gd name="connsiteX0" fmla="*/ 356794 w 401118"/>
              <a:gd name="connsiteY0" fmla="*/ 364210 h 364210"/>
              <a:gd name="connsiteX1" fmla="*/ 399415 w 401118"/>
              <a:gd name="connsiteY1" fmla="*/ 282844 h 364210"/>
              <a:gd name="connsiteX2" fmla="*/ 380042 w 401118"/>
              <a:gd name="connsiteY2" fmla="*/ 170481 h 364210"/>
              <a:gd name="connsiteX3" fmla="*/ 267679 w 401118"/>
              <a:gd name="connsiteY3" fmla="*/ 116237 h 364210"/>
              <a:gd name="connsiteX4" fmla="*/ 143693 w 401118"/>
              <a:gd name="connsiteY4" fmla="*/ 104613 h 364210"/>
              <a:gd name="connsiteX5" fmla="*/ 54578 w 401118"/>
              <a:gd name="connsiteY5" fmla="*/ 96864 h 364210"/>
              <a:gd name="connsiteX6" fmla="*/ 8083 w 401118"/>
              <a:gd name="connsiteY6" fmla="*/ 54244 h 364210"/>
              <a:gd name="connsiteX7" fmla="*/ 333 w 401118"/>
              <a:gd name="connsiteY7" fmla="*/ 0 h 36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118" h="364210">
                <a:moveTo>
                  <a:pt x="356794" y="364210"/>
                </a:moveTo>
                <a:cubicBezTo>
                  <a:pt x="376167" y="339671"/>
                  <a:pt x="395540" y="315132"/>
                  <a:pt x="399415" y="282844"/>
                </a:cubicBezTo>
                <a:cubicBezTo>
                  <a:pt x="403290" y="250556"/>
                  <a:pt x="401998" y="198249"/>
                  <a:pt x="380042" y="170481"/>
                </a:cubicBezTo>
                <a:cubicBezTo>
                  <a:pt x="358086" y="142713"/>
                  <a:pt x="307070" y="127215"/>
                  <a:pt x="267679" y="116237"/>
                </a:cubicBezTo>
                <a:cubicBezTo>
                  <a:pt x="228288" y="105259"/>
                  <a:pt x="143693" y="104613"/>
                  <a:pt x="143693" y="104613"/>
                </a:cubicBezTo>
                <a:cubicBezTo>
                  <a:pt x="108176" y="101384"/>
                  <a:pt x="77180" y="105259"/>
                  <a:pt x="54578" y="96864"/>
                </a:cubicBezTo>
                <a:cubicBezTo>
                  <a:pt x="31976" y="88469"/>
                  <a:pt x="17124" y="70388"/>
                  <a:pt x="8083" y="54244"/>
                </a:cubicBezTo>
                <a:cubicBezTo>
                  <a:pt x="-958" y="38100"/>
                  <a:pt x="-313" y="19050"/>
                  <a:pt x="333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69" name="任意形状 468">
            <a:extLst>
              <a:ext uri="{FF2B5EF4-FFF2-40B4-BE49-F238E27FC236}">
                <a16:creationId xmlns:a16="http://schemas.microsoft.com/office/drawing/2014/main" id="{F0200196-EE36-DD4D-88A2-431E07D79390}"/>
              </a:ext>
            </a:extLst>
          </p:cNvPr>
          <p:cNvSpPr/>
          <p:nvPr/>
        </p:nvSpPr>
        <p:spPr>
          <a:xfrm>
            <a:off x="7706725" y="2106265"/>
            <a:ext cx="186311" cy="236923"/>
          </a:xfrm>
          <a:custGeom>
            <a:avLst/>
            <a:gdLst>
              <a:gd name="connsiteX0" fmla="*/ 0 w 309966"/>
              <a:gd name="connsiteY0" fmla="*/ 352587 h 352587"/>
              <a:gd name="connsiteX1" fmla="*/ 27122 w 309966"/>
              <a:gd name="connsiteY1" fmla="*/ 216976 h 352587"/>
              <a:gd name="connsiteX2" fmla="*/ 104613 w 309966"/>
              <a:gd name="connsiteY2" fmla="*/ 154983 h 352587"/>
              <a:gd name="connsiteX3" fmla="*/ 240223 w 309966"/>
              <a:gd name="connsiteY3" fmla="*/ 131736 h 352587"/>
              <a:gd name="connsiteX4" fmla="*/ 298342 w 309966"/>
              <a:gd name="connsiteY4" fmla="*/ 69743 h 352587"/>
              <a:gd name="connsiteX5" fmla="*/ 309966 w 309966"/>
              <a:gd name="connsiteY5" fmla="*/ 0 h 3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966" h="352587">
                <a:moveTo>
                  <a:pt x="0" y="352587"/>
                </a:moveTo>
                <a:cubicBezTo>
                  <a:pt x="4843" y="301248"/>
                  <a:pt x="9687" y="249910"/>
                  <a:pt x="27122" y="216976"/>
                </a:cubicBezTo>
                <a:cubicBezTo>
                  <a:pt x="44558" y="184042"/>
                  <a:pt x="69096" y="169190"/>
                  <a:pt x="104613" y="154983"/>
                </a:cubicBezTo>
                <a:cubicBezTo>
                  <a:pt x="140130" y="140776"/>
                  <a:pt x="207935" y="145943"/>
                  <a:pt x="240223" y="131736"/>
                </a:cubicBezTo>
                <a:cubicBezTo>
                  <a:pt x="272511" y="117529"/>
                  <a:pt x="286718" y="91699"/>
                  <a:pt x="298342" y="69743"/>
                </a:cubicBezTo>
                <a:cubicBezTo>
                  <a:pt x="309966" y="47787"/>
                  <a:pt x="309966" y="23893"/>
                  <a:pt x="309966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13D1AD5C-B18B-6F41-82A6-9D020A5F8E42}"/>
              </a:ext>
            </a:extLst>
          </p:cNvPr>
          <p:cNvSpPr/>
          <p:nvPr/>
        </p:nvSpPr>
        <p:spPr>
          <a:xfrm>
            <a:off x="8964362" y="1414178"/>
            <a:ext cx="335296" cy="494749"/>
          </a:xfrm>
          <a:custGeom>
            <a:avLst/>
            <a:gdLst>
              <a:gd name="connsiteX0" fmla="*/ 0 w 595086"/>
              <a:gd name="connsiteY0" fmla="*/ 754743 h 754743"/>
              <a:gd name="connsiteX1" fmla="*/ 43543 w 595086"/>
              <a:gd name="connsiteY1" fmla="*/ 493486 h 754743"/>
              <a:gd name="connsiteX2" fmla="*/ 188686 w 595086"/>
              <a:gd name="connsiteY2" fmla="*/ 362858 h 754743"/>
              <a:gd name="connsiteX3" fmla="*/ 464457 w 595086"/>
              <a:gd name="connsiteY3" fmla="*/ 319315 h 754743"/>
              <a:gd name="connsiteX4" fmla="*/ 566057 w 595086"/>
              <a:gd name="connsiteY4" fmla="*/ 217715 h 754743"/>
              <a:gd name="connsiteX5" fmla="*/ 595086 w 595086"/>
              <a:gd name="connsiteY5" fmla="*/ 0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086" h="754743">
                <a:moveTo>
                  <a:pt x="0" y="754743"/>
                </a:moveTo>
                <a:cubicBezTo>
                  <a:pt x="6047" y="656771"/>
                  <a:pt x="12095" y="558800"/>
                  <a:pt x="43543" y="493486"/>
                </a:cubicBezTo>
                <a:cubicBezTo>
                  <a:pt x="74991" y="428172"/>
                  <a:pt x="118534" y="391886"/>
                  <a:pt x="188686" y="362858"/>
                </a:cubicBezTo>
                <a:cubicBezTo>
                  <a:pt x="258838" y="333830"/>
                  <a:pt x="401562" y="343506"/>
                  <a:pt x="464457" y="319315"/>
                </a:cubicBezTo>
                <a:cubicBezTo>
                  <a:pt x="527352" y="295124"/>
                  <a:pt x="544286" y="270934"/>
                  <a:pt x="566057" y="217715"/>
                </a:cubicBezTo>
                <a:cubicBezTo>
                  <a:pt x="587828" y="164496"/>
                  <a:pt x="591457" y="82248"/>
                  <a:pt x="595086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 dirty="0"/>
          </a:p>
        </p:txBody>
      </p:sp>
      <p:sp>
        <p:nvSpPr>
          <p:cNvPr id="36" name="任意形状 35">
            <a:extLst>
              <a:ext uri="{FF2B5EF4-FFF2-40B4-BE49-F238E27FC236}">
                <a16:creationId xmlns:a16="http://schemas.microsoft.com/office/drawing/2014/main" id="{BBD1A972-F905-BC45-BB16-F3350B81B4EF}"/>
              </a:ext>
            </a:extLst>
          </p:cNvPr>
          <p:cNvSpPr/>
          <p:nvPr/>
        </p:nvSpPr>
        <p:spPr>
          <a:xfrm>
            <a:off x="7681883" y="3004535"/>
            <a:ext cx="1380688" cy="518606"/>
          </a:xfrm>
          <a:custGeom>
            <a:avLst/>
            <a:gdLst>
              <a:gd name="connsiteX0" fmla="*/ 0 w 2038525"/>
              <a:gd name="connsiteY0" fmla="*/ 771787 h 771787"/>
              <a:gd name="connsiteX1" fmla="*/ 100668 w 2038525"/>
              <a:gd name="connsiteY1" fmla="*/ 520118 h 771787"/>
              <a:gd name="connsiteX2" fmla="*/ 209725 w 2038525"/>
              <a:gd name="connsiteY2" fmla="*/ 402672 h 771787"/>
              <a:gd name="connsiteX3" fmla="*/ 436227 w 2038525"/>
              <a:gd name="connsiteY3" fmla="*/ 327171 h 771787"/>
              <a:gd name="connsiteX4" fmla="*/ 1157680 w 2038525"/>
              <a:gd name="connsiteY4" fmla="*/ 260059 h 771787"/>
              <a:gd name="connsiteX5" fmla="*/ 1719743 w 2038525"/>
              <a:gd name="connsiteY5" fmla="*/ 234892 h 771787"/>
              <a:gd name="connsiteX6" fmla="*/ 1904301 w 2038525"/>
              <a:gd name="connsiteY6" fmla="*/ 192947 h 771787"/>
              <a:gd name="connsiteX7" fmla="*/ 1996580 w 2038525"/>
              <a:gd name="connsiteY7" fmla="*/ 125835 h 771787"/>
              <a:gd name="connsiteX8" fmla="*/ 2038525 w 2038525"/>
              <a:gd name="connsiteY8" fmla="*/ 0 h 77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8525" h="771787">
                <a:moveTo>
                  <a:pt x="0" y="771787"/>
                </a:moveTo>
                <a:cubicBezTo>
                  <a:pt x="32857" y="676712"/>
                  <a:pt x="65714" y="581637"/>
                  <a:pt x="100668" y="520118"/>
                </a:cubicBezTo>
                <a:cubicBezTo>
                  <a:pt x="135622" y="458599"/>
                  <a:pt x="153799" y="434830"/>
                  <a:pt x="209725" y="402672"/>
                </a:cubicBezTo>
                <a:cubicBezTo>
                  <a:pt x="265651" y="370514"/>
                  <a:pt x="278235" y="350940"/>
                  <a:pt x="436227" y="327171"/>
                </a:cubicBezTo>
                <a:cubicBezTo>
                  <a:pt x="594219" y="303402"/>
                  <a:pt x="943761" y="275439"/>
                  <a:pt x="1157680" y="260059"/>
                </a:cubicBezTo>
                <a:cubicBezTo>
                  <a:pt x="1371599" y="244679"/>
                  <a:pt x="1595306" y="246077"/>
                  <a:pt x="1719743" y="234892"/>
                </a:cubicBezTo>
                <a:cubicBezTo>
                  <a:pt x="1844180" y="223707"/>
                  <a:pt x="1858162" y="211123"/>
                  <a:pt x="1904301" y="192947"/>
                </a:cubicBezTo>
                <a:cubicBezTo>
                  <a:pt x="1950440" y="174771"/>
                  <a:pt x="1974209" y="157993"/>
                  <a:pt x="1996580" y="125835"/>
                </a:cubicBezTo>
                <a:cubicBezTo>
                  <a:pt x="2018951" y="93677"/>
                  <a:pt x="2028738" y="46838"/>
                  <a:pt x="203852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7" name="任意形状 36">
            <a:extLst>
              <a:ext uri="{FF2B5EF4-FFF2-40B4-BE49-F238E27FC236}">
                <a16:creationId xmlns:a16="http://schemas.microsoft.com/office/drawing/2014/main" id="{91EE3BC8-0D98-0348-A325-51F87ECADFA2}"/>
              </a:ext>
            </a:extLst>
          </p:cNvPr>
          <p:cNvSpPr/>
          <p:nvPr/>
        </p:nvSpPr>
        <p:spPr>
          <a:xfrm>
            <a:off x="5974580" y="1490184"/>
            <a:ext cx="163796" cy="2302368"/>
          </a:xfrm>
          <a:custGeom>
            <a:avLst/>
            <a:gdLst>
              <a:gd name="connsiteX0" fmla="*/ 243760 w 243760"/>
              <a:gd name="connsiteY0" fmla="*/ 3426372 h 3426372"/>
              <a:gd name="connsiteX1" fmla="*/ 117636 w 243760"/>
              <a:gd name="connsiteY1" fmla="*/ 2827283 h 3426372"/>
              <a:gd name="connsiteX2" fmla="*/ 54574 w 243760"/>
              <a:gd name="connsiteY2" fmla="*/ 2049517 h 3426372"/>
              <a:gd name="connsiteX3" fmla="*/ 23043 w 243760"/>
              <a:gd name="connsiteY3" fmla="*/ 1545020 h 3426372"/>
              <a:gd name="connsiteX4" fmla="*/ 2022 w 243760"/>
              <a:gd name="connsiteY4" fmla="*/ 693683 h 3426372"/>
              <a:gd name="connsiteX5" fmla="*/ 2022 w 243760"/>
              <a:gd name="connsiteY5" fmla="*/ 0 h 342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60" h="3426372">
                <a:moveTo>
                  <a:pt x="243760" y="3426372"/>
                </a:moveTo>
                <a:cubicBezTo>
                  <a:pt x="196463" y="3241565"/>
                  <a:pt x="149167" y="3056759"/>
                  <a:pt x="117636" y="2827283"/>
                </a:cubicBezTo>
                <a:cubicBezTo>
                  <a:pt x="86105" y="2597807"/>
                  <a:pt x="70339" y="2263227"/>
                  <a:pt x="54574" y="2049517"/>
                </a:cubicBezTo>
                <a:cubicBezTo>
                  <a:pt x="38809" y="1835807"/>
                  <a:pt x="31802" y="1770992"/>
                  <a:pt x="23043" y="1545020"/>
                </a:cubicBezTo>
                <a:cubicBezTo>
                  <a:pt x="14284" y="1319048"/>
                  <a:pt x="5525" y="951186"/>
                  <a:pt x="2022" y="693683"/>
                </a:cubicBezTo>
                <a:cubicBezTo>
                  <a:pt x="-1481" y="436180"/>
                  <a:pt x="270" y="218090"/>
                  <a:pt x="2022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56" name="任意形状 55">
            <a:extLst>
              <a:ext uri="{FF2B5EF4-FFF2-40B4-BE49-F238E27FC236}">
                <a16:creationId xmlns:a16="http://schemas.microsoft.com/office/drawing/2014/main" id="{76A2917A-E23D-8549-88FD-5F89DCD1A0BB}"/>
              </a:ext>
            </a:extLst>
          </p:cNvPr>
          <p:cNvSpPr/>
          <p:nvPr/>
        </p:nvSpPr>
        <p:spPr>
          <a:xfrm>
            <a:off x="6025596" y="2606055"/>
            <a:ext cx="303466" cy="323182"/>
          </a:xfrm>
          <a:custGeom>
            <a:avLst/>
            <a:gdLst>
              <a:gd name="connsiteX0" fmla="*/ 0 w 462455"/>
              <a:gd name="connsiteY0" fmla="*/ 472966 h 472966"/>
              <a:gd name="connsiteX1" fmla="*/ 31531 w 462455"/>
              <a:gd name="connsiteY1" fmla="*/ 336331 h 472966"/>
              <a:gd name="connsiteX2" fmla="*/ 147144 w 462455"/>
              <a:gd name="connsiteY2" fmla="*/ 241738 h 472966"/>
              <a:gd name="connsiteX3" fmla="*/ 357351 w 462455"/>
              <a:gd name="connsiteY3" fmla="*/ 189186 h 472966"/>
              <a:gd name="connsiteX4" fmla="*/ 441434 w 462455"/>
              <a:gd name="connsiteY4" fmla="*/ 115614 h 472966"/>
              <a:gd name="connsiteX5" fmla="*/ 462455 w 462455"/>
              <a:gd name="connsiteY5" fmla="*/ 0 h 4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455" h="472966">
                <a:moveTo>
                  <a:pt x="0" y="472966"/>
                </a:moveTo>
                <a:cubicBezTo>
                  <a:pt x="3503" y="423917"/>
                  <a:pt x="7007" y="374869"/>
                  <a:pt x="31531" y="336331"/>
                </a:cubicBezTo>
                <a:cubicBezTo>
                  <a:pt x="56055" y="297793"/>
                  <a:pt x="92841" y="266262"/>
                  <a:pt x="147144" y="241738"/>
                </a:cubicBezTo>
                <a:cubicBezTo>
                  <a:pt x="201447" y="217214"/>
                  <a:pt x="308303" y="210207"/>
                  <a:pt x="357351" y="189186"/>
                </a:cubicBezTo>
                <a:cubicBezTo>
                  <a:pt x="406399" y="168165"/>
                  <a:pt x="423917" y="147145"/>
                  <a:pt x="441434" y="115614"/>
                </a:cubicBezTo>
                <a:cubicBezTo>
                  <a:pt x="458951" y="84083"/>
                  <a:pt x="460703" y="42041"/>
                  <a:pt x="46245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51" name="任意形状 450">
            <a:extLst>
              <a:ext uri="{FF2B5EF4-FFF2-40B4-BE49-F238E27FC236}">
                <a16:creationId xmlns:a16="http://schemas.microsoft.com/office/drawing/2014/main" id="{F743B96F-4B40-E84B-B506-3967A1E500F2}"/>
              </a:ext>
            </a:extLst>
          </p:cNvPr>
          <p:cNvSpPr/>
          <p:nvPr/>
        </p:nvSpPr>
        <p:spPr>
          <a:xfrm>
            <a:off x="5653352" y="2964453"/>
            <a:ext cx="382070" cy="289460"/>
          </a:xfrm>
          <a:custGeom>
            <a:avLst/>
            <a:gdLst>
              <a:gd name="connsiteX0" fmla="*/ 570016 w 570016"/>
              <a:gd name="connsiteY0" fmla="*/ 362198 h 362198"/>
              <a:gd name="connsiteX1" fmla="*/ 534390 w 570016"/>
              <a:gd name="connsiteY1" fmla="*/ 249382 h 362198"/>
              <a:gd name="connsiteX2" fmla="*/ 463138 w 570016"/>
              <a:gd name="connsiteY2" fmla="*/ 178130 h 362198"/>
              <a:gd name="connsiteX3" fmla="*/ 326571 w 570016"/>
              <a:gd name="connsiteY3" fmla="*/ 154379 h 362198"/>
              <a:gd name="connsiteX4" fmla="*/ 124691 w 570016"/>
              <a:gd name="connsiteY4" fmla="*/ 142504 h 362198"/>
              <a:gd name="connsiteX5" fmla="*/ 23751 w 570016"/>
              <a:gd name="connsiteY5" fmla="*/ 83127 h 362198"/>
              <a:gd name="connsiteX6" fmla="*/ 0 w 570016"/>
              <a:gd name="connsiteY6" fmla="*/ 0 h 36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016" h="362198">
                <a:moveTo>
                  <a:pt x="570016" y="362198"/>
                </a:moveTo>
                <a:cubicBezTo>
                  <a:pt x="561109" y="321129"/>
                  <a:pt x="552203" y="280060"/>
                  <a:pt x="534390" y="249382"/>
                </a:cubicBezTo>
                <a:cubicBezTo>
                  <a:pt x="516577" y="218704"/>
                  <a:pt x="497774" y="193964"/>
                  <a:pt x="463138" y="178130"/>
                </a:cubicBezTo>
                <a:cubicBezTo>
                  <a:pt x="428502" y="162296"/>
                  <a:pt x="382979" y="160317"/>
                  <a:pt x="326571" y="154379"/>
                </a:cubicBezTo>
                <a:cubicBezTo>
                  <a:pt x="270163" y="148441"/>
                  <a:pt x="175161" y="154379"/>
                  <a:pt x="124691" y="142504"/>
                </a:cubicBezTo>
                <a:cubicBezTo>
                  <a:pt x="74221" y="130629"/>
                  <a:pt x="44533" y="106878"/>
                  <a:pt x="23751" y="83127"/>
                </a:cubicBezTo>
                <a:cubicBezTo>
                  <a:pt x="2969" y="59376"/>
                  <a:pt x="1484" y="29688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52" name="任意形状 451">
            <a:extLst>
              <a:ext uri="{FF2B5EF4-FFF2-40B4-BE49-F238E27FC236}">
                <a16:creationId xmlns:a16="http://schemas.microsoft.com/office/drawing/2014/main" id="{E2017C59-DDBA-E143-B648-9F0922E76C9A}"/>
              </a:ext>
            </a:extLst>
          </p:cNvPr>
          <p:cNvSpPr/>
          <p:nvPr/>
        </p:nvSpPr>
        <p:spPr>
          <a:xfrm>
            <a:off x="6041472" y="3235763"/>
            <a:ext cx="99746" cy="538629"/>
          </a:xfrm>
          <a:custGeom>
            <a:avLst/>
            <a:gdLst>
              <a:gd name="connsiteX0" fmla="*/ 148442 w 148442"/>
              <a:gd name="connsiteY0" fmla="*/ 801585 h 801585"/>
              <a:gd name="connsiteX1" fmla="*/ 65315 w 148442"/>
              <a:gd name="connsiteY1" fmla="*/ 445325 h 801585"/>
              <a:gd name="connsiteX2" fmla="*/ 0 w 148442"/>
              <a:gd name="connsiteY2" fmla="*/ 0 h 80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42" h="801585">
                <a:moveTo>
                  <a:pt x="148442" y="801585"/>
                </a:moveTo>
                <a:cubicBezTo>
                  <a:pt x="119248" y="690254"/>
                  <a:pt x="90055" y="578923"/>
                  <a:pt x="65315" y="445325"/>
                </a:cubicBezTo>
                <a:cubicBezTo>
                  <a:pt x="40575" y="311727"/>
                  <a:pt x="20287" y="155863"/>
                  <a:pt x="0" y="0"/>
                </a:cubicBezTo>
              </a:path>
            </a:pathLst>
          </a:custGeom>
          <a:noFill/>
          <a:ln w="50800">
            <a:solidFill>
              <a:schemeClr val="tx2">
                <a:lumMod val="60000"/>
                <a:lumOff val="40000"/>
              </a:schemeClr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1075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453" name="任意形状 452">
            <a:extLst>
              <a:ext uri="{FF2B5EF4-FFF2-40B4-BE49-F238E27FC236}">
                <a16:creationId xmlns:a16="http://schemas.microsoft.com/office/drawing/2014/main" id="{DE215F98-969B-E944-9C6D-357386A5ED07}"/>
              </a:ext>
            </a:extLst>
          </p:cNvPr>
          <p:cNvSpPr/>
          <p:nvPr/>
        </p:nvSpPr>
        <p:spPr>
          <a:xfrm>
            <a:off x="6020999" y="2919292"/>
            <a:ext cx="25962" cy="320199"/>
          </a:xfrm>
          <a:custGeom>
            <a:avLst/>
            <a:gdLst>
              <a:gd name="connsiteX0" fmla="*/ 38637 w 38637"/>
              <a:gd name="connsiteY0" fmla="*/ 476519 h 476519"/>
              <a:gd name="connsiteX1" fmla="*/ 12879 w 38637"/>
              <a:gd name="connsiteY1" fmla="*/ 223234 h 476519"/>
              <a:gd name="connsiteX2" fmla="*/ 0 w 38637"/>
              <a:gd name="connsiteY2" fmla="*/ 0 h 47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37" h="476519">
                <a:moveTo>
                  <a:pt x="38637" y="476519"/>
                </a:moveTo>
                <a:cubicBezTo>
                  <a:pt x="28977" y="389586"/>
                  <a:pt x="19318" y="302654"/>
                  <a:pt x="12879" y="223234"/>
                </a:cubicBezTo>
                <a:cubicBezTo>
                  <a:pt x="6439" y="143814"/>
                  <a:pt x="3219" y="71907"/>
                  <a:pt x="0" y="0"/>
                </a:cubicBezTo>
              </a:path>
            </a:pathLst>
          </a:custGeom>
          <a:noFill/>
          <a:ln w="349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55" name="任意形状 454">
            <a:extLst>
              <a:ext uri="{FF2B5EF4-FFF2-40B4-BE49-F238E27FC236}">
                <a16:creationId xmlns:a16="http://schemas.microsoft.com/office/drawing/2014/main" id="{9E47932B-A304-5F46-93C7-5B7E6A9C8ABE}"/>
              </a:ext>
            </a:extLst>
          </p:cNvPr>
          <p:cNvSpPr/>
          <p:nvPr/>
        </p:nvSpPr>
        <p:spPr>
          <a:xfrm>
            <a:off x="8370151" y="2959776"/>
            <a:ext cx="210423" cy="134671"/>
          </a:xfrm>
          <a:custGeom>
            <a:avLst/>
            <a:gdLst>
              <a:gd name="connsiteX0" fmla="*/ 0 w 313150"/>
              <a:gd name="connsiteY0" fmla="*/ 200416 h 200416"/>
              <a:gd name="connsiteX1" fmla="*/ 169101 w 313150"/>
              <a:gd name="connsiteY1" fmla="*/ 175364 h 200416"/>
              <a:gd name="connsiteX2" fmla="*/ 275572 w 313150"/>
              <a:gd name="connsiteY2" fmla="*/ 100208 h 200416"/>
              <a:gd name="connsiteX3" fmla="*/ 313150 w 313150"/>
              <a:gd name="connsiteY3" fmla="*/ 0 h 20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50" h="200416">
                <a:moveTo>
                  <a:pt x="0" y="200416"/>
                </a:moveTo>
                <a:cubicBezTo>
                  <a:pt x="61586" y="196240"/>
                  <a:pt x="123172" y="192065"/>
                  <a:pt x="169101" y="175364"/>
                </a:cubicBezTo>
                <a:cubicBezTo>
                  <a:pt x="215030" y="158663"/>
                  <a:pt x="251564" y="129435"/>
                  <a:pt x="275572" y="100208"/>
                </a:cubicBezTo>
                <a:cubicBezTo>
                  <a:pt x="299580" y="70981"/>
                  <a:pt x="306365" y="35490"/>
                  <a:pt x="31315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 dirty="0"/>
          </a:p>
        </p:txBody>
      </p:sp>
      <p:sp>
        <p:nvSpPr>
          <p:cNvPr id="459" name="任意形状 458">
            <a:extLst>
              <a:ext uri="{FF2B5EF4-FFF2-40B4-BE49-F238E27FC236}">
                <a16:creationId xmlns:a16="http://schemas.microsoft.com/office/drawing/2014/main" id="{19817D1A-2553-8F42-A7ED-BDD677ADED4D}"/>
              </a:ext>
            </a:extLst>
          </p:cNvPr>
          <p:cNvSpPr/>
          <p:nvPr/>
        </p:nvSpPr>
        <p:spPr>
          <a:xfrm>
            <a:off x="7685100" y="3101094"/>
            <a:ext cx="690337" cy="303603"/>
          </a:xfrm>
          <a:custGeom>
            <a:avLst/>
            <a:gdLst>
              <a:gd name="connsiteX0" fmla="*/ 0 w 1027356"/>
              <a:gd name="connsiteY0" fmla="*/ 451821 h 451821"/>
              <a:gd name="connsiteX1" fmla="*/ 69925 w 1027356"/>
              <a:gd name="connsiteY1" fmla="*/ 247425 h 451821"/>
              <a:gd name="connsiteX2" fmla="*/ 199017 w 1027356"/>
              <a:gd name="connsiteY2" fmla="*/ 139849 h 451821"/>
              <a:gd name="connsiteX3" fmla="*/ 365760 w 1027356"/>
              <a:gd name="connsiteY3" fmla="*/ 86061 h 451821"/>
              <a:gd name="connsiteX4" fmla="*/ 602429 w 1027356"/>
              <a:gd name="connsiteY4" fmla="*/ 37651 h 451821"/>
              <a:gd name="connsiteX5" fmla="*/ 1027356 w 1027356"/>
              <a:gd name="connsiteY5" fmla="*/ 0 h 4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7356" h="451821">
                <a:moveTo>
                  <a:pt x="0" y="451821"/>
                </a:moveTo>
                <a:cubicBezTo>
                  <a:pt x="18377" y="375620"/>
                  <a:pt x="36755" y="299420"/>
                  <a:pt x="69925" y="247425"/>
                </a:cubicBezTo>
                <a:cubicBezTo>
                  <a:pt x="103095" y="195430"/>
                  <a:pt x="149711" y="166743"/>
                  <a:pt x="199017" y="139849"/>
                </a:cubicBezTo>
                <a:cubicBezTo>
                  <a:pt x="248323" y="112955"/>
                  <a:pt x="298525" y="103094"/>
                  <a:pt x="365760" y="86061"/>
                </a:cubicBezTo>
                <a:cubicBezTo>
                  <a:pt x="432995" y="69028"/>
                  <a:pt x="492163" y="51994"/>
                  <a:pt x="602429" y="37651"/>
                </a:cubicBezTo>
                <a:cubicBezTo>
                  <a:pt x="712695" y="23308"/>
                  <a:pt x="870025" y="11654"/>
                  <a:pt x="1027356" y="0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67" name="任意形状 466">
            <a:extLst>
              <a:ext uri="{FF2B5EF4-FFF2-40B4-BE49-F238E27FC236}">
                <a16:creationId xmlns:a16="http://schemas.microsoft.com/office/drawing/2014/main" id="{FDD2B81E-C101-0047-B474-B4F7F8CB5EE2}"/>
              </a:ext>
            </a:extLst>
          </p:cNvPr>
          <p:cNvSpPr/>
          <p:nvPr/>
        </p:nvSpPr>
        <p:spPr>
          <a:xfrm>
            <a:off x="8385718" y="1873131"/>
            <a:ext cx="578450" cy="1222189"/>
          </a:xfrm>
          <a:custGeom>
            <a:avLst/>
            <a:gdLst>
              <a:gd name="connsiteX0" fmla="*/ 0 w 856695"/>
              <a:gd name="connsiteY0" fmla="*/ 1753340 h 1753531"/>
              <a:gd name="connsiteX1" fmla="*/ 221941 w 856695"/>
              <a:gd name="connsiteY1" fmla="*/ 1748901 h 1753531"/>
              <a:gd name="connsiteX2" fmla="*/ 350668 w 856695"/>
              <a:gd name="connsiteY2" fmla="*/ 1722268 h 1753531"/>
              <a:gd name="connsiteX3" fmla="*/ 439444 w 856695"/>
              <a:gd name="connsiteY3" fmla="*/ 1700073 h 1753531"/>
              <a:gd name="connsiteX4" fmla="*/ 559293 w 856695"/>
              <a:gd name="connsiteY4" fmla="*/ 1646807 h 1753531"/>
              <a:gd name="connsiteX5" fmla="*/ 665825 w 856695"/>
              <a:gd name="connsiteY5" fmla="*/ 1535837 h 1753531"/>
              <a:gd name="connsiteX6" fmla="*/ 745724 w 856695"/>
              <a:gd name="connsiteY6" fmla="*/ 1367161 h 1753531"/>
              <a:gd name="connsiteX7" fmla="*/ 785673 w 856695"/>
              <a:gd name="connsiteY7" fmla="*/ 1105270 h 1753531"/>
              <a:gd name="connsiteX8" fmla="*/ 807868 w 856695"/>
              <a:gd name="connsiteY8" fmla="*/ 870011 h 1753531"/>
              <a:gd name="connsiteX9" fmla="*/ 856695 w 856695"/>
              <a:gd name="connsiteY9" fmla="*/ 0 h 175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695" h="1753531">
                <a:moveTo>
                  <a:pt x="0" y="1753340"/>
                </a:moveTo>
                <a:cubicBezTo>
                  <a:pt x="81748" y="1753710"/>
                  <a:pt x="163496" y="1754080"/>
                  <a:pt x="221941" y="1748901"/>
                </a:cubicBezTo>
                <a:cubicBezTo>
                  <a:pt x="280386" y="1743722"/>
                  <a:pt x="314418" y="1730406"/>
                  <a:pt x="350668" y="1722268"/>
                </a:cubicBezTo>
                <a:cubicBezTo>
                  <a:pt x="386919" y="1714130"/>
                  <a:pt x="404673" y="1712650"/>
                  <a:pt x="439444" y="1700073"/>
                </a:cubicBezTo>
                <a:cubicBezTo>
                  <a:pt x="474215" y="1687496"/>
                  <a:pt x="521563" y="1674180"/>
                  <a:pt x="559293" y="1646807"/>
                </a:cubicBezTo>
                <a:cubicBezTo>
                  <a:pt x="597023" y="1619434"/>
                  <a:pt x="634753" y="1582445"/>
                  <a:pt x="665825" y="1535837"/>
                </a:cubicBezTo>
                <a:cubicBezTo>
                  <a:pt x="696897" y="1489229"/>
                  <a:pt x="725749" y="1438922"/>
                  <a:pt x="745724" y="1367161"/>
                </a:cubicBezTo>
                <a:cubicBezTo>
                  <a:pt x="765699" y="1295400"/>
                  <a:pt x="775316" y="1188128"/>
                  <a:pt x="785673" y="1105270"/>
                </a:cubicBezTo>
                <a:cubicBezTo>
                  <a:pt x="796030" y="1022412"/>
                  <a:pt x="796031" y="1054223"/>
                  <a:pt x="807868" y="870011"/>
                </a:cubicBezTo>
                <a:cubicBezTo>
                  <a:pt x="819705" y="685799"/>
                  <a:pt x="838200" y="342899"/>
                  <a:pt x="856695" y="0"/>
                </a:cubicBezTo>
              </a:path>
            </a:pathLst>
          </a:cu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0" name="任意形状 469">
            <a:extLst>
              <a:ext uri="{FF2B5EF4-FFF2-40B4-BE49-F238E27FC236}">
                <a16:creationId xmlns:a16="http://schemas.microsoft.com/office/drawing/2014/main" id="{44FEAB23-6118-CF4B-9202-06AA4E8608C6}"/>
              </a:ext>
            </a:extLst>
          </p:cNvPr>
          <p:cNvSpPr/>
          <p:nvPr/>
        </p:nvSpPr>
        <p:spPr>
          <a:xfrm>
            <a:off x="6818795" y="3247222"/>
            <a:ext cx="785907" cy="257206"/>
          </a:xfrm>
          <a:custGeom>
            <a:avLst/>
            <a:gdLst>
              <a:gd name="connsiteX0" fmla="*/ 1164266 w 1164266"/>
              <a:gd name="connsiteY0" fmla="*/ 361507 h 361507"/>
              <a:gd name="connsiteX1" fmla="*/ 1137684 w 1164266"/>
              <a:gd name="connsiteY1" fmla="*/ 228600 h 361507"/>
              <a:gd name="connsiteX2" fmla="*/ 1041991 w 1164266"/>
              <a:gd name="connsiteY2" fmla="*/ 175437 h 361507"/>
              <a:gd name="connsiteX3" fmla="*/ 882503 w 1164266"/>
              <a:gd name="connsiteY3" fmla="*/ 164804 h 361507"/>
              <a:gd name="connsiteX4" fmla="*/ 260498 w 1164266"/>
              <a:gd name="connsiteY4" fmla="*/ 159488 h 361507"/>
              <a:gd name="connsiteX5" fmla="*/ 101010 w 1164266"/>
              <a:gd name="connsiteY5" fmla="*/ 138223 h 361507"/>
              <a:gd name="connsiteX6" fmla="*/ 31898 w 1164266"/>
              <a:gd name="connsiteY6" fmla="*/ 90376 h 361507"/>
              <a:gd name="connsiteX7" fmla="*/ 0 w 1164266"/>
              <a:gd name="connsiteY7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266" h="361507">
                <a:moveTo>
                  <a:pt x="1164266" y="361507"/>
                </a:moveTo>
                <a:cubicBezTo>
                  <a:pt x="1161164" y="310559"/>
                  <a:pt x="1158063" y="259612"/>
                  <a:pt x="1137684" y="228600"/>
                </a:cubicBezTo>
                <a:cubicBezTo>
                  <a:pt x="1117305" y="197588"/>
                  <a:pt x="1084521" y="186070"/>
                  <a:pt x="1041991" y="175437"/>
                </a:cubicBezTo>
                <a:cubicBezTo>
                  <a:pt x="999461" y="164804"/>
                  <a:pt x="1012752" y="167462"/>
                  <a:pt x="882503" y="164804"/>
                </a:cubicBezTo>
                <a:cubicBezTo>
                  <a:pt x="752254" y="162146"/>
                  <a:pt x="390747" y="163918"/>
                  <a:pt x="260498" y="159488"/>
                </a:cubicBezTo>
                <a:cubicBezTo>
                  <a:pt x="130249" y="155058"/>
                  <a:pt x="139110" y="149742"/>
                  <a:pt x="101010" y="138223"/>
                </a:cubicBezTo>
                <a:cubicBezTo>
                  <a:pt x="62910" y="126704"/>
                  <a:pt x="48733" y="113413"/>
                  <a:pt x="31898" y="90376"/>
                </a:cubicBezTo>
                <a:cubicBezTo>
                  <a:pt x="15063" y="67339"/>
                  <a:pt x="7531" y="33669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1" name="任意形状 470">
            <a:extLst>
              <a:ext uri="{FF2B5EF4-FFF2-40B4-BE49-F238E27FC236}">
                <a16:creationId xmlns:a16="http://schemas.microsoft.com/office/drawing/2014/main" id="{400B99EB-454B-1B48-B4D0-EE72E751517F}"/>
              </a:ext>
            </a:extLst>
          </p:cNvPr>
          <p:cNvSpPr/>
          <p:nvPr/>
        </p:nvSpPr>
        <p:spPr>
          <a:xfrm>
            <a:off x="6293667" y="3082896"/>
            <a:ext cx="1307463" cy="675165"/>
          </a:xfrm>
          <a:custGeom>
            <a:avLst/>
            <a:gdLst>
              <a:gd name="connsiteX0" fmla="*/ 1935126 w 1935126"/>
              <a:gd name="connsiteY0" fmla="*/ 983511 h 983511"/>
              <a:gd name="connsiteX1" fmla="*/ 1913861 w 1935126"/>
              <a:gd name="connsiteY1" fmla="*/ 861237 h 983511"/>
              <a:gd name="connsiteX2" fmla="*/ 1844749 w 1935126"/>
              <a:gd name="connsiteY2" fmla="*/ 760228 h 983511"/>
              <a:gd name="connsiteX3" fmla="*/ 1738424 w 1935126"/>
              <a:gd name="connsiteY3" fmla="*/ 691116 h 983511"/>
              <a:gd name="connsiteX4" fmla="*/ 1509824 w 1935126"/>
              <a:gd name="connsiteY4" fmla="*/ 627321 h 983511"/>
              <a:gd name="connsiteX5" fmla="*/ 914400 w 1935126"/>
              <a:gd name="connsiteY5" fmla="*/ 606056 h 983511"/>
              <a:gd name="connsiteX6" fmla="*/ 457200 w 1935126"/>
              <a:gd name="connsiteY6" fmla="*/ 595423 h 983511"/>
              <a:gd name="connsiteX7" fmla="*/ 244549 w 1935126"/>
              <a:gd name="connsiteY7" fmla="*/ 536944 h 983511"/>
              <a:gd name="connsiteX8" fmla="*/ 132907 w 1935126"/>
              <a:gd name="connsiteY8" fmla="*/ 483781 h 983511"/>
              <a:gd name="connsiteX9" fmla="*/ 53163 w 1935126"/>
              <a:gd name="connsiteY9" fmla="*/ 393404 h 983511"/>
              <a:gd name="connsiteX10" fmla="*/ 10633 w 1935126"/>
              <a:gd name="connsiteY10" fmla="*/ 233916 h 983511"/>
              <a:gd name="connsiteX11" fmla="*/ 0 w 1935126"/>
              <a:gd name="connsiteY11" fmla="*/ 0 h 98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5126" h="983511">
                <a:moveTo>
                  <a:pt x="1935126" y="983511"/>
                </a:moveTo>
                <a:cubicBezTo>
                  <a:pt x="1932025" y="940981"/>
                  <a:pt x="1928924" y="898451"/>
                  <a:pt x="1913861" y="861237"/>
                </a:cubicBezTo>
                <a:cubicBezTo>
                  <a:pt x="1898798" y="824023"/>
                  <a:pt x="1873988" y="788581"/>
                  <a:pt x="1844749" y="760228"/>
                </a:cubicBezTo>
                <a:cubicBezTo>
                  <a:pt x="1815510" y="731875"/>
                  <a:pt x="1794245" y="713267"/>
                  <a:pt x="1738424" y="691116"/>
                </a:cubicBezTo>
                <a:cubicBezTo>
                  <a:pt x="1682603" y="668965"/>
                  <a:pt x="1647161" y="641498"/>
                  <a:pt x="1509824" y="627321"/>
                </a:cubicBezTo>
                <a:cubicBezTo>
                  <a:pt x="1372487" y="613144"/>
                  <a:pt x="914400" y="606056"/>
                  <a:pt x="914400" y="606056"/>
                </a:cubicBezTo>
                <a:cubicBezTo>
                  <a:pt x="738963" y="600740"/>
                  <a:pt x="568842" y="606942"/>
                  <a:pt x="457200" y="595423"/>
                </a:cubicBezTo>
                <a:cubicBezTo>
                  <a:pt x="345558" y="583904"/>
                  <a:pt x="298598" y="555551"/>
                  <a:pt x="244549" y="536944"/>
                </a:cubicBezTo>
                <a:cubicBezTo>
                  <a:pt x="190500" y="518337"/>
                  <a:pt x="164805" y="507704"/>
                  <a:pt x="132907" y="483781"/>
                </a:cubicBezTo>
                <a:cubicBezTo>
                  <a:pt x="101009" y="459858"/>
                  <a:pt x="73542" y="435048"/>
                  <a:pt x="53163" y="393404"/>
                </a:cubicBezTo>
                <a:cubicBezTo>
                  <a:pt x="32784" y="351760"/>
                  <a:pt x="19493" y="299483"/>
                  <a:pt x="10633" y="233916"/>
                </a:cubicBezTo>
                <a:cubicBezTo>
                  <a:pt x="1773" y="168349"/>
                  <a:pt x="886" y="84174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3" name="任意形状 472">
            <a:extLst>
              <a:ext uri="{FF2B5EF4-FFF2-40B4-BE49-F238E27FC236}">
                <a16:creationId xmlns:a16="http://schemas.microsoft.com/office/drawing/2014/main" id="{7C35702A-B391-B248-86B3-541404908D44}"/>
              </a:ext>
            </a:extLst>
          </p:cNvPr>
          <p:cNvSpPr/>
          <p:nvPr/>
        </p:nvSpPr>
        <p:spPr>
          <a:xfrm>
            <a:off x="6440932" y="1006992"/>
            <a:ext cx="1201743" cy="203538"/>
          </a:xfrm>
          <a:custGeom>
            <a:avLst/>
            <a:gdLst>
              <a:gd name="connsiteX0" fmla="*/ 1095375 w 1095375"/>
              <a:gd name="connsiteY0" fmla="*/ 282575 h 282575"/>
              <a:gd name="connsiteX1" fmla="*/ 1079500 w 1095375"/>
              <a:gd name="connsiteY1" fmla="*/ 203200 h 282575"/>
              <a:gd name="connsiteX2" fmla="*/ 1035050 w 1095375"/>
              <a:gd name="connsiteY2" fmla="*/ 146050 h 282575"/>
              <a:gd name="connsiteX3" fmla="*/ 955675 w 1095375"/>
              <a:gd name="connsiteY3" fmla="*/ 120650 h 282575"/>
              <a:gd name="connsiteX4" fmla="*/ 765175 w 1095375"/>
              <a:gd name="connsiteY4" fmla="*/ 107950 h 282575"/>
              <a:gd name="connsiteX5" fmla="*/ 266700 w 1095375"/>
              <a:gd name="connsiteY5" fmla="*/ 104775 h 282575"/>
              <a:gd name="connsiteX6" fmla="*/ 127000 w 1095375"/>
              <a:gd name="connsiteY6" fmla="*/ 98425 h 282575"/>
              <a:gd name="connsiteX7" fmla="*/ 53975 w 1095375"/>
              <a:gd name="connsiteY7" fmla="*/ 79375 h 282575"/>
              <a:gd name="connsiteX8" fmla="*/ 15875 w 1095375"/>
              <a:gd name="connsiteY8" fmla="*/ 44450 h 282575"/>
              <a:gd name="connsiteX9" fmla="*/ 0 w 1095375"/>
              <a:gd name="connsiteY9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5375" h="282575">
                <a:moveTo>
                  <a:pt x="1095375" y="282575"/>
                </a:moveTo>
                <a:cubicBezTo>
                  <a:pt x="1092464" y="254264"/>
                  <a:pt x="1089554" y="225954"/>
                  <a:pt x="1079500" y="203200"/>
                </a:cubicBezTo>
                <a:cubicBezTo>
                  <a:pt x="1069446" y="180446"/>
                  <a:pt x="1055688" y="159808"/>
                  <a:pt x="1035050" y="146050"/>
                </a:cubicBezTo>
                <a:cubicBezTo>
                  <a:pt x="1014412" y="132292"/>
                  <a:pt x="1000654" y="127000"/>
                  <a:pt x="955675" y="120650"/>
                </a:cubicBezTo>
                <a:cubicBezTo>
                  <a:pt x="910696" y="114300"/>
                  <a:pt x="880004" y="110596"/>
                  <a:pt x="765175" y="107950"/>
                </a:cubicBezTo>
                <a:cubicBezTo>
                  <a:pt x="650346" y="105304"/>
                  <a:pt x="373062" y="106362"/>
                  <a:pt x="266700" y="104775"/>
                </a:cubicBezTo>
                <a:cubicBezTo>
                  <a:pt x="160338" y="103188"/>
                  <a:pt x="162454" y="102658"/>
                  <a:pt x="127000" y="98425"/>
                </a:cubicBezTo>
                <a:cubicBezTo>
                  <a:pt x="91546" y="94192"/>
                  <a:pt x="72496" y="88371"/>
                  <a:pt x="53975" y="79375"/>
                </a:cubicBezTo>
                <a:cubicBezTo>
                  <a:pt x="35454" y="70379"/>
                  <a:pt x="24871" y="57679"/>
                  <a:pt x="15875" y="44450"/>
                </a:cubicBezTo>
                <a:cubicBezTo>
                  <a:pt x="6879" y="31221"/>
                  <a:pt x="3439" y="15610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5" name="任意形状 474">
            <a:extLst>
              <a:ext uri="{FF2B5EF4-FFF2-40B4-BE49-F238E27FC236}">
                <a16:creationId xmlns:a16="http://schemas.microsoft.com/office/drawing/2014/main" id="{93CBD417-B71D-9A4C-8E7E-983374FB70C4}"/>
              </a:ext>
            </a:extLst>
          </p:cNvPr>
          <p:cNvSpPr/>
          <p:nvPr/>
        </p:nvSpPr>
        <p:spPr>
          <a:xfrm>
            <a:off x="7700965" y="2726559"/>
            <a:ext cx="230390" cy="158027"/>
          </a:xfrm>
          <a:custGeom>
            <a:avLst/>
            <a:gdLst>
              <a:gd name="connsiteX0" fmla="*/ 0 w 340589"/>
              <a:gd name="connsiteY0" fmla="*/ 222250 h 222250"/>
              <a:gd name="connsiteX1" fmla="*/ 25400 w 340589"/>
              <a:gd name="connsiteY1" fmla="*/ 120650 h 222250"/>
              <a:gd name="connsiteX2" fmla="*/ 79375 w 340589"/>
              <a:gd name="connsiteY2" fmla="*/ 76200 h 222250"/>
              <a:gd name="connsiteX3" fmla="*/ 196850 w 340589"/>
              <a:gd name="connsiteY3" fmla="*/ 66675 h 222250"/>
              <a:gd name="connsiteX4" fmla="*/ 250825 w 340589"/>
              <a:gd name="connsiteY4" fmla="*/ 66675 h 222250"/>
              <a:gd name="connsiteX5" fmla="*/ 307975 w 340589"/>
              <a:gd name="connsiteY5" fmla="*/ 50800 h 222250"/>
              <a:gd name="connsiteX6" fmla="*/ 336550 w 340589"/>
              <a:gd name="connsiteY6" fmla="*/ 22225 h 222250"/>
              <a:gd name="connsiteX7" fmla="*/ 339725 w 340589"/>
              <a:gd name="connsiteY7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589" h="222250">
                <a:moveTo>
                  <a:pt x="0" y="222250"/>
                </a:moveTo>
                <a:cubicBezTo>
                  <a:pt x="6085" y="183621"/>
                  <a:pt x="12171" y="144992"/>
                  <a:pt x="25400" y="120650"/>
                </a:cubicBezTo>
                <a:cubicBezTo>
                  <a:pt x="38629" y="96308"/>
                  <a:pt x="50800" y="85196"/>
                  <a:pt x="79375" y="76200"/>
                </a:cubicBezTo>
                <a:cubicBezTo>
                  <a:pt x="107950" y="67204"/>
                  <a:pt x="168275" y="68262"/>
                  <a:pt x="196850" y="66675"/>
                </a:cubicBezTo>
                <a:cubicBezTo>
                  <a:pt x="225425" y="65087"/>
                  <a:pt x="232304" y="69321"/>
                  <a:pt x="250825" y="66675"/>
                </a:cubicBezTo>
                <a:cubicBezTo>
                  <a:pt x="269346" y="64029"/>
                  <a:pt x="293688" y="58208"/>
                  <a:pt x="307975" y="50800"/>
                </a:cubicBezTo>
                <a:cubicBezTo>
                  <a:pt x="322262" y="43392"/>
                  <a:pt x="331258" y="30692"/>
                  <a:pt x="336550" y="22225"/>
                </a:cubicBezTo>
                <a:cubicBezTo>
                  <a:pt x="341842" y="13758"/>
                  <a:pt x="340783" y="6879"/>
                  <a:pt x="33972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7" name="任意形状 476">
            <a:extLst>
              <a:ext uri="{FF2B5EF4-FFF2-40B4-BE49-F238E27FC236}">
                <a16:creationId xmlns:a16="http://schemas.microsoft.com/office/drawing/2014/main" id="{415DFFBC-14EF-1849-A962-A60F74D43CF3}"/>
              </a:ext>
            </a:extLst>
          </p:cNvPr>
          <p:cNvSpPr/>
          <p:nvPr/>
        </p:nvSpPr>
        <p:spPr>
          <a:xfrm>
            <a:off x="7712649" y="1489175"/>
            <a:ext cx="286185" cy="198476"/>
          </a:xfrm>
          <a:custGeom>
            <a:avLst/>
            <a:gdLst>
              <a:gd name="connsiteX0" fmla="*/ 0 w 490984"/>
              <a:gd name="connsiteY0" fmla="*/ 319815 h 319815"/>
              <a:gd name="connsiteX1" fmla="*/ 36036 w 490984"/>
              <a:gd name="connsiteY1" fmla="*/ 216213 h 319815"/>
              <a:gd name="connsiteX2" fmla="*/ 148647 w 490984"/>
              <a:gd name="connsiteY2" fmla="*/ 162160 h 319815"/>
              <a:gd name="connsiteX3" fmla="*/ 310806 w 490984"/>
              <a:gd name="connsiteY3" fmla="*/ 144142 h 319815"/>
              <a:gd name="connsiteX4" fmla="*/ 427922 w 490984"/>
              <a:gd name="connsiteY4" fmla="*/ 121620 h 319815"/>
              <a:gd name="connsiteX5" fmla="*/ 477470 w 490984"/>
              <a:gd name="connsiteY5" fmla="*/ 67567 h 319815"/>
              <a:gd name="connsiteX6" fmla="*/ 490984 w 490984"/>
              <a:gd name="connsiteY6" fmla="*/ 0 h 31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84" h="319815">
                <a:moveTo>
                  <a:pt x="0" y="319815"/>
                </a:moveTo>
                <a:cubicBezTo>
                  <a:pt x="5631" y="281152"/>
                  <a:pt x="11262" y="242489"/>
                  <a:pt x="36036" y="216213"/>
                </a:cubicBezTo>
                <a:cubicBezTo>
                  <a:pt x="60810" y="189937"/>
                  <a:pt x="102852" y="174172"/>
                  <a:pt x="148647" y="162160"/>
                </a:cubicBezTo>
                <a:cubicBezTo>
                  <a:pt x="194442" y="150148"/>
                  <a:pt x="264260" y="150899"/>
                  <a:pt x="310806" y="144142"/>
                </a:cubicBezTo>
                <a:cubicBezTo>
                  <a:pt x="357352" y="137385"/>
                  <a:pt x="400145" y="134382"/>
                  <a:pt x="427922" y="121620"/>
                </a:cubicBezTo>
                <a:cubicBezTo>
                  <a:pt x="455699" y="108858"/>
                  <a:pt x="466960" y="87837"/>
                  <a:pt x="477470" y="67567"/>
                </a:cubicBezTo>
                <a:cubicBezTo>
                  <a:pt x="487980" y="47297"/>
                  <a:pt x="489482" y="23648"/>
                  <a:pt x="490984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80" name="任意形状 479">
            <a:extLst>
              <a:ext uri="{FF2B5EF4-FFF2-40B4-BE49-F238E27FC236}">
                <a16:creationId xmlns:a16="http://schemas.microsoft.com/office/drawing/2014/main" id="{F26734D3-3BB9-D54A-8B27-EB82D4F78D6F}"/>
              </a:ext>
            </a:extLst>
          </p:cNvPr>
          <p:cNvSpPr/>
          <p:nvPr/>
        </p:nvSpPr>
        <p:spPr>
          <a:xfrm>
            <a:off x="7700492" y="2424530"/>
            <a:ext cx="469806" cy="168436"/>
          </a:xfrm>
          <a:custGeom>
            <a:avLst/>
            <a:gdLst>
              <a:gd name="connsiteX0" fmla="*/ 0 w 695509"/>
              <a:gd name="connsiteY0" fmla="*/ 250666 h 250666"/>
              <a:gd name="connsiteX1" fmla="*/ 42366 w 695509"/>
              <a:gd name="connsiteY1" fmla="*/ 137690 h 250666"/>
              <a:gd name="connsiteX2" fmla="*/ 123568 w 695509"/>
              <a:gd name="connsiteY2" fmla="*/ 60019 h 250666"/>
              <a:gd name="connsiteX3" fmla="*/ 218891 w 695509"/>
              <a:gd name="connsiteY3" fmla="*/ 28244 h 250666"/>
              <a:gd name="connsiteX4" fmla="*/ 338928 w 695509"/>
              <a:gd name="connsiteY4" fmla="*/ 10592 h 250666"/>
              <a:gd name="connsiteX5" fmla="*/ 533106 w 695509"/>
              <a:gd name="connsiteY5" fmla="*/ 3531 h 250666"/>
              <a:gd name="connsiteX6" fmla="*/ 695509 w 695509"/>
              <a:gd name="connsiteY6" fmla="*/ 0 h 2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509" h="250666">
                <a:moveTo>
                  <a:pt x="0" y="250666"/>
                </a:moveTo>
                <a:cubicBezTo>
                  <a:pt x="10885" y="210065"/>
                  <a:pt x="21771" y="169464"/>
                  <a:pt x="42366" y="137690"/>
                </a:cubicBezTo>
                <a:cubicBezTo>
                  <a:pt x="62961" y="105916"/>
                  <a:pt x="94147" y="78260"/>
                  <a:pt x="123568" y="60019"/>
                </a:cubicBezTo>
                <a:cubicBezTo>
                  <a:pt x="152989" y="41778"/>
                  <a:pt x="182998" y="36482"/>
                  <a:pt x="218891" y="28244"/>
                </a:cubicBezTo>
                <a:cubicBezTo>
                  <a:pt x="254784" y="20006"/>
                  <a:pt x="286559" y="14711"/>
                  <a:pt x="338928" y="10592"/>
                </a:cubicBezTo>
                <a:cubicBezTo>
                  <a:pt x="391297" y="6473"/>
                  <a:pt x="533106" y="3531"/>
                  <a:pt x="533106" y="3531"/>
                </a:cubicBezTo>
                <a:lnTo>
                  <a:pt x="695509" y="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81" name="任意形状 480">
            <a:extLst>
              <a:ext uri="{FF2B5EF4-FFF2-40B4-BE49-F238E27FC236}">
                <a16:creationId xmlns:a16="http://schemas.microsoft.com/office/drawing/2014/main" id="{AF406E82-A15D-5C43-A8D8-F4C7E16A56EE}"/>
              </a:ext>
            </a:extLst>
          </p:cNvPr>
          <p:cNvSpPr/>
          <p:nvPr/>
        </p:nvSpPr>
        <p:spPr>
          <a:xfrm>
            <a:off x="8171226" y="2338270"/>
            <a:ext cx="463589" cy="89606"/>
          </a:xfrm>
          <a:custGeom>
            <a:avLst/>
            <a:gdLst>
              <a:gd name="connsiteX0" fmla="*/ 0 w 681318"/>
              <a:gd name="connsiteY0" fmla="*/ 129988 h 135333"/>
              <a:gd name="connsiteX1" fmla="*/ 147918 w 681318"/>
              <a:gd name="connsiteY1" fmla="*/ 134471 h 135333"/>
              <a:gd name="connsiteX2" fmla="*/ 277906 w 681318"/>
              <a:gd name="connsiteY2" fmla="*/ 134471 h 135333"/>
              <a:gd name="connsiteX3" fmla="*/ 389965 w 681318"/>
              <a:gd name="connsiteY3" fmla="*/ 125506 h 135333"/>
              <a:gd name="connsiteX4" fmla="*/ 470647 w 681318"/>
              <a:gd name="connsiteY4" fmla="*/ 107577 h 135333"/>
              <a:gd name="connsiteX5" fmla="*/ 555812 w 681318"/>
              <a:gd name="connsiteY5" fmla="*/ 71718 h 135333"/>
              <a:gd name="connsiteX6" fmla="*/ 681318 w 681318"/>
              <a:gd name="connsiteY6" fmla="*/ 0 h 135333"/>
              <a:gd name="connsiteX7" fmla="*/ 681318 w 681318"/>
              <a:gd name="connsiteY7" fmla="*/ 0 h 13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318" h="135333">
                <a:moveTo>
                  <a:pt x="0" y="129988"/>
                </a:moveTo>
                <a:lnTo>
                  <a:pt x="147918" y="134471"/>
                </a:lnTo>
                <a:cubicBezTo>
                  <a:pt x="194236" y="135218"/>
                  <a:pt x="237565" y="135965"/>
                  <a:pt x="277906" y="134471"/>
                </a:cubicBezTo>
                <a:cubicBezTo>
                  <a:pt x="318247" y="132977"/>
                  <a:pt x="357842" y="129988"/>
                  <a:pt x="389965" y="125506"/>
                </a:cubicBezTo>
                <a:cubicBezTo>
                  <a:pt x="422089" y="121024"/>
                  <a:pt x="443006" y="116542"/>
                  <a:pt x="470647" y="107577"/>
                </a:cubicBezTo>
                <a:cubicBezTo>
                  <a:pt x="498288" y="98612"/>
                  <a:pt x="520700" y="89647"/>
                  <a:pt x="555812" y="71718"/>
                </a:cubicBezTo>
                <a:cubicBezTo>
                  <a:pt x="590924" y="53788"/>
                  <a:pt x="681318" y="0"/>
                  <a:pt x="681318" y="0"/>
                </a:cubicBezTo>
                <a:lnTo>
                  <a:pt x="681318" y="0"/>
                </a:lnTo>
              </a:path>
            </a:pathLst>
          </a:cu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82" name="任意形状 481">
            <a:extLst>
              <a:ext uri="{FF2B5EF4-FFF2-40B4-BE49-F238E27FC236}">
                <a16:creationId xmlns:a16="http://schemas.microsoft.com/office/drawing/2014/main" id="{639741C3-B920-EB4B-B393-1426598C1DFB}"/>
              </a:ext>
            </a:extLst>
          </p:cNvPr>
          <p:cNvSpPr/>
          <p:nvPr/>
        </p:nvSpPr>
        <p:spPr>
          <a:xfrm>
            <a:off x="7529683" y="2033185"/>
            <a:ext cx="108806" cy="108807"/>
          </a:xfrm>
          <a:custGeom>
            <a:avLst/>
            <a:gdLst>
              <a:gd name="connsiteX0" fmla="*/ 152400 w 152400"/>
              <a:gd name="connsiteY0" fmla="*/ 165100 h 165100"/>
              <a:gd name="connsiteX1" fmla="*/ 136525 w 152400"/>
              <a:gd name="connsiteY1" fmla="*/ 76200 h 165100"/>
              <a:gd name="connsiteX2" fmla="*/ 85725 w 152400"/>
              <a:gd name="connsiteY2" fmla="*/ 22225 h 165100"/>
              <a:gd name="connsiteX3" fmla="*/ 0 w 152400"/>
              <a:gd name="connsiteY3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65100">
                <a:moveTo>
                  <a:pt x="152400" y="165100"/>
                </a:moveTo>
                <a:cubicBezTo>
                  <a:pt x="150018" y="132556"/>
                  <a:pt x="147637" y="100012"/>
                  <a:pt x="136525" y="76200"/>
                </a:cubicBezTo>
                <a:cubicBezTo>
                  <a:pt x="125412" y="52387"/>
                  <a:pt x="108479" y="34925"/>
                  <a:pt x="85725" y="22225"/>
                </a:cubicBezTo>
                <a:cubicBezTo>
                  <a:pt x="62971" y="9525"/>
                  <a:pt x="31485" y="4762"/>
                  <a:pt x="0" y="0"/>
                </a:cubicBezTo>
              </a:path>
            </a:pathLst>
          </a:cu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 dirty="0"/>
          </a:p>
        </p:txBody>
      </p:sp>
      <p:sp>
        <p:nvSpPr>
          <p:cNvPr id="324" name="圆角矩形 224">
            <a:extLst>
              <a:ext uri="{FF2B5EF4-FFF2-40B4-BE49-F238E27FC236}">
                <a16:creationId xmlns:a16="http://schemas.microsoft.com/office/drawing/2014/main" id="{F244A191-5209-E447-A9D7-87BC7C437852}"/>
              </a:ext>
            </a:extLst>
          </p:cNvPr>
          <p:cNvSpPr/>
          <p:nvPr/>
        </p:nvSpPr>
        <p:spPr>
          <a:xfrm>
            <a:off x="6700005" y="739631"/>
            <a:ext cx="244735" cy="137201"/>
          </a:xfrm>
          <a:prstGeom prst="round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rPr>
              <a:t>Bard</a:t>
            </a:r>
          </a:p>
        </p:txBody>
      </p:sp>
      <p:pic>
        <p:nvPicPr>
          <p:cNvPr id="342" name="图形 341">
            <a:extLst>
              <a:ext uri="{FF2B5EF4-FFF2-40B4-BE49-F238E27FC236}">
                <a16:creationId xmlns:a16="http://schemas.microsoft.com/office/drawing/2014/main" id="{297E7066-F821-7245-BCDF-C1D5E0B6306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6954751" y="742655"/>
            <a:ext cx="119836" cy="124935"/>
          </a:xfrm>
          <a:prstGeom prst="rect">
            <a:avLst/>
          </a:prstGeom>
        </p:spPr>
      </p:pic>
      <p:sp>
        <p:nvSpPr>
          <p:cNvPr id="488" name="任意形状 487">
            <a:extLst>
              <a:ext uri="{FF2B5EF4-FFF2-40B4-BE49-F238E27FC236}">
                <a16:creationId xmlns:a16="http://schemas.microsoft.com/office/drawing/2014/main" id="{BCFF7FA1-086E-1744-81F4-96A5B051E0BC}"/>
              </a:ext>
            </a:extLst>
          </p:cNvPr>
          <p:cNvSpPr/>
          <p:nvPr/>
        </p:nvSpPr>
        <p:spPr>
          <a:xfrm>
            <a:off x="6819987" y="876405"/>
            <a:ext cx="828773" cy="290547"/>
          </a:xfrm>
          <a:custGeom>
            <a:avLst/>
            <a:gdLst>
              <a:gd name="connsiteX0" fmla="*/ 1212111 w 1212111"/>
              <a:gd name="connsiteY0" fmla="*/ 382773 h 382773"/>
              <a:gd name="connsiteX1" fmla="*/ 1190846 w 1212111"/>
              <a:gd name="connsiteY1" fmla="*/ 276447 h 382773"/>
              <a:gd name="connsiteX2" fmla="*/ 1134139 w 1212111"/>
              <a:gd name="connsiteY2" fmla="*/ 205563 h 382773"/>
              <a:gd name="connsiteX3" fmla="*/ 1006548 w 1212111"/>
              <a:gd name="connsiteY3" fmla="*/ 163033 h 382773"/>
              <a:gd name="connsiteX4" fmla="*/ 588334 w 1212111"/>
              <a:gd name="connsiteY4" fmla="*/ 141768 h 382773"/>
              <a:gd name="connsiteX5" fmla="*/ 262269 w 1212111"/>
              <a:gd name="connsiteY5" fmla="*/ 141768 h 382773"/>
              <a:gd name="connsiteX6" fmla="*/ 99237 w 1212111"/>
              <a:gd name="connsiteY6" fmla="*/ 113414 h 382773"/>
              <a:gd name="connsiteX7" fmla="*/ 49618 w 1212111"/>
              <a:gd name="connsiteY7" fmla="*/ 85061 h 382773"/>
              <a:gd name="connsiteX8" fmla="*/ 21265 w 1212111"/>
              <a:gd name="connsiteY8" fmla="*/ 49619 h 382773"/>
              <a:gd name="connsiteX9" fmla="*/ 0 w 1212111"/>
              <a:gd name="connsiteY9" fmla="*/ 0 h 38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2111" h="382773">
                <a:moveTo>
                  <a:pt x="1212111" y="382773"/>
                </a:moveTo>
                <a:cubicBezTo>
                  <a:pt x="1207976" y="344377"/>
                  <a:pt x="1203841" y="305982"/>
                  <a:pt x="1190846" y="276447"/>
                </a:cubicBezTo>
                <a:cubicBezTo>
                  <a:pt x="1177851" y="246912"/>
                  <a:pt x="1164855" y="224465"/>
                  <a:pt x="1134139" y="205563"/>
                </a:cubicBezTo>
                <a:cubicBezTo>
                  <a:pt x="1103423" y="186661"/>
                  <a:pt x="1097515" y="173665"/>
                  <a:pt x="1006548" y="163033"/>
                </a:cubicBezTo>
                <a:cubicBezTo>
                  <a:pt x="915581" y="152401"/>
                  <a:pt x="712380" y="145312"/>
                  <a:pt x="588334" y="141768"/>
                </a:cubicBezTo>
                <a:cubicBezTo>
                  <a:pt x="464287" y="138224"/>
                  <a:pt x="343785" y="146494"/>
                  <a:pt x="262269" y="141768"/>
                </a:cubicBezTo>
                <a:cubicBezTo>
                  <a:pt x="180753" y="137042"/>
                  <a:pt x="134679" y="122865"/>
                  <a:pt x="99237" y="113414"/>
                </a:cubicBezTo>
                <a:cubicBezTo>
                  <a:pt x="63795" y="103963"/>
                  <a:pt x="62613" y="95693"/>
                  <a:pt x="49618" y="85061"/>
                </a:cubicBezTo>
                <a:cubicBezTo>
                  <a:pt x="36623" y="74428"/>
                  <a:pt x="29535" y="63796"/>
                  <a:pt x="21265" y="49619"/>
                </a:cubicBezTo>
                <a:cubicBezTo>
                  <a:pt x="12995" y="35442"/>
                  <a:pt x="6497" y="17721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93" name="任意形状 492">
            <a:extLst>
              <a:ext uri="{FF2B5EF4-FFF2-40B4-BE49-F238E27FC236}">
                <a16:creationId xmlns:a16="http://schemas.microsoft.com/office/drawing/2014/main" id="{4220B7D1-63D3-014C-9B86-6F301868D33C}"/>
              </a:ext>
            </a:extLst>
          </p:cNvPr>
          <p:cNvSpPr/>
          <p:nvPr/>
        </p:nvSpPr>
        <p:spPr>
          <a:xfrm>
            <a:off x="7273439" y="2281403"/>
            <a:ext cx="355436" cy="66128"/>
          </a:xfrm>
          <a:custGeom>
            <a:avLst/>
            <a:gdLst>
              <a:gd name="connsiteX0" fmla="*/ 528958 w 528958"/>
              <a:gd name="connsiteY0" fmla="*/ 98411 h 98411"/>
              <a:gd name="connsiteX1" fmla="*/ 483853 w 528958"/>
              <a:gd name="connsiteY1" fmla="*/ 41005 h 98411"/>
              <a:gd name="connsiteX2" fmla="*/ 410045 w 528958"/>
              <a:gd name="connsiteY2" fmla="*/ 20503 h 98411"/>
              <a:gd name="connsiteX3" fmla="*/ 250127 w 528958"/>
              <a:gd name="connsiteY3" fmla="*/ 8201 h 98411"/>
              <a:gd name="connsiteX4" fmla="*/ 0 w 528958"/>
              <a:gd name="connsiteY4" fmla="*/ 0 h 9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8" h="98411">
                <a:moveTo>
                  <a:pt x="528958" y="98411"/>
                </a:moveTo>
                <a:cubicBezTo>
                  <a:pt x="516315" y="76200"/>
                  <a:pt x="503672" y="53990"/>
                  <a:pt x="483853" y="41005"/>
                </a:cubicBezTo>
                <a:cubicBezTo>
                  <a:pt x="464034" y="28020"/>
                  <a:pt x="448999" y="25970"/>
                  <a:pt x="410045" y="20503"/>
                </a:cubicBezTo>
                <a:cubicBezTo>
                  <a:pt x="371091" y="15036"/>
                  <a:pt x="318468" y="11618"/>
                  <a:pt x="250127" y="8201"/>
                </a:cubicBezTo>
                <a:cubicBezTo>
                  <a:pt x="181786" y="4784"/>
                  <a:pt x="90893" y="2392"/>
                  <a:pt x="0" y="0"/>
                </a:cubicBezTo>
              </a:path>
            </a:pathLst>
          </a:cu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94" name="任意形状 493">
            <a:extLst>
              <a:ext uri="{FF2B5EF4-FFF2-40B4-BE49-F238E27FC236}">
                <a16:creationId xmlns:a16="http://schemas.microsoft.com/office/drawing/2014/main" id="{DD911193-C3B2-E14A-AA1E-51BF12D98E4B}"/>
              </a:ext>
            </a:extLst>
          </p:cNvPr>
          <p:cNvSpPr/>
          <p:nvPr/>
        </p:nvSpPr>
        <p:spPr>
          <a:xfrm>
            <a:off x="7359194" y="3000816"/>
            <a:ext cx="265279" cy="99969"/>
          </a:xfrm>
          <a:custGeom>
            <a:avLst/>
            <a:gdLst>
              <a:gd name="connsiteX0" fmla="*/ 397042 w 397042"/>
              <a:gd name="connsiteY0" fmla="*/ 118235 h 118235"/>
              <a:gd name="connsiteX1" fmla="*/ 360947 w 397042"/>
              <a:gd name="connsiteY1" fmla="*/ 50056 h 118235"/>
              <a:gd name="connsiteX2" fmla="*/ 300789 w 397042"/>
              <a:gd name="connsiteY2" fmla="*/ 21982 h 118235"/>
              <a:gd name="connsiteX3" fmla="*/ 172452 w 397042"/>
              <a:gd name="connsiteY3" fmla="*/ 1929 h 118235"/>
              <a:gd name="connsiteX4" fmla="*/ 0 w 397042"/>
              <a:gd name="connsiteY4" fmla="*/ 1929 h 1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042" h="118235">
                <a:moveTo>
                  <a:pt x="397042" y="118235"/>
                </a:moveTo>
                <a:cubicBezTo>
                  <a:pt x="387015" y="92166"/>
                  <a:pt x="376989" y="66098"/>
                  <a:pt x="360947" y="50056"/>
                </a:cubicBezTo>
                <a:cubicBezTo>
                  <a:pt x="344905" y="34014"/>
                  <a:pt x="332205" y="30003"/>
                  <a:pt x="300789" y="21982"/>
                </a:cubicBezTo>
                <a:cubicBezTo>
                  <a:pt x="269373" y="13961"/>
                  <a:pt x="222583" y="5271"/>
                  <a:pt x="172452" y="1929"/>
                </a:cubicBezTo>
                <a:cubicBezTo>
                  <a:pt x="122321" y="-1413"/>
                  <a:pt x="61160" y="258"/>
                  <a:pt x="0" y="1929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48" name="任意形状 347">
            <a:extLst>
              <a:ext uri="{FF2B5EF4-FFF2-40B4-BE49-F238E27FC236}">
                <a16:creationId xmlns:a16="http://schemas.microsoft.com/office/drawing/2014/main" id="{E86B5BE4-5FBC-EA43-B1A4-C043BA1BC751}"/>
              </a:ext>
            </a:extLst>
          </p:cNvPr>
          <p:cNvSpPr/>
          <p:nvPr/>
        </p:nvSpPr>
        <p:spPr>
          <a:xfrm>
            <a:off x="6735643" y="1763621"/>
            <a:ext cx="882793" cy="1387757"/>
          </a:xfrm>
          <a:custGeom>
            <a:avLst/>
            <a:gdLst>
              <a:gd name="connsiteX0" fmla="*/ 1294228 w 1299272"/>
              <a:gd name="connsiteY0" fmla="*/ 2124221 h 2124221"/>
              <a:gd name="connsiteX1" fmla="*/ 1280160 w 1299272"/>
              <a:gd name="connsiteY1" fmla="*/ 1983544 h 2124221"/>
              <a:gd name="connsiteX2" fmla="*/ 1139483 w 1299272"/>
              <a:gd name="connsiteY2" fmla="*/ 1913206 h 2124221"/>
              <a:gd name="connsiteX3" fmla="*/ 618978 w 1299272"/>
              <a:gd name="connsiteY3" fmla="*/ 1885071 h 2124221"/>
              <a:gd name="connsiteX4" fmla="*/ 351692 w 1299272"/>
              <a:gd name="connsiteY4" fmla="*/ 1702191 h 2124221"/>
              <a:gd name="connsiteX5" fmla="*/ 140677 w 1299272"/>
              <a:gd name="connsiteY5" fmla="*/ 1252024 h 2124221"/>
              <a:gd name="connsiteX6" fmla="*/ 28135 w 1299272"/>
              <a:gd name="connsiteY6" fmla="*/ 520504 h 2124221"/>
              <a:gd name="connsiteX7" fmla="*/ 0 w 1299272"/>
              <a:gd name="connsiteY7" fmla="*/ 0 h 212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272" h="2124221">
                <a:moveTo>
                  <a:pt x="1294228" y="2124221"/>
                </a:moveTo>
                <a:cubicBezTo>
                  <a:pt x="1300089" y="2071467"/>
                  <a:pt x="1305951" y="2018713"/>
                  <a:pt x="1280160" y="1983544"/>
                </a:cubicBezTo>
                <a:cubicBezTo>
                  <a:pt x="1254369" y="1948375"/>
                  <a:pt x="1249680" y="1929618"/>
                  <a:pt x="1139483" y="1913206"/>
                </a:cubicBezTo>
                <a:cubicBezTo>
                  <a:pt x="1029286" y="1896794"/>
                  <a:pt x="750276" y="1920240"/>
                  <a:pt x="618978" y="1885071"/>
                </a:cubicBezTo>
                <a:cubicBezTo>
                  <a:pt x="487679" y="1849902"/>
                  <a:pt x="431409" y="1807699"/>
                  <a:pt x="351692" y="1702191"/>
                </a:cubicBezTo>
                <a:cubicBezTo>
                  <a:pt x="271975" y="1596683"/>
                  <a:pt x="194603" y="1448972"/>
                  <a:pt x="140677" y="1252024"/>
                </a:cubicBezTo>
                <a:cubicBezTo>
                  <a:pt x="86751" y="1055076"/>
                  <a:pt x="51581" y="729175"/>
                  <a:pt x="28135" y="520504"/>
                </a:cubicBezTo>
                <a:cubicBezTo>
                  <a:pt x="4689" y="311833"/>
                  <a:pt x="2344" y="155916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95" name="任意形状 494">
            <a:extLst>
              <a:ext uri="{FF2B5EF4-FFF2-40B4-BE49-F238E27FC236}">
                <a16:creationId xmlns:a16="http://schemas.microsoft.com/office/drawing/2014/main" id="{B0F903E4-1E41-0C44-AA47-BB687E93A05E}"/>
              </a:ext>
            </a:extLst>
          </p:cNvPr>
          <p:cNvSpPr/>
          <p:nvPr/>
        </p:nvSpPr>
        <p:spPr>
          <a:xfrm>
            <a:off x="6882508" y="2706832"/>
            <a:ext cx="490872" cy="298751"/>
          </a:xfrm>
          <a:custGeom>
            <a:avLst/>
            <a:gdLst>
              <a:gd name="connsiteX0" fmla="*/ 717884 w 717884"/>
              <a:gd name="connsiteY0" fmla="*/ 417095 h 418252"/>
              <a:gd name="connsiteX1" fmla="*/ 557463 w 717884"/>
              <a:gd name="connsiteY1" fmla="*/ 417095 h 418252"/>
              <a:gd name="connsiteX2" fmla="*/ 457200 w 717884"/>
              <a:gd name="connsiteY2" fmla="*/ 405063 h 418252"/>
              <a:gd name="connsiteX3" fmla="*/ 340895 w 717884"/>
              <a:gd name="connsiteY3" fmla="*/ 381000 h 418252"/>
              <a:gd name="connsiteX4" fmla="*/ 248653 w 717884"/>
              <a:gd name="connsiteY4" fmla="*/ 332874 h 418252"/>
              <a:gd name="connsiteX5" fmla="*/ 156411 w 717884"/>
              <a:gd name="connsiteY5" fmla="*/ 256674 h 418252"/>
              <a:gd name="connsiteX6" fmla="*/ 68179 w 717884"/>
              <a:gd name="connsiteY6" fmla="*/ 136358 h 418252"/>
              <a:gd name="connsiteX7" fmla="*/ 0 w 717884"/>
              <a:gd name="connsiteY7" fmla="*/ 0 h 4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884" h="418252">
                <a:moveTo>
                  <a:pt x="717884" y="417095"/>
                </a:moveTo>
                <a:cubicBezTo>
                  <a:pt x="659397" y="418097"/>
                  <a:pt x="600910" y="419100"/>
                  <a:pt x="557463" y="417095"/>
                </a:cubicBezTo>
                <a:cubicBezTo>
                  <a:pt x="514016" y="415090"/>
                  <a:pt x="493295" y="411079"/>
                  <a:pt x="457200" y="405063"/>
                </a:cubicBezTo>
                <a:cubicBezTo>
                  <a:pt x="421105" y="399047"/>
                  <a:pt x="375653" y="393031"/>
                  <a:pt x="340895" y="381000"/>
                </a:cubicBezTo>
                <a:cubicBezTo>
                  <a:pt x="306137" y="368968"/>
                  <a:pt x="279400" y="353595"/>
                  <a:pt x="248653" y="332874"/>
                </a:cubicBezTo>
                <a:cubicBezTo>
                  <a:pt x="217906" y="312153"/>
                  <a:pt x="186490" y="289427"/>
                  <a:pt x="156411" y="256674"/>
                </a:cubicBezTo>
                <a:cubicBezTo>
                  <a:pt x="126332" y="223921"/>
                  <a:pt x="94248" y="179137"/>
                  <a:pt x="68179" y="136358"/>
                </a:cubicBezTo>
                <a:cubicBezTo>
                  <a:pt x="42110" y="93579"/>
                  <a:pt x="21055" y="46789"/>
                  <a:pt x="0" y="0"/>
                </a:cubicBezTo>
              </a:path>
            </a:pathLst>
          </a:cu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98" name="任意形状 497">
            <a:extLst>
              <a:ext uri="{FF2B5EF4-FFF2-40B4-BE49-F238E27FC236}">
                <a16:creationId xmlns:a16="http://schemas.microsoft.com/office/drawing/2014/main" id="{F0714C14-2967-CF46-BF27-E8ACDE0572F5}"/>
              </a:ext>
            </a:extLst>
          </p:cNvPr>
          <p:cNvSpPr/>
          <p:nvPr/>
        </p:nvSpPr>
        <p:spPr>
          <a:xfrm>
            <a:off x="4995613" y="4297234"/>
            <a:ext cx="353676" cy="393517"/>
          </a:xfrm>
          <a:custGeom>
            <a:avLst/>
            <a:gdLst>
              <a:gd name="connsiteX0" fmla="*/ 0 w 526339"/>
              <a:gd name="connsiteY0" fmla="*/ 573630 h 585630"/>
              <a:gd name="connsiteX1" fmla="*/ 159026 w 526339"/>
              <a:gd name="connsiteY1" fmla="*/ 584989 h 585630"/>
              <a:gd name="connsiteX2" fmla="*/ 266937 w 526339"/>
              <a:gd name="connsiteY2" fmla="*/ 556592 h 585630"/>
              <a:gd name="connsiteX3" fmla="*/ 352129 w 526339"/>
              <a:gd name="connsiteY3" fmla="*/ 511156 h 585630"/>
              <a:gd name="connsiteX4" fmla="*/ 420283 w 526339"/>
              <a:gd name="connsiteY4" fmla="*/ 448681 h 585630"/>
              <a:gd name="connsiteX5" fmla="*/ 482758 w 526339"/>
              <a:gd name="connsiteY5" fmla="*/ 352130 h 585630"/>
              <a:gd name="connsiteX6" fmla="*/ 522514 w 526339"/>
              <a:gd name="connsiteY6" fmla="*/ 238540 h 585630"/>
              <a:gd name="connsiteX7" fmla="*/ 522514 w 526339"/>
              <a:gd name="connsiteY7" fmla="*/ 0 h 58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339" h="585630">
                <a:moveTo>
                  <a:pt x="0" y="573630"/>
                </a:moveTo>
                <a:cubicBezTo>
                  <a:pt x="57268" y="580729"/>
                  <a:pt x="114537" y="587829"/>
                  <a:pt x="159026" y="584989"/>
                </a:cubicBezTo>
                <a:cubicBezTo>
                  <a:pt x="203515" y="582149"/>
                  <a:pt x="234753" y="568897"/>
                  <a:pt x="266937" y="556592"/>
                </a:cubicBezTo>
                <a:cubicBezTo>
                  <a:pt x="299121" y="544287"/>
                  <a:pt x="326571" y="529141"/>
                  <a:pt x="352129" y="511156"/>
                </a:cubicBezTo>
                <a:cubicBezTo>
                  <a:pt x="377687" y="493171"/>
                  <a:pt x="398512" y="475185"/>
                  <a:pt x="420283" y="448681"/>
                </a:cubicBezTo>
                <a:cubicBezTo>
                  <a:pt x="442054" y="422177"/>
                  <a:pt x="465720" y="387153"/>
                  <a:pt x="482758" y="352130"/>
                </a:cubicBezTo>
                <a:cubicBezTo>
                  <a:pt x="499797" y="317106"/>
                  <a:pt x="515888" y="297228"/>
                  <a:pt x="522514" y="238540"/>
                </a:cubicBezTo>
                <a:cubicBezTo>
                  <a:pt x="529140" y="179852"/>
                  <a:pt x="525827" y="89926"/>
                  <a:pt x="522514" y="0"/>
                </a:cubicBezTo>
              </a:path>
            </a:pathLst>
          </a:custGeom>
          <a:noFill/>
          <a:ln w="38100">
            <a:solidFill>
              <a:srgbClr val="87A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99" name="任意形状 498">
            <a:extLst>
              <a:ext uri="{FF2B5EF4-FFF2-40B4-BE49-F238E27FC236}">
                <a16:creationId xmlns:a16="http://schemas.microsoft.com/office/drawing/2014/main" id="{DC5FEA88-5316-2740-94B3-D41977BD5D88}"/>
              </a:ext>
            </a:extLst>
          </p:cNvPr>
          <p:cNvSpPr/>
          <p:nvPr/>
        </p:nvSpPr>
        <p:spPr>
          <a:xfrm>
            <a:off x="4832993" y="2304134"/>
            <a:ext cx="85338" cy="75098"/>
          </a:xfrm>
          <a:custGeom>
            <a:avLst/>
            <a:gdLst>
              <a:gd name="connsiteX0" fmla="*/ 0 w 127000"/>
              <a:gd name="connsiteY0" fmla="*/ 111760 h 111760"/>
              <a:gd name="connsiteX1" fmla="*/ 45720 w 127000"/>
              <a:gd name="connsiteY1" fmla="*/ 55880 h 111760"/>
              <a:gd name="connsiteX2" fmla="*/ 127000 w 127000"/>
              <a:gd name="connsiteY2" fmla="*/ 0 h 1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1760">
                <a:moveTo>
                  <a:pt x="0" y="111760"/>
                </a:moveTo>
                <a:cubicBezTo>
                  <a:pt x="12276" y="93133"/>
                  <a:pt x="24553" y="74507"/>
                  <a:pt x="45720" y="55880"/>
                </a:cubicBezTo>
                <a:cubicBezTo>
                  <a:pt x="66887" y="37253"/>
                  <a:pt x="96943" y="18626"/>
                  <a:pt x="127000" y="0"/>
                </a:cubicBezTo>
              </a:path>
            </a:pathLst>
          </a:custGeom>
          <a:noFill/>
          <a:ln w="31750">
            <a:solidFill>
              <a:srgbClr val="87A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268" name="Picture 2" descr="Cohere logo">
            <a:extLst>
              <a:ext uri="{FF2B5EF4-FFF2-40B4-BE49-F238E27FC236}">
                <a16:creationId xmlns:a16="http://schemas.microsoft.com/office/drawing/2014/main" id="{24167FEC-BCC4-2141-8C22-F1460AE8B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28566" r="76952" b="27352"/>
          <a:stretch/>
        </p:blipFill>
        <p:spPr bwMode="auto">
          <a:xfrm>
            <a:off x="9257526" y="2866641"/>
            <a:ext cx="126972" cy="1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9" name="直线连接符 268">
            <a:extLst>
              <a:ext uri="{FF2B5EF4-FFF2-40B4-BE49-F238E27FC236}">
                <a16:creationId xmlns:a16="http://schemas.microsoft.com/office/drawing/2014/main" id="{13FDE327-9A21-3E4D-8F30-ABCFA9749629}"/>
              </a:ext>
            </a:extLst>
          </p:cNvPr>
          <p:cNvCxnSpPr>
            <a:cxnSpLocks/>
          </p:cNvCxnSpPr>
          <p:nvPr/>
        </p:nvCxnSpPr>
        <p:spPr>
          <a:xfrm>
            <a:off x="2915453" y="3802932"/>
            <a:ext cx="6724928" cy="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0" name="Picture 2" descr="Claude">
            <a:extLst>
              <a:ext uri="{FF2B5EF4-FFF2-40B4-BE49-F238E27FC236}">
                <a16:creationId xmlns:a16="http://schemas.microsoft.com/office/drawing/2014/main" id="{D34006B8-6530-3F41-A8DC-E6B1FB10C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1235377"/>
            <a:ext cx="122887" cy="1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 descr="Claude">
            <a:extLst>
              <a:ext uri="{FF2B5EF4-FFF2-40B4-BE49-F238E27FC236}">
                <a16:creationId xmlns:a16="http://schemas.microsoft.com/office/drawing/2014/main" id="{6B59F37E-BBA5-3B4B-BE25-E52ACF6F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55" y="745116"/>
            <a:ext cx="122887" cy="1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 descr="Claude">
            <a:extLst>
              <a:ext uri="{FF2B5EF4-FFF2-40B4-BE49-F238E27FC236}">
                <a16:creationId xmlns:a16="http://schemas.microsoft.com/office/drawing/2014/main" id="{706BC7F0-742F-F840-864A-BD2CB593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856" y="2799146"/>
            <a:ext cx="122887" cy="1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形状 13">
            <a:extLst>
              <a:ext uri="{FF2B5EF4-FFF2-40B4-BE49-F238E27FC236}">
                <a16:creationId xmlns:a16="http://schemas.microsoft.com/office/drawing/2014/main" id="{F5448CDC-B093-CE45-9C7E-D6CA78B22F73}"/>
              </a:ext>
            </a:extLst>
          </p:cNvPr>
          <p:cNvSpPr/>
          <p:nvPr/>
        </p:nvSpPr>
        <p:spPr>
          <a:xfrm>
            <a:off x="8762679" y="3397953"/>
            <a:ext cx="153036" cy="507219"/>
          </a:xfrm>
          <a:custGeom>
            <a:avLst/>
            <a:gdLst>
              <a:gd name="connsiteX0" fmla="*/ 0 w 227748"/>
              <a:gd name="connsiteY0" fmla="*/ 754840 h 754840"/>
              <a:gd name="connsiteX1" fmla="*/ 98191 w 227748"/>
              <a:gd name="connsiteY1" fmla="*/ 662787 h 754840"/>
              <a:gd name="connsiteX2" fmla="*/ 177970 w 227748"/>
              <a:gd name="connsiteY2" fmla="*/ 527775 h 754840"/>
              <a:gd name="connsiteX3" fmla="*/ 220929 w 227748"/>
              <a:gd name="connsiteY3" fmla="*/ 312983 h 754840"/>
              <a:gd name="connsiteX4" fmla="*/ 227066 w 227748"/>
              <a:gd name="connsiteY4" fmla="*/ 0 h 75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48" h="754840">
                <a:moveTo>
                  <a:pt x="0" y="754840"/>
                </a:moveTo>
                <a:cubicBezTo>
                  <a:pt x="34264" y="727735"/>
                  <a:pt x="68529" y="700631"/>
                  <a:pt x="98191" y="662787"/>
                </a:cubicBezTo>
                <a:cubicBezTo>
                  <a:pt x="127853" y="624943"/>
                  <a:pt x="157514" y="586076"/>
                  <a:pt x="177970" y="527775"/>
                </a:cubicBezTo>
                <a:cubicBezTo>
                  <a:pt x="198426" y="469474"/>
                  <a:pt x="212746" y="400945"/>
                  <a:pt x="220929" y="312983"/>
                </a:cubicBezTo>
                <a:cubicBezTo>
                  <a:pt x="229112" y="225021"/>
                  <a:pt x="228089" y="112510"/>
                  <a:pt x="227066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1D5A55-280E-D74A-A8CF-769C643F7AA1}"/>
              </a:ext>
            </a:extLst>
          </p:cNvPr>
          <p:cNvSpPr/>
          <p:nvPr/>
        </p:nvSpPr>
        <p:spPr>
          <a:xfrm>
            <a:off x="5735141" y="5741005"/>
            <a:ext cx="289354" cy="20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D85E2-3CB7-C446-9152-E32D253175E4}"/>
              </a:ext>
            </a:extLst>
          </p:cNvPr>
          <p:cNvSpPr txBox="1"/>
          <p:nvPr/>
        </p:nvSpPr>
        <p:spPr>
          <a:xfrm>
            <a:off x="2810252" y="505185"/>
            <a:ext cx="1440844" cy="54720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76200">
            <a:bevelT w="12700" prst="relaxedInset"/>
            <a:bevelB w="12700" prst="convex"/>
            <a:extrusionClr>
              <a:schemeClr val="tx1"/>
            </a:extrusionClr>
          </a:sp3d>
        </p:spPr>
        <p:txBody>
          <a:bodyPr wrap="none" rtlCol="0">
            <a:spAutoFit/>
            <a:sp3d>
              <a:bevelB h="25400" prst="softRound"/>
            </a:sp3d>
          </a:bodyPr>
          <a:lstStyle/>
          <a:p>
            <a:r>
              <a:rPr kumimoji="1" lang="en-US" altLang="zh-CN" sz="1478" b="1" spc="-134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pitchFamily="2" charset="0"/>
                <a:cs typeface="Consolas" panose="020B0609020204030204" pitchFamily="49" charset="0"/>
              </a:rPr>
              <a:t>Evolutionary</a:t>
            </a:r>
            <a:r>
              <a:rPr kumimoji="1" lang="zh-CN" altLang="en-US" sz="1478" b="1" spc="-134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pitchFamily="2" charset="0"/>
                <a:cs typeface="Consolas" panose="020B0609020204030204" pitchFamily="49" charset="0"/>
              </a:rPr>
              <a:t> </a:t>
            </a:r>
            <a:endParaRPr kumimoji="1" lang="en-US" altLang="zh-CN" sz="1478" b="1" spc="-134" dirty="0">
              <a:solidFill>
                <a:schemeClr val="tx1">
                  <a:lumMod val="75000"/>
                  <a:lumOff val="25000"/>
                </a:schemeClr>
              </a:solidFill>
              <a:latin typeface="Monaco" pitchFamily="2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1478" b="1" spc="-134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pitchFamily="2" charset="0"/>
                <a:cs typeface="Consolas" panose="020B0609020204030204" pitchFamily="49" charset="0"/>
              </a:rPr>
              <a:t>Tree</a:t>
            </a:r>
            <a:endParaRPr kumimoji="1" lang="zh-CN" altLang="en-US" sz="1478" b="1" spc="-134" dirty="0">
              <a:solidFill>
                <a:schemeClr val="tx1">
                  <a:lumMod val="75000"/>
                  <a:lumOff val="25000"/>
                </a:schemeClr>
              </a:solidFill>
              <a:latin typeface="Monaco" pitchFamily="2" charset="0"/>
              <a:cs typeface="Consolas" panose="020B0609020204030204" pitchFamily="49" charset="0"/>
            </a:endParaRPr>
          </a:p>
        </p:txBody>
      </p:sp>
      <p:pic>
        <p:nvPicPr>
          <p:cNvPr id="241" name="图形 240">
            <a:extLst>
              <a:ext uri="{FF2B5EF4-FFF2-40B4-BE49-F238E27FC236}">
                <a16:creationId xmlns:a16="http://schemas.microsoft.com/office/drawing/2014/main" id="{40F5ACD8-AB79-5342-A1F4-86A10228042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3841487" y="4488543"/>
            <a:ext cx="119836" cy="124935"/>
          </a:xfrm>
          <a:prstGeom prst="rect">
            <a:avLst/>
          </a:prstGeom>
        </p:spPr>
      </p:pic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BB18006D-1514-FB4A-B5BC-48FDAB7A501B}"/>
              </a:ext>
            </a:extLst>
          </p:cNvPr>
          <p:cNvGrpSpPr/>
          <p:nvPr/>
        </p:nvGrpSpPr>
        <p:grpSpPr>
          <a:xfrm>
            <a:off x="4470609" y="3430078"/>
            <a:ext cx="359092" cy="402433"/>
            <a:chOff x="4463392" y="1519482"/>
            <a:chExt cx="347788" cy="389764"/>
          </a:xfrm>
        </p:grpSpPr>
        <p:sp>
          <p:nvSpPr>
            <p:cNvPr id="424" name="圆角矩形 246">
              <a:extLst>
                <a:ext uri="{FF2B5EF4-FFF2-40B4-BE49-F238E27FC236}">
                  <a16:creationId xmlns:a16="http://schemas.microsoft.com/office/drawing/2014/main" id="{2E07DD02-6BFD-F14C-B22F-FA4EEBBB23B8}"/>
                </a:ext>
              </a:extLst>
            </p:cNvPr>
            <p:cNvSpPr/>
            <p:nvPr/>
          </p:nvSpPr>
          <p:spPr>
            <a:xfrm>
              <a:off x="4463392" y="1519482"/>
              <a:ext cx="184993" cy="13721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425" name="任意形状 424">
              <a:extLst>
                <a:ext uri="{FF2B5EF4-FFF2-40B4-BE49-F238E27FC236}">
                  <a16:creationId xmlns:a16="http://schemas.microsoft.com/office/drawing/2014/main" id="{50D1AEF4-E1C4-DD45-931E-1E64DA767F10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426" name="任意形状 425">
              <a:extLst>
                <a:ext uri="{FF2B5EF4-FFF2-40B4-BE49-F238E27FC236}">
                  <a16:creationId xmlns:a16="http://schemas.microsoft.com/office/drawing/2014/main" id="{4FA257B8-01EA-3148-BF05-45040C879C1B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pic>
          <p:nvPicPr>
            <p:cNvPr id="427" name="Picture 18">
              <a:extLst>
                <a:ext uri="{FF2B5EF4-FFF2-40B4-BE49-F238E27FC236}">
                  <a16:creationId xmlns:a16="http://schemas.microsoft.com/office/drawing/2014/main" id="{DDCA0D14-2D63-FB4F-B150-4B3C4064D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8" name="组合 427">
            <a:extLst>
              <a:ext uri="{FF2B5EF4-FFF2-40B4-BE49-F238E27FC236}">
                <a16:creationId xmlns:a16="http://schemas.microsoft.com/office/drawing/2014/main" id="{2594685D-740E-A74F-AEF7-6E4E2C8B2F39}"/>
              </a:ext>
            </a:extLst>
          </p:cNvPr>
          <p:cNvGrpSpPr/>
          <p:nvPr/>
        </p:nvGrpSpPr>
        <p:grpSpPr>
          <a:xfrm>
            <a:off x="4287434" y="685900"/>
            <a:ext cx="535866" cy="3133055"/>
            <a:chOff x="1783936" y="591062"/>
            <a:chExt cx="518996" cy="3034422"/>
          </a:xfrm>
        </p:grpSpPr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AC7FF3E0-EA8C-A944-84C6-F6EA28ED78AB}"/>
                </a:ext>
              </a:extLst>
            </p:cNvPr>
            <p:cNvGrpSpPr/>
            <p:nvPr/>
          </p:nvGrpSpPr>
          <p:grpSpPr>
            <a:xfrm>
              <a:off x="1783936" y="591062"/>
              <a:ext cx="332137" cy="213390"/>
              <a:chOff x="4288747" y="699008"/>
              <a:chExt cx="332137" cy="213390"/>
            </a:xfrm>
          </p:grpSpPr>
          <p:sp>
            <p:nvSpPr>
              <p:cNvPr id="431" name="圆角矩形 246">
                <a:extLst>
                  <a:ext uri="{FF2B5EF4-FFF2-40B4-BE49-F238E27FC236}">
                    <a16:creationId xmlns:a16="http://schemas.microsoft.com/office/drawing/2014/main" id="{F490BBC9-BB3D-934F-9EB9-E7787B430AB5}"/>
                  </a:ext>
                </a:extLst>
              </p:cNvPr>
              <p:cNvSpPr/>
              <p:nvPr/>
            </p:nvSpPr>
            <p:spPr>
              <a:xfrm>
                <a:off x="4288747" y="699008"/>
                <a:ext cx="191697" cy="213390"/>
              </a:xfrm>
              <a:prstGeom prst="roundRect">
                <a:avLst/>
              </a:prstGeom>
              <a:solidFill>
                <a:srgbClr val="87AE88"/>
              </a:solidFill>
              <a:ln w="19050" cmpd="sng">
                <a:solidFill>
                  <a:srgbClr val="87AE8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485" b="1" spc="-35" dirty="0">
                    <a:solidFill>
                      <a:schemeClr val="bg1"/>
                    </a:solidFill>
                    <a:latin typeface="Monaco" pitchFamily="2" charset="77"/>
                  </a:rPr>
                  <a:t>Chat</a:t>
                </a:r>
              </a:p>
              <a:p>
                <a:pPr algn="ctr"/>
                <a:r>
                  <a:rPr kumimoji="1" lang="en-US" altLang="zh-CN" sz="832" b="1" spc="-35" dirty="0">
                    <a:solidFill>
                      <a:schemeClr val="bg1"/>
                    </a:solidFill>
                    <a:latin typeface="Monaco" pitchFamily="2" charset="77"/>
                  </a:rPr>
                  <a:t>GLM</a:t>
                </a:r>
              </a:p>
            </p:txBody>
          </p:sp>
          <p:pic>
            <p:nvPicPr>
              <p:cNvPr id="432" name="Picture 18">
                <a:extLst>
                  <a:ext uri="{FF2B5EF4-FFF2-40B4-BE49-F238E27FC236}">
                    <a16:creationId xmlns:a16="http://schemas.microsoft.com/office/drawing/2014/main" id="{8781008E-78CE-6448-9FE6-AA9254A6F7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7997" y="748041"/>
                <a:ext cx="122887" cy="122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0" name="任意形状 429">
              <a:extLst>
                <a:ext uri="{FF2B5EF4-FFF2-40B4-BE49-F238E27FC236}">
                  <a16:creationId xmlns:a16="http://schemas.microsoft.com/office/drawing/2014/main" id="{5B0AF3AA-F92D-7E49-AD14-C87B2261EA3A}"/>
                </a:ext>
              </a:extLst>
            </p:cNvPr>
            <p:cNvSpPr/>
            <p:nvPr/>
          </p:nvSpPr>
          <p:spPr>
            <a:xfrm>
              <a:off x="1837267" y="795867"/>
              <a:ext cx="465665" cy="2829617"/>
            </a:xfrm>
            <a:custGeom>
              <a:avLst/>
              <a:gdLst>
                <a:gd name="connsiteX0" fmla="*/ 559222 w 559222"/>
                <a:gd name="connsiteY0" fmla="*/ 2861129 h 2861129"/>
                <a:gd name="connsiteX1" fmla="*/ 525356 w 559222"/>
                <a:gd name="connsiteY1" fmla="*/ 2801862 h 2861129"/>
                <a:gd name="connsiteX2" fmla="*/ 466089 w 559222"/>
                <a:gd name="connsiteY2" fmla="*/ 2759529 h 2861129"/>
                <a:gd name="connsiteX3" fmla="*/ 364489 w 559222"/>
                <a:gd name="connsiteY3" fmla="*/ 2746829 h 2861129"/>
                <a:gd name="connsiteX4" fmla="*/ 237489 w 559222"/>
                <a:gd name="connsiteY4" fmla="*/ 2738362 h 2861129"/>
                <a:gd name="connsiteX5" fmla="*/ 135889 w 559222"/>
                <a:gd name="connsiteY5" fmla="*/ 2717196 h 2861129"/>
                <a:gd name="connsiteX6" fmla="*/ 59689 w 559222"/>
                <a:gd name="connsiteY6" fmla="*/ 2666396 h 2861129"/>
                <a:gd name="connsiteX7" fmla="*/ 21589 w 559222"/>
                <a:gd name="connsiteY7" fmla="*/ 2577496 h 2861129"/>
                <a:gd name="connsiteX8" fmla="*/ 6712 w 559222"/>
                <a:gd name="connsiteY8" fmla="*/ 2405018 h 2861129"/>
                <a:gd name="connsiteX9" fmla="*/ 180 w 559222"/>
                <a:gd name="connsiteY9" fmla="*/ 1960880 h 2861129"/>
                <a:gd name="connsiteX10" fmla="*/ 13243 w 559222"/>
                <a:gd name="connsiteY10" fmla="*/ 1314269 h 2861129"/>
                <a:gd name="connsiteX11" fmla="*/ 41546 w 559222"/>
                <a:gd name="connsiteY11" fmla="*/ 0 h 286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222" h="2861129">
                  <a:moveTo>
                    <a:pt x="559222" y="2861129"/>
                  </a:moveTo>
                  <a:cubicBezTo>
                    <a:pt x="550050" y="2839962"/>
                    <a:pt x="540878" y="2818795"/>
                    <a:pt x="525356" y="2801862"/>
                  </a:cubicBezTo>
                  <a:cubicBezTo>
                    <a:pt x="509834" y="2784929"/>
                    <a:pt x="492900" y="2768701"/>
                    <a:pt x="466089" y="2759529"/>
                  </a:cubicBezTo>
                  <a:cubicBezTo>
                    <a:pt x="439278" y="2750357"/>
                    <a:pt x="402589" y="2750357"/>
                    <a:pt x="364489" y="2746829"/>
                  </a:cubicBezTo>
                  <a:cubicBezTo>
                    <a:pt x="326389" y="2743301"/>
                    <a:pt x="275589" y="2743301"/>
                    <a:pt x="237489" y="2738362"/>
                  </a:cubicBezTo>
                  <a:cubicBezTo>
                    <a:pt x="199389" y="2733423"/>
                    <a:pt x="165522" y="2729190"/>
                    <a:pt x="135889" y="2717196"/>
                  </a:cubicBezTo>
                  <a:cubicBezTo>
                    <a:pt x="106256" y="2705202"/>
                    <a:pt x="78739" y="2689679"/>
                    <a:pt x="59689" y="2666396"/>
                  </a:cubicBezTo>
                  <a:cubicBezTo>
                    <a:pt x="40639" y="2643113"/>
                    <a:pt x="30418" y="2621059"/>
                    <a:pt x="21589" y="2577496"/>
                  </a:cubicBezTo>
                  <a:cubicBezTo>
                    <a:pt x="12760" y="2533933"/>
                    <a:pt x="10280" y="2507787"/>
                    <a:pt x="6712" y="2405018"/>
                  </a:cubicBezTo>
                  <a:cubicBezTo>
                    <a:pt x="3144" y="2302249"/>
                    <a:pt x="-908" y="2142671"/>
                    <a:pt x="180" y="1960880"/>
                  </a:cubicBezTo>
                  <a:cubicBezTo>
                    <a:pt x="1268" y="1779089"/>
                    <a:pt x="6349" y="1641082"/>
                    <a:pt x="13243" y="1314269"/>
                  </a:cubicBezTo>
                  <a:cubicBezTo>
                    <a:pt x="20137" y="987456"/>
                    <a:pt x="30841" y="493728"/>
                    <a:pt x="41546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33" name="组合 432">
            <a:extLst>
              <a:ext uri="{FF2B5EF4-FFF2-40B4-BE49-F238E27FC236}">
                <a16:creationId xmlns:a16="http://schemas.microsoft.com/office/drawing/2014/main" id="{227CFC9E-7CFE-F242-AB86-84FBD0185FD2}"/>
              </a:ext>
            </a:extLst>
          </p:cNvPr>
          <p:cNvGrpSpPr/>
          <p:nvPr/>
        </p:nvGrpSpPr>
        <p:grpSpPr>
          <a:xfrm>
            <a:off x="4370479" y="2601917"/>
            <a:ext cx="506998" cy="141671"/>
            <a:chOff x="4377715" y="2600486"/>
            <a:chExt cx="491037" cy="137211"/>
          </a:xfrm>
        </p:grpSpPr>
        <p:sp>
          <p:nvSpPr>
            <p:cNvPr id="434" name="圆角矩形 433">
              <a:extLst>
                <a:ext uri="{FF2B5EF4-FFF2-40B4-BE49-F238E27FC236}">
                  <a16:creationId xmlns:a16="http://schemas.microsoft.com/office/drawing/2014/main" id="{41919445-BF96-B74F-89DF-95C1BC7466B6}"/>
                </a:ext>
              </a:extLst>
            </p:cNvPr>
            <p:cNvSpPr/>
            <p:nvPr/>
          </p:nvSpPr>
          <p:spPr>
            <a:xfrm>
              <a:off x="4377715" y="2600486"/>
              <a:ext cx="355288" cy="137211"/>
            </a:xfrm>
            <a:prstGeom prst="roundRect">
              <a:avLst/>
            </a:prstGeom>
            <a:noFill/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rgbClr val="6F8F70"/>
                  </a:solidFill>
                  <a:latin typeface="Monaco" pitchFamily="2" charset="77"/>
                </a:rPr>
                <a:t>ST-</a:t>
              </a:r>
              <a:r>
                <a:rPr kumimoji="1" lang="en-US" altLang="zh-CN" sz="832" b="1" spc="-41" dirty="0" err="1">
                  <a:solidFill>
                    <a:srgbClr val="6F8F70"/>
                  </a:solidFill>
                  <a:latin typeface="Monaco" pitchFamily="2" charset="77"/>
                </a:rPr>
                <a:t>MoE</a:t>
              </a:r>
              <a:endParaRPr kumimoji="1" lang="en-US" altLang="zh-CN" sz="832" b="1" spc="-41" dirty="0">
                <a:solidFill>
                  <a:srgbClr val="6F8F70"/>
                </a:solidFill>
                <a:latin typeface="Monaco" pitchFamily="2" charset="77"/>
              </a:endParaRPr>
            </a:p>
          </p:txBody>
        </p:sp>
        <p:pic>
          <p:nvPicPr>
            <p:cNvPr id="435" name="图形 434">
              <a:extLst>
                <a:ext uri="{FF2B5EF4-FFF2-40B4-BE49-F238E27FC236}">
                  <a16:creationId xmlns:a16="http://schemas.microsoft.com/office/drawing/2014/main" id="{DDB54C54-8905-1947-9DB0-EB4184B35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3731" t="14912" r="81582" b="16376"/>
            <a:stretch/>
          </p:blipFill>
          <p:spPr>
            <a:xfrm>
              <a:off x="4748916" y="2610543"/>
              <a:ext cx="119836" cy="124935"/>
            </a:xfrm>
            <a:prstGeom prst="rect">
              <a:avLst/>
            </a:prstGeom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BC9E2FF0-BFE2-2C43-8443-CA716A89B47A}"/>
              </a:ext>
            </a:extLst>
          </p:cNvPr>
          <p:cNvGrpSpPr/>
          <p:nvPr/>
        </p:nvGrpSpPr>
        <p:grpSpPr>
          <a:xfrm>
            <a:off x="3476758" y="5285402"/>
            <a:ext cx="2033055" cy="461310"/>
            <a:chOff x="1031551" y="5181655"/>
            <a:chExt cx="1969052" cy="446788"/>
          </a:xfrm>
        </p:grpSpPr>
        <p:sp>
          <p:nvSpPr>
            <p:cNvPr id="460" name="圆角矩形 459">
              <a:extLst>
                <a:ext uri="{FF2B5EF4-FFF2-40B4-BE49-F238E27FC236}">
                  <a16:creationId xmlns:a16="http://schemas.microsoft.com/office/drawing/2014/main" id="{7B399551-A320-744F-96D8-93B2EE9FAF42}"/>
                </a:ext>
              </a:extLst>
            </p:cNvPr>
            <p:cNvSpPr/>
            <p:nvPr/>
          </p:nvSpPr>
          <p:spPr>
            <a:xfrm>
              <a:off x="1031551" y="5181655"/>
              <a:ext cx="356581" cy="13721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32" b="1" spc="-35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465" name="Picture 2">
              <a:extLst>
                <a:ext uri="{FF2B5EF4-FFF2-40B4-BE49-F238E27FC236}">
                  <a16:creationId xmlns:a16="http://schemas.microsoft.com/office/drawing/2014/main" id="{99D6E335-48D5-FF48-8303-56418AAD78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6" name="任意形状 465">
              <a:extLst>
                <a:ext uri="{FF2B5EF4-FFF2-40B4-BE49-F238E27FC236}">
                  <a16:creationId xmlns:a16="http://schemas.microsoft.com/office/drawing/2014/main" id="{3EAE27D0-8E84-7E46-BCF9-D39782568854}"/>
                </a:ext>
              </a:extLst>
            </p:cNvPr>
            <p:cNvSpPr/>
            <p:nvPr/>
          </p:nvSpPr>
          <p:spPr>
            <a:xfrm>
              <a:off x="1216241" y="5317724"/>
              <a:ext cx="1784362" cy="310719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pic>
        <p:nvPicPr>
          <p:cNvPr id="358" name="图形 357">
            <a:extLst>
              <a:ext uri="{FF2B5EF4-FFF2-40B4-BE49-F238E27FC236}">
                <a16:creationId xmlns:a16="http://schemas.microsoft.com/office/drawing/2014/main" id="{8D6B1AAA-6C5C-F248-803E-4B2028B5C7D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9354182" y="5732237"/>
            <a:ext cx="114020" cy="118872"/>
          </a:xfrm>
          <a:prstGeom prst="rect">
            <a:avLst/>
          </a:prstGeom>
        </p:spPr>
      </p:pic>
      <p:pic>
        <p:nvPicPr>
          <p:cNvPr id="362" name="图形 361">
            <a:extLst>
              <a:ext uri="{FF2B5EF4-FFF2-40B4-BE49-F238E27FC236}">
                <a16:creationId xmlns:a16="http://schemas.microsoft.com/office/drawing/2014/main" id="{9505360B-48F6-5646-8215-DDA139DE76E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69426"/>
          <a:stretch/>
        </p:blipFill>
        <p:spPr>
          <a:xfrm>
            <a:off x="9354766" y="5460300"/>
            <a:ext cx="128578" cy="84546"/>
          </a:xfrm>
          <a:prstGeom prst="rect">
            <a:avLst/>
          </a:prstGeom>
        </p:spPr>
      </p:pic>
      <p:pic>
        <p:nvPicPr>
          <p:cNvPr id="369" name="Picture 14" descr="Open Ai Logo PNG Vectors Free Download">
            <a:extLst>
              <a:ext uri="{FF2B5EF4-FFF2-40B4-BE49-F238E27FC236}">
                <a16:creationId xmlns:a16="http://schemas.microsoft.com/office/drawing/2014/main" id="{208D669C-6AFC-BC46-AE8A-32D5FDE9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62" y="5589577"/>
            <a:ext cx="107821" cy="10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34" descr="Announcing GPT-NeoX-20B | EleutherAI Blog">
            <a:extLst>
              <a:ext uri="{FF2B5EF4-FFF2-40B4-BE49-F238E27FC236}">
                <a16:creationId xmlns:a16="http://schemas.microsoft.com/office/drawing/2014/main" id="{0A071094-1BCB-3249-B410-090B26841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t="12731" r="7649"/>
          <a:stretch/>
        </p:blipFill>
        <p:spPr bwMode="auto">
          <a:xfrm>
            <a:off x="9347705" y="4989195"/>
            <a:ext cx="117200" cy="12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8" descr="@bigscience-workshop">
            <a:extLst>
              <a:ext uri="{FF2B5EF4-FFF2-40B4-BE49-F238E27FC236}">
                <a16:creationId xmlns:a16="http://schemas.microsoft.com/office/drawing/2014/main" id="{22DC4F84-68F4-BD47-9630-F39378A4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706" y="5296286"/>
            <a:ext cx="101872" cy="10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图形 392">
            <a:extLst>
              <a:ext uri="{FF2B5EF4-FFF2-40B4-BE49-F238E27FC236}">
                <a16:creationId xmlns:a16="http://schemas.microsoft.com/office/drawing/2014/main" id="{5E0201C9-D098-E742-BFC1-CE704381470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510" t="38825" r="76099" b="41367"/>
          <a:stretch/>
        </p:blipFill>
        <p:spPr>
          <a:xfrm>
            <a:off x="9470429" y="5284145"/>
            <a:ext cx="121502" cy="112510"/>
          </a:xfrm>
          <a:prstGeom prst="rect">
            <a:avLst/>
          </a:prstGeom>
        </p:spPr>
      </p:pic>
      <p:pic>
        <p:nvPicPr>
          <p:cNvPr id="394" name="Picture 16" descr="DeepMind · GitHub">
            <a:extLst>
              <a:ext uri="{FF2B5EF4-FFF2-40B4-BE49-F238E27FC236}">
                <a16:creationId xmlns:a16="http://schemas.microsoft.com/office/drawing/2014/main" id="{5545372D-F3B6-954A-8800-5FE6EA86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54" y="4666131"/>
            <a:ext cx="134200" cy="1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2" descr="Baidu Logo, symbol, meaning, history, PNG, brand">
            <a:extLst>
              <a:ext uri="{FF2B5EF4-FFF2-40B4-BE49-F238E27FC236}">
                <a16:creationId xmlns:a16="http://schemas.microsoft.com/office/drawing/2014/main" id="{6B0B82B5-E88D-6646-AF1B-3E244C4FE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82" y="4531615"/>
            <a:ext cx="212151" cy="11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30" descr="Microsoft Logo - Free Vectors &amp; PSDs to Download">
            <a:extLst>
              <a:ext uri="{FF2B5EF4-FFF2-40B4-BE49-F238E27FC236}">
                <a16:creationId xmlns:a16="http://schemas.microsoft.com/office/drawing/2014/main" id="{CDBDFFE9-11CC-3D4E-9BB5-E368B2674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40" y="5152869"/>
            <a:ext cx="91267" cy="9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6" descr="Jurassic-1 Language Models">
            <a:extLst>
              <a:ext uri="{FF2B5EF4-FFF2-40B4-BE49-F238E27FC236}">
                <a16:creationId xmlns:a16="http://schemas.microsoft.com/office/drawing/2014/main" id="{119C3F88-A998-2A48-86EB-85EF1A401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19660" r="16188" b="19686"/>
          <a:stretch/>
        </p:blipFill>
        <p:spPr bwMode="auto">
          <a:xfrm>
            <a:off x="9357111" y="4400228"/>
            <a:ext cx="109335" cy="9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 descr="Claude">
            <a:extLst>
              <a:ext uri="{FF2B5EF4-FFF2-40B4-BE49-F238E27FC236}">
                <a16:creationId xmlns:a16="http://schemas.microsoft.com/office/drawing/2014/main" id="{64CB0A13-74D4-B946-AC76-66D5C7D8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579" y="4843203"/>
            <a:ext cx="112636" cy="1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任意形状 42">
            <a:extLst>
              <a:ext uri="{FF2B5EF4-FFF2-40B4-BE49-F238E27FC236}">
                <a16:creationId xmlns:a16="http://schemas.microsoft.com/office/drawing/2014/main" id="{2A956565-1DD8-8F49-8D47-6E4AEBBB2D12}"/>
              </a:ext>
            </a:extLst>
          </p:cNvPr>
          <p:cNvSpPr/>
          <p:nvPr/>
        </p:nvSpPr>
        <p:spPr>
          <a:xfrm>
            <a:off x="4523169" y="2743854"/>
            <a:ext cx="290802" cy="290802"/>
          </a:xfrm>
          <a:custGeom>
            <a:avLst/>
            <a:gdLst>
              <a:gd name="connsiteX0" fmla="*/ 432770 w 432770"/>
              <a:gd name="connsiteY0" fmla="*/ 432770 h 432770"/>
              <a:gd name="connsiteX1" fmla="*/ 390889 w 432770"/>
              <a:gd name="connsiteY1" fmla="*/ 258266 h 432770"/>
              <a:gd name="connsiteX2" fmla="*/ 272226 w 432770"/>
              <a:gd name="connsiteY2" fmla="*/ 174504 h 432770"/>
              <a:gd name="connsiteX3" fmla="*/ 118663 w 432770"/>
              <a:gd name="connsiteY3" fmla="*/ 167524 h 432770"/>
              <a:gd name="connsiteX4" fmla="*/ 34901 w 432770"/>
              <a:gd name="connsiteY4" fmla="*/ 118663 h 432770"/>
              <a:gd name="connsiteX5" fmla="*/ 0 w 432770"/>
              <a:gd name="connsiteY5" fmla="*/ 0 h 43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770" h="432770">
                <a:moveTo>
                  <a:pt x="432770" y="432770"/>
                </a:moveTo>
                <a:cubicBezTo>
                  <a:pt x="425208" y="367040"/>
                  <a:pt x="417646" y="301310"/>
                  <a:pt x="390889" y="258266"/>
                </a:cubicBezTo>
                <a:cubicBezTo>
                  <a:pt x="364132" y="215222"/>
                  <a:pt x="317597" y="189628"/>
                  <a:pt x="272226" y="174504"/>
                </a:cubicBezTo>
                <a:cubicBezTo>
                  <a:pt x="226855" y="159380"/>
                  <a:pt x="158217" y="176831"/>
                  <a:pt x="118663" y="167524"/>
                </a:cubicBezTo>
                <a:cubicBezTo>
                  <a:pt x="79109" y="158217"/>
                  <a:pt x="54678" y="146584"/>
                  <a:pt x="34901" y="118663"/>
                </a:cubicBezTo>
                <a:cubicBezTo>
                  <a:pt x="15124" y="90742"/>
                  <a:pt x="7562" y="45371"/>
                  <a:pt x="0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pic>
        <p:nvPicPr>
          <p:cNvPr id="249" name="Picture 24" descr="Allen Institute for AI">
            <a:extLst>
              <a:ext uri="{FF2B5EF4-FFF2-40B4-BE49-F238E27FC236}">
                <a16:creationId xmlns:a16="http://schemas.microsoft.com/office/drawing/2014/main" id="{C50E1DF7-0507-1641-A773-5ADCE703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25" y="2192774"/>
            <a:ext cx="190322" cy="19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圆角矩形 250">
            <a:extLst>
              <a:ext uri="{FF2B5EF4-FFF2-40B4-BE49-F238E27FC236}">
                <a16:creationId xmlns:a16="http://schemas.microsoft.com/office/drawing/2014/main" id="{6C8F11C8-9B08-5A47-A334-9AFA04479818}"/>
              </a:ext>
            </a:extLst>
          </p:cNvPr>
          <p:cNvSpPr/>
          <p:nvPr/>
        </p:nvSpPr>
        <p:spPr>
          <a:xfrm>
            <a:off x="4418209" y="1631767"/>
            <a:ext cx="311913" cy="274401"/>
          </a:xfrm>
          <a:prstGeom prst="roundRect">
            <a:avLst/>
          </a:prstGeom>
          <a:solidFill>
            <a:srgbClr val="87AE88"/>
          </a:solidFill>
          <a:ln w="25400">
            <a:solidFill>
              <a:srgbClr val="87AE8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6" b="1" spc="-40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rPr>
              <a:t>Alexa</a:t>
            </a:r>
          </a:p>
          <a:p>
            <a:pPr algn="ctr"/>
            <a:r>
              <a:rPr kumimoji="1" lang="en-US" altLang="zh-CN" sz="806" b="1" spc="-40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rPr>
              <a:t>TM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C8D33C9-7EB2-4C4E-BB2D-A7F485C6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30" y="1698589"/>
            <a:ext cx="152243" cy="15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任意形状 15">
            <a:extLst>
              <a:ext uri="{FF2B5EF4-FFF2-40B4-BE49-F238E27FC236}">
                <a16:creationId xmlns:a16="http://schemas.microsoft.com/office/drawing/2014/main" id="{7E726D56-F6B3-4D45-B225-7F68D611204A}"/>
              </a:ext>
            </a:extLst>
          </p:cNvPr>
          <p:cNvSpPr/>
          <p:nvPr/>
        </p:nvSpPr>
        <p:spPr>
          <a:xfrm>
            <a:off x="4566901" y="1917031"/>
            <a:ext cx="249744" cy="292769"/>
          </a:xfrm>
          <a:custGeom>
            <a:avLst/>
            <a:gdLst>
              <a:gd name="connsiteX0" fmla="*/ 249744 w 249744"/>
              <a:gd name="connsiteY0" fmla="*/ 292769 h 292769"/>
              <a:gd name="connsiteX1" fmla="*/ 237712 w 249744"/>
              <a:gd name="connsiteY1" fmla="*/ 200526 h 292769"/>
              <a:gd name="connsiteX2" fmla="*/ 181565 w 249744"/>
              <a:gd name="connsiteY2" fmla="*/ 144379 h 292769"/>
              <a:gd name="connsiteX3" fmla="*/ 85312 w 249744"/>
              <a:gd name="connsiteY3" fmla="*/ 128337 h 292769"/>
              <a:gd name="connsiteX4" fmla="*/ 41197 w 249744"/>
              <a:gd name="connsiteY4" fmla="*/ 116305 h 292769"/>
              <a:gd name="connsiteX5" fmla="*/ 5102 w 249744"/>
              <a:gd name="connsiteY5" fmla="*/ 72190 h 292769"/>
              <a:gd name="connsiteX6" fmla="*/ 1091 w 249744"/>
              <a:gd name="connsiteY6" fmla="*/ 0 h 29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744" h="292769">
                <a:moveTo>
                  <a:pt x="249744" y="292769"/>
                </a:moveTo>
                <a:cubicBezTo>
                  <a:pt x="249409" y="259013"/>
                  <a:pt x="249075" y="225258"/>
                  <a:pt x="237712" y="200526"/>
                </a:cubicBezTo>
                <a:cubicBezTo>
                  <a:pt x="226349" y="175794"/>
                  <a:pt x="206965" y="156410"/>
                  <a:pt x="181565" y="144379"/>
                </a:cubicBezTo>
                <a:cubicBezTo>
                  <a:pt x="156165" y="132348"/>
                  <a:pt x="108707" y="133016"/>
                  <a:pt x="85312" y="128337"/>
                </a:cubicBezTo>
                <a:cubicBezTo>
                  <a:pt x="61917" y="123658"/>
                  <a:pt x="54565" y="125663"/>
                  <a:pt x="41197" y="116305"/>
                </a:cubicBezTo>
                <a:cubicBezTo>
                  <a:pt x="27829" y="106947"/>
                  <a:pt x="11786" y="91574"/>
                  <a:pt x="5102" y="72190"/>
                </a:cubicBezTo>
                <a:cubicBezTo>
                  <a:pt x="-1582" y="52806"/>
                  <a:pt x="-246" y="26403"/>
                  <a:pt x="1091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AF78C33A-EE51-7E4E-824A-643AD145C3C2}"/>
              </a:ext>
            </a:extLst>
          </p:cNvPr>
          <p:cNvSpPr/>
          <p:nvPr/>
        </p:nvSpPr>
        <p:spPr>
          <a:xfrm>
            <a:off x="5693723" y="5630390"/>
            <a:ext cx="289354" cy="20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B8564FFC-5B07-5142-A6D1-4647B0DB1775}"/>
              </a:ext>
            </a:extLst>
          </p:cNvPr>
          <p:cNvSpPr/>
          <p:nvPr/>
        </p:nvSpPr>
        <p:spPr>
          <a:xfrm rot="21345504">
            <a:off x="5572934" y="5491032"/>
            <a:ext cx="273252" cy="109316"/>
          </a:xfrm>
          <a:custGeom>
            <a:avLst/>
            <a:gdLst>
              <a:gd name="connsiteX0" fmla="*/ 0 w 402183"/>
              <a:gd name="connsiteY0" fmla="*/ 139314 h 139314"/>
              <a:gd name="connsiteX1" fmla="*/ 180109 w 402183"/>
              <a:gd name="connsiteY1" fmla="*/ 56187 h 139314"/>
              <a:gd name="connsiteX2" fmla="*/ 367146 w 402183"/>
              <a:gd name="connsiteY2" fmla="*/ 7696 h 139314"/>
              <a:gd name="connsiteX3" fmla="*/ 401782 w 402183"/>
              <a:gd name="connsiteY3" fmla="*/ 769 h 13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3" h="139314">
                <a:moveTo>
                  <a:pt x="0" y="139314"/>
                </a:moveTo>
                <a:cubicBezTo>
                  <a:pt x="59459" y="108718"/>
                  <a:pt x="118918" y="78123"/>
                  <a:pt x="180109" y="56187"/>
                </a:cubicBezTo>
                <a:cubicBezTo>
                  <a:pt x="241300" y="34251"/>
                  <a:pt x="330201" y="16932"/>
                  <a:pt x="367146" y="7696"/>
                </a:cubicBezTo>
                <a:cubicBezTo>
                  <a:pt x="404091" y="-1540"/>
                  <a:pt x="402936" y="-386"/>
                  <a:pt x="401782" y="769"/>
                </a:cubicBezTo>
              </a:path>
            </a:pathLst>
          </a:custGeom>
          <a:noFill/>
          <a:ln w="133350">
            <a:gradFill>
              <a:gsLst>
                <a:gs pos="15000">
                  <a:schemeClr val="tx2">
                    <a:lumMod val="60000"/>
                    <a:lumOff val="40000"/>
                  </a:schemeClr>
                </a:gs>
                <a:gs pos="87000">
                  <a:schemeClr val="bg2">
                    <a:lumMod val="75000"/>
                  </a:schemeClr>
                </a:gs>
              </a:gsLst>
              <a:lin ang="7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255" name="圆角矩形 254">
            <a:extLst>
              <a:ext uri="{FF2B5EF4-FFF2-40B4-BE49-F238E27FC236}">
                <a16:creationId xmlns:a16="http://schemas.microsoft.com/office/drawing/2014/main" id="{7FC70459-7452-6A4C-8256-38CDFEFF9DCD}"/>
              </a:ext>
            </a:extLst>
          </p:cNvPr>
          <p:cNvSpPr/>
          <p:nvPr/>
        </p:nvSpPr>
        <p:spPr>
          <a:xfrm flipH="1">
            <a:off x="5372785" y="4496853"/>
            <a:ext cx="302034" cy="137201"/>
          </a:xfrm>
          <a:prstGeom prst="roundRect">
            <a:avLst/>
          </a:prstGeom>
          <a:solidFill>
            <a:srgbClr val="87AE88"/>
          </a:solidFill>
          <a:ln w="19050" cmpd="sng">
            <a:solidFill>
              <a:srgbClr val="87AE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0" b="1" spc="-34" dirty="0" err="1">
                <a:solidFill>
                  <a:schemeClr val="bg1"/>
                </a:solidFill>
                <a:latin typeface="Monaco" pitchFamily="2" charset="77"/>
              </a:rPr>
              <a:t>UniLM</a:t>
            </a:r>
            <a:endParaRPr kumimoji="1" lang="en-US" altLang="zh-CN" sz="800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pic>
        <p:nvPicPr>
          <p:cNvPr id="260" name="Picture 30" descr="Microsoft Logo - Free Vectors &amp; PSDs to Download">
            <a:extLst>
              <a:ext uri="{FF2B5EF4-FFF2-40B4-BE49-F238E27FC236}">
                <a16:creationId xmlns:a16="http://schemas.microsoft.com/office/drawing/2014/main" id="{B1A3FB47-3494-A74B-ADDA-DD86B72B5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26" y="4516317"/>
            <a:ext cx="92165" cy="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任意形状 24">
            <a:extLst>
              <a:ext uri="{FF2B5EF4-FFF2-40B4-BE49-F238E27FC236}">
                <a16:creationId xmlns:a16="http://schemas.microsoft.com/office/drawing/2014/main" id="{B58CEA97-58CF-3A45-9224-81DD301DE441}"/>
              </a:ext>
            </a:extLst>
          </p:cNvPr>
          <p:cNvSpPr/>
          <p:nvPr/>
        </p:nvSpPr>
        <p:spPr>
          <a:xfrm>
            <a:off x="4974292" y="4645643"/>
            <a:ext cx="546167" cy="288435"/>
          </a:xfrm>
          <a:custGeom>
            <a:avLst/>
            <a:gdLst>
              <a:gd name="connsiteX0" fmla="*/ 2744 w 574401"/>
              <a:gd name="connsiteY0" fmla="*/ 288435 h 288435"/>
              <a:gd name="connsiteX1" fmla="*/ 8881 w 574401"/>
              <a:gd name="connsiteY1" fmla="*/ 208655 h 288435"/>
              <a:gd name="connsiteX2" fmla="*/ 76387 w 574401"/>
              <a:gd name="connsiteY2" fmla="*/ 159560 h 288435"/>
              <a:gd name="connsiteX3" fmla="*/ 297316 w 574401"/>
              <a:gd name="connsiteY3" fmla="*/ 147286 h 288435"/>
              <a:gd name="connsiteX4" fmla="*/ 481423 w 574401"/>
              <a:gd name="connsiteY4" fmla="*/ 141149 h 288435"/>
              <a:gd name="connsiteX5" fmla="*/ 561203 w 574401"/>
              <a:gd name="connsiteY5" fmla="*/ 73643 h 288435"/>
              <a:gd name="connsiteX6" fmla="*/ 573477 w 574401"/>
              <a:gd name="connsiteY6" fmla="*/ 0 h 28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401" h="288435">
                <a:moveTo>
                  <a:pt x="2744" y="288435"/>
                </a:moveTo>
                <a:cubicBezTo>
                  <a:pt x="-325" y="259284"/>
                  <a:pt x="-3393" y="230134"/>
                  <a:pt x="8881" y="208655"/>
                </a:cubicBezTo>
                <a:cubicBezTo>
                  <a:pt x="21155" y="187176"/>
                  <a:pt x="28315" y="169788"/>
                  <a:pt x="76387" y="159560"/>
                </a:cubicBezTo>
                <a:cubicBezTo>
                  <a:pt x="124460" y="149332"/>
                  <a:pt x="229810" y="150354"/>
                  <a:pt x="297316" y="147286"/>
                </a:cubicBezTo>
                <a:cubicBezTo>
                  <a:pt x="364822" y="144217"/>
                  <a:pt x="437442" y="153423"/>
                  <a:pt x="481423" y="141149"/>
                </a:cubicBezTo>
                <a:cubicBezTo>
                  <a:pt x="525404" y="128875"/>
                  <a:pt x="545861" y="97168"/>
                  <a:pt x="561203" y="73643"/>
                </a:cubicBezTo>
                <a:cubicBezTo>
                  <a:pt x="576545" y="50118"/>
                  <a:pt x="575011" y="25059"/>
                  <a:pt x="573477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264" name="圆角矩形 263">
            <a:extLst>
              <a:ext uri="{FF2B5EF4-FFF2-40B4-BE49-F238E27FC236}">
                <a16:creationId xmlns:a16="http://schemas.microsoft.com/office/drawing/2014/main" id="{660E0D0C-F30F-A046-A724-2D7DD3A460E1}"/>
              </a:ext>
            </a:extLst>
          </p:cNvPr>
          <p:cNvSpPr/>
          <p:nvPr/>
        </p:nvSpPr>
        <p:spPr>
          <a:xfrm flipH="1">
            <a:off x="5623880" y="4158898"/>
            <a:ext cx="407364" cy="136208"/>
          </a:xfrm>
          <a:prstGeom prst="roundRect">
            <a:avLst/>
          </a:prstGeom>
          <a:solidFill>
            <a:srgbClr val="87AE88"/>
          </a:solidFill>
          <a:ln w="19050" cmpd="sng">
            <a:solidFill>
              <a:srgbClr val="87AE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800" b="1" spc="-34" dirty="0">
                <a:solidFill>
                  <a:schemeClr val="bg1"/>
                </a:solidFill>
                <a:latin typeface="Monaco" pitchFamily="2" charset="77"/>
              </a:rPr>
              <a:t>UniLMv2</a:t>
            </a:r>
          </a:p>
        </p:txBody>
      </p:sp>
      <p:pic>
        <p:nvPicPr>
          <p:cNvPr id="265" name="Picture 30" descr="Microsoft Logo - Free Vectors &amp; PSDs to Download">
            <a:extLst>
              <a:ext uri="{FF2B5EF4-FFF2-40B4-BE49-F238E27FC236}">
                <a16:creationId xmlns:a16="http://schemas.microsoft.com/office/drawing/2014/main" id="{1A0C994E-FA71-F740-9BD2-36DA5070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18" y="4177866"/>
            <a:ext cx="92165" cy="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任意形状 29">
            <a:extLst>
              <a:ext uri="{FF2B5EF4-FFF2-40B4-BE49-F238E27FC236}">
                <a16:creationId xmlns:a16="http://schemas.microsoft.com/office/drawing/2014/main" id="{F52AE987-FF62-2842-86B7-1E4309B4DB0E}"/>
              </a:ext>
            </a:extLst>
          </p:cNvPr>
          <p:cNvSpPr/>
          <p:nvPr/>
        </p:nvSpPr>
        <p:spPr>
          <a:xfrm>
            <a:off x="5320702" y="4308113"/>
            <a:ext cx="515501" cy="488949"/>
          </a:xfrm>
          <a:custGeom>
            <a:avLst/>
            <a:gdLst>
              <a:gd name="connsiteX0" fmla="*/ 0 w 515501"/>
              <a:gd name="connsiteY0" fmla="*/ 484816 h 488949"/>
              <a:gd name="connsiteX1" fmla="*/ 220929 w 515501"/>
              <a:gd name="connsiteY1" fmla="*/ 484816 h 488949"/>
              <a:gd name="connsiteX2" fmla="*/ 380489 w 515501"/>
              <a:gd name="connsiteY2" fmla="*/ 441858 h 488949"/>
              <a:gd name="connsiteX3" fmla="*/ 472543 w 515501"/>
              <a:gd name="connsiteY3" fmla="*/ 294572 h 488949"/>
              <a:gd name="connsiteX4" fmla="*/ 515501 w 515501"/>
              <a:gd name="connsiteY4" fmla="*/ 0 h 48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01" h="488949">
                <a:moveTo>
                  <a:pt x="0" y="484816"/>
                </a:moveTo>
                <a:cubicBezTo>
                  <a:pt x="78757" y="488396"/>
                  <a:pt x="157514" y="491976"/>
                  <a:pt x="220929" y="484816"/>
                </a:cubicBezTo>
                <a:cubicBezTo>
                  <a:pt x="284344" y="477656"/>
                  <a:pt x="338553" y="473565"/>
                  <a:pt x="380489" y="441858"/>
                </a:cubicBezTo>
                <a:cubicBezTo>
                  <a:pt x="422425" y="410151"/>
                  <a:pt x="450041" y="368215"/>
                  <a:pt x="472543" y="294572"/>
                </a:cubicBezTo>
                <a:cubicBezTo>
                  <a:pt x="495045" y="220929"/>
                  <a:pt x="505273" y="110464"/>
                  <a:pt x="515501" y="0"/>
                </a:cubicBezTo>
              </a:path>
            </a:pathLst>
          </a:custGeom>
          <a:noFill/>
          <a:ln w="22225">
            <a:solidFill>
              <a:srgbClr val="87AE88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437" name="组合 436">
            <a:extLst>
              <a:ext uri="{FF2B5EF4-FFF2-40B4-BE49-F238E27FC236}">
                <a16:creationId xmlns:a16="http://schemas.microsoft.com/office/drawing/2014/main" id="{C080E190-C190-404A-B1F7-6148FE4AC946}"/>
              </a:ext>
            </a:extLst>
          </p:cNvPr>
          <p:cNvGrpSpPr/>
          <p:nvPr/>
        </p:nvGrpSpPr>
        <p:grpSpPr>
          <a:xfrm>
            <a:off x="3061951" y="5211309"/>
            <a:ext cx="2434659" cy="703762"/>
            <a:chOff x="1676282" y="7765148"/>
            <a:chExt cx="3509181" cy="1014362"/>
          </a:xfrm>
        </p:grpSpPr>
        <p:sp>
          <p:nvSpPr>
            <p:cNvPr id="442" name="圆角矩形 441">
              <a:extLst>
                <a:ext uri="{FF2B5EF4-FFF2-40B4-BE49-F238E27FC236}">
                  <a16:creationId xmlns:a16="http://schemas.microsoft.com/office/drawing/2014/main" id="{43989E4B-836F-834A-8CAC-0BE1E824F205}"/>
                </a:ext>
              </a:extLst>
            </p:cNvPr>
            <p:cNvSpPr/>
            <p:nvPr/>
          </p:nvSpPr>
          <p:spPr>
            <a:xfrm>
              <a:off x="1676282" y="7807438"/>
              <a:ext cx="360424" cy="20419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447" name="任意形状 446">
              <a:extLst>
                <a:ext uri="{FF2B5EF4-FFF2-40B4-BE49-F238E27FC236}">
                  <a16:creationId xmlns:a16="http://schemas.microsoft.com/office/drawing/2014/main" id="{53A1107B-FC73-C744-AA78-8D42AE3192FC}"/>
                </a:ext>
              </a:extLst>
            </p:cNvPr>
            <p:cNvSpPr/>
            <p:nvPr/>
          </p:nvSpPr>
          <p:spPr>
            <a:xfrm>
              <a:off x="1840219" y="8023059"/>
              <a:ext cx="3345244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pic>
          <p:nvPicPr>
            <p:cNvPr id="446" name="Picture 24" descr="Allen Institute for AI">
              <a:extLst>
                <a:ext uri="{FF2B5EF4-FFF2-40B4-BE49-F238E27FC236}">
                  <a16:creationId xmlns:a16="http://schemas.microsoft.com/office/drawing/2014/main" id="{43B73A41-2DF6-FF41-BEF4-4E6F30FB5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图片 41" descr="图形用户界面&#10;&#10;描述已自动生成">
            <a:extLst>
              <a:ext uri="{FF2B5EF4-FFF2-40B4-BE49-F238E27FC236}">
                <a16:creationId xmlns:a16="http://schemas.microsoft.com/office/drawing/2014/main" id="{602E97F7-48EC-0C42-86C8-85A181704DA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PencilGrayscale trans="63000" pencilSize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6371" y="4203169"/>
            <a:ext cx="1393200" cy="1691057"/>
          </a:xfrm>
          <a:prstGeom prst="rect">
            <a:avLst/>
          </a:prstGeom>
        </p:spPr>
      </p:pic>
      <p:pic>
        <p:nvPicPr>
          <p:cNvPr id="334" name="Picture 24" descr="Allen Institute for AI">
            <a:extLst>
              <a:ext uri="{FF2B5EF4-FFF2-40B4-BE49-F238E27FC236}">
                <a16:creationId xmlns:a16="http://schemas.microsoft.com/office/drawing/2014/main" id="{F92D58F6-2F97-C744-8E70-99E8451D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073" y="4237804"/>
            <a:ext cx="163121" cy="16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48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1729A79D-5CBA-F24E-8FE9-00B16AD477A8}"/>
              </a:ext>
            </a:extLst>
          </p:cNvPr>
          <p:cNvSpPr/>
          <p:nvPr/>
        </p:nvSpPr>
        <p:spPr>
          <a:xfrm>
            <a:off x="4355520" y="4421830"/>
            <a:ext cx="231433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302416-E4C7-3047-94ED-4DE24727A608}"/>
              </a:ext>
            </a:extLst>
          </p:cNvPr>
          <p:cNvSpPr/>
          <p:nvPr/>
        </p:nvSpPr>
        <p:spPr>
          <a:xfrm>
            <a:off x="3933252" y="5999991"/>
            <a:ext cx="648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5F4F29-0F25-5A44-A1E5-2862C1B261E9}"/>
              </a:ext>
            </a:extLst>
          </p:cNvPr>
          <p:cNvSpPr/>
          <p:nvPr/>
        </p:nvSpPr>
        <p:spPr>
          <a:xfrm>
            <a:off x="3618392" y="6386800"/>
            <a:ext cx="972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FF9C8B-B6D2-4444-8D03-459A3AB4D425}"/>
              </a:ext>
            </a:extLst>
          </p:cNvPr>
          <p:cNvSpPr/>
          <p:nvPr/>
        </p:nvSpPr>
        <p:spPr>
          <a:xfrm>
            <a:off x="2853517" y="6385191"/>
            <a:ext cx="756000" cy="10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E52080-1EFD-AB47-9C14-805E0950DA7C}"/>
              </a:ext>
            </a:extLst>
          </p:cNvPr>
          <p:cNvSpPr txBox="1"/>
          <p:nvPr/>
        </p:nvSpPr>
        <p:spPr>
          <a:xfrm>
            <a:off x="2777985" y="633543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/>
              <a:t>7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DB37F81-EF70-BF40-80C3-AD236D199738}"/>
              </a:ext>
            </a:extLst>
          </p:cNvPr>
          <p:cNvGrpSpPr/>
          <p:nvPr/>
        </p:nvGrpSpPr>
        <p:grpSpPr>
          <a:xfrm>
            <a:off x="3820819" y="6197991"/>
            <a:ext cx="758210" cy="108345"/>
            <a:chOff x="5127982" y="8528455"/>
            <a:chExt cx="758210" cy="10834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E51D9E-55FD-F543-9B68-30BC7CDBF66C}"/>
                </a:ext>
              </a:extLst>
            </p:cNvPr>
            <p:cNvSpPr/>
            <p:nvPr/>
          </p:nvSpPr>
          <p:spPr>
            <a:xfrm>
              <a:off x="5670192" y="8528455"/>
              <a:ext cx="216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1690B9-72D4-7D43-8F90-E13584C30A03}"/>
                </a:ext>
              </a:extLst>
            </p:cNvPr>
            <p:cNvSpPr/>
            <p:nvPr/>
          </p:nvSpPr>
          <p:spPr>
            <a:xfrm>
              <a:off x="5127982" y="8528800"/>
              <a:ext cx="540000" cy="108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A254A1D-DCE9-754D-AFAA-A8E8D43AABA7}"/>
              </a:ext>
            </a:extLst>
          </p:cNvPr>
          <p:cNvSpPr/>
          <p:nvPr/>
        </p:nvSpPr>
        <p:spPr>
          <a:xfrm>
            <a:off x="4261194" y="5393495"/>
            <a:ext cx="324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70A8BF-BB7B-4941-90F7-A6B875D3EB6C}"/>
              </a:ext>
            </a:extLst>
          </p:cNvPr>
          <p:cNvSpPr/>
          <p:nvPr/>
        </p:nvSpPr>
        <p:spPr>
          <a:xfrm>
            <a:off x="4143329" y="5785618"/>
            <a:ext cx="432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44EAF5-E9F0-464E-B2D1-00B2EA6D6C89}"/>
              </a:ext>
            </a:extLst>
          </p:cNvPr>
          <p:cNvSpPr/>
          <p:nvPr/>
        </p:nvSpPr>
        <p:spPr>
          <a:xfrm>
            <a:off x="4359034" y="4603802"/>
            <a:ext cx="231433" cy="10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C5885C-851F-F545-84D6-8DE9982243C4}"/>
              </a:ext>
            </a:extLst>
          </p:cNvPr>
          <p:cNvSpPr txBox="1"/>
          <p:nvPr/>
        </p:nvSpPr>
        <p:spPr>
          <a:xfrm>
            <a:off x="4275445" y="45458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2DEDB3-9A79-BF45-B69A-2F3FB22A7089}"/>
              </a:ext>
            </a:extLst>
          </p:cNvPr>
          <p:cNvSpPr/>
          <p:nvPr/>
        </p:nvSpPr>
        <p:spPr>
          <a:xfrm>
            <a:off x="4261194" y="5188967"/>
            <a:ext cx="324000" cy="10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4199F2-6450-484D-A410-F973CEBF14EF}"/>
              </a:ext>
            </a:extLst>
          </p:cNvPr>
          <p:cNvSpPr txBox="1"/>
          <p:nvPr/>
        </p:nvSpPr>
        <p:spPr>
          <a:xfrm>
            <a:off x="4178512" y="512717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00D29A-A000-E241-985C-1B9D7E97615E}"/>
              </a:ext>
            </a:extLst>
          </p:cNvPr>
          <p:cNvSpPr/>
          <p:nvPr/>
        </p:nvSpPr>
        <p:spPr>
          <a:xfrm>
            <a:off x="4264842" y="4986284"/>
            <a:ext cx="324000" cy="10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2176E4-73B7-9246-8CA9-82F88FD2D959}"/>
              </a:ext>
            </a:extLst>
          </p:cNvPr>
          <p:cNvSpPr/>
          <p:nvPr/>
        </p:nvSpPr>
        <p:spPr>
          <a:xfrm>
            <a:off x="4352296" y="4797659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6CB9CD-C617-FB49-B45C-D0466A546AA6}"/>
              </a:ext>
            </a:extLst>
          </p:cNvPr>
          <p:cNvSpPr/>
          <p:nvPr/>
        </p:nvSpPr>
        <p:spPr>
          <a:xfrm>
            <a:off x="4470344" y="4798707"/>
            <a:ext cx="108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1E2BEC-550A-BC43-9DEE-60C8E19EAC4D}"/>
              </a:ext>
            </a:extLst>
          </p:cNvPr>
          <p:cNvSpPr txBox="1"/>
          <p:nvPr/>
        </p:nvSpPr>
        <p:spPr>
          <a:xfrm>
            <a:off x="4267175" y="47383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1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8E1D761F-EE7D-9348-811F-CB18E19E7E9E}"/>
              </a:ext>
            </a:extLst>
          </p:cNvPr>
          <p:cNvCxnSpPr>
            <a:cxnSpLocks/>
          </p:cNvCxnSpPr>
          <p:nvPr/>
        </p:nvCxnSpPr>
        <p:spPr>
          <a:xfrm flipV="1">
            <a:off x="4585681" y="4346812"/>
            <a:ext cx="9524" cy="21813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558355E-80C7-844E-BEA9-DE518D0ED5F7}"/>
              </a:ext>
            </a:extLst>
          </p:cNvPr>
          <p:cNvSpPr txBox="1"/>
          <p:nvPr/>
        </p:nvSpPr>
        <p:spPr>
          <a:xfrm>
            <a:off x="3553592" y="632454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9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9C8F76E-0C14-B14A-B6DD-0D29A1C656EE}"/>
              </a:ext>
            </a:extLst>
          </p:cNvPr>
          <p:cNvSpPr txBox="1"/>
          <p:nvPr/>
        </p:nvSpPr>
        <p:spPr>
          <a:xfrm>
            <a:off x="3846194" y="594041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6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35C8A2-4A38-0245-BED5-08561507541E}"/>
              </a:ext>
            </a:extLst>
          </p:cNvPr>
          <p:cNvSpPr txBox="1"/>
          <p:nvPr/>
        </p:nvSpPr>
        <p:spPr>
          <a:xfrm>
            <a:off x="4270954" y="613833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2</a:t>
            </a:r>
            <a:endParaRPr kumimoji="1" lang="zh-CN" altLang="en-US" sz="9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B043F6-04BE-D14D-8647-14FA4246C9CF}"/>
              </a:ext>
            </a:extLst>
          </p:cNvPr>
          <p:cNvSpPr txBox="1"/>
          <p:nvPr/>
        </p:nvSpPr>
        <p:spPr>
          <a:xfrm>
            <a:off x="3743362" y="614117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5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EA7D03-9C7B-E043-B356-3BC2C0AA7B31}"/>
              </a:ext>
            </a:extLst>
          </p:cNvPr>
          <p:cNvSpPr txBox="1"/>
          <p:nvPr/>
        </p:nvSpPr>
        <p:spPr>
          <a:xfrm>
            <a:off x="4169228" y="53317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9F4B62-EEEA-4D40-9B9E-43DB179EA048}"/>
              </a:ext>
            </a:extLst>
          </p:cNvPr>
          <p:cNvSpPr txBox="1"/>
          <p:nvPr/>
        </p:nvSpPr>
        <p:spPr>
          <a:xfrm>
            <a:off x="4060107" y="57223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4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EA6CFA-C67F-3146-A0DD-63100E0FE7C8}"/>
              </a:ext>
            </a:extLst>
          </p:cNvPr>
          <p:cNvSpPr txBox="1"/>
          <p:nvPr/>
        </p:nvSpPr>
        <p:spPr>
          <a:xfrm>
            <a:off x="4181329" y="492449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DDFD051-0A04-9B44-AE80-0E219FD26C52}"/>
              </a:ext>
            </a:extLst>
          </p:cNvPr>
          <p:cNvSpPr txBox="1"/>
          <p:nvPr/>
        </p:nvSpPr>
        <p:spPr>
          <a:xfrm>
            <a:off x="4372317" y="47383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C1D244-03E7-CD4E-B8D1-0B58BF39A180}"/>
              </a:ext>
            </a:extLst>
          </p:cNvPr>
          <p:cNvSpPr/>
          <p:nvPr/>
        </p:nvSpPr>
        <p:spPr>
          <a:xfrm>
            <a:off x="3026800" y="4491743"/>
            <a:ext cx="118048" cy="91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845D1E7-349B-2C4E-B712-9C1BF20ABA5C}"/>
              </a:ext>
            </a:extLst>
          </p:cNvPr>
          <p:cNvSpPr/>
          <p:nvPr/>
        </p:nvSpPr>
        <p:spPr>
          <a:xfrm>
            <a:off x="3026800" y="4644143"/>
            <a:ext cx="118048" cy="915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EA12FD-4195-0F47-8E2A-16883A618F6D}"/>
              </a:ext>
            </a:extLst>
          </p:cNvPr>
          <p:cNvSpPr txBox="1"/>
          <p:nvPr/>
        </p:nvSpPr>
        <p:spPr>
          <a:xfrm>
            <a:off x="3201037" y="4422108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spc="-50" dirty="0">
                <a:latin typeface="Monaco" pitchFamily="2" charset="0"/>
              </a:rPr>
              <a:t>open source</a:t>
            </a:r>
            <a:endParaRPr kumimoji="1" lang="zh-CN" altLang="en-US" sz="800" b="1" spc="-50" dirty="0">
              <a:latin typeface="Monaco" pitchFamily="2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075EED-CC98-8147-BFB0-14F2912986B3}"/>
              </a:ext>
            </a:extLst>
          </p:cNvPr>
          <p:cNvSpPr txBox="1"/>
          <p:nvPr/>
        </p:nvSpPr>
        <p:spPr>
          <a:xfrm>
            <a:off x="3082037" y="4572721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spc="-50" dirty="0">
                <a:latin typeface="Monaco" pitchFamily="2" charset="0"/>
              </a:rPr>
              <a:t>closed source</a:t>
            </a:r>
            <a:endParaRPr kumimoji="1" lang="zh-CN" altLang="en-US" sz="800" b="1" spc="-50" dirty="0">
              <a:latin typeface="Monaco" pitchFamily="2" charset="0"/>
            </a:endParaRPr>
          </a:p>
        </p:txBody>
      </p:sp>
      <p:pic>
        <p:nvPicPr>
          <p:cNvPr id="38" name="图形 37">
            <a:extLst>
              <a:ext uri="{FF2B5EF4-FFF2-40B4-BE49-F238E27FC236}">
                <a16:creationId xmlns:a16="http://schemas.microsoft.com/office/drawing/2014/main" id="{19E70DC3-E3BE-D240-8D1A-C37DB2DEB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1" t="14912" r="81582" b="16376"/>
          <a:stretch/>
        </p:blipFill>
        <p:spPr>
          <a:xfrm>
            <a:off x="4688362" y="6386090"/>
            <a:ext cx="114020" cy="11887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6688D9C1-4CA4-AA4D-A360-A0E737DB80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9426"/>
          <a:stretch/>
        </p:blipFill>
        <p:spPr>
          <a:xfrm>
            <a:off x="4675976" y="6120638"/>
            <a:ext cx="128578" cy="84546"/>
          </a:xfrm>
          <a:prstGeom prst="rect">
            <a:avLst/>
          </a:prstGeom>
        </p:spPr>
      </p:pic>
      <p:pic>
        <p:nvPicPr>
          <p:cNvPr id="40" name="Picture 14" descr="Open Ai Logo PNG Vectors Free Download">
            <a:extLst>
              <a:ext uri="{FF2B5EF4-FFF2-40B4-BE49-F238E27FC236}">
                <a16:creationId xmlns:a16="http://schemas.microsoft.com/office/drawing/2014/main" id="{30A5475B-3535-424D-838E-34890FA9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6256399"/>
            <a:ext cx="113604" cy="11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4" descr="Announcing GPT-NeoX-20B | EleutherAI Blog">
            <a:extLst>
              <a:ext uri="{FF2B5EF4-FFF2-40B4-BE49-F238E27FC236}">
                <a16:creationId xmlns:a16="http://schemas.microsoft.com/office/drawing/2014/main" id="{DA8D78FD-F196-5949-B4C9-8C08CAB88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t="12731" r="7649"/>
          <a:stretch/>
        </p:blipFill>
        <p:spPr bwMode="auto">
          <a:xfrm>
            <a:off x="4683523" y="5792677"/>
            <a:ext cx="117200" cy="12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@bigscience-workshop">
            <a:extLst>
              <a:ext uri="{FF2B5EF4-FFF2-40B4-BE49-F238E27FC236}">
                <a16:creationId xmlns:a16="http://schemas.microsoft.com/office/drawing/2014/main" id="{1D386B63-AEFA-9142-B415-CF256BB8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86" y="5943654"/>
            <a:ext cx="101872" cy="10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0094B4FC-2CFF-B244-853C-0BCDA77CE6C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510" t="38825" r="76099" b="41367"/>
          <a:stretch/>
        </p:blipFill>
        <p:spPr>
          <a:xfrm>
            <a:off x="4798124" y="5931513"/>
            <a:ext cx="121502" cy="112510"/>
          </a:xfrm>
          <a:prstGeom prst="rect">
            <a:avLst/>
          </a:prstGeom>
        </p:spPr>
      </p:pic>
      <p:pic>
        <p:nvPicPr>
          <p:cNvPr id="44" name="Picture 16" descr="DeepMind · GitHub">
            <a:extLst>
              <a:ext uri="{FF2B5EF4-FFF2-40B4-BE49-F238E27FC236}">
                <a16:creationId xmlns:a16="http://schemas.microsoft.com/office/drawing/2014/main" id="{54695003-3284-C940-AA12-516D745D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42" y="5481541"/>
            <a:ext cx="134200" cy="1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Jurassic-1 Language Models">
            <a:extLst>
              <a:ext uri="{FF2B5EF4-FFF2-40B4-BE49-F238E27FC236}">
                <a16:creationId xmlns:a16="http://schemas.microsoft.com/office/drawing/2014/main" id="{9CD84138-1927-9145-990E-325707FB9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19660" r="16188" b="19686"/>
          <a:stretch/>
        </p:blipFill>
        <p:spPr bwMode="auto">
          <a:xfrm>
            <a:off x="4654469" y="4606313"/>
            <a:ext cx="129220" cy="1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laude">
            <a:extLst>
              <a:ext uri="{FF2B5EF4-FFF2-40B4-BE49-F238E27FC236}">
                <a16:creationId xmlns:a16="http://schemas.microsoft.com/office/drawing/2014/main" id="{68842D12-291C-EC41-BEE7-4FD08DD25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87" y="5646420"/>
            <a:ext cx="112636" cy="1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544A105B-7358-6C4F-ABAC-2CEA86DD98B0}"/>
              </a:ext>
            </a:extLst>
          </p:cNvPr>
          <p:cNvSpPr txBox="1"/>
          <p:nvPr/>
        </p:nvSpPr>
        <p:spPr>
          <a:xfrm>
            <a:off x="4285857" y="43574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2</a:t>
            </a:r>
          </a:p>
        </p:txBody>
      </p:sp>
      <p:pic>
        <p:nvPicPr>
          <p:cNvPr id="53" name="Picture 24" descr="Allen Institute for AI">
            <a:extLst>
              <a:ext uri="{FF2B5EF4-FFF2-40B4-BE49-F238E27FC236}">
                <a16:creationId xmlns:a16="http://schemas.microsoft.com/office/drawing/2014/main" id="{19FDD7C2-5170-004F-A629-7A25CE573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39" y="4339507"/>
            <a:ext cx="190322" cy="19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2" descr="Baidu Logo, symbol, meaning, history, PNG, brand">
            <a:extLst>
              <a:ext uri="{FF2B5EF4-FFF2-40B4-BE49-F238E27FC236}">
                <a16:creationId xmlns:a16="http://schemas.microsoft.com/office/drawing/2014/main" id="{45CF6D7E-46EF-0547-8309-778A3217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05" y="4788235"/>
            <a:ext cx="212151" cy="11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6F0FAAF0-33C3-0F4C-8066-E767E3B2E7BA}"/>
              </a:ext>
            </a:extLst>
          </p:cNvPr>
          <p:cNvSpPr/>
          <p:nvPr/>
        </p:nvSpPr>
        <p:spPr>
          <a:xfrm>
            <a:off x="4138524" y="559883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A15D84B-94E3-034B-BC14-F071963A688A}"/>
              </a:ext>
            </a:extLst>
          </p:cNvPr>
          <p:cNvSpPr/>
          <p:nvPr/>
        </p:nvSpPr>
        <p:spPr>
          <a:xfrm>
            <a:off x="4256572" y="5597877"/>
            <a:ext cx="324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49B777C-2ECE-1544-A8FA-7D5E33649648}"/>
              </a:ext>
            </a:extLst>
          </p:cNvPr>
          <p:cNvSpPr txBox="1"/>
          <p:nvPr/>
        </p:nvSpPr>
        <p:spPr>
          <a:xfrm>
            <a:off x="4054614" y="553623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1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CAA993-01F7-3448-8614-9ED5DC8BC2B3}"/>
              </a:ext>
            </a:extLst>
          </p:cNvPr>
          <p:cNvSpPr txBox="1"/>
          <p:nvPr/>
        </p:nvSpPr>
        <p:spPr>
          <a:xfrm>
            <a:off x="4169786" y="553766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82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149</Words>
  <Application>Microsoft Macintosh PowerPoint</Application>
  <PresentationFormat>宽屏</PresentationFormat>
  <Paragraphs>110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Lato</vt:lpstr>
      <vt:lpstr>Monaco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靳 弘业</dc:creator>
  <cp:lastModifiedBy>靳 弘业</cp:lastModifiedBy>
  <cp:revision>3</cp:revision>
  <dcterms:created xsi:type="dcterms:W3CDTF">2023-04-28T22:14:15Z</dcterms:created>
  <dcterms:modified xsi:type="dcterms:W3CDTF">2023-04-29T15:07:22Z</dcterms:modified>
</cp:coreProperties>
</file>