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85" r:id="rId6"/>
    <p:sldId id="286" r:id="rId7"/>
    <p:sldId id="284" r:id="rId8"/>
    <p:sldId id="283" r:id="rId9"/>
    <p:sldId id="289" r:id="rId10"/>
    <p:sldId id="261" r:id="rId11"/>
    <p:sldId id="28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3"/>
    <p:restoredTop sz="96366" autoAdjust="0"/>
  </p:normalViewPr>
  <p:slideViewPr>
    <p:cSldViewPr snapToGrid="0" snapToObjects="1">
      <p:cViewPr varScale="1">
        <p:scale>
          <a:sx n="85" d="100"/>
          <a:sy n="85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F79DE-C79F-CC48-A6CC-36D7437A33A4}" type="datetimeFigureOut">
              <a:rPr kumimoji="1" lang="zh-CN" altLang="en-US" smtClean="0"/>
              <a:t>2018/10/23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FC97-8033-1742-91DA-83AAE5665A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121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扔掉训练集答案超过</a:t>
            </a:r>
            <a:r>
              <a:rPr lang="en-US" altLang="zh-CN" dirty="0"/>
              <a:t>300</a:t>
            </a:r>
            <a:r>
              <a:rPr lang="zh-CN" altLang="en-US" dirty="0"/>
              <a:t>个字的</a:t>
            </a:r>
            <a:r>
              <a:rPr lang="en-US" altLang="zh-CN" dirty="0"/>
              <a:t>QA</a:t>
            </a:r>
            <a:r>
              <a:rPr lang="zh-CN" altLang="en-US" dirty="0"/>
              <a:t>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2FC97-8033-1742-91DA-83AAE5665AF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6519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2FC97-8033-1742-91DA-83AAE5665AF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229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共现特征，去除</a:t>
            </a:r>
            <a:r>
              <a:rPr lang="en-US" altLang="zh-CN" dirty="0"/>
              <a:t>stopwords</a:t>
            </a:r>
            <a:r>
              <a:rPr lang="zh-CN" altLang="en-US" dirty="0"/>
              <a:t>的影响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2FC97-8033-1742-91DA-83AAE5665AF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248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9" indent="0" algn="ctr">
              <a:buNone/>
              <a:defRPr sz="2000"/>
            </a:lvl2pPr>
            <a:lvl3pPr marL="914398" indent="0" algn="ctr">
              <a:buNone/>
              <a:defRPr sz="1800"/>
            </a:lvl3pPr>
            <a:lvl4pPr marL="1371597" indent="0" algn="ctr">
              <a:buNone/>
              <a:defRPr sz="1600"/>
            </a:lvl4pPr>
            <a:lvl5pPr marL="1828796" indent="0" algn="ctr">
              <a:buNone/>
              <a:defRPr sz="1600"/>
            </a:lvl5pPr>
            <a:lvl6pPr marL="2285996" indent="0" algn="ctr">
              <a:buNone/>
              <a:defRPr sz="1600"/>
            </a:lvl6pPr>
            <a:lvl7pPr marL="2743194" indent="0" algn="ctr">
              <a:buNone/>
              <a:defRPr sz="1600"/>
            </a:lvl7pPr>
            <a:lvl8pPr marL="3200394" indent="0" algn="ctr">
              <a:buNone/>
              <a:defRPr sz="1600"/>
            </a:lvl8pPr>
            <a:lvl9pPr marL="3657592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5D4F-1022-4B4C-A09B-5E51247DC76B}" type="datetimeFigureOut">
              <a:rPr kumimoji="1" lang="zh-CN" altLang="en-US" smtClean="0"/>
              <a:t>2018/10/23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7303-E52F-F542-AABB-76C1F73533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318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5D4F-1022-4B4C-A09B-5E51247DC76B}" type="datetimeFigureOut">
              <a:rPr kumimoji="1" lang="zh-CN" altLang="en-US" smtClean="0"/>
              <a:t>2018/10/23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7303-E52F-F542-AABB-76C1F73533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753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5D4F-1022-4B4C-A09B-5E51247DC76B}" type="datetimeFigureOut">
              <a:rPr kumimoji="1" lang="zh-CN" altLang="en-US" smtClean="0"/>
              <a:t>2018/10/23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7303-E52F-F542-AABB-76C1F73533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391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5D4F-1022-4B4C-A09B-5E51247DC76B}" type="datetimeFigureOut">
              <a:rPr kumimoji="1" lang="zh-CN" altLang="en-US" smtClean="0"/>
              <a:t>2018/10/23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7303-E52F-F542-AABB-76C1F73533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5D4F-1022-4B4C-A09B-5E51247DC76B}" type="datetimeFigureOut">
              <a:rPr kumimoji="1" lang="zh-CN" altLang="en-US" smtClean="0"/>
              <a:t>2018/10/23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7303-E52F-F542-AABB-76C1F73533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486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5D4F-1022-4B4C-A09B-5E51247DC76B}" type="datetimeFigureOut">
              <a:rPr kumimoji="1" lang="zh-CN" altLang="en-US" smtClean="0"/>
              <a:t>2018/10/23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7303-E52F-F542-AABB-76C1F73533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141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9" indent="0">
              <a:buNone/>
              <a:defRPr sz="2000" b="1"/>
            </a:lvl2pPr>
            <a:lvl3pPr marL="914398" indent="0">
              <a:buNone/>
              <a:defRPr sz="1800" b="1"/>
            </a:lvl3pPr>
            <a:lvl4pPr marL="1371597" indent="0">
              <a:buNone/>
              <a:defRPr sz="1600" b="1"/>
            </a:lvl4pPr>
            <a:lvl5pPr marL="1828796" indent="0">
              <a:buNone/>
              <a:defRPr sz="1600" b="1"/>
            </a:lvl5pPr>
            <a:lvl6pPr marL="2285996" indent="0">
              <a:buNone/>
              <a:defRPr sz="1600" b="1"/>
            </a:lvl6pPr>
            <a:lvl7pPr marL="2743194" indent="0">
              <a:buNone/>
              <a:defRPr sz="1600" b="1"/>
            </a:lvl7pPr>
            <a:lvl8pPr marL="3200394" indent="0">
              <a:buNone/>
              <a:defRPr sz="1600" b="1"/>
            </a:lvl8pPr>
            <a:lvl9pPr marL="3657592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9" indent="0">
              <a:buNone/>
              <a:defRPr sz="2000" b="1"/>
            </a:lvl2pPr>
            <a:lvl3pPr marL="914398" indent="0">
              <a:buNone/>
              <a:defRPr sz="1800" b="1"/>
            </a:lvl3pPr>
            <a:lvl4pPr marL="1371597" indent="0">
              <a:buNone/>
              <a:defRPr sz="1600" b="1"/>
            </a:lvl4pPr>
            <a:lvl5pPr marL="1828796" indent="0">
              <a:buNone/>
              <a:defRPr sz="1600" b="1"/>
            </a:lvl5pPr>
            <a:lvl6pPr marL="2285996" indent="0">
              <a:buNone/>
              <a:defRPr sz="1600" b="1"/>
            </a:lvl6pPr>
            <a:lvl7pPr marL="2743194" indent="0">
              <a:buNone/>
              <a:defRPr sz="1600" b="1"/>
            </a:lvl7pPr>
            <a:lvl8pPr marL="3200394" indent="0">
              <a:buNone/>
              <a:defRPr sz="1600" b="1"/>
            </a:lvl8pPr>
            <a:lvl9pPr marL="3657592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5D4F-1022-4B4C-A09B-5E51247DC76B}" type="datetimeFigureOut">
              <a:rPr kumimoji="1" lang="zh-CN" altLang="en-US" smtClean="0"/>
              <a:t>2018/10/23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7303-E52F-F542-AABB-76C1F73533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929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5D4F-1022-4B4C-A09B-5E51247DC76B}" type="datetimeFigureOut">
              <a:rPr kumimoji="1" lang="zh-CN" altLang="en-US" smtClean="0"/>
              <a:t>2018/10/23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7303-E52F-F542-AABB-76C1F73533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08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5D4F-1022-4B4C-A09B-5E51247DC76B}" type="datetimeFigureOut">
              <a:rPr kumimoji="1" lang="zh-CN" altLang="en-US" smtClean="0"/>
              <a:t>2018/10/23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7303-E52F-F542-AABB-76C1F73533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39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9" indent="0">
              <a:buNone/>
              <a:defRPr sz="1400"/>
            </a:lvl2pPr>
            <a:lvl3pPr marL="914398" indent="0">
              <a:buNone/>
              <a:defRPr sz="1200"/>
            </a:lvl3pPr>
            <a:lvl4pPr marL="1371597" indent="0">
              <a:buNone/>
              <a:defRPr sz="1000"/>
            </a:lvl4pPr>
            <a:lvl5pPr marL="1828796" indent="0">
              <a:buNone/>
              <a:defRPr sz="1000"/>
            </a:lvl5pPr>
            <a:lvl6pPr marL="2285996" indent="0">
              <a:buNone/>
              <a:defRPr sz="1000"/>
            </a:lvl6pPr>
            <a:lvl7pPr marL="2743194" indent="0">
              <a:buNone/>
              <a:defRPr sz="1000"/>
            </a:lvl7pPr>
            <a:lvl8pPr marL="3200394" indent="0">
              <a:buNone/>
              <a:defRPr sz="1000"/>
            </a:lvl8pPr>
            <a:lvl9pPr marL="3657592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5D4F-1022-4B4C-A09B-5E51247DC76B}" type="datetimeFigureOut">
              <a:rPr kumimoji="1" lang="zh-CN" altLang="en-US" smtClean="0"/>
              <a:t>2018/10/23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7303-E52F-F542-AABB-76C1F73533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445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8" indent="0">
              <a:buNone/>
              <a:defRPr sz="2400"/>
            </a:lvl3pPr>
            <a:lvl4pPr marL="1371597" indent="0">
              <a:buNone/>
              <a:defRPr sz="2000"/>
            </a:lvl4pPr>
            <a:lvl5pPr marL="1828796" indent="0">
              <a:buNone/>
              <a:defRPr sz="2000"/>
            </a:lvl5pPr>
            <a:lvl6pPr marL="2285996" indent="0">
              <a:buNone/>
              <a:defRPr sz="2000"/>
            </a:lvl6pPr>
            <a:lvl7pPr marL="2743194" indent="0">
              <a:buNone/>
              <a:defRPr sz="2000"/>
            </a:lvl7pPr>
            <a:lvl8pPr marL="3200394" indent="0">
              <a:buNone/>
              <a:defRPr sz="2000"/>
            </a:lvl8pPr>
            <a:lvl9pPr marL="3657592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9" indent="0">
              <a:buNone/>
              <a:defRPr sz="1400"/>
            </a:lvl2pPr>
            <a:lvl3pPr marL="914398" indent="0">
              <a:buNone/>
              <a:defRPr sz="1200"/>
            </a:lvl3pPr>
            <a:lvl4pPr marL="1371597" indent="0">
              <a:buNone/>
              <a:defRPr sz="1000"/>
            </a:lvl4pPr>
            <a:lvl5pPr marL="1828796" indent="0">
              <a:buNone/>
              <a:defRPr sz="1000"/>
            </a:lvl5pPr>
            <a:lvl6pPr marL="2285996" indent="0">
              <a:buNone/>
              <a:defRPr sz="1000"/>
            </a:lvl6pPr>
            <a:lvl7pPr marL="2743194" indent="0">
              <a:buNone/>
              <a:defRPr sz="1000"/>
            </a:lvl7pPr>
            <a:lvl8pPr marL="3200394" indent="0">
              <a:buNone/>
              <a:defRPr sz="1000"/>
            </a:lvl8pPr>
            <a:lvl9pPr marL="3657592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5D4F-1022-4B4C-A09B-5E51247DC76B}" type="datetimeFigureOut">
              <a:rPr kumimoji="1" lang="zh-CN" altLang="en-US" smtClean="0"/>
              <a:t>2018/10/23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7303-E52F-F542-AABB-76C1F73533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751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65D4F-1022-4B4C-A09B-5E51247DC76B}" type="datetimeFigureOut">
              <a:rPr kumimoji="1" lang="zh-CN" altLang="en-US" smtClean="0"/>
              <a:t>2018/10/23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F7303-E52F-F542-AABB-76C1F73533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404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9" indent="-228599" algn="l" defTabSz="914398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599" algn="l" defTabSz="91439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7" indent="-228599" algn="l" defTabSz="91439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7" indent="-228599" algn="l" defTabSz="91439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6" indent="-228599" algn="l" defTabSz="91439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5" indent="-228599" algn="l" defTabSz="91439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4" indent="-228599" algn="l" defTabSz="91439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3" indent="-228599" algn="l" defTabSz="91439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2" indent="-228599" algn="l" defTabSz="91439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9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8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7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6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6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4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4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2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9681" y="978525"/>
            <a:ext cx="9592638" cy="2387600"/>
          </a:xfrm>
        </p:spPr>
        <p:txBody>
          <a:bodyPr>
            <a:normAutofit/>
          </a:bodyPr>
          <a:lstStyle/>
          <a:p>
            <a:r>
              <a:rPr kumimoji="1" lang="en-US" altLang="zh-CN" sz="5400" dirty="0"/>
              <a:t>CMRC 2018 </a:t>
            </a:r>
            <a:endParaRPr kumimoji="1"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69166"/>
            <a:ext cx="9144000" cy="1655762"/>
          </a:xfrm>
        </p:spPr>
        <p:txBody>
          <a:bodyPr/>
          <a:lstStyle/>
          <a:p>
            <a:r>
              <a:rPr kumimoji="1" lang="en-US" altLang="zh-CN" smtClean="0"/>
              <a:t>Yang XueFeng</a:t>
            </a:r>
            <a:r>
              <a:rPr kumimoji="1" lang="zh-CN" altLang="en-US" smtClean="0"/>
              <a:t>，</a:t>
            </a:r>
            <a:r>
              <a:rPr kumimoji="1" lang="en-US" altLang="zh-CN" smtClean="0"/>
              <a:t>ZHUI </a:t>
            </a:r>
            <a:r>
              <a:rPr kumimoji="1" lang="en-US" altLang="zh-CN" dirty="0"/>
              <a:t>YI </a:t>
            </a:r>
          </a:p>
          <a:p>
            <a:r>
              <a:rPr kumimoji="1" lang="en-US" altLang="zh-CN" dirty="0"/>
              <a:t>2018-10-19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59A6E4-7A76-4106-8532-8E8A5B765335}"/>
              </a:ext>
            </a:extLst>
          </p:cNvPr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0609995" y="286899"/>
            <a:ext cx="1201231" cy="60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493" y="226789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Experiment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CFAD1A-3EEE-40E6-AF7E-10727A6A4D18}"/>
              </a:ext>
            </a:extLst>
          </p:cNvPr>
          <p:cNvSpPr/>
          <p:nvPr/>
        </p:nvSpPr>
        <p:spPr>
          <a:xfrm>
            <a:off x="703493" y="1770502"/>
            <a:ext cx="3939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0400" indent="-23040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Implementation details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7DAED0-DE61-4B0D-8EE2-2AFC366D06E5}"/>
              </a:ext>
            </a:extLst>
          </p:cNvPr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0609995" y="286899"/>
            <a:ext cx="1201231" cy="60267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D579984-82E4-47D4-87F5-D3E21461AFA8}"/>
              </a:ext>
            </a:extLst>
          </p:cNvPr>
          <p:cNvSpPr/>
          <p:nvPr/>
        </p:nvSpPr>
        <p:spPr>
          <a:xfrm>
            <a:off x="5901479" y="1749325"/>
            <a:ext cx="4238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0400" indent="-23040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Ablation study on </a:t>
            </a:r>
            <a:r>
              <a:rPr kumimoji="1" lang="en-US" altLang="zh-CN" sz="2800" dirty="0" err="1"/>
              <a:t>devset</a:t>
            </a:r>
            <a:endParaRPr kumimoji="1" lang="en-US" altLang="zh-CN" sz="2800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2CC9F66-3A1E-4C38-93B7-E338B228A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966527"/>
              </p:ext>
            </p:extLst>
          </p:nvPr>
        </p:nvGraphicFramePr>
        <p:xfrm>
          <a:off x="5901479" y="2832154"/>
          <a:ext cx="5014770" cy="2702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40">
                  <a:extLst>
                    <a:ext uri="{9D8B030D-6E8A-4147-A177-3AD203B41FA5}">
                      <a16:colId xmlns:a16="http://schemas.microsoft.com/office/drawing/2014/main" val="132141775"/>
                    </a:ext>
                  </a:extLst>
                </a:gridCol>
                <a:gridCol w="1881140">
                  <a:extLst>
                    <a:ext uri="{9D8B030D-6E8A-4147-A177-3AD203B41FA5}">
                      <a16:colId xmlns:a16="http://schemas.microsoft.com/office/drawing/2014/main" val="2839591003"/>
                    </a:ext>
                  </a:extLst>
                </a:gridCol>
                <a:gridCol w="1252490">
                  <a:extLst>
                    <a:ext uri="{9D8B030D-6E8A-4147-A177-3AD203B41FA5}">
                      <a16:colId xmlns:a16="http://schemas.microsoft.com/office/drawing/2014/main" val="2738140053"/>
                    </a:ext>
                  </a:extLst>
                </a:gridCol>
              </a:tblGrid>
              <a:tr h="45042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EM / F1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△</a:t>
                      </a:r>
                      <a:r>
                        <a:rPr lang="en-US" altLang="zh-CN" sz="1800" dirty="0"/>
                        <a:t>/-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756449"/>
                  </a:ext>
                </a:extLst>
              </a:tr>
              <a:tr h="45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Complete Model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68.437 / 85.719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621552"/>
                  </a:ext>
                </a:extLst>
              </a:tr>
              <a:tr h="45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Self-distill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67.56 /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84.78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0.88 / 0.94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73324"/>
                  </a:ext>
                </a:extLst>
              </a:tr>
              <a:tr h="45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pos + query type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66.81 / 84.56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0.75 / 0.22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980541"/>
                  </a:ext>
                </a:extLst>
              </a:tr>
              <a:tr h="45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Attention +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66.20 / 84.25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0.61 / 0.31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673300"/>
                  </a:ext>
                </a:extLst>
              </a:tr>
              <a:tr h="45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ELMo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64.41 / 83.70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1.79 / 0.55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54288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8954D0EF-7319-4F58-97FE-8BD5966CA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402674"/>
              </p:ext>
            </p:extLst>
          </p:nvPr>
        </p:nvGraphicFramePr>
        <p:xfrm>
          <a:off x="1275751" y="3256335"/>
          <a:ext cx="31118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706">
                  <a:extLst>
                    <a:ext uri="{9D8B030D-6E8A-4147-A177-3AD203B41FA5}">
                      <a16:colId xmlns:a16="http://schemas.microsoft.com/office/drawing/2014/main" val="1396680048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1946607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Details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20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hidden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86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optimizer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Adam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7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learning rate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Cosine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17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dropout 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566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21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836" y="1851059"/>
            <a:ext cx="10515600" cy="8112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sz="4000" dirty="0"/>
              <a:t>Thanks</a:t>
            </a:r>
            <a:endParaRPr kumimoji="1" lang="zh-CN" altLang="en-US" sz="4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F06C15-E03C-4D83-85C3-374F4FFB3804}"/>
              </a:ext>
            </a:extLst>
          </p:cNvPr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0609995" y="286899"/>
            <a:ext cx="1201231" cy="6026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177" y="2662308"/>
            <a:ext cx="3618940" cy="371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4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Background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Preparation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Description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Evaluation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A382EA-D0B6-47E4-86A6-B279D3DA0D17}"/>
              </a:ext>
            </a:extLst>
          </p:cNvPr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0609995" y="286899"/>
            <a:ext cx="1201231" cy="60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3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9822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5385"/>
            <a:ext cx="10515600" cy="40413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Span-Extraction Reading Comprehension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Chinese Wikipedia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One passage per query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Queries:	  19K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trial 1k,  train 10k</a:t>
            </a:r>
            <a:r>
              <a:rPr kumimoji="1" lang="zh-CN" altLang="en-US" dirty="0"/>
              <a:t>，</a:t>
            </a:r>
            <a:r>
              <a:rPr kumimoji="1" lang="en-US" altLang="zh-CN" dirty="0"/>
              <a:t>dev 3k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test 5k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Answers:  Span of words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Model Evaluation:  EM &amp; F1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EC34F8-C385-4C4A-ACB8-C7A3A6075441}"/>
              </a:ext>
            </a:extLst>
          </p:cNvPr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0609995" y="286899"/>
            <a:ext cx="1201231" cy="60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3464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Preparation / cleaning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98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mtClean="0"/>
              <a:t>Filter </a:t>
            </a:r>
            <a:r>
              <a:rPr kumimoji="1" lang="en-US" altLang="zh-CN" dirty="0"/>
              <a:t>query is None or answer is None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Answer length limit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dirty="0"/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039695-5FD0-4586-8B0E-04AB00AA1A4F}"/>
              </a:ext>
            </a:extLst>
          </p:cNvPr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0609995" y="286899"/>
            <a:ext cx="1201231" cy="602672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4244698-F606-4C01-9F7B-29156E416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982082"/>
              </p:ext>
            </p:extLst>
          </p:nvPr>
        </p:nvGraphicFramePr>
        <p:xfrm>
          <a:off x="4800600" y="3364927"/>
          <a:ext cx="2590800" cy="244436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3349">
                  <a:extLst>
                    <a:ext uri="{9D8B030D-6E8A-4147-A177-3AD203B41FA5}">
                      <a16:colId xmlns:a16="http://schemas.microsoft.com/office/drawing/2014/main" val="1036168736"/>
                    </a:ext>
                  </a:extLst>
                </a:gridCol>
                <a:gridCol w="1187451">
                  <a:extLst>
                    <a:ext uri="{9D8B030D-6E8A-4147-A177-3AD203B41FA5}">
                      <a16:colId xmlns:a16="http://schemas.microsoft.com/office/drawing/2014/main" val="227432268"/>
                    </a:ext>
                  </a:extLst>
                </a:gridCol>
              </a:tblGrid>
              <a:tr h="5579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&lt;300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11107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524935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300 ~ 400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059856"/>
                  </a:ext>
                </a:extLst>
              </a:tr>
              <a:tr h="5579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400 ~ 1000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715554"/>
                  </a:ext>
                </a:extLst>
              </a:tr>
              <a:tr h="4224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&gt;1000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045267"/>
                  </a:ext>
                </a:extLst>
              </a:tr>
              <a:tr h="4224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total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11144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05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21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6789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Preparation / analysis</a:t>
            </a:r>
            <a:r>
              <a:rPr kumimoji="1"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3079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Query type</a:t>
            </a:r>
          </a:p>
          <a:p>
            <a:pPr marL="457200" lvl="1" indent="0">
              <a:lnSpc>
                <a:spcPct val="150000"/>
              </a:lnSpc>
              <a:buNone/>
            </a:pPr>
            <a:endParaRPr kumimoji="1"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endParaRPr kumimoji="1"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endParaRPr kumimoji="1" lang="en-US" altLang="zh-CN" dirty="0"/>
          </a:p>
          <a:p>
            <a:pPr>
              <a:lnSpc>
                <a:spcPct val="150000"/>
              </a:lnSpc>
            </a:pPr>
            <a:endParaRPr kumimoji="1" lang="en-US" altLang="zh-CN" sz="1800" dirty="0"/>
          </a:p>
          <a:p>
            <a:pPr>
              <a:lnSpc>
                <a:spcPct val="110000"/>
              </a:lnSpc>
            </a:pPr>
            <a:r>
              <a:rPr kumimoji="1" lang="en-US" altLang="zh-CN" dirty="0"/>
              <a:t>Answer length norm</a:t>
            </a:r>
          </a:p>
          <a:p>
            <a:pPr marL="0" indent="0" algn="ctr">
              <a:buNone/>
            </a:pPr>
            <a:endParaRPr lang="en-US" altLang="zh-CN" sz="600" i="1" dirty="0"/>
          </a:p>
          <a:p>
            <a:pPr marL="0" indent="0" algn="ctr">
              <a:buNone/>
            </a:pPr>
            <a:r>
              <a:rPr lang="zh-CN" altLang="zh-CN" sz="1600" i="1" dirty="0"/>
              <a:t>范廷颂是什么时候被任为主教的？</a:t>
            </a:r>
            <a:r>
              <a:rPr lang="en-US" altLang="zh-CN" sz="1600" i="1" dirty="0"/>
              <a:t>	VS	 </a:t>
            </a:r>
            <a:r>
              <a:rPr lang="zh-CN" altLang="zh-CN" sz="1600" i="1" dirty="0"/>
              <a:t>九广铁路小童储值票是何时停止使用的？</a:t>
            </a:r>
            <a:endParaRPr lang="zh-CN" altLang="zh-CN" sz="1600" dirty="0"/>
          </a:p>
          <a:p>
            <a:pPr marL="0" indent="0" algn="ctr">
              <a:buNone/>
            </a:pPr>
            <a:r>
              <a:rPr lang="en-US" altLang="zh-CN" sz="1600" i="1" dirty="0"/>
              <a:t>   1963</a:t>
            </a:r>
            <a:r>
              <a:rPr lang="zh-CN" altLang="zh-CN" sz="1600" i="1" dirty="0"/>
              <a:t>年</a:t>
            </a:r>
            <a:r>
              <a:rPr lang="en-US" altLang="zh-CN" sz="1600" i="1" dirty="0"/>
              <a:t>					1990</a:t>
            </a:r>
            <a:r>
              <a:rPr lang="zh-CN" altLang="zh-CN" sz="1600" i="1" dirty="0"/>
              <a:t>年</a:t>
            </a:r>
            <a:r>
              <a:rPr lang="en-US" altLang="zh-CN" sz="1600" i="1" dirty="0"/>
              <a:t>9</a:t>
            </a:r>
            <a:r>
              <a:rPr lang="zh-CN" altLang="zh-CN" sz="1600" i="1" dirty="0"/>
              <a:t>月</a:t>
            </a:r>
            <a:r>
              <a:rPr lang="zh-CN" altLang="zh-CN" sz="1600" i="1" strike="sngStrike" dirty="0"/>
              <a:t>停止使用</a:t>
            </a:r>
            <a:endParaRPr lang="zh-CN" altLang="zh-CN" sz="1600" dirty="0"/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039695-5FD0-4586-8B0E-04AB00AA1A4F}"/>
              </a:ext>
            </a:extLst>
          </p:cNvPr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0609995" y="286899"/>
            <a:ext cx="1201231" cy="602672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CD3785D-7F87-4111-B7CE-3DF1F8D25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063487"/>
              </p:ext>
            </p:extLst>
          </p:nvPr>
        </p:nvGraphicFramePr>
        <p:xfrm>
          <a:off x="1847851" y="2507676"/>
          <a:ext cx="766444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>
                  <a:extLst>
                    <a:ext uri="{9D8B030D-6E8A-4147-A177-3AD203B41FA5}">
                      <a16:colId xmlns:a16="http://schemas.microsoft.com/office/drawing/2014/main" val="3569300138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166866842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99782778"/>
                    </a:ext>
                  </a:extLst>
                </a:gridCol>
                <a:gridCol w="2882900">
                  <a:extLst>
                    <a:ext uri="{9D8B030D-6E8A-4147-A177-3AD203B41FA5}">
                      <a16:colId xmlns:a16="http://schemas.microsoft.com/office/drawing/2014/main" val="3939061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Who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谁，什么人，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Where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哪里，在哪，什么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地方， 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88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When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什么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时候，哪*年，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How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怎样 ，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87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多高，多远，多重，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Why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为什么，什么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原因， 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25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How long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多久，多长时间，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79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06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2017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Preparation / feature</a:t>
            </a:r>
            <a:r>
              <a:rPr kumimoji="1"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518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mtClean="0"/>
              <a:t>ELMo</a:t>
            </a:r>
            <a:endParaRPr kumimoji="1" lang="en-US" altLang="zh-CN" dirty="0"/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039695-5FD0-4586-8B0E-04AB00AA1A4F}"/>
              </a:ext>
            </a:extLst>
          </p:cNvPr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0609995" y="286899"/>
            <a:ext cx="1201231" cy="60267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0A934E9-1FA1-47CC-B48F-58D2B9591970}"/>
              </a:ext>
            </a:extLst>
          </p:cNvPr>
          <p:cNvSpPr/>
          <p:nvPr/>
        </p:nvSpPr>
        <p:spPr>
          <a:xfrm>
            <a:off x="1400175" y="2294865"/>
            <a:ext cx="102870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>
                <a:solidFill>
                  <a:srgbClr val="232323"/>
                </a:solidFill>
                <a:latin typeface="Source Sans Pro" panose="020B0604020202020204" pitchFamily="34" charset="0"/>
              </a:rPr>
              <a:t>Contextual</a:t>
            </a:r>
            <a:r>
              <a:rPr lang="en-US" altLang="zh-CN" dirty="0">
                <a:solidFill>
                  <a:srgbClr val="232323"/>
                </a:solidFill>
                <a:latin typeface="Source Sans Pro" panose="020B0604020202020204" pitchFamily="34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32323"/>
                </a:solidFill>
                <a:latin typeface="Source Sans Pro" panose="020B0604020202020204" pitchFamily="34" charset="0"/>
              </a:rPr>
              <a:t>      	The representation for each word depends on the entire context in which it is used.</a:t>
            </a:r>
            <a:endParaRPr lang="en-US" altLang="zh-CN" i="1" dirty="0">
              <a:solidFill>
                <a:srgbClr val="232323"/>
              </a:solidFill>
              <a:latin typeface="Source Sans Pro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i="1" dirty="0">
                <a:solidFill>
                  <a:srgbClr val="232323"/>
                </a:solidFill>
                <a:latin typeface="Source Sans Pro" panose="020B0604020202020204" pitchFamily="34" charset="0"/>
              </a:rPr>
              <a:t>Deep</a:t>
            </a:r>
            <a:r>
              <a:rPr lang="en-US" altLang="zh-CN" dirty="0">
                <a:solidFill>
                  <a:srgbClr val="232323"/>
                </a:solidFill>
                <a:latin typeface="Source Sans Pro" panose="020B0604020202020204" pitchFamily="34" charset="0"/>
              </a:rPr>
              <a:t>: 	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32323"/>
                </a:solidFill>
                <a:latin typeface="Source Sans Pro" panose="020B0604020202020204" pitchFamily="34" charset="0"/>
              </a:rPr>
              <a:t>      	The word representations combine all layers of a deep pre-trained neural network.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32323"/>
                </a:solidFill>
                <a:effectLst/>
                <a:latin typeface="Source Sans Pro" panose="020B0604020202020204" pitchFamily="34" charset="0"/>
              </a:rPr>
              <a:t>Ours: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32323"/>
                </a:solidFill>
                <a:latin typeface="Source Sans Pro" panose="020B0604020202020204" pitchFamily="34" charset="0"/>
              </a:rPr>
              <a:t>Stroke </a:t>
            </a:r>
            <a:r>
              <a:rPr lang="en-US" altLang="zh-CN" smtClean="0">
                <a:solidFill>
                  <a:srgbClr val="232323"/>
                </a:solidFill>
                <a:latin typeface="Source Sans Pro" panose="020B0604020202020204" pitchFamily="34" charset="0"/>
              </a:rPr>
              <a:t>based</a:t>
            </a:r>
            <a:r>
              <a:rPr lang="zh-CN" altLang="en-US" smtClean="0">
                <a:solidFill>
                  <a:srgbClr val="232323"/>
                </a:solidFill>
                <a:latin typeface="Source Sans Pro" panose="020B0604020202020204" pitchFamily="34" charset="0"/>
              </a:rPr>
              <a:t>，</a:t>
            </a:r>
            <a:r>
              <a:rPr lang="en-US" altLang="zh-CN" smtClean="0">
                <a:solidFill>
                  <a:srgbClr val="232323"/>
                </a:solidFill>
                <a:latin typeface="Source Sans Pro" panose="020B0604020202020204" pitchFamily="34" charset="0"/>
              </a:rPr>
              <a:t>Word based</a:t>
            </a:r>
            <a:endParaRPr lang="en-US" altLang="zh-CN" dirty="0">
              <a:solidFill>
                <a:srgbClr val="232323"/>
              </a:solidFill>
              <a:latin typeface="Source Sans Pro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32323"/>
                </a:solidFill>
                <a:latin typeface="Source Sans Pro" panose="020B0604020202020204" pitchFamily="34" charset="0"/>
              </a:rPr>
              <a:t>Pre-trained on a large text corpus </a:t>
            </a:r>
            <a:r>
              <a:rPr lang="en-US" altLang="zh-CN">
                <a:solidFill>
                  <a:srgbClr val="232323"/>
                </a:solidFill>
                <a:latin typeface="Source Sans Pro" panose="020B0604020202020204" pitchFamily="34" charset="0"/>
              </a:rPr>
              <a:t>(</a:t>
            </a:r>
            <a:r>
              <a:rPr lang="en-US" altLang="zh-CN" smtClean="0">
                <a:solidFill>
                  <a:srgbClr val="232323"/>
                </a:solidFill>
                <a:latin typeface="Source Sans Pro" panose="020B0604020202020204" pitchFamily="34" charset="0"/>
              </a:rPr>
              <a:t>Chinese Wikipedia)</a:t>
            </a:r>
            <a:endParaRPr lang="en-US" altLang="zh-CN" dirty="0">
              <a:solidFill>
                <a:srgbClr val="232323"/>
              </a:solidFill>
              <a:latin typeface="Source Sans Pro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32323"/>
                </a:solidFill>
                <a:effectLst/>
                <a:latin typeface="Source Sans Pro" panose="020B0604020202020204" pitchFamily="34" charset="0"/>
              </a:rPr>
              <a:t>LSTM </a:t>
            </a:r>
            <a:r>
              <a:rPr lang="en-US" altLang="zh-CN" dirty="0">
                <a:solidFill>
                  <a:srgbClr val="232323"/>
                </a:solidFill>
                <a:latin typeface="Source Sans Pro" panose="020B0604020202020204" pitchFamily="34" charset="0"/>
              </a:rPr>
              <a:t>hidden size / Output size  ,  4096 / 512</a:t>
            </a:r>
            <a:endParaRPr lang="en-US" altLang="zh-CN" b="0" i="0" dirty="0">
              <a:solidFill>
                <a:srgbClr val="232323"/>
              </a:solidFill>
              <a:effectLst/>
              <a:latin typeface="Source Sans Pro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428AFB-20F8-44D5-9380-088FB9F49EB0}"/>
              </a:ext>
            </a:extLst>
          </p:cNvPr>
          <p:cNvSpPr txBox="1"/>
          <p:nvPr/>
        </p:nvSpPr>
        <p:spPr>
          <a:xfrm>
            <a:off x="1295400" y="4963761"/>
            <a:ext cx="561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4596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009" y="226790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Description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009" y="1798970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Embedding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a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r>
              <a:rPr kumimoji="1" lang="en-US" altLang="zh-CN" smtClean="0"/>
              <a:t>ELMo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b.</a:t>
            </a:r>
            <a:r>
              <a:rPr kumimoji="1" lang="zh-CN" altLang="en-US" dirty="0"/>
              <a:t> </a:t>
            </a:r>
            <a:r>
              <a:rPr kumimoji="1" lang="en-US" altLang="zh-CN" dirty="0"/>
              <a:t>pos embedding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c.</a:t>
            </a:r>
            <a:r>
              <a:rPr kumimoji="1" lang="zh-CN" altLang="en-US" dirty="0"/>
              <a:t> </a:t>
            </a:r>
            <a:r>
              <a:rPr kumimoji="1" lang="en-US" altLang="zh-CN" dirty="0"/>
              <a:t> query type embedding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d.  word match(wo stopwords)</a:t>
            </a:r>
          </a:p>
          <a:p>
            <a:pPr marL="0" indent="0">
              <a:buNone/>
            </a:pPr>
            <a:endParaRPr kumimoji="1" lang="en-US" altLang="zh-CN" sz="3800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570012-D6CF-4CA2-9CB8-392EF90CF771}"/>
              </a:ext>
            </a:extLst>
          </p:cNvPr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0609995" y="286899"/>
            <a:ext cx="1201231" cy="602672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DF06388-A653-4926-BAB5-8165D673503D}"/>
              </a:ext>
            </a:extLst>
          </p:cNvPr>
          <p:cNvSpPr/>
          <p:nvPr/>
        </p:nvSpPr>
        <p:spPr>
          <a:xfrm flipH="1">
            <a:off x="8357800" y="3197934"/>
            <a:ext cx="400050" cy="4799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7901838-9660-491B-BDC9-71FF14200BB4}"/>
              </a:ext>
            </a:extLst>
          </p:cNvPr>
          <p:cNvSpPr/>
          <p:nvPr/>
        </p:nvSpPr>
        <p:spPr>
          <a:xfrm flipH="1">
            <a:off x="8357800" y="2381883"/>
            <a:ext cx="400050" cy="8160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F017AF1-305A-431D-A5CF-BCC256C8049C}"/>
              </a:ext>
            </a:extLst>
          </p:cNvPr>
          <p:cNvSpPr/>
          <p:nvPr/>
        </p:nvSpPr>
        <p:spPr>
          <a:xfrm flipH="1">
            <a:off x="8357800" y="3677917"/>
            <a:ext cx="400050" cy="462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547926F-FE95-4922-B336-F60F0FF103CC}"/>
              </a:ext>
            </a:extLst>
          </p:cNvPr>
          <p:cNvSpPr/>
          <p:nvPr/>
        </p:nvSpPr>
        <p:spPr>
          <a:xfrm flipH="1">
            <a:off x="8357800" y="4140500"/>
            <a:ext cx="400050" cy="33337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7A0D827-CB94-4E18-87C9-A9162F9E81C0}"/>
              </a:ext>
            </a:extLst>
          </p:cNvPr>
          <p:cNvSpPr txBox="1"/>
          <p:nvPr/>
        </p:nvSpPr>
        <p:spPr>
          <a:xfrm flipH="1">
            <a:off x="6874601" y="2540087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ELMo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C8020E7-FC68-4756-BB34-519CBCCF9292}"/>
              </a:ext>
            </a:extLst>
          </p:cNvPr>
          <p:cNvSpPr txBox="1"/>
          <p:nvPr/>
        </p:nvSpPr>
        <p:spPr>
          <a:xfrm flipH="1">
            <a:off x="6952865" y="3194217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640E231-3FF8-4201-8FDC-3EDBD4A84A45}"/>
              </a:ext>
            </a:extLst>
          </p:cNvPr>
          <p:cNvSpPr txBox="1"/>
          <p:nvPr/>
        </p:nvSpPr>
        <p:spPr>
          <a:xfrm flipH="1">
            <a:off x="6444410" y="3707024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query_type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933334F-7CCE-4EE9-A6D8-90430B09F756}"/>
              </a:ext>
            </a:extLst>
          </p:cNvPr>
          <p:cNvSpPr txBox="1"/>
          <p:nvPr/>
        </p:nvSpPr>
        <p:spPr>
          <a:xfrm flipH="1">
            <a:off x="6405495" y="4076356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word_match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A167634-5338-42C4-A64E-AE1C82D2F3A9}"/>
              </a:ext>
            </a:extLst>
          </p:cNvPr>
          <p:cNvCxnSpPr>
            <a:cxnSpLocks/>
          </p:cNvCxnSpPr>
          <p:nvPr/>
        </p:nvCxnSpPr>
        <p:spPr>
          <a:xfrm>
            <a:off x="7810430" y="2699753"/>
            <a:ext cx="357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C31DFA4-4756-4FEF-A264-832AC33B9374}"/>
              </a:ext>
            </a:extLst>
          </p:cNvPr>
          <p:cNvCxnSpPr>
            <a:cxnSpLocks/>
          </p:cNvCxnSpPr>
          <p:nvPr/>
        </p:nvCxnSpPr>
        <p:spPr>
          <a:xfrm>
            <a:off x="7810430" y="3397986"/>
            <a:ext cx="357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8ADFDA7-C5EF-4365-B0E9-0BFD100DB2C5}"/>
              </a:ext>
            </a:extLst>
          </p:cNvPr>
          <p:cNvCxnSpPr>
            <a:cxnSpLocks/>
          </p:cNvCxnSpPr>
          <p:nvPr/>
        </p:nvCxnSpPr>
        <p:spPr>
          <a:xfrm>
            <a:off x="7810430" y="3910958"/>
            <a:ext cx="357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A5C23BB-5441-40DD-8FC6-FC32B436E395}"/>
              </a:ext>
            </a:extLst>
          </p:cNvPr>
          <p:cNvCxnSpPr>
            <a:cxnSpLocks/>
          </p:cNvCxnSpPr>
          <p:nvPr/>
        </p:nvCxnSpPr>
        <p:spPr>
          <a:xfrm>
            <a:off x="7800904" y="4244333"/>
            <a:ext cx="357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9768952-70A4-4EA0-A703-30EAD5F76AAF}"/>
              </a:ext>
            </a:extLst>
          </p:cNvPr>
          <p:cNvSpPr/>
          <p:nvPr/>
        </p:nvSpPr>
        <p:spPr>
          <a:xfrm>
            <a:off x="9806407" y="2606922"/>
            <a:ext cx="400050" cy="16691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248E26F1-D9D4-4D00-80B1-6A96C022D28D}"/>
              </a:ext>
            </a:extLst>
          </p:cNvPr>
          <p:cNvSpPr/>
          <p:nvPr/>
        </p:nvSpPr>
        <p:spPr>
          <a:xfrm>
            <a:off x="8925103" y="3308585"/>
            <a:ext cx="723900" cy="369332"/>
          </a:xfrm>
          <a:prstGeom prst="right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9D548FA-5B79-4113-A204-AE5BAB3F1AC3}"/>
              </a:ext>
            </a:extLst>
          </p:cNvPr>
          <p:cNvSpPr txBox="1"/>
          <p:nvPr/>
        </p:nvSpPr>
        <p:spPr>
          <a:xfrm>
            <a:off x="9831793" y="2937137"/>
            <a:ext cx="369332" cy="11392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/>
              <a:t>Embedding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0461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009" y="226790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Description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FF88BC-8D64-4CC6-8389-D4607E87564F}"/>
              </a:ext>
            </a:extLst>
          </p:cNvPr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0609995" y="286899"/>
            <a:ext cx="1201231" cy="602672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6F9CCBBB-E694-4B6D-9F4C-1F60451B13D5}"/>
              </a:ext>
            </a:extLst>
          </p:cNvPr>
          <p:cNvGrpSpPr/>
          <p:nvPr/>
        </p:nvGrpSpPr>
        <p:grpSpPr>
          <a:xfrm>
            <a:off x="5676502" y="1336287"/>
            <a:ext cx="5844480" cy="4890898"/>
            <a:chOff x="868873" y="244474"/>
            <a:chExt cx="5878596" cy="630705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C84439D-176F-4575-912A-741C29FFD927}"/>
                </a:ext>
              </a:extLst>
            </p:cNvPr>
            <p:cNvGrpSpPr/>
            <p:nvPr/>
          </p:nvGrpSpPr>
          <p:grpSpPr>
            <a:xfrm>
              <a:off x="868873" y="1728473"/>
              <a:ext cx="5878596" cy="4589470"/>
              <a:chOff x="1021723" y="693729"/>
              <a:chExt cx="8476609" cy="5778717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227A189-50C5-4907-94D1-48B11D2966F1}"/>
                  </a:ext>
                </a:extLst>
              </p:cNvPr>
              <p:cNvSpPr txBox="1"/>
              <p:nvPr/>
            </p:nvSpPr>
            <p:spPr>
              <a:xfrm>
                <a:off x="1231969" y="3663590"/>
                <a:ext cx="1638199" cy="777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encoding</a:t>
                </a:r>
              </a:p>
              <a:p>
                <a:r>
                  <a:rPr lang="en-US" altLang="zh-CN" sz="1200" dirty="0"/>
                  <a:t>3 layers GRU</a:t>
                </a:r>
                <a:endParaRPr lang="zh-CN" altLang="en-US" sz="1200" dirty="0"/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86487384-CF89-4F71-8B77-811C1BE1DBB9}"/>
                  </a:ext>
                </a:extLst>
              </p:cNvPr>
              <p:cNvSpPr/>
              <p:nvPr/>
            </p:nvSpPr>
            <p:spPr>
              <a:xfrm>
                <a:off x="2908293" y="4695091"/>
                <a:ext cx="400050" cy="166914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EAD0492-F11D-4BFE-88FB-56A202373996}"/>
                  </a:ext>
                </a:extLst>
              </p:cNvPr>
              <p:cNvSpPr txBox="1"/>
              <p:nvPr/>
            </p:nvSpPr>
            <p:spPr>
              <a:xfrm>
                <a:off x="2809350" y="4940998"/>
                <a:ext cx="535665" cy="152821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1200" dirty="0"/>
                  <a:t>Embedding</a:t>
                </a:r>
                <a:endParaRPr lang="zh-CN" altLang="en-US" sz="1200" dirty="0"/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85AD93BE-4B01-4C93-BFC9-91FD67FA12BD}"/>
                  </a:ext>
                </a:extLst>
              </p:cNvPr>
              <p:cNvSpPr/>
              <p:nvPr/>
            </p:nvSpPr>
            <p:spPr>
              <a:xfrm>
                <a:off x="3809302" y="4695091"/>
                <a:ext cx="400050" cy="166914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7FD8EC9-0DD1-4ABB-B7C2-35F8E85E809F}"/>
                  </a:ext>
                </a:extLst>
              </p:cNvPr>
              <p:cNvSpPr txBox="1"/>
              <p:nvPr/>
            </p:nvSpPr>
            <p:spPr>
              <a:xfrm>
                <a:off x="3710358" y="4940998"/>
                <a:ext cx="535665" cy="152821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1200" dirty="0"/>
                  <a:t>Embedding</a:t>
                </a:r>
                <a:endParaRPr lang="zh-CN" altLang="en-US" sz="1200" dirty="0"/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FEC34FD6-555D-4B33-BA0F-FF01C986222A}"/>
                  </a:ext>
                </a:extLst>
              </p:cNvPr>
              <p:cNvSpPr/>
              <p:nvPr/>
            </p:nvSpPr>
            <p:spPr>
              <a:xfrm>
                <a:off x="5665780" y="4695091"/>
                <a:ext cx="400050" cy="166914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25D5476-BEEB-4DB6-AFF5-2A658D5809B1}"/>
                  </a:ext>
                </a:extLst>
              </p:cNvPr>
              <p:cNvSpPr txBox="1"/>
              <p:nvPr/>
            </p:nvSpPr>
            <p:spPr>
              <a:xfrm>
                <a:off x="5566836" y="4940998"/>
                <a:ext cx="535665" cy="152821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1200" dirty="0"/>
                  <a:t>Embedding</a:t>
                </a:r>
                <a:endParaRPr lang="zh-CN" altLang="en-US" sz="1200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6BA3772-04B4-4907-934B-7349D1D3DE74}"/>
                  </a:ext>
                </a:extLst>
              </p:cNvPr>
              <p:cNvSpPr/>
              <p:nvPr/>
            </p:nvSpPr>
            <p:spPr>
              <a:xfrm>
                <a:off x="2676527" y="2771823"/>
                <a:ext cx="3647759" cy="5055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F650444-BFFF-4990-9F6B-15D803CA3321}"/>
                  </a:ext>
                </a:extLst>
              </p:cNvPr>
              <p:cNvSpPr txBox="1"/>
              <p:nvPr/>
            </p:nvSpPr>
            <p:spPr>
              <a:xfrm>
                <a:off x="3884142" y="2824497"/>
                <a:ext cx="2255377" cy="46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Attention </a:t>
                </a:r>
                <a:endParaRPr lang="zh-CN" altLang="en-US" sz="1200" dirty="0"/>
              </a:p>
            </p:txBody>
          </p: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8BE13163-2FF3-471C-97DF-000055864B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86099" y="3372644"/>
                <a:ext cx="0" cy="41085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DA7E8A38-E970-47F6-A1E1-2004817018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32674" y="3354388"/>
                <a:ext cx="0" cy="41085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AF3059D5-88FB-41E2-8223-9243C48BE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61049" y="3354388"/>
                <a:ext cx="0" cy="41085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84C7B7C4-AF1A-498D-9014-33C54117CF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86099" y="4416935"/>
                <a:ext cx="0" cy="205426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DD3C92CC-33C2-4825-B493-CBF18BCE99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32674" y="4416935"/>
                <a:ext cx="0" cy="205426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3893BCE3-7E38-4186-8485-F342E6C829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61049" y="4407410"/>
                <a:ext cx="0" cy="205426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9367E668-D0C5-4997-87FB-0570AFAFA53B}"/>
                  </a:ext>
                </a:extLst>
              </p:cNvPr>
              <p:cNvSpPr/>
              <p:nvPr/>
            </p:nvSpPr>
            <p:spPr>
              <a:xfrm>
                <a:off x="6935150" y="4698329"/>
                <a:ext cx="400050" cy="166914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3A8EA3E-B5F5-4D55-BC88-8E6A837E9AB7}"/>
                  </a:ext>
                </a:extLst>
              </p:cNvPr>
              <p:cNvSpPr txBox="1"/>
              <p:nvPr/>
            </p:nvSpPr>
            <p:spPr>
              <a:xfrm>
                <a:off x="6836206" y="4944236"/>
                <a:ext cx="535665" cy="152821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1200" dirty="0"/>
                  <a:t>Embedding</a:t>
                </a:r>
                <a:endParaRPr lang="zh-CN" altLang="en-US" sz="1200" dirty="0"/>
              </a:p>
            </p:txBody>
          </p:sp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BFACC9D1-5807-4849-ADC7-63CE5967BCB5}"/>
                  </a:ext>
                </a:extLst>
              </p:cNvPr>
              <p:cNvSpPr/>
              <p:nvPr/>
            </p:nvSpPr>
            <p:spPr>
              <a:xfrm>
                <a:off x="8248993" y="4698329"/>
                <a:ext cx="400050" cy="166914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207315F-4736-437A-AB09-DA3A8AB743F3}"/>
                  </a:ext>
                </a:extLst>
              </p:cNvPr>
              <p:cNvSpPr txBox="1"/>
              <p:nvPr/>
            </p:nvSpPr>
            <p:spPr>
              <a:xfrm>
                <a:off x="8139430" y="4920373"/>
                <a:ext cx="535665" cy="152821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1200" dirty="0"/>
                  <a:t>Embedding</a:t>
                </a:r>
                <a:endParaRPr lang="zh-CN" altLang="en-US" sz="1200" dirty="0"/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B7372693-B60F-4256-BD86-3B5A7AA0E8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58522" y="4420173"/>
                <a:ext cx="0" cy="205426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1754FB7D-B2C2-4ED2-B579-9BFEA4649C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44262" y="4410648"/>
                <a:ext cx="0" cy="205426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9AE625A2-B058-4944-A93C-F01D076DEE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91302" y="3009163"/>
                <a:ext cx="18577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48152AF9-FF28-4EC6-8836-B8E6EC0D33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58522" y="3024609"/>
                <a:ext cx="0" cy="7588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9CC39699-7C3E-41DE-91DD-0158218806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39983" y="3006353"/>
                <a:ext cx="0" cy="7588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BD62CE6A-6F1B-4ADF-848D-94CD2D728F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9890" y="2311987"/>
                <a:ext cx="0" cy="41085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64683963-1958-448D-AB03-6E9095B717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50790" y="2311987"/>
                <a:ext cx="0" cy="41085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42737525-0A4D-4985-AC40-7A29CD1284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74840" y="2293731"/>
                <a:ext cx="0" cy="41085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id="{721009B9-1D96-4C19-9E8F-0985C8FFBAE8}"/>
                  </a:ext>
                </a:extLst>
              </p:cNvPr>
              <p:cNvSpPr/>
              <p:nvPr/>
            </p:nvSpPr>
            <p:spPr>
              <a:xfrm>
                <a:off x="4727558" y="4707117"/>
                <a:ext cx="400050" cy="166914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E2ED1013-8703-49E3-BDED-2E14BDED87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22827" y="4419436"/>
                <a:ext cx="0" cy="205426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F2452121-9F4F-4043-8364-561D2EEA67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22827" y="3354388"/>
                <a:ext cx="0" cy="41085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3A8F018A-6FA5-4EA7-9F0A-84090D2000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22827" y="2311987"/>
                <a:ext cx="0" cy="41085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4417D411-02AA-44D1-BCBD-67A895790EAC}"/>
                  </a:ext>
                </a:extLst>
              </p:cNvPr>
              <p:cNvSpPr/>
              <p:nvPr/>
            </p:nvSpPr>
            <p:spPr>
              <a:xfrm>
                <a:off x="2700655" y="693729"/>
                <a:ext cx="3647759" cy="5055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C4AD6E8-9E0D-4282-9B31-53F748376319}"/>
                  </a:ext>
                </a:extLst>
              </p:cNvPr>
              <p:cNvSpPr txBox="1"/>
              <p:nvPr/>
            </p:nvSpPr>
            <p:spPr>
              <a:xfrm>
                <a:off x="3908270" y="746404"/>
                <a:ext cx="2255377" cy="46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Attention </a:t>
                </a:r>
                <a:endParaRPr lang="zh-CN" altLang="en-US" sz="1200" dirty="0"/>
              </a:p>
            </p:txBody>
          </p: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75BBAB5A-6D88-40F5-9A04-113B79D3BD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0227" y="1294550"/>
                <a:ext cx="0" cy="41085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E2B74BBE-421D-4DC8-8DB7-2B5D33E262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6802" y="1278624"/>
                <a:ext cx="0" cy="41085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3FFBDB26-3F57-4582-A937-9118E60CC8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5177" y="1276294"/>
                <a:ext cx="0" cy="41085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D9B9AB16-0234-44A2-9CAE-F22A09F8DD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46955" y="1276294"/>
                <a:ext cx="0" cy="41085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CAA2EF2F-2426-47BA-A6DF-E31016BCB3B5}"/>
                  </a:ext>
                </a:extLst>
              </p:cNvPr>
              <p:cNvCxnSpPr/>
              <p:nvPr/>
            </p:nvCxnSpPr>
            <p:spPr>
              <a:xfrm>
                <a:off x="3110230" y="1508760"/>
                <a:ext cx="3340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510F88A1-A0CB-412F-AADB-EF2795178AA2}"/>
                  </a:ext>
                </a:extLst>
              </p:cNvPr>
              <p:cNvCxnSpPr/>
              <p:nvPr/>
            </p:nvCxnSpPr>
            <p:spPr>
              <a:xfrm flipV="1">
                <a:off x="3444240" y="1199300"/>
                <a:ext cx="0" cy="3094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F9007681-3897-43D6-8926-C93EB8B23A9D}"/>
                  </a:ext>
                </a:extLst>
              </p:cNvPr>
              <p:cNvCxnSpPr/>
              <p:nvPr/>
            </p:nvCxnSpPr>
            <p:spPr>
              <a:xfrm>
                <a:off x="4062730" y="1508760"/>
                <a:ext cx="3340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5A5E8A71-535E-4B2F-9F0D-58FC09011EAB}"/>
                  </a:ext>
                </a:extLst>
              </p:cNvPr>
              <p:cNvCxnSpPr/>
              <p:nvPr/>
            </p:nvCxnSpPr>
            <p:spPr>
              <a:xfrm flipV="1">
                <a:off x="4396740" y="1199300"/>
                <a:ext cx="0" cy="3094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DC9BE05F-39A4-485E-9E7D-F0BA26900BB2}"/>
                  </a:ext>
                </a:extLst>
              </p:cNvPr>
              <p:cNvCxnSpPr/>
              <p:nvPr/>
            </p:nvCxnSpPr>
            <p:spPr>
              <a:xfrm>
                <a:off x="4939030" y="1508760"/>
                <a:ext cx="3340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44D86263-F9DD-4203-BB4F-D8C1F211A237}"/>
                  </a:ext>
                </a:extLst>
              </p:cNvPr>
              <p:cNvCxnSpPr/>
              <p:nvPr/>
            </p:nvCxnSpPr>
            <p:spPr>
              <a:xfrm flipV="1">
                <a:off x="5273040" y="1199300"/>
                <a:ext cx="0" cy="3094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13D88524-EAFD-4F96-AB6F-C80F13C1B2A1}"/>
                  </a:ext>
                </a:extLst>
              </p:cNvPr>
              <p:cNvCxnSpPr/>
              <p:nvPr/>
            </p:nvCxnSpPr>
            <p:spPr>
              <a:xfrm>
                <a:off x="5891530" y="1508760"/>
                <a:ext cx="3340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4CB655FC-1F5A-4BF1-AF4F-4D6A41DBBAB6}"/>
                  </a:ext>
                </a:extLst>
              </p:cNvPr>
              <p:cNvCxnSpPr/>
              <p:nvPr/>
            </p:nvCxnSpPr>
            <p:spPr>
              <a:xfrm flipV="1">
                <a:off x="6225540" y="1199300"/>
                <a:ext cx="0" cy="3094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90D2C6C6-DC42-4808-B7D6-A0BFA0567B0F}"/>
                  </a:ext>
                </a:extLst>
              </p:cNvPr>
              <p:cNvSpPr/>
              <p:nvPr/>
            </p:nvSpPr>
            <p:spPr>
              <a:xfrm>
                <a:off x="2883348" y="1767490"/>
                <a:ext cx="424996" cy="46698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48C85FDD-7046-42B2-9736-00A389C975BD}"/>
                  </a:ext>
                </a:extLst>
              </p:cNvPr>
              <p:cNvSpPr/>
              <p:nvPr/>
            </p:nvSpPr>
            <p:spPr>
              <a:xfrm>
                <a:off x="3776654" y="1768805"/>
                <a:ext cx="424996" cy="46698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51D0F615-B1C1-4697-A766-15A6B82E6D22}"/>
                  </a:ext>
                </a:extLst>
              </p:cNvPr>
              <p:cNvSpPr/>
              <p:nvPr/>
            </p:nvSpPr>
            <p:spPr>
              <a:xfrm>
                <a:off x="4721202" y="1767490"/>
                <a:ext cx="424996" cy="46698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id="{AA7414FD-A28E-480E-9490-D687E7CEA1FF}"/>
                  </a:ext>
                </a:extLst>
              </p:cNvPr>
              <p:cNvSpPr/>
              <p:nvPr/>
            </p:nvSpPr>
            <p:spPr>
              <a:xfrm>
                <a:off x="5704682" y="1772806"/>
                <a:ext cx="424996" cy="46698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DD007351-58F1-4A7E-A0C8-1F0DBD90CA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5012" y="2006740"/>
                <a:ext cx="304800" cy="0"/>
              </a:xfrm>
              <a:prstGeom prst="straightConnector1">
                <a:avLst/>
              </a:prstGeom>
              <a:ln w="25400"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29D44850-31E1-474F-B7CC-E04237C0B0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3556" y="1983411"/>
                <a:ext cx="304800" cy="0"/>
              </a:xfrm>
              <a:prstGeom prst="straightConnector1">
                <a:avLst/>
              </a:prstGeom>
              <a:ln w="25400"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644459DB-FF2B-4426-A25F-3C2C65A773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3040" y="1997368"/>
                <a:ext cx="304800" cy="0"/>
              </a:xfrm>
              <a:prstGeom prst="straightConnector1">
                <a:avLst/>
              </a:prstGeom>
              <a:ln w="25400"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E195F705-EEA8-4F96-A5BC-11CE5831F72D}"/>
                  </a:ext>
                </a:extLst>
              </p:cNvPr>
              <p:cNvSpPr/>
              <p:nvPr/>
            </p:nvSpPr>
            <p:spPr>
              <a:xfrm>
                <a:off x="2890160" y="3841624"/>
                <a:ext cx="424996" cy="46698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039DE343-A1F7-4496-9C35-409735C3FFCE}"/>
                  </a:ext>
                </a:extLst>
              </p:cNvPr>
              <p:cNvSpPr/>
              <p:nvPr/>
            </p:nvSpPr>
            <p:spPr>
              <a:xfrm>
                <a:off x="3783466" y="3842939"/>
                <a:ext cx="424996" cy="46698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69" name="矩形: 圆角 68">
                <a:extLst>
                  <a:ext uri="{FF2B5EF4-FFF2-40B4-BE49-F238E27FC236}">
                    <a16:creationId xmlns:a16="http://schemas.microsoft.com/office/drawing/2014/main" id="{5A724CD9-C48C-4E36-8A98-E8566FF323D7}"/>
                  </a:ext>
                </a:extLst>
              </p:cNvPr>
              <p:cNvSpPr/>
              <p:nvPr/>
            </p:nvSpPr>
            <p:spPr>
              <a:xfrm>
                <a:off x="4728014" y="3841624"/>
                <a:ext cx="424996" cy="46698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4C4357C3-D185-489B-B7A3-D8F5EDEFF62D}"/>
                  </a:ext>
                </a:extLst>
              </p:cNvPr>
              <p:cNvSpPr/>
              <p:nvPr/>
            </p:nvSpPr>
            <p:spPr>
              <a:xfrm>
                <a:off x="5711494" y="3846940"/>
                <a:ext cx="424996" cy="46698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6F7BB01E-750C-4A09-AC37-6494B9CD7C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1824" y="4080874"/>
                <a:ext cx="304800" cy="0"/>
              </a:xfrm>
              <a:prstGeom prst="straightConnector1">
                <a:avLst/>
              </a:prstGeom>
              <a:ln w="25400"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8CC620FA-2076-42F8-A98B-E542B1CFC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0368" y="4057545"/>
                <a:ext cx="304800" cy="0"/>
              </a:xfrm>
              <a:prstGeom prst="straightConnector1">
                <a:avLst/>
              </a:prstGeom>
              <a:ln w="25400"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F4E5702D-2197-4C64-9C70-792CBCF5C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9852" y="4071502"/>
                <a:ext cx="304800" cy="0"/>
              </a:xfrm>
              <a:prstGeom prst="straightConnector1">
                <a:avLst/>
              </a:prstGeom>
              <a:ln w="25400"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6C722020-CC85-429A-AA05-0D3E4157DFCE}"/>
                  </a:ext>
                </a:extLst>
              </p:cNvPr>
              <p:cNvSpPr/>
              <p:nvPr/>
            </p:nvSpPr>
            <p:spPr>
              <a:xfrm>
                <a:off x="6938348" y="3850912"/>
                <a:ext cx="424996" cy="46698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31A8AD77-B6EF-44E8-9CF8-B7B7DA632A4B}"/>
                  </a:ext>
                </a:extLst>
              </p:cNvPr>
              <p:cNvSpPr/>
              <p:nvPr/>
            </p:nvSpPr>
            <p:spPr>
              <a:xfrm>
                <a:off x="8244297" y="3832642"/>
                <a:ext cx="424996" cy="46698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cxnSp>
            <p:nvCxnSpPr>
              <p:cNvPr id="76" name="直接箭头连接符 75">
                <a:extLst>
                  <a:ext uri="{FF2B5EF4-FFF2-40B4-BE49-F238E27FC236}">
                    <a16:creationId xmlns:a16="http://schemas.microsoft.com/office/drawing/2014/main" id="{EAB7B2BE-1681-4270-81C4-16D9EB6F96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2586" y="4066131"/>
                <a:ext cx="304800" cy="0"/>
              </a:xfrm>
              <a:prstGeom prst="straightConnector1">
                <a:avLst/>
              </a:prstGeom>
              <a:ln w="25400"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4973BA1E-5A60-4206-A463-6A101BAFB99B}"/>
                  </a:ext>
                </a:extLst>
              </p:cNvPr>
              <p:cNvSpPr/>
              <p:nvPr/>
            </p:nvSpPr>
            <p:spPr>
              <a:xfrm>
                <a:off x="1070915" y="3520102"/>
                <a:ext cx="8427417" cy="1043199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49E3175A-D134-4FE4-8F42-E49B5F81C4C1}"/>
                  </a:ext>
                </a:extLst>
              </p:cNvPr>
              <p:cNvSpPr txBox="1"/>
              <p:nvPr/>
            </p:nvSpPr>
            <p:spPr>
              <a:xfrm>
                <a:off x="1182777" y="1560299"/>
                <a:ext cx="1638199" cy="777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encoding</a:t>
                </a:r>
              </a:p>
              <a:p>
                <a:r>
                  <a:rPr lang="en-US" altLang="zh-CN" sz="1200" dirty="0"/>
                  <a:t>1 layers GRU</a:t>
                </a:r>
                <a:endParaRPr lang="zh-CN" altLang="en-US" sz="1200" dirty="0"/>
              </a:p>
            </p:txBody>
          </p:sp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2B23C1F1-2E7D-48FB-BBF7-B118D0FE34A8}"/>
                  </a:ext>
                </a:extLst>
              </p:cNvPr>
              <p:cNvSpPr/>
              <p:nvPr/>
            </p:nvSpPr>
            <p:spPr>
              <a:xfrm>
                <a:off x="1021723" y="1416811"/>
                <a:ext cx="8427416" cy="1043199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31B892B-B0D1-4109-975A-1BE448DF3115}"/>
                </a:ext>
              </a:extLst>
            </p:cNvPr>
            <p:cNvSpPr txBox="1"/>
            <p:nvPr/>
          </p:nvSpPr>
          <p:spPr>
            <a:xfrm>
              <a:off x="3430127" y="5082451"/>
              <a:ext cx="371488" cy="146907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200" dirty="0"/>
                <a:t>Embedding</a:t>
              </a:r>
              <a:endParaRPr lang="zh-CN" altLang="en-US" sz="12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717DE6D-97D0-467D-8A8D-26103B0C4232}"/>
                </a:ext>
              </a:extLst>
            </p:cNvPr>
            <p:cNvSpPr txBox="1"/>
            <p:nvPr/>
          </p:nvSpPr>
          <p:spPr>
            <a:xfrm>
              <a:off x="2639694" y="964875"/>
              <a:ext cx="2179070" cy="781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Pointer</a:t>
              </a:r>
              <a:r>
                <a:rPr lang="en-US" altLang="zh-CN" sz="1600" dirty="0"/>
                <a:t> </a:t>
              </a:r>
              <a:r>
                <a:rPr lang="en-US" altLang="zh-CN" sz="1200" dirty="0"/>
                <a:t>network</a:t>
              </a:r>
              <a:endParaRPr lang="en-US" altLang="zh-CN" sz="1600" dirty="0"/>
            </a:p>
            <a:p>
              <a:endParaRPr lang="zh-CN" altLang="en-US" sz="1600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276EF130-A001-44DC-A9A4-AEF910E23A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9474" y="1435881"/>
              <a:ext cx="3" cy="234036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FB9A8B5-D262-4DF9-A4FD-831E6FDC6F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44162" y="710996"/>
              <a:ext cx="3" cy="234036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FFC3F6E-2343-4E7F-B473-593032894E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03940" y="713253"/>
              <a:ext cx="4" cy="231779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2C935F6-B39C-4028-AD1F-878634BA7455}"/>
                </a:ext>
              </a:extLst>
            </p:cNvPr>
            <p:cNvSpPr txBox="1"/>
            <p:nvPr/>
          </p:nvSpPr>
          <p:spPr>
            <a:xfrm>
              <a:off x="2802878" y="244474"/>
              <a:ext cx="489242" cy="47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/>
                <a:t>y1</a:t>
              </a:r>
              <a:endParaRPr lang="zh-CN" altLang="en-US" sz="1600" i="1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41E726A-CB9E-4BED-BDB0-A82D5A0F0D98}"/>
                </a:ext>
              </a:extLst>
            </p:cNvPr>
            <p:cNvSpPr txBox="1"/>
            <p:nvPr/>
          </p:nvSpPr>
          <p:spPr>
            <a:xfrm>
              <a:off x="3413793" y="254077"/>
              <a:ext cx="489242" cy="47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/>
                <a:t>y2</a:t>
              </a:r>
              <a:endParaRPr lang="zh-CN" altLang="en-US" sz="1200" i="1" dirty="0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95BE67CE-7573-4398-A070-81296E15672A}"/>
                </a:ext>
              </a:extLst>
            </p:cNvPr>
            <p:cNvSpPr/>
            <p:nvPr/>
          </p:nvSpPr>
          <p:spPr>
            <a:xfrm>
              <a:off x="2381862" y="964876"/>
              <a:ext cx="1740134" cy="3947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A1569522-5DDD-4CCB-BD3B-66565636A2F0}"/>
              </a:ext>
            </a:extLst>
          </p:cNvPr>
          <p:cNvSpPr txBox="1"/>
          <p:nvPr/>
        </p:nvSpPr>
        <p:spPr>
          <a:xfrm>
            <a:off x="701729" y="1386031"/>
            <a:ext cx="5190229" cy="172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400" indent="-230400">
              <a:lnSpc>
                <a:spcPct val="17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Encoding</a:t>
            </a:r>
          </a:p>
          <a:p>
            <a:pPr marL="687600" lvl="1" indent="-230400">
              <a:lnSpc>
                <a:spcPct val="17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Bidirectional GRU, multi-layers</a:t>
            </a:r>
          </a:p>
          <a:p>
            <a:endParaRPr lang="zh-CN" altLang="en-US" sz="16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9B702BE1-4729-4D54-8765-56B46D79A026}"/>
              </a:ext>
            </a:extLst>
          </p:cNvPr>
          <p:cNvSpPr txBox="1"/>
          <p:nvPr/>
        </p:nvSpPr>
        <p:spPr>
          <a:xfrm>
            <a:off x="671018" y="2860015"/>
            <a:ext cx="5190229" cy="1922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400" indent="-230400">
              <a:lnSpc>
                <a:spcPct val="17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smtClean="0"/>
              <a:t>Attention</a:t>
            </a:r>
            <a:endParaRPr kumimoji="1" lang="en-US" altLang="zh-CN" sz="2800" dirty="0"/>
          </a:p>
          <a:p>
            <a:pPr marL="687600" lvl="1" indent="-230400">
              <a:lnSpc>
                <a:spcPct val="17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kumimoji="1" lang="en-US" altLang="zh-CN" sz="2400"/>
              <a:t>Extra </a:t>
            </a:r>
            <a:r>
              <a:rPr kumimoji="1" lang="en-US" altLang="zh-CN" sz="2400" smtClean="0"/>
              <a:t>gate </a:t>
            </a:r>
            <a:r>
              <a:rPr kumimoji="1" lang="en-US" altLang="zh-CN" sz="2400"/>
              <a:t>for </a:t>
            </a:r>
            <a:r>
              <a:rPr kumimoji="1" lang="en-US" altLang="zh-CN" sz="2400" smtClean="0"/>
              <a:t>query</a:t>
            </a:r>
          </a:p>
          <a:p>
            <a:pPr marL="687600" lvl="1" indent="-230400">
              <a:lnSpc>
                <a:spcPct val="17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D478FB7-30EA-4F23-94B5-CCD871B89CA9}"/>
              </a:ext>
            </a:extLst>
          </p:cNvPr>
          <p:cNvSpPr txBox="1"/>
          <p:nvPr/>
        </p:nvSpPr>
        <p:spPr>
          <a:xfrm>
            <a:off x="637827" y="4159335"/>
            <a:ext cx="5190229" cy="213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400" indent="-230400">
              <a:lnSpc>
                <a:spcPct val="17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smtClean="0"/>
              <a:t>  </a:t>
            </a:r>
            <a:r>
              <a:rPr kumimoji="1" lang="en-US" altLang="zh-CN" sz="2800"/>
              <a:t>Prediction</a:t>
            </a:r>
            <a:endParaRPr kumimoji="1" lang="en-US" altLang="zh-CN" sz="2800" dirty="0"/>
          </a:p>
          <a:p>
            <a:pPr marL="687600" lvl="1" indent="-230400">
              <a:lnSpc>
                <a:spcPct val="17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pointer network</a:t>
            </a:r>
          </a:p>
          <a:p>
            <a:pPr marL="687600" lvl="1" indent="-230400">
              <a:lnSpc>
                <a:spcPct val="17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prob = start * stop</a:t>
            </a:r>
          </a:p>
        </p:txBody>
      </p:sp>
      <p:sp>
        <p:nvSpPr>
          <p:cNvPr id="89" name="矩形: 圆角 203">
            <a:extLst>
              <a:ext uri="{FF2B5EF4-FFF2-40B4-BE49-F238E27FC236}">
                <a16:creationId xmlns:a16="http://schemas.microsoft.com/office/drawing/2014/main" id="{A4BA6C79-D6FA-4D9F-AB91-F66E58F7C0F0}"/>
              </a:ext>
            </a:extLst>
          </p:cNvPr>
          <p:cNvSpPr/>
          <p:nvPr/>
        </p:nvSpPr>
        <p:spPr>
          <a:xfrm>
            <a:off x="6886321" y="6130853"/>
            <a:ext cx="2398730" cy="274870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B47D7107-4711-4162-96CD-BC5133586221}"/>
              </a:ext>
            </a:extLst>
          </p:cNvPr>
          <p:cNvSpPr txBox="1"/>
          <p:nvPr/>
        </p:nvSpPr>
        <p:spPr>
          <a:xfrm>
            <a:off x="7533198" y="6082557"/>
            <a:ext cx="125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context</a:t>
            </a:r>
          </a:p>
          <a:p>
            <a:endParaRPr lang="zh-CN" altLang="en-US" dirty="0"/>
          </a:p>
        </p:txBody>
      </p:sp>
      <p:sp>
        <p:nvSpPr>
          <p:cNvPr id="91" name="矩形: 圆角 205">
            <a:extLst>
              <a:ext uri="{FF2B5EF4-FFF2-40B4-BE49-F238E27FC236}">
                <a16:creationId xmlns:a16="http://schemas.microsoft.com/office/drawing/2014/main" id="{F56BC009-DAE1-44AB-9747-F0BED36D53C5}"/>
              </a:ext>
            </a:extLst>
          </p:cNvPr>
          <p:cNvSpPr/>
          <p:nvPr/>
        </p:nvSpPr>
        <p:spPr>
          <a:xfrm>
            <a:off x="9633624" y="6102841"/>
            <a:ext cx="1459791" cy="274870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1084A499-94E9-46A4-953A-6816E385A61F}"/>
              </a:ext>
            </a:extLst>
          </p:cNvPr>
          <p:cNvSpPr txBox="1"/>
          <p:nvPr/>
        </p:nvSpPr>
        <p:spPr>
          <a:xfrm>
            <a:off x="9927265" y="6045803"/>
            <a:ext cx="125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query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047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009" y="226790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Description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7178" y="1804360"/>
            <a:ext cx="6864277" cy="358967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Training</a:t>
            </a:r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sz="3800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FF88BC-8D64-4CC6-8389-D4607E87564F}"/>
              </a:ext>
            </a:extLst>
          </p:cNvPr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0609995" y="286899"/>
            <a:ext cx="1201231" cy="6026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42B32F8-7E9D-42FF-AB1A-475824D0F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84" y="2564530"/>
            <a:ext cx="5850512" cy="22536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24D5525-4C97-4ECE-98FE-B3E382988156}"/>
              </a:ext>
            </a:extLst>
          </p:cNvPr>
          <p:cNvSpPr txBox="1"/>
          <p:nvPr/>
        </p:nvSpPr>
        <p:spPr>
          <a:xfrm>
            <a:off x="695009" y="5624945"/>
            <a:ext cx="5761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ref: Born-Again Neural Networks</a:t>
            </a:r>
            <a:endParaRPr lang="zh-CN" altLang="en-US" sz="1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7719A1-CC64-4FE0-90BA-0BC679B4AABF}"/>
              </a:ext>
            </a:extLst>
          </p:cNvPr>
          <p:cNvSpPr txBox="1"/>
          <p:nvPr/>
        </p:nvSpPr>
        <p:spPr>
          <a:xfrm>
            <a:off x="8620351" y="2835298"/>
            <a:ext cx="2743200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△</a:t>
            </a:r>
            <a:r>
              <a:rPr lang="en-US" altLang="zh-CN" dirty="0"/>
              <a:t>EM /</a:t>
            </a:r>
            <a:r>
              <a:rPr lang="zh-CN" altLang="en-US" dirty="0"/>
              <a:t> </a:t>
            </a:r>
            <a:r>
              <a:rPr lang="en-US" altLang="zh-CN" dirty="0"/>
              <a:t>Step 0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Step 1:    +0.57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Step 2:	+0.31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Step 3:	</a:t>
            </a:r>
            <a:r>
              <a:rPr lang="zh-CN" altLang="en-US" dirty="0"/>
              <a:t>≈</a:t>
            </a:r>
            <a:r>
              <a:rPr lang="en-US" altLang="zh-CN" dirty="0"/>
              <a:t>Step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166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3790</TotalTime>
  <Words>343</Words>
  <Application>Microsoft Office PowerPoint</Application>
  <PresentationFormat>宽屏</PresentationFormat>
  <Paragraphs>144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Source Sans Pro</vt:lpstr>
      <vt:lpstr>等线</vt:lpstr>
      <vt:lpstr>等线</vt:lpstr>
      <vt:lpstr>DengXian Light</vt:lpstr>
      <vt:lpstr>Arial</vt:lpstr>
      <vt:lpstr>Office 主题</vt:lpstr>
      <vt:lpstr>CMRC 2018 </vt:lpstr>
      <vt:lpstr>Outline</vt:lpstr>
      <vt:lpstr>Background</vt:lpstr>
      <vt:lpstr>Data Preparation / cleaning</vt:lpstr>
      <vt:lpstr>Data Preparation / analysis </vt:lpstr>
      <vt:lpstr>Data Preparation / feature </vt:lpstr>
      <vt:lpstr>Model Description</vt:lpstr>
      <vt:lpstr>Model Description</vt:lpstr>
      <vt:lpstr>Model Description</vt:lpstr>
      <vt:lpstr>Experiment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Emotional Chatting Machine</dc:title>
  <dc:creator>user .</dc:creator>
  <cp:lastModifiedBy>ryan</cp:lastModifiedBy>
  <cp:revision>174</cp:revision>
  <dcterms:created xsi:type="dcterms:W3CDTF">2018-05-14T14:10:11Z</dcterms:created>
  <dcterms:modified xsi:type="dcterms:W3CDTF">2018-10-23T02:56:15Z</dcterms:modified>
</cp:coreProperties>
</file>