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6" r:id="rId5"/>
    <p:sldId id="281" r:id="rId6"/>
    <p:sldId id="280" r:id="rId7"/>
    <p:sldId id="262" r:id="rId8"/>
    <p:sldId id="278" r:id="rId9"/>
    <p:sldId id="279" r:id="rId10"/>
    <p:sldId id="284" r:id="rId11"/>
    <p:sldId id="285"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4"/>
            <a:ext cx="7766936" cy="1096899"/>
          </a:xfrm>
        </p:spPr>
        <p:txBody>
          <a:bodyPr anchor="t"/>
          <a:lstStyle>
            <a:lvl1pPr marL="0" indent="0" algn="r">
              <a:buNone/>
              <a:defRPr>
                <a:solidFill>
                  <a:schemeClr val="tx1">
                    <a:lumMod val="50000"/>
                    <a:lumOff val="50000"/>
                  </a:schemeClr>
                </a:solidFill>
              </a:defRPr>
            </a:lvl1pPr>
            <a:lvl2pPr marL="457223" indent="0" algn="ctr">
              <a:buNone/>
              <a:defRPr>
                <a:solidFill>
                  <a:schemeClr val="tx1">
                    <a:tint val="75000"/>
                  </a:schemeClr>
                </a:solidFill>
              </a:defRPr>
            </a:lvl2pPr>
            <a:lvl3pPr marL="914446" indent="0" algn="ctr">
              <a:buNone/>
              <a:defRPr>
                <a:solidFill>
                  <a:schemeClr val="tx1">
                    <a:tint val="75000"/>
                  </a:schemeClr>
                </a:solidFill>
              </a:defRPr>
            </a:lvl3pPr>
            <a:lvl4pPr marL="1371669" indent="0" algn="ctr">
              <a:buNone/>
              <a:defRPr>
                <a:solidFill>
                  <a:schemeClr val="tx1">
                    <a:tint val="75000"/>
                  </a:schemeClr>
                </a:solidFill>
              </a:defRPr>
            </a:lvl4pPr>
            <a:lvl5pPr marL="1828891" indent="0" algn="ctr">
              <a:buNone/>
              <a:defRPr>
                <a:solidFill>
                  <a:schemeClr val="tx1">
                    <a:tint val="75000"/>
                  </a:schemeClr>
                </a:solidFill>
              </a:defRPr>
            </a:lvl5pPr>
            <a:lvl6pPr marL="2286114" indent="0" algn="ctr">
              <a:buNone/>
              <a:defRPr>
                <a:solidFill>
                  <a:schemeClr val="tx1">
                    <a:tint val="75000"/>
                  </a:schemeClr>
                </a:solidFill>
              </a:defRPr>
            </a:lvl6pPr>
            <a:lvl7pPr marL="2743337" indent="0" algn="ctr">
              <a:buNone/>
              <a:defRPr>
                <a:solidFill>
                  <a:schemeClr val="tx1">
                    <a:tint val="75000"/>
                  </a:schemeClr>
                </a:solidFill>
              </a:defRPr>
            </a:lvl7pPr>
            <a:lvl8pPr marL="3200560" indent="0" algn="ctr">
              <a:buNone/>
              <a:defRPr>
                <a:solidFill>
                  <a:schemeClr val="tx1">
                    <a:tint val="75000"/>
                  </a:schemeClr>
                </a:solidFill>
              </a:defRPr>
            </a:lvl8pPr>
            <a:lvl9pPr marL="365778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717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083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095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944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tx1">
                    <a:lumMod val="75000"/>
                    <a:lumOff val="25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0644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accent1"/>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7487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890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6"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78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77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290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90"/>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148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4"/>
            <a:ext cx="4185623"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6"/>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4"/>
            <a:ext cx="4185618"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6"/>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150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2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714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5"/>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86" indent="0">
              <a:buNone/>
              <a:defRPr sz="1400"/>
            </a:lvl2pPr>
            <a:lvl3pPr marL="914172" indent="0">
              <a:buNone/>
              <a:defRPr sz="1200"/>
            </a:lvl3pPr>
            <a:lvl4pPr marL="1371258" indent="0">
              <a:buNone/>
              <a:defRPr sz="1000"/>
            </a:lvl4pPr>
            <a:lvl5pPr marL="1828343" indent="0">
              <a:buNone/>
              <a:defRPr sz="1000"/>
            </a:lvl5pPr>
            <a:lvl6pPr marL="2285428"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45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23" indent="0">
              <a:buNone/>
              <a:defRPr sz="1600"/>
            </a:lvl2pPr>
            <a:lvl3pPr marL="914446" indent="0">
              <a:buNone/>
              <a:defRPr sz="1600"/>
            </a:lvl3pPr>
            <a:lvl4pPr marL="1371669" indent="0">
              <a:buNone/>
              <a:defRPr sz="1600"/>
            </a:lvl4pPr>
            <a:lvl5pPr marL="1828891" indent="0">
              <a:buNone/>
              <a:defRPr sz="1600"/>
            </a:lvl5pPr>
            <a:lvl6pPr marL="2286114" indent="0">
              <a:buNone/>
              <a:defRPr sz="1600"/>
            </a:lvl6pPr>
            <a:lvl7pPr marL="2743337" indent="0">
              <a:buNone/>
              <a:defRPr sz="1600"/>
            </a:lvl7pPr>
            <a:lvl8pPr marL="3200560" indent="0">
              <a:buNone/>
              <a:defRPr sz="1600"/>
            </a:lvl8pPr>
            <a:lvl9pPr marL="365778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632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4" y="604136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11/15/2023</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74426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23"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17" indent="-342917" algn="l" defTabSz="457223"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87" indent="-285764" algn="l" defTabSz="45722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57" indent="-228611" algn="l" defTabSz="45722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80"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503"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726"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949"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171"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394"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23" rtl="0" eaLnBrk="1" latinLnBrk="0" hangingPunct="1">
        <a:defRPr sz="1800" kern="1200">
          <a:solidFill>
            <a:schemeClr val="tx1"/>
          </a:solidFill>
          <a:latin typeface="+mn-lt"/>
          <a:ea typeface="+mn-ea"/>
          <a:cs typeface="+mn-cs"/>
        </a:defRPr>
      </a:lvl1pPr>
      <a:lvl2pPr marL="457223" algn="l" defTabSz="457223" rtl="0" eaLnBrk="1" latinLnBrk="0" hangingPunct="1">
        <a:defRPr sz="1800" kern="1200">
          <a:solidFill>
            <a:schemeClr val="tx1"/>
          </a:solidFill>
          <a:latin typeface="+mn-lt"/>
          <a:ea typeface="+mn-ea"/>
          <a:cs typeface="+mn-cs"/>
        </a:defRPr>
      </a:lvl2pPr>
      <a:lvl3pPr marL="914446" algn="l" defTabSz="457223" rtl="0" eaLnBrk="1" latinLnBrk="0" hangingPunct="1">
        <a:defRPr sz="1800" kern="1200">
          <a:solidFill>
            <a:schemeClr val="tx1"/>
          </a:solidFill>
          <a:latin typeface="+mn-lt"/>
          <a:ea typeface="+mn-ea"/>
          <a:cs typeface="+mn-cs"/>
        </a:defRPr>
      </a:lvl3pPr>
      <a:lvl4pPr marL="1371669" algn="l" defTabSz="457223" rtl="0" eaLnBrk="1" latinLnBrk="0" hangingPunct="1">
        <a:defRPr sz="1800" kern="1200">
          <a:solidFill>
            <a:schemeClr val="tx1"/>
          </a:solidFill>
          <a:latin typeface="+mn-lt"/>
          <a:ea typeface="+mn-ea"/>
          <a:cs typeface="+mn-cs"/>
        </a:defRPr>
      </a:lvl4pPr>
      <a:lvl5pPr marL="1828891" algn="l" defTabSz="457223" rtl="0" eaLnBrk="1" latinLnBrk="0" hangingPunct="1">
        <a:defRPr sz="1800" kern="1200">
          <a:solidFill>
            <a:schemeClr val="tx1"/>
          </a:solidFill>
          <a:latin typeface="+mn-lt"/>
          <a:ea typeface="+mn-ea"/>
          <a:cs typeface="+mn-cs"/>
        </a:defRPr>
      </a:lvl5pPr>
      <a:lvl6pPr marL="2286114" algn="l" defTabSz="457223" rtl="0" eaLnBrk="1" latinLnBrk="0" hangingPunct="1">
        <a:defRPr sz="1800" kern="1200">
          <a:solidFill>
            <a:schemeClr val="tx1"/>
          </a:solidFill>
          <a:latin typeface="+mn-lt"/>
          <a:ea typeface="+mn-ea"/>
          <a:cs typeface="+mn-cs"/>
        </a:defRPr>
      </a:lvl6pPr>
      <a:lvl7pPr marL="2743337" algn="l" defTabSz="457223" rtl="0" eaLnBrk="1" latinLnBrk="0" hangingPunct="1">
        <a:defRPr sz="1800" kern="1200">
          <a:solidFill>
            <a:schemeClr val="tx1"/>
          </a:solidFill>
          <a:latin typeface="+mn-lt"/>
          <a:ea typeface="+mn-ea"/>
          <a:cs typeface="+mn-cs"/>
        </a:defRPr>
      </a:lvl7pPr>
      <a:lvl8pPr marL="3200560" algn="l" defTabSz="457223" rtl="0" eaLnBrk="1" latinLnBrk="0" hangingPunct="1">
        <a:defRPr sz="1800" kern="1200">
          <a:solidFill>
            <a:schemeClr val="tx1"/>
          </a:solidFill>
          <a:latin typeface="+mn-lt"/>
          <a:ea typeface="+mn-ea"/>
          <a:cs typeface="+mn-cs"/>
        </a:defRPr>
      </a:lvl8pPr>
      <a:lvl9pPr marL="3657783" algn="l" defTabSz="4572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7856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defTabSz="304815"/>
            <a:endParaRPr lang="en-US" sz="1200">
              <a:solidFill>
                <a:prstClr val="white"/>
              </a:solidFill>
              <a:latin typeface="Trebuchet MS" panose="020B0603020202020204"/>
            </a:endParaRPr>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824232" y="1225277"/>
            <a:ext cx="6690497" cy="230832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SPECIALLY ABLED PEOPLE FEEDBACK FORM</a:t>
            </a:r>
          </a:p>
        </p:txBody>
      </p:sp>
      <p:sp>
        <p:nvSpPr>
          <p:cNvPr id="6" name="TextBox 6"/>
          <p:cNvSpPr txBox="1"/>
          <p:nvPr/>
        </p:nvSpPr>
        <p:spPr>
          <a:xfrm>
            <a:off x="5100264" y="5258251"/>
            <a:ext cx="2138431" cy="325923"/>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TEAM SHOURYA</a:t>
            </a:r>
          </a:p>
        </p:txBody>
      </p:sp>
      <p:sp>
        <p:nvSpPr>
          <p:cNvPr id="7" name="TextBox 7"/>
          <p:cNvSpPr txBox="1"/>
          <p:nvPr/>
        </p:nvSpPr>
        <p:spPr>
          <a:xfrm>
            <a:off x="2632470" y="3576528"/>
            <a:ext cx="6543538" cy="743793"/>
          </a:xfrm>
          <a:prstGeom prst="rect">
            <a:avLst/>
          </a:prstGeom>
        </p:spPr>
        <p:txBody>
          <a:bodyPr lIns="0" tIns="0" rIns="0" bIns="0" rtlCol="0" anchor="t">
            <a:spAutoFit/>
          </a:bodyPr>
          <a:lstStyle/>
          <a:p>
            <a:pPr algn="ctr" defTabSz="304815">
              <a:lnSpc>
                <a:spcPts val="2901"/>
              </a:lnSpc>
              <a:spcBef>
                <a:spcPct val="0"/>
              </a:spcBef>
            </a:pPr>
            <a:r>
              <a:rPr lang="en-US" sz="1600" spc="111" dirty="0">
                <a:solidFill>
                  <a:srgbClr val="231F20"/>
                </a:solidFill>
                <a:latin typeface="Montserrat Classic Bold"/>
              </a:rPr>
              <a:t>BOOSTING COLLABORATION BY IMPROVING ACCESSIBILITY AND USER EXPERIENCE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486581" y="95141"/>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81520" y="439690"/>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9" name="Picture 8">
            <a:extLst>
              <a:ext uri="{FF2B5EF4-FFF2-40B4-BE49-F238E27FC236}">
                <a16:creationId xmlns:a16="http://schemas.microsoft.com/office/drawing/2014/main" id="{49E391B0-47CE-7643-192E-696B784CE7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0917" y="784240"/>
            <a:ext cx="8474565" cy="5992781"/>
          </a:xfrm>
          <a:prstGeom prst="rect">
            <a:avLst/>
          </a:prstGeom>
        </p:spPr>
      </p:pic>
    </p:spTree>
    <p:extLst>
      <p:ext uri="{BB962C8B-B14F-4D97-AF65-F5344CB8AC3E}">
        <p14:creationId xmlns:p14="http://schemas.microsoft.com/office/powerpoint/2010/main" val="119638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486581" y="95141"/>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9" name="Picture 8">
            <a:extLst>
              <a:ext uri="{FF2B5EF4-FFF2-40B4-BE49-F238E27FC236}">
                <a16:creationId xmlns:a16="http://schemas.microsoft.com/office/drawing/2014/main" id="{8B0EB98A-444C-94F7-98F2-96606C01EF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8105" y="784240"/>
            <a:ext cx="8440189" cy="5968472"/>
          </a:xfrm>
          <a:prstGeom prst="rect">
            <a:avLst/>
          </a:prstGeom>
        </p:spPr>
      </p:pic>
    </p:spTree>
    <p:extLst>
      <p:ext uri="{BB962C8B-B14F-4D97-AF65-F5344CB8AC3E}">
        <p14:creationId xmlns:p14="http://schemas.microsoft.com/office/powerpoint/2010/main" val="176931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30036" y="-5164111"/>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70551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Future</a:t>
            </a:r>
            <a:r>
              <a:rPr lang="en-US" sz="4400" b="1" dirty="0">
                <a:solidFill>
                  <a:prstClr val="black"/>
                </a:solidFill>
                <a:latin typeface="Söhne"/>
              </a:rPr>
              <a:t> </a:t>
            </a:r>
            <a:r>
              <a:rPr lang="en-US" sz="3600" spc="427" dirty="0">
                <a:solidFill>
                  <a:srgbClr val="231F20"/>
                </a:solidFill>
                <a:latin typeface="Oswald Bold" panose="020B0604020202020204" charset="0"/>
              </a:rPr>
              <a:t>Improvements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165100" y="1008089"/>
            <a:ext cx="11506200" cy="5219378"/>
          </a:xfrm>
          <a:prstGeom prst="rect">
            <a:avLst/>
          </a:prstGeom>
        </p:spPr>
        <p:txBody>
          <a:bodyPr wrap="square" lIns="0" tIns="0" rIns="0" bIns="0" rtlCol="0" anchor="t">
            <a:spAutoFit/>
          </a:bodyPr>
          <a:lstStyle/>
          <a:p>
            <a:pPr marL="342900" indent="-342900" defTabSz="304815">
              <a:lnSpc>
                <a:spcPts val="3711"/>
              </a:lnSpc>
              <a:buFont typeface="+mj-lt"/>
              <a:buAutoNum type="arabicPeriod"/>
            </a:pPr>
            <a:r>
              <a:rPr lang="en-US" sz="1600" b="1" spc="142" dirty="0">
                <a:solidFill>
                  <a:srgbClr val="231F20"/>
                </a:solidFill>
                <a:latin typeface="Montserrat Classic Bold"/>
              </a:rPr>
              <a:t>Multi-Modal Feedback Options</a:t>
            </a:r>
            <a:r>
              <a:rPr lang="en-US" sz="1400" b="1" spc="142" dirty="0">
                <a:solidFill>
                  <a:srgbClr val="231F20"/>
                </a:solidFill>
                <a:latin typeface="Montserrat Classic Bold"/>
              </a:rPr>
              <a:t>:  </a:t>
            </a:r>
            <a:r>
              <a:rPr lang="en-US" sz="1400" spc="142" dirty="0">
                <a:solidFill>
                  <a:srgbClr val="231F20"/>
                </a:solidFill>
                <a:latin typeface="Montserrat Classic Bold"/>
              </a:rPr>
              <a:t>Offer multiple ways for individuals to provide feedback, such as through text, voice recordings, or even video submissions. Include alternative formats for those who may have difficulty with traditional written feedback.</a:t>
            </a:r>
          </a:p>
          <a:p>
            <a:pPr marL="342900" indent="-342900" defTabSz="304815">
              <a:lnSpc>
                <a:spcPts val="3711"/>
              </a:lnSpc>
              <a:buFont typeface="+mj-lt"/>
              <a:buAutoNum type="arabicPeriod"/>
            </a:pPr>
            <a:r>
              <a:rPr lang="en-US" sz="1600" b="1" spc="142" dirty="0">
                <a:solidFill>
                  <a:srgbClr val="231F20"/>
                </a:solidFill>
                <a:latin typeface="Montserrat Classic Bold"/>
              </a:rPr>
              <a:t>Clear and Simple Language: </a:t>
            </a:r>
            <a:r>
              <a:rPr lang="en-US" sz="1400" spc="142" dirty="0">
                <a:solidFill>
                  <a:srgbClr val="231F20"/>
                </a:solidFill>
                <a:latin typeface="Montserrat Classic Bold"/>
              </a:rPr>
              <a:t>Use plain language to make questions and instructions easily understandable. Avoid jargon or complex terminology that might be confusing.</a:t>
            </a:r>
          </a:p>
          <a:p>
            <a:pPr marL="342900" indent="-342900" defTabSz="304815">
              <a:lnSpc>
                <a:spcPts val="3711"/>
              </a:lnSpc>
              <a:buFont typeface="+mj-lt"/>
              <a:buAutoNum type="arabicPeriod"/>
            </a:pPr>
            <a:r>
              <a:rPr lang="en-US" sz="1600" b="1" spc="142" dirty="0">
                <a:solidFill>
                  <a:srgbClr val="231F20"/>
                </a:solidFill>
                <a:latin typeface="Montserrat Classic Bold"/>
              </a:rPr>
              <a:t>Customization Options: </a:t>
            </a:r>
            <a:r>
              <a:rPr lang="en-US" sz="1400" spc="142" dirty="0">
                <a:solidFill>
                  <a:srgbClr val="231F20"/>
                </a:solidFill>
                <a:latin typeface="Montserrat Classic Bold"/>
              </a:rPr>
              <a:t>Allow users to customize the feedback form based on their preferences and needs. For example, they may choose the color scheme or layout that is most comfortable for them.</a:t>
            </a:r>
          </a:p>
          <a:p>
            <a:pPr marL="342900" indent="-342900" defTabSz="304815">
              <a:lnSpc>
                <a:spcPts val="3711"/>
              </a:lnSpc>
              <a:buFont typeface="+mj-lt"/>
              <a:buAutoNum type="arabicPeriod"/>
            </a:pPr>
            <a:r>
              <a:rPr lang="en-US" sz="1600" b="1" spc="142" dirty="0">
                <a:solidFill>
                  <a:srgbClr val="231F20"/>
                </a:solidFill>
                <a:latin typeface="Montserrat Classic Bold"/>
              </a:rPr>
              <a:t>Assistance and Guidance: </a:t>
            </a:r>
            <a:r>
              <a:rPr lang="en-US" sz="1400" spc="142" dirty="0">
                <a:solidFill>
                  <a:srgbClr val="231F20"/>
                </a:solidFill>
                <a:latin typeface="Montserrat Classic Bold"/>
              </a:rPr>
              <a:t>Include assistance options, such as live chat support or a helpline, for those who may need help filling out the form.</a:t>
            </a:r>
          </a:p>
          <a:p>
            <a:pPr marL="342900" indent="-342900" defTabSz="304815">
              <a:lnSpc>
                <a:spcPts val="3711"/>
              </a:lnSpc>
              <a:buFont typeface="+mj-lt"/>
              <a:buAutoNum type="arabicPeriod"/>
            </a:pPr>
            <a:r>
              <a:rPr lang="en-US" sz="1600" b="1" spc="142" dirty="0">
                <a:solidFill>
                  <a:srgbClr val="231F20"/>
                </a:solidFill>
                <a:latin typeface="Montserrat Classic Bold"/>
              </a:rPr>
              <a:t>Multi Languages Support: </a:t>
            </a:r>
            <a:r>
              <a:rPr lang="en-US" sz="1400" spc="142" dirty="0">
                <a:solidFill>
                  <a:srgbClr val="231F20"/>
                </a:solidFill>
                <a:latin typeface="Montserrat Classic Bold"/>
              </a:rPr>
              <a:t>Offer multiple languages to submit feedback form.</a:t>
            </a:r>
          </a:p>
          <a:p>
            <a:pPr defTabSz="304815">
              <a:lnSpc>
                <a:spcPts val="3711"/>
              </a:lnSpc>
            </a:pPr>
            <a:endParaRPr lang="en-US" sz="1600" b="1" spc="142" dirty="0">
              <a:solidFill>
                <a:srgbClr val="231F20"/>
              </a:solidFill>
              <a:latin typeface="Montserrat Classic Bold"/>
            </a:endParaRPr>
          </a:p>
        </p:txBody>
      </p:sp>
    </p:spTree>
    <p:extLst>
      <p:ext uri="{BB962C8B-B14F-4D97-AF65-F5344CB8AC3E}">
        <p14:creationId xmlns:p14="http://schemas.microsoft.com/office/powerpoint/2010/main" val="378596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30036" y="-5164111"/>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70551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Thank You</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165100" y="1008089"/>
            <a:ext cx="11506200" cy="4744889"/>
          </a:xfrm>
          <a:prstGeom prst="rect">
            <a:avLst/>
          </a:prstGeom>
        </p:spPr>
        <p:txBody>
          <a:bodyPr wrap="square" lIns="0" tIns="0" rIns="0" bIns="0" rtlCol="0" anchor="t">
            <a:spAutoFit/>
          </a:bodyPr>
          <a:lstStyle/>
          <a:p>
            <a:pPr defTabSz="304815">
              <a:lnSpc>
                <a:spcPts val="3711"/>
              </a:lnSpc>
            </a:pPr>
            <a:r>
              <a:rPr lang="en-US" sz="1600" b="1" spc="142" dirty="0">
                <a:solidFill>
                  <a:srgbClr val="231F20"/>
                </a:solidFill>
                <a:latin typeface="Montserrat Classic Bold"/>
              </a:rPr>
              <a:t>   Members of Team SHOURYA</a:t>
            </a:r>
          </a:p>
          <a:p>
            <a:pPr marL="342900" indent="-342900" defTabSz="304815">
              <a:lnSpc>
                <a:spcPts val="3711"/>
              </a:lnSpc>
              <a:buFont typeface="Arial" panose="020B0604020202020204" pitchFamily="34" charset="0"/>
              <a:buChar char="•"/>
            </a:pPr>
            <a:r>
              <a:rPr lang="en-US" sz="1600" b="1" spc="142" dirty="0" err="1">
                <a:solidFill>
                  <a:srgbClr val="231F20"/>
                </a:solidFill>
                <a:latin typeface="Montserrat Classic Bold"/>
              </a:rPr>
              <a:t>Reshma</a:t>
            </a:r>
            <a:r>
              <a:rPr lang="en-US" sz="1600" b="1" spc="142" dirty="0">
                <a:solidFill>
                  <a:srgbClr val="231F20"/>
                </a:solidFill>
                <a:latin typeface="Montserrat Classic Bold"/>
              </a:rPr>
              <a:t> </a:t>
            </a:r>
            <a:r>
              <a:rPr lang="en-US" sz="1600" b="1" spc="142" dirty="0" err="1">
                <a:solidFill>
                  <a:srgbClr val="231F20"/>
                </a:solidFill>
                <a:latin typeface="Montserrat Classic Bold"/>
              </a:rPr>
              <a:t>Bhale</a:t>
            </a:r>
            <a:endParaRPr lang="en-US" sz="1600" b="1" spc="142" dirty="0">
              <a:solidFill>
                <a:srgbClr val="231F20"/>
              </a:solidFill>
              <a:latin typeface="Montserrat Classic Bold"/>
            </a:endParaRPr>
          </a:p>
          <a:p>
            <a:pPr marL="342900" indent="-342900" defTabSz="304815">
              <a:lnSpc>
                <a:spcPts val="3711"/>
              </a:lnSpc>
              <a:buFont typeface="Arial" panose="020B0604020202020204" pitchFamily="34" charset="0"/>
              <a:buChar char="•"/>
            </a:pPr>
            <a:r>
              <a:rPr lang="en-US" sz="1600" b="1" spc="142" dirty="0" err="1">
                <a:solidFill>
                  <a:srgbClr val="231F20"/>
                </a:solidFill>
                <a:latin typeface="Montserrat Classic Bold"/>
              </a:rPr>
              <a:t>Jitendra</a:t>
            </a:r>
            <a:r>
              <a:rPr lang="en-US" sz="1600" b="1" spc="142" dirty="0">
                <a:solidFill>
                  <a:srgbClr val="231F20"/>
                </a:solidFill>
                <a:latin typeface="Montserrat Classic Bold"/>
              </a:rPr>
              <a:t> Solanki</a:t>
            </a:r>
          </a:p>
          <a:p>
            <a:pPr marL="342900" indent="-342900" defTabSz="304815">
              <a:lnSpc>
                <a:spcPts val="3711"/>
              </a:lnSpc>
              <a:buFont typeface="Arial" panose="020B0604020202020204" pitchFamily="34" charset="0"/>
              <a:buChar char="•"/>
            </a:pPr>
            <a:r>
              <a:rPr lang="en-US" sz="1600" b="1" spc="142" dirty="0" err="1">
                <a:solidFill>
                  <a:srgbClr val="231F20"/>
                </a:solidFill>
                <a:latin typeface="Montserrat Classic Bold"/>
              </a:rPr>
              <a:t>Abhinav</a:t>
            </a:r>
            <a:r>
              <a:rPr lang="en-US" sz="1600" b="1" spc="142" dirty="0">
                <a:solidFill>
                  <a:srgbClr val="231F20"/>
                </a:solidFill>
                <a:latin typeface="Montserrat Classic Bold"/>
              </a:rPr>
              <a:t> Sharma</a:t>
            </a:r>
          </a:p>
          <a:p>
            <a:pPr marL="342900" indent="-342900" defTabSz="304815">
              <a:lnSpc>
                <a:spcPts val="3711"/>
              </a:lnSpc>
              <a:buFont typeface="Arial" panose="020B0604020202020204" pitchFamily="34" charset="0"/>
              <a:buChar char="•"/>
            </a:pPr>
            <a:r>
              <a:rPr lang="en-US" sz="1600" b="1" spc="142" dirty="0" err="1">
                <a:solidFill>
                  <a:srgbClr val="231F20"/>
                </a:solidFill>
                <a:latin typeface="Montserrat Classic Bold"/>
              </a:rPr>
              <a:t>Abhinav</a:t>
            </a:r>
            <a:r>
              <a:rPr lang="en-US" sz="1600" b="1" spc="142" dirty="0">
                <a:solidFill>
                  <a:srgbClr val="231F20"/>
                </a:solidFill>
                <a:latin typeface="Montserrat Classic Bold"/>
              </a:rPr>
              <a:t> </a:t>
            </a:r>
            <a:r>
              <a:rPr lang="en-US" sz="1600" b="1" spc="142" dirty="0" err="1">
                <a:solidFill>
                  <a:srgbClr val="231F20"/>
                </a:solidFill>
                <a:latin typeface="Montserrat Classic Bold"/>
              </a:rPr>
              <a:t>Tyagi</a:t>
            </a:r>
            <a:endParaRPr lang="en-US" sz="1600" b="1" spc="142" dirty="0">
              <a:solidFill>
                <a:srgbClr val="231F20"/>
              </a:solidFill>
              <a:latin typeface="Montserrat Classic Bold"/>
            </a:endParaRPr>
          </a:p>
          <a:p>
            <a:pPr marL="342900" indent="-342900" defTabSz="304815">
              <a:lnSpc>
                <a:spcPts val="3711"/>
              </a:lnSpc>
              <a:buFont typeface="Arial" panose="020B0604020202020204" pitchFamily="34" charset="0"/>
              <a:buChar char="•"/>
            </a:pPr>
            <a:r>
              <a:rPr lang="en-US" sz="1600" b="1" spc="142" dirty="0" err="1">
                <a:solidFill>
                  <a:srgbClr val="231F20"/>
                </a:solidFill>
                <a:latin typeface="Montserrat Classic Bold"/>
              </a:rPr>
              <a:t>Sagar</a:t>
            </a:r>
            <a:r>
              <a:rPr lang="en-US" sz="1600" b="1" spc="142" dirty="0">
                <a:solidFill>
                  <a:srgbClr val="231F20"/>
                </a:solidFill>
                <a:latin typeface="Montserrat Classic Bold"/>
              </a:rPr>
              <a:t> </a:t>
            </a:r>
            <a:r>
              <a:rPr lang="en-US" sz="1600" b="1" spc="142" dirty="0" err="1">
                <a:solidFill>
                  <a:srgbClr val="231F20"/>
                </a:solidFill>
                <a:latin typeface="Montserrat Classic Bold"/>
              </a:rPr>
              <a:t>Babaleshwar</a:t>
            </a:r>
            <a:endParaRPr lang="en-US" sz="1600" b="1" spc="142" dirty="0">
              <a:solidFill>
                <a:srgbClr val="231F20"/>
              </a:solidFill>
              <a:latin typeface="Montserrat Classic Bold"/>
            </a:endParaRPr>
          </a:p>
          <a:p>
            <a:pPr marL="342900" indent="-342900" defTabSz="304815">
              <a:lnSpc>
                <a:spcPts val="3711"/>
              </a:lnSpc>
              <a:buFont typeface="Arial" panose="020B0604020202020204" pitchFamily="34" charset="0"/>
              <a:buChar char="•"/>
            </a:pPr>
            <a:r>
              <a:rPr lang="en-US" sz="1600" b="1" spc="142" dirty="0" err="1">
                <a:solidFill>
                  <a:srgbClr val="231F20"/>
                </a:solidFill>
                <a:latin typeface="Montserrat Classic Bold"/>
              </a:rPr>
              <a:t>Mohnish</a:t>
            </a:r>
            <a:r>
              <a:rPr lang="en-US" sz="1600" b="1" spc="142" dirty="0">
                <a:solidFill>
                  <a:srgbClr val="231F20"/>
                </a:solidFill>
                <a:latin typeface="Montserrat Classic Bold"/>
              </a:rPr>
              <a:t> Singh </a:t>
            </a:r>
          </a:p>
          <a:p>
            <a:pPr defTabSz="304815">
              <a:lnSpc>
                <a:spcPts val="3711"/>
              </a:lnSpc>
            </a:pPr>
            <a:endParaRPr lang="en-US" sz="1600" b="1" spc="142" dirty="0">
              <a:solidFill>
                <a:srgbClr val="231F20"/>
              </a:solidFill>
              <a:latin typeface="Montserrat Classic Bold"/>
            </a:endParaRPr>
          </a:p>
          <a:p>
            <a:pPr marL="342900" indent="-342900" defTabSz="304815">
              <a:lnSpc>
                <a:spcPts val="3711"/>
              </a:lnSpc>
              <a:buFont typeface="+mj-lt"/>
              <a:buAutoNum type="arabicPeriod"/>
            </a:pPr>
            <a:endParaRPr lang="en-US" sz="1400" spc="142" dirty="0">
              <a:solidFill>
                <a:srgbClr val="231F20"/>
              </a:solidFill>
              <a:latin typeface="Montserrat Classic Bold"/>
            </a:endParaRPr>
          </a:p>
          <a:p>
            <a:pPr defTabSz="304815">
              <a:lnSpc>
                <a:spcPts val="3711"/>
              </a:lnSpc>
            </a:pPr>
            <a:endParaRPr lang="en-US" sz="1600" b="1" spc="142" dirty="0">
              <a:solidFill>
                <a:srgbClr val="231F20"/>
              </a:solidFill>
              <a:latin typeface="Montserrat Classic Bold"/>
            </a:endParaRPr>
          </a:p>
        </p:txBody>
      </p:sp>
    </p:spTree>
    <p:extLst>
      <p:ext uri="{BB962C8B-B14F-4D97-AF65-F5344CB8AC3E}">
        <p14:creationId xmlns:p14="http://schemas.microsoft.com/office/powerpoint/2010/main" val="56589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80614" y="0"/>
            <a:ext cx="12017014"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19127" y="-2516256"/>
            <a:ext cx="6015089" cy="396548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635555" y="214806"/>
            <a:ext cx="6690497" cy="69538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a:rPr>
              <a:t>Problem</a:t>
            </a:r>
            <a:r>
              <a:rPr lang="en-US" sz="3600" b="1" dirty="0">
                <a:solidFill>
                  <a:prstClr val="black"/>
                </a:solidFill>
                <a:latin typeface="Söhne"/>
              </a:rPr>
              <a:t> </a:t>
            </a:r>
            <a:r>
              <a:rPr lang="en-US" sz="3600" spc="427" dirty="0">
                <a:solidFill>
                  <a:srgbClr val="231F20"/>
                </a:solidFill>
                <a:latin typeface="Oswald Bold"/>
              </a:rPr>
              <a:t>Statement</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8" name="TextBox 7">
            <a:extLst>
              <a:ext uri="{FF2B5EF4-FFF2-40B4-BE49-F238E27FC236}">
                <a16:creationId xmlns:a16="http://schemas.microsoft.com/office/drawing/2014/main" id="{AE59D860-3DDE-E8FA-3968-46F9C5B3AD03}"/>
              </a:ext>
            </a:extLst>
          </p:cNvPr>
          <p:cNvSpPr txBox="1"/>
          <p:nvPr/>
        </p:nvSpPr>
        <p:spPr>
          <a:xfrm>
            <a:off x="171224" y="1441878"/>
            <a:ext cx="11836400" cy="4744889"/>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Despite the significant advancements in technology and awareness, there is a notable gap in providing an inclusive and accessible feedback mechanism for individuals with special abilities. The current feedback systems often lack the necessary accommodations to cater to the diverse needs of this demographic, hindering their ability to effectively express their opinions and experiences. The absence of a tailored feedback form that considers various types of disabilities, such as visual, auditory, cognitive, or motor impairments, further exacerbates the issue. There is a pressing need to address this gap and create a specialized feedback form that ensures a seamless and accessible experience for individuals with special abilities. The goal is to develop a platform that takes into account different assistive technologies, communication preferences, and usability requirements to enable this demographic to provide valuable feedback in a user-friendly and inclusive manner.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291316" y="-3184356"/>
            <a:ext cx="6015089" cy="4429028"/>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1755016" y="159495"/>
            <a:ext cx="7612753" cy="682174"/>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Solution</a:t>
            </a:r>
            <a:r>
              <a:rPr lang="en-US" sz="3600" b="1" dirty="0">
                <a:solidFill>
                  <a:prstClr val="black"/>
                </a:solidFill>
                <a:latin typeface="Oswald Bold" panose="020B0604020202020204" charset="0"/>
              </a:rPr>
              <a:t> </a:t>
            </a:r>
            <a:r>
              <a:rPr lang="en-US" sz="3600" spc="427" dirty="0">
                <a:solidFill>
                  <a:srgbClr val="231F20"/>
                </a:solidFill>
                <a:latin typeface="Oswald Bold" panose="020B0604020202020204" charset="0"/>
              </a:rPr>
              <a:t>Overview</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6">
            <a:extLst>
              <a:ext uri="{FF2B5EF4-FFF2-40B4-BE49-F238E27FC236}">
                <a16:creationId xmlns:a16="http://schemas.microsoft.com/office/drawing/2014/main" id="{AE59D860-3DDE-E8FA-3968-46F9C5B3AD03}"/>
              </a:ext>
            </a:extLst>
          </p:cNvPr>
          <p:cNvSpPr txBox="1"/>
          <p:nvPr/>
        </p:nvSpPr>
        <p:spPr>
          <a:xfrm>
            <a:off x="106017" y="1282383"/>
            <a:ext cx="11624365" cy="5219378"/>
          </a:xfrm>
          <a:prstGeom prst="rect">
            <a:avLst/>
          </a:prstGeom>
        </p:spPr>
        <p:txBody>
          <a:bodyPr wrap="square" lIns="0" tIns="0" rIns="0" bIns="0" rtlCol="0" anchor="t">
            <a:spAutoFit/>
          </a:bodyPr>
          <a:lstStyle/>
          <a:p>
            <a:pPr defTabSz="304815">
              <a:lnSpc>
                <a:spcPts val="3711"/>
              </a:lnSpc>
            </a:pPr>
            <a:r>
              <a:rPr lang="en-US" sz="1600" spc="142" dirty="0">
                <a:solidFill>
                  <a:srgbClr val="231F20"/>
                </a:solidFill>
                <a:latin typeface="Montserrat Classic Bold"/>
              </a:rPr>
              <a:t>Designing a feedback form for individuals with special abilities requires careful consideration of accessibility, usability, and inclusivity. Here are some key features and considerations for creating an effective and inclusive feedback form:</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Screen Reader Compatibility                         Time Considerations </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Keyboard Navigation									 Usability Testing</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Contrast and Color.										 Awareness and Education: </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Voice Input													 Visual and Tactile Elements</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Text-to-Speech											 Feedback Confirmation</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Clear and Simple Language							 Continuous Improvement</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Cognitive Support.</a:t>
            </a:r>
          </a:p>
          <a:p>
            <a:pPr marL="285750" indent="-285750" defTabSz="304815">
              <a:lnSpc>
                <a:spcPts val="3711"/>
              </a:lnSpc>
              <a:buFont typeface="Arial" panose="020B0604020202020204" pitchFamily="34" charset="0"/>
              <a:buChar char="•"/>
            </a:pPr>
            <a:r>
              <a:rPr lang="en-US" sz="1600" spc="142" dirty="0">
                <a:solidFill>
                  <a:srgbClr val="231F20"/>
                </a:solidFill>
                <a:latin typeface="Montserrat Classic Bold"/>
              </a:rPr>
              <a:t>Error Handling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793" y="-18691"/>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pPr defTabSz="304815"/>
            <a:endParaRPr lang="en-US" sz="1200" dirty="0">
              <a:solidFill>
                <a:prstClr val="white"/>
              </a:solidFill>
              <a:latin typeface="Trebuchet MS" panose="020B0603020202020204"/>
            </a:endParaRPr>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019531" y="-4729369"/>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2603434" y="609284"/>
            <a:ext cx="7612753" cy="726033"/>
          </a:xfrm>
          <a:prstGeom prst="rect">
            <a:avLst/>
          </a:prstGeom>
        </p:spPr>
        <p:txBody>
          <a:bodyPr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Impact</a:t>
            </a:r>
            <a:r>
              <a:rPr lang="en-US" sz="4400" b="1" dirty="0">
                <a:solidFill>
                  <a:prstClr val="black"/>
                </a:solidFill>
                <a:latin typeface="Söhne"/>
              </a:rPr>
              <a:t> </a:t>
            </a:r>
            <a:r>
              <a:rPr lang="en-US" sz="3600" spc="427" dirty="0">
                <a:solidFill>
                  <a:srgbClr val="231F20"/>
                </a:solidFill>
                <a:latin typeface="Oswald Bold" panose="020B0604020202020204" charset="0"/>
              </a:rPr>
              <a:t>and</a:t>
            </a:r>
            <a:r>
              <a:rPr lang="en-US" sz="4400" b="1" dirty="0">
                <a:solidFill>
                  <a:prstClr val="black"/>
                </a:solidFill>
                <a:latin typeface="Söhne"/>
              </a:rPr>
              <a:t> </a:t>
            </a:r>
            <a:r>
              <a:rPr lang="en-US" sz="3600" spc="427" dirty="0">
                <a:solidFill>
                  <a:srgbClr val="231F20"/>
                </a:solidFill>
                <a:latin typeface="Oswald Bold" panose="020B0604020202020204" charset="0"/>
              </a:rPr>
              <a:t>Benefits</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a:solidFill>
                  <a:srgbClr val="231F20"/>
                </a:solidFill>
                <a:latin typeface="Montserrat Classic Bold"/>
              </a:rPr>
              <a:t>SHOURYA</a:t>
            </a:r>
          </a:p>
        </p:txBody>
      </p:sp>
      <p:sp>
        <p:nvSpPr>
          <p:cNvPr id="7" name="TextBox 7">
            <a:extLst>
              <a:ext uri="{FF2B5EF4-FFF2-40B4-BE49-F238E27FC236}">
                <a16:creationId xmlns:a16="http://schemas.microsoft.com/office/drawing/2014/main" id="{DC1671AC-0A3C-7944-C3C1-B2A8175DDD93}"/>
              </a:ext>
            </a:extLst>
          </p:cNvPr>
          <p:cNvSpPr txBox="1"/>
          <p:nvPr/>
        </p:nvSpPr>
        <p:spPr>
          <a:xfrm>
            <a:off x="360393" y="1331704"/>
            <a:ext cx="11384790" cy="4270400"/>
          </a:xfrm>
          <a:prstGeom prst="rect">
            <a:avLst/>
          </a:prstGeom>
        </p:spPr>
        <p:txBody>
          <a:bodyPr wrap="square" lIns="0" tIns="0" rIns="0" bIns="0" rtlCol="0" anchor="t">
            <a:spAutoFit/>
          </a:bodyPr>
          <a:lstStyle/>
          <a:p>
            <a:pPr marL="580576" lvl="1" indent="-290288" defTabSz="304815">
              <a:lnSpc>
                <a:spcPts val="3711"/>
              </a:lnSpc>
              <a:buFont typeface="Arial"/>
              <a:buChar char="•"/>
            </a:pPr>
            <a:r>
              <a:rPr lang="en-US" sz="1600" b="1" dirty="0">
                <a:solidFill>
                  <a:prstClr val="black"/>
                </a:solidFill>
                <a:latin typeface="Montserrat Classic Bold" panose="020B0604020202020204" charset="0"/>
              </a:rPr>
              <a:t>Accessibility and Inclusivity:</a:t>
            </a:r>
            <a:r>
              <a:rPr lang="en-US" sz="1600" dirty="0">
                <a:solidFill>
                  <a:prstClr val="black"/>
                </a:solidFill>
                <a:latin typeface="Montserrat Classic Bold" panose="020B0604020202020204" charset="0"/>
              </a:rPr>
              <a:t> By designing a feedback form application that accommodates various disabilities, such as visual, auditory, motor, or cognitive impairments, it promotes inclusivity. Features like screen reader compatibility, voice commands, adjustable font sizes, and intuitive navigation make it accessible to a broader range of users.</a:t>
            </a:r>
          </a:p>
          <a:p>
            <a:pPr marL="580576" lvl="1" indent="-290288" defTabSz="304815">
              <a:lnSpc>
                <a:spcPts val="3711"/>
              </a:lnSpc>
              <a:buFont typeface="Arial"/>
              <a:buChar char="•"/>
            </a:pPr>
            <a:r>
              <a:rPr lang="en-US" sz="1600" b="1" dirty="0">
                <a:solidFill>
                  <a:prstClr val="black"/>
                </a:solidFill>
                <a:latin typeface="Montserrat Classic Bold" panose="020B0604020202020204" charset="0"/>
              </a:rPr>
              <a:t>Empowerment and Engagement:</a:t>
            </a:r>
            <a:r>
              <a:rPr lang="en-US" sz="1600" dirty="0">
                <a:solidFill>
                  <a:prstClr val="black"/>
                </a:solidFill>
                <a:latin typeface="Montserrat Classic Bold" panose="020B0604020202020204" charset="0"/>
              </a:rPr>
              <a:t> Offering a platform for specially abled individuals to provide feedback empowers them to voice their opinions, concerns, and suggestions. This engagement fosters a sense of inclusion, enabling them to actively participate in discussions and decisions that affect them directly.</a:t>
            </a:r>
          </a:p>
          <a:p>
            <a:pPr marL="580576" lvl="1" indent="-290288" defTabSz="304815">
              <a:lnSpc>
                <a:spcPts val="3711"/>
              </a:lnSpc>
              <a:buFont typeface="Arial"/>
              <a:buChar char="•"/>
            </a:pPr>
            <a:r>
              <a:rPr lang="en-US" sz="1600" b="1" dirty="0">
                <a:solidFill>
                  <a:prstClr val="black"/>
                </a:solidFill>
                <a:latin typeface="Montserrat Classic Bold" panose="020B0604020202020204" charset="0"/>
              </a:rPr>
              <a:t>Improved User Experience:</a:t>
            </a:r>
            <a:r>
              <a:rPr lang="en-US" sz="1600" dirty="0">
                <a:solidFill>
                  <a:prstClr val="black"/>
                </a:solidFill>
                <a:latin typeface="Montserrat Classic Bold" panose="020B0604020202020204" charset="0"/>
              </a:rPr>
              <a:t> Tailoring the application to accommodate diverse needs enhances the overall user experience for all participants. The features and functionalities developed to assist specially abled individuals often translate into a more user-friendly, intuitive interface for everyone.</a:t>
            </a:r>
            <a:endParaRPr lang="en-US" sz="1600" spc="142" dirty="0">
              <a:solidFill>
                <a:prstClr val="black"/>
              </a:solidFill>
              <a:latin typeface="Montserrat Classic Bold" panose="020B0604020202020204" charset="0"/>
            </a:endParaRPr>
          </a:p>
        </p:txBody>
      </p:sp>
    </p:spTree>
    <p:extLst>
      <p:ext uri="{BB962C8B-B14F-4D97-AF65-F5344CB8AC3E}">
        <p14:creationId xmlns:p14="http://schemas.microsoft.com/office/powerpoint/2010/main" val="249724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969391" y="-3854726"/>
            <a:ext cx="5494469" cy="5789543"/>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369139" y="136906"/>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Architecture</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9" name="Picture 8">
            <a:extLst>
              <a:ext uri="{FF2B5EF4-FFF2-40B4-BE49-F238E27FC236}">
                <a16:creationId xmlns:a16="http://schemas.microsoft.com/office/drawing/2014/main" id="{46D28A95-D96F-D5CC-9E08-4FE5734A7B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154" y="1580158"/>
            <a:ext cx="9570262" cy="4231748"/>
          </a:xfrm>
          <a:prstGeom prst="rect">
            <a:avLst/>
          </a:prstGeom>
        </p:spPr>
      </p:pic>
    </p:spTree>
    <p:extLst>
      <p:ext uri="{BB962C8B-B14F-4D97-AF65-F5344CB8AC3E}">
        <p14:creationId xmlns:p14="http://schemas.microsoft.com/office/powerpoint/2010/main" val="417990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724161" y="31840"/>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953BEAF1-2A71-CC8A-9DD3-43FF493D03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8976" y="912489"/>
            <a:ext cx="7867023" cy="5565465"/>
          </a:xfrm>
          <a:prstGeom prst="rect">
            <a:avLst/>
          </a:prstGeom>
        </p:spPr>
      </p:pic>
    </p:spTree>
    <p:extLst>
      <p:ext uri="{BB962C8B-B14F-4D97-AF65-F5344CB8AC3E}">
        <p14:creationId xmlns:p14="http://schemas.microsoft.com/office/powerpoint/2010/main" val="396225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171689" y="190281"/>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			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7D62C70A-8CAC-F3FF-51B6-EB94BE1BB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227" y="879380"/>
            <a:ext cx="8118808" cy="5743588"/>
          </a:xfrm>
          <a:prstGeom prst="rect">
            <a:avLst/>
          </a:prstGeom>
        </p:spPr>
      </p:pic>
    </p:spTree>
    <p:extLst>
      <p:ext uri="{BB962C8B-B14F-4D97-AF65-F5344CB8AC3E}">
        <p14:creationId xmlns:p14="http://schemas.microsoft.com/office/powerpoint/2010/main" val="23480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369139" y="41828"/>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0A072C77-F2D5-7169-AC14-BEF818200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7101" y="962911"/>
            <a:ext cx="8005042" cy="5663105"/>
          </a:xfrm>
          <a:prstGeom prst="rect">
            <a:avLst/>
          </a:prstGeom>
        </p:spPr>
      </p:pic>
    </p:spTree>
    <p:extLst>
      <p:ext uri="{BB962C8B-B14F-4D97-AF65-F5344CB8AC3E}">
        <p14:creationId xmlns:p14="http://schemas.microsoft.com/office/powerpoint/2010/main" val="303321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18364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defTabSz="304815"/>
            <a:endParaRPr lang="en-US" sz="1200" dirty="0">
              <a:solidFill>
                <a:prstClr val="white"/>
              </a:solidFill>
              <a:latin typeface="Trebuchet MS" panose="020B0603020202020204"/>
            </a:endParaRPr>
          </a:p>
        </p:txBody>
      </p:sp>
      <p:sp>
        <p:nvSpPr>
          <p:cNvPr id="5" name="TextBox 5"/>
          <p:cNvSpPr txBox="1"/>
          <p:nvPr/>
        </p:nvSpPr>
        <p:spPr>
          <a:xfrm>
            <a:off x="3486581" y="95141"/>
            <a:ext cx="3275071" cy="689099"/>
          </a:xfrm>
          <a:prstGeom prst="rect">
            <a:avLst/>
          </a:prstGeom>
        </p:spPr>
        <p:txBody>
          <a:bodyPr wrap="square" lIns="0" tIns="0" rIns="0" bIns="0" rtlCol="0" anchor="t">
            <a:spAutoFit/>
          </a:bodyPr>
          <a:lstStyle/>
          <a:p>
            <a:pPr algn="ctr" defTabSz="304815">
              <a:lnSpc>
                <a:spcPts val="6017"/>
              </a:lnSpc>
            </a:pPr>
            <a:r>
              <a:rPr lang="en-US" sz="3600" spc="427" dirty="0">
                <a:solidFill>
                  <a:srgbClr val="231F20"/>
                </a:solidFill>
                <a:latin typeface="Oswald Bold" panose="020B0604020202020204" charset="0"/>
              </a:rPr>
              <a:t>Demo</a:t>
            </a:r>
          </a:p>
        </p:txBody>
      </p:sp>
      <p:sp>
        <p:nvSpPr>
          <p:cNvPr id="6" name="TextBox 6"/>
          <p:cNvSpPr txBox="1"/>
          <p:nvPr/>
        </p:nvSpPr>
        <p:spPr>
          <a:xfrm>
            <a:off x="9367769" y="562498"/>
            <a:ext cx="2138431" cy="316882"/>
          </a:xfrm>
          <a:prstGeom prst="rect">
            <a:avLst/>
          </a:prstGeom>
        </p:spPr>
        <p:txBody>
          <a:bodyPr lIns="0" tIns="0" rIns="0" bIns="0" rtlCol="0" anchor="t">
            <a:spAutoFit/>
          </a:bodyPr>
          <a:lstStyle/>
          <a:p>
            <a:pPr algn="ctr" defTabSz="304815">
              <a:lnSpc>
                <a:spcPts val="2700"/>
              </a:lnSpc>
              <a:spcBef>
                <a:spcPct val="0"/>
              </a:spcBef>
            </a:pPr>
            <a:r>
              <a:rPr lang="en-US" sz="1957" spc="191" dirty="0">
                <a:solidFill>
                  <a:srgbClr val="231F20"/>
                </a:solidFill>
                <a:latin typeface="Montserrat Classic Bold"/>
              </a:rPr>
              <a:t>SHOURYA</a:t>
            </a:r>
          </a:p>
        </p:txBody>
      </p:sp>
      <p:pic>
        <p:nvPicPr>
          <p:cNvPr id="8" name="Picture 7">
            <a:extLst>
              <a:ext uri="{FF2B5EF4-FFF2-40B4-BE49-F238E27FC236}">
                <a16:creationId xmlns:a16="http://schemas.microsoft.com/office/drawing/2014/main" id="{7B3CCEB1-0C9C-C78B-94AE-5F45A73354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3215" y="879380"/>
            <a:ext cx="7897049" cy="5584391"/>
          </a:xfrm>
          <a:prstGeom prst="rect">
            <a:avLst/>
          </a:prstGeom>
        </p:spPr>
      </p:pic>
    </p:spTree>
    <p:extLst>
      <p:ext uri="{BB962C8B-B14F-4D97-AF65-F5344CB8AC3E}">
        <p14:creationId xmlns:p14="http://schemas.microsoft.com/office/powerpoint/2010/main" val="304189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325</TotalTime>
  <Words>634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Montserrat Classic Bold</vt:lpstr>
      <vt:lpstr>Oswald Bold</vt:lpstr>
      <vt:lpstr>Söhne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Abhinav Sharma</cp:lastModifiedBy>
  <cp:revision>86</cp:revision>
  <dcterms:created xsi:type="dcterms:W3CDTF">2023-11-09T18:21:24Z</dcterms:created>
  <dcterms:modified xsi:type="dcterms:W3CDTF">2023-11-15T08:18:28Z</dcterms:modified>
</cp:coreProperties>
</file>