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71" r:id="rId6"/>
    <p:sldId id="270" r:id="rId7"/>
    <p:sldId id="272" r:id="rId8"/>
    <p:sldId id="273" r:id="rId9"/>
    <p:sldId id="260" r:id="rId10"/>
    <p:sldId id="274" r:id="rId11"/>
    <p:sldId id="275" r:id="rId12"/>
    <p:sldId id="269" r:id="rId13"/>
    <p:sldId id="276" r:id="rId14"/>
    <p:sldId id="277" r:id="rId15"/>
    <p:sldId id="281" r:id="rId16"/>
    <p:sldId id="280" r:id="rId17"/>
    <p:sldId id="262" r:id="rId18"/>
    <p:sldId id="278" r:id="rId19"/>
    <p:sldId id="279"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8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4"/>
            <a:ext cx="7766936" cy="1096899"/>
          </a:xfrm>
        </p:spPr>
        <p:txBody>
          <a:bodyPr anchor="t"/>
          <a:lstStyle>
            <a:lvl1pPr marL="0" indent="0" algn="r">
              <a:buNone/>
              <a:defRPr>
                <a:solidFill>
                  <a:schemeClr val="tx1">
                    <a:lumMod val="50000"/>
                    <a:lumOff val="50000"/>
                  </a:schemeClr>
                </a:solidFill>
              </a:defRPr>
            </a:lvl1pPr>
            <a:lvl2pPr marL="457223" indent="0" algn="ctr">
              <a:buNone/>
              <a:defRPr>
                <a:solidFill>
                  <a:schemeClr val="tx1">
                    <a:tint val="75000"/>
                  </a:schemeClr>
                </a:solidFill>
              </a:defRPr>
            </a:lvl2pPr>
            <a:lvl3pPr marL="914446" indent="0" algn="ctr">
              <a:buNone/>
              <a:defRPr>
                <a:solidFill>
                  <a:schemeClr val="tx1">
                    <a:tint val="75000"/>
                  </a:schemeClr>
                </a:solidFill>
              </a:defRPr>
            </a:lvl3pPr>
            <a:lvl4pPr marL="1371669" indent="0" algn="ctr">
              <a:buNone/>
              <a:defRPr>
                <a:solidFill>
                  <a:schemeClr val="tx1">
                    <a:tint val="75000"/>
                  </a:schemeClr>
                </a:solidFill>
              </a:defRPr>
            </a:lvl4pPr>
            <a:lvl5pPr marL="1828891" indent="0" algn="ctr">
              <a:buNone/>
              <a:defRPr>
                <a:solidFill>
                  <a:schemeClr val="tx1">
                    <a:tint val="75000"/>
                  </a:schemeClr>
                </a:solidFill>
              </a:defRPr>
            </a:lvl5pPr>
            <a:lvl6pPr marL="2286114" indent="0" algn="ctr">
              <a:buNone/>
              <a:defRPr>
                <a:solidFill>
                  <a:schemeClr val="tx1">
                    <a:tint val="75000"/>
                  </a:schemeClr>
                </a:solidFill>
              </a:defRPr>
            </a:lvl6pPr>
            <a:lvl7pPr marL="2743337" indent="0" algn="ctr">
              <a:buNone/>
              <a:defRPr>
                <a:solidFill>
                  <a:schemeClr val="tx1">
                    <a:tint val="75000"/>
                  </a:schemeClr>
                </a:solidFill>
              </a:defRPr>
            </a:lvl7pPr>
            <a:lvl8pPr marL="3200560" indent="0" algn="ctr">
              <a:buNone/>
              <a:defRPr>
                <a:solidFill>
                  <a:schemeClr val="tx1">
                    <a:tint val="75000"/>
                  </a:schemeClr>
                </a:solidFill>
              </a:defRPr>
            </a:lvl8pPr>
            <a:lvl9pPr marL="365778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17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83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095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44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64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748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890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6"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7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77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90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148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4"/>
            <a:ext cx="4185623"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4"/>
            <a:ext cx="4185618"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6"/>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15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2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14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86"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4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23" indent="0">
              <a:buNone/>
              <a:defRPr sz="1600"/>
            </a:lvl2pPr>
            <a:lvl3pPr marL="914446" indent="0">
              <a:buNone/>
              <a:defRPr sz="1600"/>
            </a:lvl3pPr>
            <a:lvl4pPr marL="1371669" indent="0">
              <a:buNone/>
              <a:defRPr sz="1600"/>
            </a:lvl4pPr>
            <a:lvl5pPr marL="1828891" indent="0">
              <a:buNone/>
              <a:defRPr sz="1600"/>
            </a:lvl5pPr>
            <a:lvl6pPr marL="2286114" indent="0">
              <a:buNone/>
              <a:defRPr sz="1600"/>
            </a:lvl6pPr>
            <a:lvl7pPr marL="2743337" indent="0">
              <a:buNone/>
              <a:defRPr sz="1600"/>
            </a:lvl7pPr>
            <a:lvl8pPr marL="3200560" indent="0">
              <a:buNone/>
              <a:defRPr sz="1600"/>
            </a:lvl8pPr>
            <a:lvl9pPr marL="365778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632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11/12/2023</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74426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23"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17" indent="-342917" algn="l" defTabSz="457223"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87" indent="-285764" algn="l" defTabSz="45722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57" indent="-228611" algn="l" defTabSz="45722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80"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503"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726"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949"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171"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394"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23" rtl="0" eaLnBrk="1" latinLnBrk="0" hangingPunct="1">
        <a:defRPr sz="1800" kern="1200">
          <a:solidFill>
            <a:schemeClr val="tx1"/>
          </a:solidFill>
          <a:latin typeface="+mn-lt"/>
          <a:ea typeface="+mn-ea"/>
          <a:cs typeface="+mn-cs"/>
        </a:defRPr>
      </a:lvl1pPr>
      <a:lvl2pPr marL="457223" algn="l" defTabSz="457223" rtl="0" eaLnBrk="1" latinLnBrk="0" hangingPunct="1">
        <a:defRPr sz="1800" kern="1200">
          <a:solidFill>
            <a:schemeClr val="tx1"/>
          </a:solidFill>
          <a:latin typeface="+mn-lt"/>
          <a:ea typeface="+mn-ea"/>
          <a:cs typeface="+mn-cs"/>
        </a:defRPr>
      </a:lvl2pPr>
      <a:lvl3pPr marL="914446" algn="l" defTabSz="457223" rtl="0" eaLnBrk="1" latinLnBrk="0" hangingPunct="1">
        <a:defRPr sz="1800" kern="1200">
          <a:solidFill>
            <a:schemeClr val="tx1"/>
          </a:solidFill>
          <a:latin typeface="+mn-lt"/>
          <a:ea typeface="+mn-ea"/>
          <a:cs typeface="+mn-cs"/>
        </a:defRPr>
      </a:lvl3pPr>
      <a:lvl4pPr marL="1371669" algn="l" defTabSz="457223" rtl="0" eaLnBrk="1" latinLnBrk="0" hangingPunct="1">
        <a:defRPr sz="1800" kern="1200">
          <a:solidFill>
            <a:schemeClr val="tx1"/>
          </a:solidFill>
          <a:latin typeface="+mn-lt"/>
          <a:ea typeface="+mn-ea"/>
          <a:cs typeface="+mn-cs"/>
        </a:defRPr>
      </a:lvl4pPr>
      <a:lvl5pPr marL="1828891" algn="l" defTabSz="457223" rtl="0" eaLnBrk="1" latinLnBrk="0" hangingPunct="1">
        <a:defRPr sz="1800" kern="1200">
          <a:solidFill>
            <a:schemeClr val="tx1"/>
          </a:solidFill>
          <a:latin typeface="+mn-lt"/>
          <a:ea typeface="+mn-ea"/>
          <a:cs typeface="+mn-cs"/>
        </a:defRPr>
      </a:lvl5pPr>
      <a:lvl6pPr marL="2286114" algn="l" defTabSz="457223" rtl="0" eaLnBrk="1" latinLnBrk="0" hangingPunct="1">
        <a:defRPr sz="1800" kern="1200">
          <a:solidFill>
            <a:schemeClr val="tx1"/>
          </a:solidFill>
          <a:latin typeface="+mn-lt"/>
          <a:ea typeface="+mn-ea"/>
          <a:cs typeface="+mn-cs"/>
        </a:defRPr>
      </a:lvl6pPr>
      <a:lvl7pPr marL="2743337" algn="l" defTabSz="457223" rtl="0" eaLnBrk="1" latinLnBrk="0" hangingPunct="1">
        <a:defRPr sz="1800" kern="1200">
          <a:solidFill>
            <a:schemeClr val="tx1"/>
          </a:solidFill>
          <a:latin typeface="+mn-lt"/>
          <a:ea typeface="+mn-ea"/>
          <a:cs typeface="+mn-cs"/>
        </a:defRPr>
      </a:lvl7pPr>
      <a:lvl8pPr marL="3200560" algn="l" defTabSz="457223" rtl="0" eaLnBrk="1" latinLnBrk="0" hangingPunct="1">
        <a:defRPr sz="1800" kern="1200">
          <a:solidFill>
            <a:schemeClr val="tx1"/>
          </a:solidFill>
          <a:latin typeface="+mn-lt"/>
          <a:ea typeface="+mn-ea"/>
          <a:cs typeface="+mn-cs"/>
        </a:defRPr>
      </a:lvl8pPr>
      <a:lvl9pPr marL="3657783" algn="l" defTabSz="4572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7856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824232" y="1225277"/>
            <a:ext cx="6690497" cy="153888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SPECIAL ABLED PEOPLE FEEDBACK FORM</a:t>
            </a:r>
          </a:p>
        </p:txBody>
      </p:sp>
      <p:sp>
        <p:nvSpPr>
          <p:cNvPr id="6" name="TextBox 6"/>
          <p:cNvSpPr txBox="1"/>
          <p:nvPr/>
        </p:nvSpPr>
        <p:spPr>
          <a:xfrm>
            <a:off x="5100264" y="5258251"/>
            <a:ext cx="2138431" cy="325923"/>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TEAM SHOURYA</a:t>
            </a:r>
          </a:p>
        </p:txBody>
      </p:sp>
      <p:sp>
        <p:nvSpPr>
          <p:cNvPr id="7" name="TextBox 7"/>
          <p:cNvSpPr txBox="1"/>
          <p:nvPr/>
        </p:nvSpPr>
        <p:spPr>
          <a:xfrm>
            <a:off x="2641600" y="3369105"/>
            <a:ext cx="6543538" cy="325602"/>
          </a:xfrm>
          <a:prstGeom prst="rect">
            <a:avLst/>
          </a:prstGeom>
        </p:spPr>
        <p:txBody>
          <a:bodyPr lIns="0" tIns="0" rIns="0" bIns="0" rtlCol="0" anchor="t">
            <a:spAutoFit/>
          </a:bodyPr>
          <a:lstStyle/>
          <a:p>
            <a:pPr algn="ctr" defTabSz="304815">
              <a:lnSpc>
                <a:spcPts val="2901"/>
              </a:lnSpc>
              <a:spcBef>
                <a:spcPct val="0"/>
              </a:spcBef>
            </a:pPr>
            <a:r>
              <a:rPr lang="en-US" sz="1600" spc="111" dirty="0">
                <a:solidFill>
                  <a:srgbClr val="231F20"/>
                </a:solidFill>
                <a:latin typeface="Montserrat Classic Bold"/>
              </a:rPr>
              <a:t>IMPROVING ACCESSIBILITY AND 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1164"/>
            <a:ext cx="11624365" cy="5693866"/>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Adaptive Input Methods: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Voice Input:</a:t>
            </a:r>
            <a:r>
              <a:rPr lang="en-US" sz="1600" spc="142" dirty="0">
                <a:solidFill>
                  <a:srgbClr val="231F20"/>
                </a:solidFill>
                <a:latin typeface="Montserrat Classic Bold"/>
              </a:rPr>
              <a:t> Include the option for users to provide feedback using voice input for those with motor impairments.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Text-to-Speech:</a:t>
            </a:r>
            <a:r>
              <a:rPr lang="en-US" sz="1600" spc="142" dirty="0">
                <a:solidFill>
                  <a:srgbClr val="231F20"/>
                </a:solidFill>
                <a:latin typeface="Montserrat Classic Bold"/>
              </a:rPr>
              <a:t> Integrate text-to-speech functionality to assist users with reading difficulties. </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Clear and Simple Language: </a:t>
            </a:r>
            <a:r>
              <a:rPr lang="en-US" sz="1600" spc="142" dirty="0">
                <a:solidFill>
                  <a:srgbClr val="231F20"/>
                </a:solidFill>
                <a:latin typeface="Montserrat Classic Bold"/>
              </a:rPr>
              <a:t>Use plain language and clear instructions to ensure the form is easily understandable for individuals with cognitive disabilities.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Personalization: </a:t>
            </a:r>
            <a:r>
              <a:rPr lang="en-US" sz="1600" spc="142" dirty="0">
                <a:solidFill>
                  <a:srgbClr val="231F20"/>
                </a:solidFill>
                <a:latin typeface="Montserrat Classic Bold"/>
              </a:rPr>
              <a:t>Allow users to personalize the interface, such as adjusting font size, color schemes, or choosing preferred input methods.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Cognitive Support: </a:t>
            </a:r>
            <a:r>
              <a:rPr lang="en-US" sz="1600" spc="142" dirty="0">
                <a:solidFill>
                  <a:srgbClr val="231F20"/>
                </a:solidFill>
                <a:latin typeface="Montserrat Classic Bold"/>
              </a:rPr>
              <a:t>Include tooltips or help text to guide users through the form and offer additional information when needed.</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Error Handling: </a:t>
            </a:r>
            <a:r>
              <a:rPr lang="en-US" sz="1600" spc="142" dirty="0">
                <a:solidFill>
                  <a:srgbClr val="231F20"/>
                </a:solidFill>
                <a:latin typeface="Montserrat Classic Bold"/>
              </a:rPr>
              <a:t>Provide clear error messages with suggestions for correction, ensuring users with cognitive or learning disabilities can easily understand and rectify errors.</a:t>
            </a:r>
          </a:p>
        </p:txBody>
      </p:sp>
    </p:spTree>
    <p:extLst>
      <p:ext uri="{BB962C8B-B14F-4D97-AF65-F5344CB8AC3E}">
        <p14:creationId xmlns:p14="http://schemas.microsoft.com/office/powerpoint/2010/main" val="302904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1164"/>
            <a:ext cx="11624365" cy="5693866"/>
          </a:xfrm>
          <a:prstGeom prst="rect">
            <a:avLst/>
          </a:prstGeom>
        </p:spPr>
        <p:txBody>
          <a:bodyPr wrap="square" lIns="0" tIns="0" rIns="0" bIns="0" rtlCol="0" anchor="t">
            <a:spAutoFit/>
          </a:bodyPr>
          <a:lstStyle/>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Time Considerations: </a:t>
            </a:r>
            <a:r>
              <a:rPr lang="en-US" sz="1600" spc="142" dirty="0">
                <a:solidFill>
                  <a:srgbClr val="231F20"/>
                </a:solidFill>
                <a:latin typeface="Montserrat Classic Bold"/>
              </a:rPr>
              <a:t>Allow users to take their time when filling out the form, with the option to save progress and return later.</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Usability Testing: </a:t>
            </a:r>
            <a:r>
              <a:rPr lang="en-US" sz="1600" spc="142" dirty="0">
                <a:solidFill>
                  <a:srgbClr val="231F20"/>
                </a:solidFill>
                <a:latin typeface="Montserrat Classic Bold"/>
              </a:rPr>
              <a:t>Conduct usability testing with individuals with special abilities to gather feedback and make iterative improvements.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Awareness and Education: </a:t>
            </a:r>
            <a:r>
              <a:rPr lang="en-US" sz="1600" spc="142" dirty="0">
                <a:solidFill>
                  <a:srgbClr val="231F20"/>
                </a:solidFill>
                <a:latin typeface="Montserrat Classic Bold"/>
              </a:rPr>
              <a:t>Include information on the form or accompanying materials to educate users about available accessibility features and how to use them.</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	Visual and Tactile Elements: </a:t>
            </a:r>
            <a:r>
              <a:rPr lang="en-US" sz="1600" spc="142" dirty="0">
                <a:solidFill>
                  <a:srgbClr val="231F20"/>
                </a:solidFill>
                <a:latin typeface="Montserrat Classic Bold"/>
              </a:rPr>
              <a:t>Incorporate visual and tactile cues, such as icons or embossed symbols, to assist users with visual or tactile impairments.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Feedback Confirmation: </a:t>
            </a:r>
            <a:r>
              <a:rPr lang="en-US" sz="1600" spc="142" dirty="0">
                <a:solidFill>
                  <a:srgbClr val="231F20"/>
                </a:solidFill>
                <a:latin typeface="Montserrat Classic Bold"/>
              </a:rPr>
              <a:t>Provide clear feedback after form submission, confirming that the feedback was successfully received.</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Continuous Improvement: </a:t>
            </a:r>
            <a:r>
              <a:rPr lang="en-US" sz="1600" spc="142" dirty="0">
                <a:solidFill>
                  <a:srgbClr val="231F20"/>
                </a:solidFill>
                <a:latin typeface="Montserrat Classic Bold"/>
              </a:rPr>
              <a:t>Regularly update and improve the form based on user feedback and advancements in accessibility technologies.</a:t>
            </a:r>
          </a:p>
        </p:txBody>
      </p:sp>
    </p:spTree>
    <p:extLst>
      <p:ext uri="{BB962C8B-B14F-4D97-AF65-F5344CB8AC3E}">
        <p14:creationId xmlns:p14="http://schemas.microsoft.com/office/powerpoint/2010/main" val="216120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5219378"/>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Test automation for a feedback form designed for individuals with special abilities, it's essential to cover a range of scenarios to ensure the form's accessibility, usability, and functionality. </a:t>
            </a:r>
          </a:p>
          <a:p>
            <a:pPr defTabSz="304815">
              <a:lnSpc>
                <a:spcPts val="3711"/>
              </a:lnSpc>
            </a:pPr>
            <a:r>
              <a:rPr lang="en-US" sz="1600" spc="142" dirty="0">
                <a:solidFill>
                  <a:srgbClr val="231F20"/>
                </a:solidFill>
                <a:latin typeface="Montserrat Classic Bold"/>
              </a:rPr>
              <a:t>Here are some test automation scenarios to consider:</a:t>
            </a:r>
          </a:p>
          <a:p>
            <a:pPr defTabSz="304815">
              <a:lnSpc>
                <a:spcPts val="3711"/>
              </a:lnSpc>
            </a:pPr>
            <a:r>
              <a:rPr lang="en-US" sz="1600" b="1" spc="142" dirty="0">
                <a:solidFill>
                  <a:srgbClr val="231F20"/>
                </a:solidFill>
                <a:latin typeface="Montserrat Classic Bold"/>
              </a:rPr>
              <a:t> Accessibility Testing: </a:t>
            </a:r>
          </a:p>
          <a:p>
            <a:pPr marL="342900" indent="-342900" defTabSz="304815">
              <a:lnSpc>
                <a:spcPts val="3711"/>
              </a:lnSpc>
              <a:buAutoNum type="arabicPeriod"/>
            </a:pPr>
            <a:r>
              <a:rPr lang="en-US" sz="1600" b="1" spc="142" dirty="0">
                <a:solidFill>
                  <a:srgbClr val="231F20"/>
                </a:solidFill>
                <a:latin typeface="Montserrat Classic Bold"/>
              </a:rPr>
              <a:t>Screen Reader Compatibility: </a:t>
            </a:r>
            <a:r>
              <a:rPr lang="en-US" sz="1600" spc="142" dirty="0">
                <a:solidFill>
                  <a:srgbClr val="231F20"/>
                </a:solidFill>
                <a:latin typeface="Montserrat Classic Bold"/>
              </a:rPr>
              <a:t>Verify that the feedback form is compatible with popular screen readers (e.g., JAWS, NVDA).</a:t>
            </a:r>
          </a:p>
          <a:p>
            <a:pPr marL="342900" indent="-342900" defTabSz="304815">
              <a:lnSpc>
                <a:spcPts val="3711"/>
              </a:lnSpc>
              <a:buAutoNum type="arabicPeriod"/>
            </a:pPr>
            <a:r>
              <a:rPr lang="en-US" sz="1600" b="1" spc="142" dirty="0">
                <a:solidFill>
                  <a:srgbClr val="231F20"/>
                </a:solidFill>
                <a:latin typeface="Montserrat Classic Bold"/>
              </a:rPr>
              <a:t> Keyboard Navigation: </a:t>
            </a:r>
            <a:r>
              <a:rPr lang="en-US" sz="1600" spc="142" dirty="0">
                <a:solidFill>
                  <a:srgbClr val="231F20"/>
                </a:solidFill>
                <a:latin typeface="Montserrat Classic Bold"/>
              </a:rPr>
              <a:t>Verify all interactive elements can be accessed and used with keyboard navigation. Test tab order and focus indicators.</a:t>
            </a:r>
          </a:p>
          <a:p>
            <a:pPr marL="342900" indent="-342900" defTabSz="304815">
              <a:lnSpc>
                <a:spcPts val="3711"/>
              </a:lnSpc>
              <a:buAutoNum type="arabicPeriod"/>
            </a:pPr>
            <a:r>
              <a:rPr lang="en-US" sz="1600" b="1" spc="142" dirty="0">
                <a:solidFill>
                  <a:srgbClr val="231F20"/>
                </a:solidFill>
                <a:latin typeface="Montserrat Classic Bold"/>
              </a:rPr>
              <a:t>Color Contrast: </a:t>
            </a:r>
            <a:r>
              <a:rPr lang="en-US" sz="1600" spc="142" dirty="0">
                <a:solidFill>
                  <a:srgbClr val="231F20"/>
                </a:solidFill>
                <a:latin typeface="Montserrat Classic Bold"/>
              </a:rPr>
              <a:t>Verify color contrast to ensure readability for users with visual impairments. </a:t>
            </a:r>
          </a:p>
          <a:p>
            <a:pPr marL="342900" indent="-342900" defTabSz="304815">
              <a:lnSpc>
                <a:spcPts val="3711"/>
              </a:lnSpc>
              <a:buAutoNum type="arabicPeriod"/>
            </a:pPr>
            <a:r>
              <a:rPr lang="en-US" sz="1600" b="1" spc="142" dirty="0">
                <a:solidFill>
                  <a:srgbClr val="231F20"/>
                </a:solidFill>
                <a:latin typeface="Montserrat Classic Bold"/>
              </a:rPr>
              <a:t>Text-to-Speech Integration: </a:t>
            </a:r>
            <a:r>
              <a:rPr lang="en-US" sz="1600" spc="142" dirty="0">
                <a:solidFill>
                  <a:srgbClr val="231F20"/>
                </a:solidFill>
                <a:latin typeface="Montserrat Classic Bold"/>
              </a:rPr>
              <a:t>Verify the integration of Text-to-Speech features, ensuring that instructions and feedback are properly spoken.</a:t>
            </a:r>
          </a:p>
        </p:txBody>
      </p:sp>
    </p:spTree>
    <p:extLst>
      <p:ext uri="{BB962C8B-B14F-4D97-AF65-F5344CB8AC3E}">
        <p14:creationId xmlns:p14="http://schemas.microsoft.com/office/powerpoint/2010/main" val="318286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1043875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5.Speech-to-Text Integration: </a:t>
            </a:r>
            <a:r>
              <a:rPr lang="en-US" sz="1600" spc="142" dirty="0">
                <a:solidFill>
                  <a:srgbClr val="231F20"/>
                </a:solidFill>
                <a:latin typeface="Montserrat Classic Bold"/>
              </a:rPr>
              <a:t>Validate the integration of Speech-to-Text features for voice </a:t>
            </a:r>
            <a:r>
              <a:rPr lang="en-US" sz="1600" spc="142" dirty="0" err="1">
                <a:solidFill>
                  <a:srgbClr val="231F20"/>
                </a:solidFill>
                <a:latin typeface="Montserrat Classic Bold"/>
              </a:rPr>
              <a:t>input.Test</a:t>
            </a:r>
            <a:r>
              <a:rPr lang="en-US" sz="1600" spc="142" dirty="0">
                <a:solidFill>
                  <a:srgbClr val="231F20"/>
                </a:solidFill>
                <a:latin typeface="Montserrat Classic Bold"/>
              </a:rPr>
              <a:t> different accents and speech patterns.</a:t>
            </a:r>
          </a:p>
          <a:p>
            <a:pPr defTabSz="304815">
              <a:lnSpc>
                <a:spcPts val="3711"/>
              </a:lnSpc>
            </a:pPr>
            <a:r>
              <a:rPr lang="en-US" sz="1600" b="1" spc="142" dirty="0">
                <a:solidFill>
                  <a:srgbClr val="231F20"/>
                </a:solidFill>
                <a:latin typeface="Montserrat Classic Bold"/>
              </a:rPr>
              <a:t>6. Alternative Text for Images: </a:t>
            </a:r>
            <a:r>
              <a:rPr lang="en-US" sz="1600" spc="142" dirty="0">
                <a:solidFill>
                  <a:srgbClr val="231F20"/>
                </a:solidFill>
                <a:latin typeface="Montserrat Classic Bold"/>
              </a:rPr>
              <a:t>Verify that alternative text is provided for all images on the form with the help of tools like Google's Lighthouse to check for image accessibility</a:t>
            </a:r>
          </a:p>
          <a:p>
            <a:pPr defTabSz="304815">
              <a:lnSpc>
                <a:spcPts val="3711"/>
              </a:lnSpc>
            </a:pPr>
            <a:r>
              <a:rPr lang="en-US" sz="1600" b="1" spc="142" dirty="0">
                <a:solidFill>
                  <a:srgbClr val="231F20"/>
                </a:solidFill>
                <a:latin typeface="Montserrat Classic Bold"/>
              </a:rPr>
              <a:t>2. Usability Testing:</a:t>
            </a:r>
          </a:p>
          <a:p>
            <a:pPr marL="342900" indent="-342900" defTabSz="304815">
              <a:lnSpc>
                <a:spcPts val="3711"/>
              </a:lnSpc>
              <a:buFont typeface="+mj-lt"/>
              <a:buAutoNum type="arabicPeriod"/>
            </a:pPr>
            <a:r>
              <a:rPr lang="en-US" sz="1600" b="1" spc="142" dirty="0">
                <a:solidFill>
                  <a:srgbClr val="231F20"/>
                </a:solidFill>
                <a:latin typeface="Montserrat Classic Bold"/>
              </a:rPr>
              <a:t>Form Validation</a:t>
            </a:r>
            <a:r>
              <a:rPr lang="en-US" sz="1600" spc="142" dirty="0">
                <a:solidFill>
                  <a:srgbClr val="231F20"/>
                </a:solidFill>
                <a:latin typeface="Montserrat Classic Bold"/>
              </a:rPr>
              <a:t>: Verify users receive appropriate feedback for errors. </a:t>
            </a:r>
          </a:p>
          <a:p>
            <a:pPr marL="342900" indent="-342900" defTabSz="304815">
              <a:lnSpc>
                <a:spcPts val="3711"/>
              </a:lnSpc>
              <a:buFont typeface="+mj-lt"/>
              <a:buAutoNum type="arabicPeriod"/>
            </a:pPr>
            <a:r>
              <a:rPr lang="en-US" sz="1600" b="1" spc="142" dirty="0">
                <a:solidFill>
                  <a:srgbClr val="231F20"/>
                </a:solidFill>
                <a:latin typeface="Montserrat Classic Bold"/>
              </a:rPr>
              <a:t>Personalization Features: </a:t>
            </a:r>
            <a:r>
              <a:rPr lang="en-US" sz="1600" spc="142" dirty="0">
                <a:solidFill>
                  <a:srgbClr val="231F20"/>
                </a:solidFill>
                <a:latin typeface="Montserrat Classic Bold"/>
              </a:rPr>
              <a:t>Verify that users can personalize the interface as intended (e.g., adjusting font size, color schemes).</a:t>
            </a:r>
          </a:p>
          <a:p>
            <a:pPr marL="342900" indent="-342900" defTabSz="304815">
              <a:lnSpc>
                <a:spcPts val="3711"/>
              </a:lnSpc>
              <a:buFont typeface="+mj-lt"/>
              <a:buAutoNum type="arabicPeriod"/>
            </a:pPr>
            <a:r>
              <a:rPr lang="en-US" sz="1600" b="1" spc="142" dirty="0">
                <a:solidFill>
                  <a:srgbClr val="231F20"/>
                </a:solidFill>
                <a:latin typeface="Montserrat Classic Bold"/>
              </a:rPr>
              <a:t>Error Handling: </a:t>
            </a:r>
            <a:r>
              <a:rPr lang="en-US" sz="1600" spc="142" dirty="0">
                <a:solidFill>
                  <a:srgbClr val="231F20"/>
                </a:solidFill>
                <a:latin typeface="Montserrat Classic Bold"/>
              </a:rPr>
              <a:t>Error message should be clear, concise, and provide guidance on correction.</a:t>
            </a:r>
          </a:p>
          <a:p>
            <a:pPr marL="342900" indent="-342900" defTabSz="304815">
              <a:lnSpc>
                <a:spcPts val="3711"/>
              </a:lnSpc>
              <a:buFont typeface="+mj-lt"/>
              <a:buAutoNum type="arabicPeriod"/>
            </a:pPr>
            <a:r>
              <a:rPr lang="en-US" sz="1600" b="1" spc="142" dirty="0">
                <a:solidFill>
                  <a:srgbClr val="231F20"/>
                </a:solidFill>
                <a:latin typeface="Montserrat Classic Bold"/>
              </a:rPr>
              <a:t>Time Considerations: </a:t>
            </a:r>
            <a:r>
              <a:rPr lang="en-US" sz="1600" spc="142" dirty="0">
                <a:solidFill>
                  <a:srgbClr val="231F20"/>
                </a:solidFill>
                <a:latin typeface="Montserrat Classic Bold"/>
              </a:rPr>
              <a:t>Allow users to take their time when filling out the form, and the form doesn't time out prematurely.</a:t>
            </a:r>
          </a:p>
          <a:p>
            <a:pPr marL="342900" indent="-342900" defTabSz="304815">
              <a:lnSpc>
                <a:spcPts val="3711"/>
              </a:lnSpc>
              <a:buFont typeface="+mj-lt"/>
              <a:buAutoNum type="arabicPeriod"/>
            </a:pPr>
            <a:r>
              <a:rPr lang="en-US" sz="1600" b="1" spc="142" dirty="0">
                <a:solidFill>
                  <a:srgbClr val="231F20"/>
                </a:solidFill>
                <a:latin typeface="Montserrat Classic Bold"/>
              </a:rPr>
              <a:t>Security Measures: </a:t>
            </a:r>
            <a:r>
              <a:rPr lang="en-US" sz="1600" spc="142" dirty="0">
                <a:solidFill>
                  <a:srgbClr val="231F20"/>
                </a:solidFill>
                <a:latin typeface="Montserrat Classic Bold"/>
              </a:rPr>
              <a:t>Verify</a:t>
            </a:r>
            <a:r>
              <a:rPr lang="en-US" sz="1600" b="1" spc="142" dirty="0">
                <a:solidFill>
                  <a:srgbClr val="231F20"/>
                </a:solidFill>
                <a:latin typeface="Montserrat Classic Bold"/>
              </a:rPr>
              <a:t> </a:t>
            </a:r>
            <a:r>
              <a:rPr lang="en-US" sz="1600" spc="142" dirty="0">
                <a:solidFill>
                  <a:srgbClr val="231F20"/>
                </a:solidFill>
                <a:latin typeface="Montserrat Classic Bold"/>
              </a:rPr>
              <a:t>Authentication is effectively securing user data. Ensure secure transmission of data over HTTPS.</a:t>
            </a:r>
          </a:p>
          <a:p>
            <a:pPr marL="342900" indent="-342900" defTabSz="304815">
              <a:lnSpc>
                <a:spcPts val="3711"/>
              </a:lnSpc>
              <a:buFont typeface="+mj-lt"/>
              <a:buAutoNum type="arabicPeriod"/>
            </a:pPr>
            <a:r>
              <a:rPr lang="en-US" sz="1600" b="1" spc="142" dirty="0">
                <a:solidFill>
                  <a:srgbClr val="231F20"/>
                </a:solidFill>
                <a:latin typeface="Montserrat Classic Bold"/>
              </a:rPr>
              <a:t>Speech and Language APIs: </a:t>
            </a:r>
            <a:r>
              <a:rPr lang="en-US" sz="1600" spc="142" dirty="0">
                <a:solidFill>
                  <a:srgbClr val="231F20"/>
                </a:solidFill>
                <a:latin typeface="Montserrat Classic Bold"/>
              </a:rPr>
              <a:t>Verify the integration of Speech-to-Text and Text-to-Speech APIs. Check for accurate transcription and pronunciation.</a:t>
            </a:r>
          </a:p>
          <a:p>
            <a:pPr marL="342900" indent="-342900" defTabSz="304815">
              <a:lnSpc>
                <a:spcPts val="3711"/>
              </a:lnSpc>
              <a:buFont typeface="+mj-lt"/>
              <a:buAutoNum type="arabicPeriod"/>
            </a:pPr>
            <a:r>
              <a:rPr lang="en-US" sz="1600" b="1" spc="142" dirty="0">
                <a:solidFill>
                  <a:srgbClr val="231F20"/>
                </a:solidFill>
                <a:latin typeface="Montserrat Classic Bold"/>
              </a:rPr>
              <a:t>Cross-Browser and Cross-Device Testing: </a:t>
            </a:r>
            <a:r>
              <a:rPr lang="en-US" sz="1600" spc="142" dirty="0">
                <a:solidFill>
                  <a:srgbClr val="231F20"/>
                </a:solidFill>
                <a:latin typeface="Montserrat Classic Bold"/>
              </a:rPr>
              <a:t>Verify the feedback form functions correctly on various web browsers (Chrome, Firefox, Safari, etc.).</a:t>
            </a:r>
          </a:p>
          <a:p>
            <a:pPr marL="342900" indent="-342900" defTabSz="304815">
              <a:lnSpc>
                <a:spcPts val="3711"/>
              </a:lnSpc>
              <a:buFont typeface="+mj-lt"/>
              <a:buAutoNum type="arabicPeriod"/>
            </a:pPr>
            <a:r>
              <a:rPr lang="en-US" sz="1600" b="1" spc="142" dirty="0">
                <a:solidFill>
                  <a:srgbClr val="231F20"/>
                </a:solidFill>
                <a:latin typeface="Montserrat Classic Bold"/>
              </a:rPr>
              <a:t>Responsive Design: T</a:t>
            </a:r>
            <a:r>
              <a:rPr lang="en-US" sz="1600" spc="142" dirty="0">
                <a:solidFill>
                  <a:srgbClr val="231F20"/>
                </a:solidFill>
                <a:latin typeface="Montserrat Classic Bold"/>
              </a:rPr>
              <a:t>est the form's responsiveness on different devices (desktop, tablet, mobile).</a:t>
            </a:r>
          </a:p>
          <a:p>
            <a:pPr marL="342900" indent="-342900" defTabSz="304815">
              <a:lnSpc>
                <a:spcPts val="3711"/>
              </a:lnSpc>
              <a:buFont typeface="+mj-lt"/>
              <a:buAutoNum type="arabicPeriod"/>
            </a:pPr>
            <a:r>
              <a:rPr lang="en-US" sz="1600" b="1" spc="142" dirty="0">
                <a:solidFill>
                  <a:srgbClr val="231F20"/>
                </a:solidFill>
                <a:latin typeface="Montserrat Classic Bold"/>
              </a:rPr>
              <a:t>Language Translation:</a:t>
            </a:r>
            <a:r>
              <a:rPr lang="en-US" sz="1600" spc="142" dirty="0">
                <a:solidFill>
                  <a:srgbClr val="231F20"/>
                </a:solidFill>
                <a:latin typeface="Montserrat Classic Bold"/>
              </a:rPr>
              <a:t> Make sure the integration of the Google Cloud Translation API. Test the form's functionality with multiple languages.</a:t>
            </a:r>
          </a:p>
          <a:p>
            <a:pPr marL="342900" indent="-342900" defTabSz="304815">
              <a:lnSpc>
                <a:spcPts val="3711"/>
              </a:lnSpc>
              <a:buFont typeface="+mj-lt"/>
              <a:buAutoNum type="arabicPeriod"/>
            </a:pPr>
            <a:r>
              <a:rPr lang="en-US" sz="1600" b="1" spc="142" dirty="0">
                <a:solidFill>
                  <a:srgbClr val="231F20"/>
                </a:solidFill>
                <a:latin typeface="Montserrat Classic Bold"/>
              </a:rPr>
              <a:t> Analytics Testing:</a:t>
            </a:r>
            <a:r>
              <a:rPr lang="en-US" sz="1600" spc="142" dirty="0">
                <a:solidFill>
                  <a:srgbClr val="231F20"/>
                </a:solidFill>
                <a:latin typeface="Montserrat Classic Bold"/>
              </a:rPr>
              <a:t> Make </a:t>
            </a:r>
            <a:r>
              <a:rPr lang="en-US" sz="1600" spc="142" dirty="0" err="1">
                <a:solidFill>
                  <a:srgbClr val="231F20"/>
                </a:solidFill>
                <a:latin typeface="Montserrat Classic Bold"/>
              </a:rPr>
              <a:t>sre</a:t>
            </a:r>
            <a:r>
              <a:rPr lang="en-US" sz="1600" spc="142" dirty="0">
                <a:solidFill>
                  <a:srgbClr val="231F20"/>
                </a:solidFill>
                <a:latin typeface="Montserrat Classic Bold"/>
              </a:rPr>
              <a:t> Google Analytics is correctly tracking user interactions. Verify that analytics data aligns with user behavior.</a:t>
            </a:r>
          </a:p>
        </p:txBody>
      </p:sp>
    </p:spTree>
    <p:extLst>
      <p:ext uri="{BB962C8B-B14F-4D97-AF65-F5344CB8AC3E}">
        <p14:creationId xmlns:p14="http://schemas.microsoft.com/office/powerpoint/2010/main" val="192174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514743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5. Security Measures: </a:t>
            </a:r>
            <a:r>
              <a:rPr lang="en-US" sz="1600" spc="142" dirty="0">
                <a:solidFill>
                  <a:srgbClr val="231F20"/>
                </a:solidFill>
                <a:latin typeface="Montserrat Classic Bold"/>
              </a:rPr>
              <a:t>Verify</a:t>
            </a:r>
            <a:r>
              <a:rPr lang="en-US" sz="1600" b="1" spc="142" dirty="0">
                <a:solidFill>
                  <a:srgbClr val="231F20"/>
                </a:solidFill>
                <a:latin typeface="Montserrat Classic Bold"/>
              </a:rPr>
              <a:t> </a:t>
            </a:r>
            <a:r>
              <a:rPr lang="en-US" sz="1600" spc="142" dirty="0">
                <a:solidFill>
                  <a:srgbClr val="231F20"/>
                </a:solidFill>
                <a:latin typeface="Montserrat Classic Bold"/>
              </a:rPr>
              <a:t>Authentication is effectively securing user data. Ensure secure transmission  	of data over HTTPS.</a:t>
            </a:r>
          </a:p>
          <a:p>
            <a:pPr defTabSz="304815">
              <a:lnSpc>
                <a:spcPts val="3711"/>
              </a:lnSpc>
            </a:pPr>
            <a:r>
              <a:rPr lang="en-US" sz="1600" b="1" spc="142" dirty="0">
                <a:solidFill>
                  <a:srgbClr val="231F20"/>
                </a:solidFill>
                <a:latin typeface="Montserrat Classic Bold"/>
              </a:rPr>
              <a:t>6.Speech and Language APIs: </a:t>
            </a:r>
            <a:r>
              <a:rPr lang="en-US" sz="1600" spc="142" dirty="0">
                <a:solidFill>
                  <a:srgbClr val="231F20"/>
                </a:solidFill>
                <a:latin typeface="Montserrat Classic Bold"/>
              </a:rPr>
              <a:t>Verify the integration of Speech-to-Text and Text-to-Speech APIs. Check 	for accurate transcription and pronunciation.</a:t>
            </a:r>
          </a:p>
          <a:p>
            <a:pPr defTabSz="304815">
              <a:lnSpc>
                <a:spcPts val="3711"/>
              </a:lnSpc>
            </a:pPr>
            <a:r>
              <a:rPr lang="en-US" sz="1600" b="1" spc="142" dirty="0">
                <a:solidFill>
                  <a:srgbClr val="231F20"/>
                </a:solidFill>
                <a:latin typeface="Montserrat Classic Bold"/>
              </a:rPr>
              <a:t>7. Cross-Browser and Cross-Device Testing: </a:t>
            </a:r>
            <a:r>
              <a:rPr lang="en-US" sz="1600" spc="142" dirty="0">
                <a:solidFill>
                  <a:srgbClr val="231F20"/>
                </a:solidFill>
                <a:latin typeface="Montserrat Classic Bold"/>
              </a:rPr>
              <a:t>Verify the feedback form functions correctly on various web 	browsers (Chrome, Firefox, Safari, etc.).</a:t>
            </a:r>
          </a:p>
          <a:p>
            <a:pPr defTabSz="304815">
              <a:lnSpc>
                <a:spcPts val="3711"/>
              </a:lnSpc>
            </a:pPr>
            <a:r>
              <a:rPr lang="en-US" sz="1600" b="1" spc="142" dirty="0">
                <a:solidFill>
                  <a:srgbClr val="231F20"/>
                </a:solidFill>
                <a:latin typeface="Montserrat Classic Bold"/>
              </a:rPr>
              <a:t>8. Responsive Design: T</a:t>
            </a:r>
            <a:r>
              <a:rPr lang="en-US" sz="1600" spc="142" dirty="0">
                <a:solidFill>
                  <a:srgbClr val="231F20"/>
                </a:solidFill>
                <a:latin typeface="Montserrat Classic Bold"/>
              </a:rPr>
              <a:t>est the form's responsiveness on different devices (desktop, tablet, mobile).</a:t>
            </a:r>
          </a:p>
          <a:p>
            <a:pPr defTabSz="304815">
              <a:lnSpc>
                <a:spcPts val="3711"/>
              </a:lnSpc>
            </a:pPr>
            <a:r>
              <a:rPr lang="en-US" sz="1600" b="1" spc="142" dirty="0">
                <a:solidFill>
                  <a:srgbClr val="231F20"/>
                </a:solidFill>
                <a:latin typeface="Montserrat Classic Bold"/>
              </a:rPr>
              <a:t>9. Language Translation:</a:t>
            </a:r>
            <a:r>
              <a:rPr lang="en-US" sz="1600" spc="142" dirty="0">
                <a:solidFill>
                  <a:srgbClr val="231F20"/>
                </a:solidFill>
                <a:latin typeface="Montserrat Classic Bold"/>
              </a:rPr>
              <a:t> Make sure the integration of the Google Cloud Translation API. Test the form's 	functionality with multiple languages.</a:t>
            </a:r>
          </a:p>
          <a:p>
            <a:pPr defTabSz="304815">
              <a:lnSpc>
                <a:spcPts val="3711"/>
              </a:lnSpc>
            </a:pPr>
            <a:r>
              <a:rPr lang="en-US" sz="1600" b="1" spc="142" dirty="0">
                <a:solidFill>
                  <a:srgbClr val="231F20"/>
                </a:solidFill>
                <a:latin typeface="Montserrat Classic Bold"/>
              </a:rPr>
              <a:t>10. Analytics Testing:</a:t>
            </a:r>
            <a:r>
              <a:rPr lang="en-US" sz="1600" spc="142" dirty="0">
                <a:solidFill>
                  <a:srgbClr val="231F20"/>
                </a:solidFill>
                <a:latin typeface="Montserrat Classic Bold"/>
              </a:rPr>
              <a:t> Make </a:t>
            </a:r>
            <a:r>
              <a:rPr lang="en-US" sz="1600" spc="142" dirty="0" err="1">
                <a:solidFill>
                  <a:srgbClr val="231F20"/>
                </a:solidFill>
                <a:latin typeface="Montserrat Classic Bold"/>
              </a:rPr>
              <a:t>sre</a:t>
            </a:r>
            <a:r>
              <a:rPr lang="en-US" sz="1600" spc="142" dirty="0">
                <a:solidFill>
                  <a:srgbClr val="231F20"/>
                </a:solidFill>
                <a:latin typeface="Montserrat Classic Bold"/>
              </a:rPr>
              <a:t> Google Analytics is correctly tracking user interactions. Verify that 	analytics data aligns with user behavior.</a:t>
            </a:r>
          </a:p>
        </p:txBody>
      </p:sp>
    </p:spTree>
    <p:extLst>
      <p:ext uri="{BB962C8B-B14F-4D97-AF65-F5344CB8AC3E}">
        <p14:creationId xmlns:p14="http://schemas.microsoft.com/office/powerpoint/2010/main" val="319611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369139" y="136906"/>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Architecture</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9" name="Picture 8">
            <a:extLst>
              <a:ext uri="{FF2B5EF4-FFF2-40B4-BE49-F238E27FC236}">
                <a16:creationId xmlns:a16="http://schemas.microsoft.com/office/drawing/2014/main" id="{46D28A95-D96F-D5CC-9E08-4FE5734A7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4" y="1580158"/>
            <a:ext cx="9570262" cy="4231748"/>
          </a:xfrm>
          <a:prstGeom prst="rect">
            <a:avLst/>
          </a:prstGeom>
        </p:spPr>
      </p:pic>
    </p:spTree>
    <p:extLst>
      <p:ext uri="{BB962C8B-B14F-4D97-AF65-F5344CB8AC3E}">
        <p14:creationId xmlns:p14="http://schemas.microsoft.com/office/powerpoint/2010/main" val="417990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953BEAF1-2A71-CC8A-9DD3-43FF493D0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976" y="912489"/>
            <a:ext cx="7867023" cy="5565465"/>
          </a:xfrm>
          <a:prstGeom prst="rect">
            <a:avLst/>
          </a:prstGeom>
        </p:spPr>
      </p:pic>
    </p:spTree>
    <p:extLst>
      <p:ext uri="{BB962C8B-B14F-4D97-AF65-F5344CB8AC3E}">
        <p14:creationId xmlns:p14="http://schemas.microsoft.com/office/powerpoint/2010/main" val="396225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D62C70A-8CAC-F3FF-51B6-EB94BE1BB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227" y="879380"/>
            <a:ext cx="8118808" cy="5743588"/>
          </a:xfrm>
          <a:prstGeom prst="rect">
            <a:avLst/>
          </a:prstGeom>
        </p:spPr>
      </p:pic>
    </p:spTree>
    <p:extLst>
      <p:ext uri="{BB962C8B-B14F-4D97-AF65-F5344CB8AC3E}">
        <p14:creationId xmlns:p14="http://schemas.microsoft.com/office/powerpoint/2010/main" val="234801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0A072C77-F2D5-7169-AC14-BEF818200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101" y="962911"/>
            <a:ext cx="8005042" cy="5663105"/>
          </a:xfrm>
          <a:prstGeom prst="rect">
            <a:avLst/>
          </a:prstGeom>
        </p:spPr>
      </p:pic>
    </p:spTree>
    <p:extLst>
      <p:ext uri="{BB962C8B-B14F-4D97-AF65-F5344CB8AC3E}">
        <p14:creationId xmlns:p14="http://schemas.microsoft.com/office/powerpoint/2010/main" val="303321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B3CCEB1-0C9C-C78B-94AE-5F45A7335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3215" y="879380"/>
            <a:ext cx="7897049" cy="5584391"/>
          </a:xfrm>
          <a:prstGeom prst="rect">
            <a:avLst/>
          </a:prstGeom>
        </p:spPr>
      </p:pic>
    </p:spTree>
    <p:extLst>
      <p:ext uri="{BB962C8B-B14F-4D97-AF65-F5344CB8AC3E}">
        <p14:creationId xmlns:p14="http://schemas.microsoft.com/office/powerpoint/2010/main" val="304189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824232" y="1225277"/>
            <a:ext cx="6690497"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INTRODUCTION</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7"/>
          <p:cNvSpPr txBox="1"/>
          <p:nvPr/>
        </p:nvSpPr>
        <p:spPr>
          <a:xfrm>
            <a:off x="2489200" y="2785180"/>
            <a:ext cx="8785722" cy="2782813"/>
          </a:xfrm>
          <a:prstGeom prst="rect">
            <a:avLst/>
          </a:prstGeom>
        </p:spPr>
        <p:txBody>
          <a:bodyPr lIns="0" tIns="0" rIns="0" bIns="0" rtlCol="0" anchor="t">
            <a:spAutoFit/>
          </a:bodyPr>
          <a:lstStyle/>
          <a:p>
            <a:pPr defTabSz="304815">
              <a:lnSpc>
                <a:spcPts val="3711"/>
              </a:lnSpc>
            </a:pPr>
            <a:r>
              <a:rPr lang="en-US" sz="1867" dirty="0">
                <a:solidFill>
                  <a:srgbClr val="374151"/>
                </a:solidFill>
                <a:latin typeface="Arial" panose="020B0604020202020204" pitchFamily="34" charset="0"/>
                <a:cs typeface="Arial" panose="020B0604020202020204" pitchFamily="34" charset="0"/>
              </a:rPr>
              <a:t>Welcome to the Feedback Form Application, specifically designed to ensure inclusivity and ease of use for individuals with disabilities. We understand the importance of fostering an environment where everyone’s voice is heard, regardless of their abilities. This innovative application is meticulously crafted to accommodate diverse needs, making the process of providing feedback straightforward and accessible for all.</a:t>
            </a:r>
            <a:endParaRPr lang="en-US" sz="1867" spc="142" dirty="0">
              <a:solidFill>
                <a:srgbClr val="231F20"/>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824232" y="1225278"/>
            <a:ext cx="7612753" cy="72603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Future</a:t>
            </a:r>
            <a:r>
              <a:rPr lang="en-US" sz="4400" b="1" dirty="0">
                <a:solidFill>
                  <a:prstClr val="black"/>
                </a:solidFill>
                <a:latin typeface="Söhne"/>
              </a:rPr>
              <a:t> </a:t>
            </a:r>
            <a:r>
              <a:rPr lang="en-US" sz="3600" spc="427" dirty="0">
                <a:solidFill>
                  <a:srgbClr val="231F20"/>
                </a:solidFill>
                <a:latin typeface="Oswald Bold" panose="020B0604020202020204" charset="0"/>
              </a:rPr>
              <a:t>Improvements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spTree>
    <p:extLst>
      <p:ext uri="{BB962C8B-B14F-4D97-AF65-F5344CB8AC3E}">
        <p14:creationId xmlns:p14="http://schemas.microsoft.com/office/powerpoint/2010/main" val="118949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793" y="-18691"/>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dirty="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603434" y="609284"/>
            <a:ext cx="7612753" cy="72603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Impact</a:t>
            </a:r>
            <a:r>
              <a:rPr lang="en-US" sz="4400" b="1" dirty="0">
                <a:solidFill>
                  <a:prstClr val="black"/>
                </a:solidFill>
                <a:latin typeface="Söhne"/>
              </a:rPr>
              <a:t> </a:t>
            </a:r>
            <a:r>
              <a:rPr lang="en-US" sz="3600" spc="427" dirty="0">
                <a:solidFill>
                  <a:srgbClr val="231F20"/>
                </a:solidFill>
                <a:latin typeface="Oswald Bold" panose="020B0604020202020204" charset="0"/>
              </a:rPr>
              <a:t>and</a:t>
            </a:r>
            <a:r>
              <a:rPr lang="en-US" sz="4400" b="1" dirty="0">
                <a:solidFill>
                  <a:prstClr val="black"/>
                </a:solidFill>
                <a:latin typeface="Söhne"/>
              </a:rPr>
              <a:t> </a:t>
            </a:r>
            <a:r>
              <a:rPr lang="en-US" sz="3600" spc="427" dirty="0">
                <a:solidFill>
                  <a:srgbClr val="231F20"/>
                </a:solidFill>
                <a:latin typeface="Oswald Bold" panose="020B0604020202020204" charset="0"/>
              </a:rPr>
              <a:t>Benefits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7">
            <a:extLst>
              <a:ext uri="{FF2B5EF4-FFF2-40B4-BE49-F238E27FC236}">
                <a16:creationId xmlns:a16="http://schemas.microsoft.com/office/drawing/2014/main" id="{DC1671AC-0A3C-7944-C3C1-B2A8175DDD93}"/>
              </a:ext>
            </a:extLst>
          </p:cNvPr>
          <p:cNvSpPr txBox="1"/>
          <p:nvPr/>
        </p:nvSpPr>
        <p:spPr>
          <a:xfrm>
            <a:off x="360393" y="1331704"/>
            <a:ext cx="11384790" cy="4198457"/>
          </a:xfrm>
          <a:prstGeom prst="rect">
            <a:avLst/>
          </a:prstGeom>
        </p:spPr>
        <p:txBody>
          <a:bodyPr wrap="square" lIns="0" tIns="0" rIns="0" bIns="0" rtlCol="0" anchor="t">
            <a:spAutoFit/>
          </a:bodyPr>
          <a:lstStyle/>
          <a:p>
            <a:pPr marL="580576" lvl="1" indent="-290288" defTabSz="304815">
              <a:lnSpc>
                <a:spcPts val="3711"/>
              </a:lnSpc>
              <a:buFont typeface="Arial"/>
              <a:buChar char="•"/>
            </a:pPr>
            <a:r>
              <a:rPr lang="en-US" sz="1600" b="1" dirty="0">
                <a:solidFill>
                  <a:prstClr val="black"/>
                </a:solidFill>
                <a:latin typeface="Montserrat Classic Bold" panose="020B0604020202020204" charset="0"/>
              </a:rPr>
              <a:t>Accessibility and Inclusivity:</a:t>
            </a:r>
            <a:r>
              <a:rPr lang="en-US" sz="1600" dirty="0">
                <a:solidFill>
                  <a:prstClr val="black"/>
                </a:solidFill>
                <a:latin typeface="Montserrat Classic Bold" panose="020B0604020202020204" charset="0"/>
              </a:rPr>
              <a:t> By designing a feedback form application that accommodates various disabilities, such as visual, auditory, motor, or cognitive impairments, it promotes inclusivity. Features like screen reader compatibility, voice commands, adjustable font sizes, and intuitive navigation make it accessible to a broader range of users.</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Empowerment and Engagement:</a:t>
            </a:r>
            <a:r>
              <a:rPr lang="en-US" sz="1600" dirty="0">
                <a:solidFill>
                  <a:prstClr val="black"/>
                </a:solidFill>
                <a:latin typeface="Montserrat Classic Bold" panose="020B0604020202020204" charset="0"/>
              </a:rPr>
              <a:t> Offering a platform for disabled individuals to provide feedback empowers them to voice their opinions, concerns, and suggestions. This engagement fosters a sense of inclusion, enabling them to actively participate in discussions and decisions that affect them directly.</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Improved User Experience:</a:t>
            </a:r>
            <a:r>
              <a:rPr lang="en-US" sz="1600" dirty="0">
                <a:solidFill>
                  <a:prstClr val="black"/>
                </a:solidFill>
                <a:latin typeface="Montserrat Classic Bold" panose="020B0604020202020204" charset="0"/>
              </a:rPr>
              <a:t> Tailoring the application to accommodate diverse needs enhances the overall user experience for all participants. The features and functionalities developed to assist disabled individuals often translate into a more user-friendly, intuitive interface for everyone.</a:t>
            </a:r>
            <a:endParaRPr lang="en-US" sz="1600" spc="142" dirty="0">
              <a:solidFill>
                <a:prstClr val="black"/>
              </a:solidFill>
              <a:latin typeface="Montserrat Classic Bold" panose="020B0604020202020204" charset="0"/>
            </a:endParaRPr>
          </a:p>
        </p:txBody>
      </p:sp>
    </p:spTree>
    <p:extLst>
      <p:ext uri="{BB962C8B-B14F-4D97-AF65-F5344CB8AC3E}">
        <p14:creationId xmlns:p14="http://schemas.microsoft.com/office/powerpoint/2010/main" val="249724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824232" y="1225277"/>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Thanks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spTree>
    <p:extLst>
      <p:ext uri="{BB962C8B-B14F-4D97-AF65-F5344CB8AC3E}">
        <p14:creationId xmlns:p14="http://schemas.microsoft.com/office/powerpoint/2010/main" val="224904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80614" y="0"/>
            <a:ext cx="12017014"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19127" y="-2516256"/>
            <a:ext cx="6015089" cy="396548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635555" y="214806"/>
            <a:ext cx="6690497" cy="69538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Problem</a:t>
            </a:r>
            <a:r>
              <a:rPr lang="en-US" sz="3600" b="1" dirty="0">
                <a:solidFill>
                  <a:prstClr val="black"/>
                </a:solidFill>
                <a:latin typeface="Söhne"/>
              </a:rPr>
              <a:t> </a:t>
            </a:r>
            <a:r>
              <a:rPr lang="en-US" sz="3600" spc="427" dirty="0">
                <a:solidFill>
                  <a:srgbClr val="231F20"/>
                </a:solidFill>
                <a:latin typeface="Oswald Bold"/>
              </a:rPr>
              <a:t>Statement</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8" name="TextBox 7">
            <a:extLst>
              <a:ext uri="{FF2B5EF4-FFF2-40B4-BE49-F238E27FC236}">
                <a16:creationId xmlns:a16="http://schemas.microsoft.com/office/drawing/2014/main" id="{AE59D860-3DDE-E8FA-3968-46F9C5B3AD03}"/>
              </a:ext>
            </a:extLst>
          </p:cNvPr>
          <p:cNvSpPr txBox="1"/>
          <p:nvPr/>
        </p:nvSpPr>
        <p:spPr>
          <a:xfrm>
            <a:off x="0" y="1472687"/>
            <a:ext cx="11836400" cy="4744889"/>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Despite the significant advancements in technology and awareness, there is a notable gap in providing an inclusive and accessible feedback mechanism for individuals with special abilities. The current feedback systems often lack the necessary accommodations to cater to the diverse needs of this demographic, hindering their ability to effectively express their opinions and experiences. The absence of a tailored feedback form that considers various types of disabilities, such as visual, auditory, cognitive, or motor impairments, further exacerbates the issue. There is a pressing need to address this gap and create a specialized feedback form that ensures a seamless and accessible experience for individuals with special abilities. The goal is to develop a platform that takes into account different assistive technologies, communication preferences, and usability requirements to enable this demographic to provide valuable feedback in a user-friendly and inclusive manner.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Components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92677" y="1282383"/>
            <a:ext cx="11624365" cy="5693866"/>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Developing a feedback form for individuals with special abilities using Google Cloud Platform (GCP) components involves creating an accessible and inclusive web application. </a:t>
            </a:r>
          </a:p>
          <a:p>
            <a:pPr defTabSz="304815">
              <a:lnSpc>
                <a:spcPts val="3711"/>
              </a:lnSpc>
            </a:pPr>
            <a:r>
              <a:rPr lang="en-US" sz="1600" spc="142" dirty="0">
                <a:solidFill>
                  <a:srgbClr val="231F20"/>
                </a:solidFill>
                <a:latin typeface="Montserrat Classic Bold"/>
              </a:rPr>
              <a:t>Here's a high-level guide on how we might approach this using GCP:</a:t>
            </a:r>
          </a:p>
          <a:p>
            <a:pPr marL="342900" indent="-342900" defTabSz="304815">
              <a:lnSpc>
                <a:spcPts val="3711"/>
              </a:lnSpc>
              <a:buAutoNum type="arabicPeriod"/>
            </a:pPr>
            <a:r>
              <a:rPr lang="en-US" sz="1600" b="1" spc="142" dirty="0">
                <a:solidFill>
                  <a:srgbClr val="231F20"/>
                </a:solidFill>
                <a:latin typeface="Montserrat Classic Bold"/>
              </a:rPr>
              <a:t>Frontend Framework :</a:t>
            </a:r>
            <a:r>
              <a:rPr lang="en-US" sz="1600" spc="142" dirty="0">
                <a:solidFill>
                  <a:srgbClr val="231F20"/>
                </a:solidFill>
                <a:latin typeface="Montserrat Classic Bold"/>
              </a:rPr>
              <a:t> React</a:t>
            </a:r>
          </a:p>
          <a:p>
            <a:pPr marL="342900" indent="-342900" defTabSz="304815">
              <a:lnSpc>
                <a:spcPts val="3711"/>
              </a:lnSpc>
              <a:buAutoNum type="arabicPeriod"/>
            </a:pPr>
            <a:r>
              <a:rPr lang="en-US" sz="1600" b="1" spc="142" dirty="0">
                <a:solidFill>
                  <a:srgbClr val="231F20"/>
                </a:solidFill>
                <a:latin typeface="Montserrat Classic Bold"/>
              </a:rPr>
              <a:t>Firebase Hosting for Web Hosting:</a:t>
            </a:r>
            <a:r>
              <a:rPr lang="en-US" sz="1600" spc="142" dirty="0">
                <a:solidFill>
                  <a:srgbClr val="231F20"/>
                </a:solidFill>
                <a:latin typeface="Montserrat Classic Bold"/>
              </a:rPr>
              <a:t> To provides a fast and secure hosting solution. Firebase Hosting also supports HTTPS, which is crucial for security.</a:t>
            </a:r>
          </a:p>
          <a:p>
            <a:pPr marL="342900" indent="-342900" defTabSz="304815">
              <a:lnSpc>
                <a:spcPts val="3711"/>
              </a:lnSpc>
              <a:buAutoNum type="arabicPeriod"/>
            </a:pPr>
            <a:r>
              <a:rPr lang="en-US" sz="1600" b="1" spc="142" dirty="0">
                <a:solidFill>
                  <a:srgbClr val="231F20"/>
                </a:solidFill>
                <a:latin typeface="Montserrat Classic Bold"/>
              </a:rPr>
              <a:t>Integrate Cloud Firestore for Data Storage: </a:t>
            </a:r>
            <a:r>
              <a:rPr lang="en-US" sz="1600" spc="142" dirty="0">
                <a:solidFill>
                  <a:srgbClr val="231F20"/>
                </a:solidFill>
                <a:latin typeface="Montserrat Classic Bold"/>
              </a:rPr>
              <a:t>Cloud Firestore, a </a:t>
            </a:r>
            <a:r>
              <a:rPr lang="en-US" sz="1600" spc="142" dirty="0" err="1">
                <a:solidFill>
                  <a:srgbClr val="231F20"/>
                </a:solidFill>
                <a:latin typeface="Montserrat Classic Bold"/>
              </a:rPr>
              <a:t>NoSQL</a:t>
            </a:r>
            <a:r>
              <a:rPr lang="en-US" sz="1600" spc="142" dirty="0">
                <a:solidFill>
                  <a:srgbClr val="231F20"/>
                </a:solidFill>
                <a:latin typeface="Montserrat Classic Bold"/>
              </a:rPr>
              <a:t> document database, to store feedback data securely. Firestore offers real-time synchronization and easy scalability.</a:t>
            </a:r>
          </a:p>
          <a:p>
            <a:pPr marL="342900" indent="-342900" defTabSz="304815">
              <a:lnSpc>
                <a:spcPts val="3711"/>
              </a:lnSpc>
              <a:buAutoNum type="arabicPeriod"/>
            </a:pPr>
            <a:r>
              <a:rPr lang="en-US" sz="1600" b="1" spc="142" dirty="0">
                <a:solidFill>
                  <a:srgbClr val="231F20"/>
                </a:solidFill>
                <a:latin typeface="Montserrat Classic Bold"/>
              </a:rPr>
              <a:t>Authentication with Firebase Authentication:</a:t>
            </a:r>
            <a:r>
              <a:rPr lang="en-US" sz="1600" spc="142" dirty="0">
                <a:solidFill>
                  <a:srgbClr val="231F20"/>
                </a:solidFill>
                <a:latin typeface="Montserrat Classic Bold"/>
              </a:rPr>
              <a:t> Firebase Authentication to secure the feedback form. Users, including individuals with special abilities, can sign in securely to provide feedback.</a:t>
            </a:r>
          </a:p>
          <a:p>
            <a:pPr marL="342900" indent="-342900" defTabSz="304815">
              <a:lnSpc>
                <a:spcPts val="3711"/>
              </a:lnSpc>
              <a:buAutoNum type="arabicPeriod"/>
            </a:pPr>
            <a:r>
              <a:rPr lang="en-US" sz="1600" b="1" spc="142" dirty="0" err="1">
                <a:solidFill>
                  <a:srgbClr val="231F20"/>
                </a:solidFill>
                <a:latin typeface="Montserrat Classic Bold"/>
              </a:rPr>
              <a:t>Kubernetes</a:t>
            </a:r>
            <a:r>
              <a:rPr lang="en-US" sz="1600" b="1" spc="142" dirty="0">
                <a:solidFill>
                  <a:srgbClr val="231F20"/>
                </a:solidFill>
                <a:latin typeface="Montserrat Classic Bold"/>
              </a:rPr>
              <a:t> as Backend: </a:t>
            </a:r>
            <a:r>
              <a:rPr lang="en-US" sz="1600" spc="142" dirty="0">
                <a:solidFill>
                  <a:srgbClr val="231F20"/>
                </a:solidFill>
                <a:latin typeface="Montserrat Classic Bold"/>
              </a:rPr>
              <a:t>To validate form submissions, send confirmation emails, or perform other server-side operations.</a:t>
            </a:r>
          </a:p>
        </p:txBody>
      </p:sp>
    </p:spTree>
    <p:extLst>
      <p:ext uri="{BB962C8B-B14F-4D97-AF65-F5344CB8AC3E}">
        <p14:creationId xmlns:p14="http://schemas.microsoft.com/office/powerpoint/2010/main" val="120187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Components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92677" y="1282383"/>
            <a:ext cx="11624365" cy="4744889"/>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6 . Accessibility Features:</a:t>
            </a:r>
            <a:r>
              <a:rPr lang="en-US" sz="1600" spc="142" dirty="0">
                <a:solidFill>
                  <a:srgbClr val="231F20"/>
                </a:solidFill>
                <a:latin typeface="Montserrat Classic Bold"/>
              </a:rPr>
              <a:t> Google Cloud's Speech-to-Text API to allow users to provide feedback using voice input and Text-to-Speech features for reading out form instructions or confirmation messages.</a:t>
            </a:r>
          </a:p>
          <a:p>
            <a:pPr defTabSz="304815">
              <a:lnSpc>
                <a:spcPts val="3711"/>
              </a:lnSpc>
            </a:pPr>
            <a:r>
              <a:rPr lang="en-US" sz="1600" b="1" spc="142" dirty="0">
                <a:solidFill>
                  <a:srgbClr val="231F20"/>
                </a:solidFill>
                <a:latin typeface="Montserrat Classic Bold"/>
              </a:rPr>
              <a:t>7. Cloud Vision API for Image Accessibility: C</a:t>
            </a:r>
            <a:r>
              <a:rPr lang="en-US" sz="1600" spc="142" dirty="0">
                <a:solidFill>
                  <a:srgbClr val="231F20"/>
                </a:solidFill>
                <a:latin typeface="Montserrat Classic Bold"/>
              </a:rPr>
              <a:t>loud Vision API to make images on the form accessible. This API can be used to generate descriptions for images, benefiting users with visual impairments.</a:t>
            </a:r>
          </a:p>
          <a:p>
            <a:pPr defTabSz="304815">
              <a:lnSpc>
                <a:spcPts val="3711"/>
              </a:lnSpc>
            </a:pPr>
            <a:r>
              <a:rPr lang="en-US" sz="1600" b="1" spc="142" dirty="0">
                <a:solidFill>
                  <a:srgbClr val="231F20"/>
                </a:solidFill>
                <a:latin typeface="Montserrat Classic Bold"/>
              </a:rPr>
              <a:t>8. Google Cloud Translation API</a:t>
            </a:r>
            <a:r>
              <a:rPr lang="en-US" sz="1600" spc="142" dirty="0">
                <a:solidFill>
                  <a:srgbClr val="231F20"/>
                </a:solidFill>
                <a:latin typeface="Montserrat Classic Bold"/>
              </a:rPr>
              <a:t> to provide multi-language support for users who speak different languages.</a:t>
            </a:r>
          </a:p>
          <a:p>
            <a:pPr defTabSz="304815">
              <a:lnSpc>
                <a:spcPts val="3711"/>
              </a:lnSpc>
            </a:pPr>
            <a:r>
              <a:rPr lang="en-US" sz="1600" b="1" spc="142" dirty="0">
                <a:solidFill>
                  <a:srgbClr val="231F20"/>
                </a:solidFill>
                <a:latin typeface="Montserrat Classic Bold"/>
              </a:rPr>
              <a:t>9. Google Analytics: </a:t>
            </a:r>
            <a:r>
              <a:rPr lang="en-US" sz="1600" spc="142" dirty="0">
                <a:solidFill>
                  <a:srgbClr val="231F20"/>
                </a:solidFill>
                <a:latin typeface="Montserrat Classic Bold"/>
              </a:rPr>
              <a:t>Used to collect user data and gain insights into user interactions. Analyze the data to identify areas for improvement in the form's accessibility.</a:t>
            </a:r>
          </a:p>
          <a:p>
            <a:pPr defTabSz="304815">
              <a:lnSpc>
                <a:spcPts val="3711"/>
              </a:lnSpc>
            </a:pPr>
            <a:r>
              <a:rPr lang="en-US" sz="1600" b="1" spc="142" dirty="0">
                <a:solidFill>
                  <a:srgbClr val="231F20"/>
                </a:solidFill>
                <a:latin typeface="Montserrat Classic Bold"/>
              </a:rPr>
              <a:t>10. Comply with Accessibility Standards: </a:t>
            </a:r>
            <a:r>
              <a:rPr lang="en-US" sz="1600" spc="142" dirty="0">
                <a:solidFill>
                  <a:srgbClr val="231F20"/>
                </a:solidFill>
                <a:latin typeface="Montserrat Classic Bold"/>
              </a:rPr>
              <a:t>Feedback form always complies with accessibility standards, such as WCAG (Web Content Accessibility Guidelines), to provide an inclusive experience.</a:t>
            </a:r>
          </a:p>
        </p:txBody>
      </p:sp>
    </p:spTree>
    <p:extLst>
      <p:ext uri="{BB962C8B-B14F-4D97-AF65-F5344CB8AC3E}">
        <p14:creationId xmlns:p14="http://schemas.microsoft.com/office/powerpoint/2010/main" val="224808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51598"/>
            <a:ext cx="11836400" cy="5693866"/>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Google Cloud Platform (GCP) provides a variety of monitoring and observability tools to help users track the performance, health, and availability of their applications and infrastructure. </a:t>
            </a:r>
          </a:p>
          <a:p>
            <a:pPr defTabSz="304815">
              <a:lnSpc>
                <a:spcPts val="3711"/>
              </a:lnSpc>
            </a:pPr>
            <a:r>
              <a:rPr lang="en-US" sz="1600" spc="142" dirty="0">
                <a:solidFill>
                  <a:srgbClr val="231F20"/>
                </a:solidFill>
                <a:latin typeface="Montserrat Classic Bold"/>
              </a:rPr>
              <a:t>Here are some key monitoring tools available in GCP:</a:t>
            </a:r>
          </a:p>
          <a:p>
            <a:pPr marL="342900" indent="-342900" defTabSz="304815">
              <a:lnSpc>
                <a:spcPts val="3711"/>
              </a:lnSpc>
              <a:buAutoNum type="arabicPeriod"/>
            </a:pPr>
            <a:r>
              <a:rPr lang="en-US" sz="1600" b="1" spc="142" dirty="0">
                <a:solidFill>
                  <a:srgbClr val="231F20"/>
                </a:solidFill>
                <a:latin typeface="Montserrat Classic Bold"/>
              </a:rPr>
              <a:t>Google Cloud Monitoring: </a:t>
            </a:r>
            <a:r>
              <a:rPr lang="en-US" sz="1600" spc="142" dirty="0">
                <a:solidFill>
                  <a:srgbClr val="231F20"/>
                </a:solidFill>
                <a:latin typeface="Montserrat Classic Bold"/>
              </a:rPr>
              <a:t>Google Cloud Monitoring is a comprehensive monitoring solution that allows us to collect, analyze, and visualize metrics from our GCP resources and applications.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Dashboards and charts for visualizing metrics. Alerting policies to notify based on defined conditions. 	Integration with other GCP services.</a:t>
            </a:r>
          </a:p>
          <a:p>
            <a:pPr defTabSz="304815">
              <a:lnSpc>
                <a:spcPts val="3711"/>
              </a:lnSpc>
            </a:pPr>
            <a:r>
              <a:rPr lang="en-US" sz="1600" b="1" spc="142" dirty="0">
                <a:solidFill>
                  <a:srgbClr val="231F20"/>
                </a:solidFill>
                <a:latin typeface="Montserrat Classic Bold"/>
              </a:rPr>
              <a:t>2.Google Cloud Logging: </a:t>
            </a:r>
            <a:r>
              <a:rPr lang="en-US" sz="1600" spc="142" dirty="0">
                <a:solidFill>
                  <a:srgbClr val="231F20"/>
                </a:solidFill>
                <a:latin typeface="Montserrat Classic Bold"/>
              </a:rPr>
              <a:t>It helps us to capture and store logs from our applications and infrastructure, allowing us to 	analyze and troubleshoot issues.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Centralized logging for GCP resources. Real-time log analysis. Integration with Cloud Monitoring.</a:t>
            </a:r>
          </a:p>
          <a:p>
            <a:pPr defTabSz="304815">
              <a:lnSpc>
                <a:spcPts val="3711"/>
              </a:lnSpc>
            </a:pPr>
            <a:endParaRPr lang="en-US" sz="1600" spc="142" dirty="0">
              <a:solidFill>
                <a:srgbClr val="231F20"/>
              </a:solidFill>
              <a:latin typeface="Montserrat Classic Bold"/>
            </a:endParaRPr>
          </a:p>
        </p:txBody>
      </p:sp>
    </p:spTree>
    <p:extLst>
      <p:ext uri="{BB962C8B-B14F-4D97-AF65-F5344CB8AC3E}">
        <p14:creationId xmlns:p14="http://schemas.microsoft.com/office/powerpoint/2010/main" val="91569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51598"/>
            <a:ext cx="11836400" cy="616835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3.Google Cloud Trace: </a:t>
            </a:r>
            <a:r>
              <a:rPr lang="en-US" sz="1600" spc="142" dirty="0">
                <a:solidFill>
                  <a:srgbClr val="231F20"/>
                </a:solidFill>
                <a:latin typeface="Montserrat Classic Bold"/>
              </a:rPr>
              <a:t>Google Cloud Trace allows us to collect latency data from our applications, helping us to understand 	and optimize performance.</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Trace API for custom instrumentation. Integration with other GCP services. Performance insights for web 	applications.4. </a:t>
            </a:r>
          </a:p>
          <a:p>
            <a:pPr defTabSz="304815">
              <a:lnSpc>
                <a:spcPts val="3711"/>
              </a:lnSpc>
            </a:pPr>
            <a:r>
              <a:rPr lang="en-US" sz="1600" b="1" spc="142" dirty="0">
                <a:solidFill>
                  <a:srgbClr val="231F20"/>
                </a:solidFill>
                <a:latin typeface="Montserrat Classic Bold"/>
              </a:rPr>
              <a:t>4.Google Cloud Debugger: </a:t>
            </a:r>
            <a:r>
              <a:rPr lang="en-US" sz="1600" spc="142" dirty="0">
                <a:solidFill>
                  <a:srgbClr val="231F20"/>
                </a:solidFill>
                <a:latin typeface="Montserrat Classic Bold"/>
              </a:rPr>
              <a:t>It enables us to inspect the state of our applications in production without affecting 	performance.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Snapshot-based debugging. Minimal impact on application performance. Integration with various 	programming languages.</a:t>
            </a:r>
          </a:p>
          <a:p>
            <a:pPr defTabSz="304815">
              <a:lnSpc>
                <a:spcPts val="3711"/>
              </a:lnSpc>
            </a:pPr>
            <a:r>
              <a:rPr lang="en-US" sz="1600" b="1" spc="142" dirty="0">
                <a:solidFill>
                  <a:srgbClr val="231F20"/>
                </a:solidFill>
                <a:latin typeface="Montserrat Classic Bold"/>
              </a:rPr>
              <a:t>5.Google Cloud Profiler: </a:t>
            </a:r>
            <a:r>
              <a:rPr lang="en-US" sz="1600" spc="142" dirty="0">
                <a:solidFill>
                  <a:srgbClr val="231F20"/>
                </a:solidFill>
                <a:latin typeface="Montserrat Classic Bold"/>
              </a:rPr>
              <a:t>It helps us to understand the resource consumption of our applications by providing statistical 	data about CPU and memory usage.</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Continuous profiling to capture resource consumption over time. Low-overhead instrumentation. 	Integration with various programming languages.</a:t>
            </a:r>
          </a:p>
          <a:p>
            <a:pPr defTabSz="304815">
              <a:lnSpc>
                <a:spcPts val="3711"/>
              </a:lnSpc>
            </a:pPr>
            <a:endParaRPr lang="en-US" sz="1600" spc="142" dirty="0">
              <a:solidFill>
                <a:srgbClr val="231F20"/>
              </a:solidFill>
              <a:latin typeface="Montserrat Classic Bold"/>
            </a:endParaRPr>
          </a:p>
        </p:txBody>
      </p:sp>
    </p:spTree>
    <p:extLst>
      <p:ext uri="{BB962C8B-B14F-4D97-AF65-F5344CB8AC3E}">
        <p14:creationId xmlns:p14="http://schemas.microsoft.com/office/powerpoint/2010/main" val="151755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92648"/>
            <a:ext cx="11836400" cy="5693866"/>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6.Google Cloud Operations Suite (formerly </a:t>
            </a:r>
            <a:r>
              <a:rPr lang="en-US" sz="1600" b="1" spc="142" dirty="0" err="1">
                <a:solidFill>
                  <a:srgbClr val="231F20"/>
                </a:solidFill>
                <a:latin typeface="Montserrat Classic Bold"/>
              </a:rPr>
              <a:t>Stackdriver</a:t>
            </a:r>
            <a:r>
              <a:rPr lang="en-US" sz="1600" b="1" spc="142" dirty="0">
                <a:solidFill>
                  <a:srgbClr val="231F20"/>
                </a:solidFill>
                <a:latin typeface="Montserrat Classic Bold"/>
              </a:rPr>
              <a:t>): </a:t>
            </a:r>
            <a:r>
              <a:rPr lang="en-US" sz="1600" spc="142" dirty="0">
                <a:solidFill>
                  <a:srgbClr val="231F20"/>
                </a:solidFill>
                <a:latin typeface="Montserrat Classic Bold"/>
              </a:rPr>
              <a:t>It is a suite of tools for managing, diagnosing, and 	troubleshooting applications.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p>
          <a:p>
            <a:pPr defTabSz="304815">
              <a:lnSpc>
                <a:spcPts val="3711"/>
              </a:lnSpc>
            </a:pPr>
            <a:r>
              <a:rPr lang="en-US" sz="1600" b="1" spc="142" dirty="0">
                <a:solidFill>
                  <a:srgbClr val="231F20"/>
                </a:solidFill>
                <a:latin typeface="Montserrat Classic Bold"/>
              </a:rPr>
              <a:t>		Monitoring:</a:t>
            </a:r>
            <a:r>
              <a:rPr lang="en-US" sz="1600" spc="142" dirty="0">
                <a:solidFill>
                  <a:srgbClr val="231F20"/>
                </a:solidFill>
                <a:latin typeface="Montserrat Classic Bold"/>
              </a:rPr>
              <a:t> Collecting and visualizing metrics.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Logging:</a:t>
            </a:r>
            <a:r>
              <a:rPr lang="en-US" sz="1600" spc="142" dirty="0">
                <a:solidFill>
                  <a:srgbClr val="231F20"/>
                </a:solidFill>
                <a:latin typeface="Montserrat Classic Bold"/>
              </a:rPr>
              <a:t> Storing and analyzing logs.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Error Reporting:</a:t>
            </a:r>
            <a:r>
              <a:rPr lang="en-US" sz="1600" spc="142" dirty="0">
                <a:solidFill>
                  <a:srgbClr val="231F20"/>
                </a:solidFill>
                <a:latin typeface="Montserrat Classic Bold"/>
              </a:rPr>
              <a:t> Detecting and analyzing errors.</a:t>
            </a:r>
          </a:p>
          <a:p>
            <a:pPr defTabSz="304815">
              <a:lnSpc>
                <a:spcPts val="3711"/>
              </a:lnSpc>
            </a:pPr>
            <a:r>
              <a:rPr lang="en-US" sz="1600" b="1" spc="142" dirty="0">
                <a:solidFill>
                  <a:srgbClr val="231F20"/>
                </a:solidFill>
                <a:latin typeface="Montserrat Classic Bold"/>
              </a:rPr>
              <a:t>7.Error Reporting: </a:t>
            </a:r>
            <a:r>
              <a:rPr lang="en-US" sz="1600" spc="142" dirty="0">
                <a:solidFill>
                  <a:srgbClr val="231F20"/>
                </a:solidFill>
                <a:latin typeface="Montserrat Classic Bold"/>
              </a:rPr>
              <a:t>It automatically collects and aggregates errors from our applications.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Real-time error reporting. Aggregation of error data for analysis.</a:t>
            </a:r>
          </a:p>
          <a:p>
            <a:pPr defTabSz="304815">
              <a:lnSpc>
                <a:spcPts val="3711"/>
              </a:lnSpc>
            </a:pPr>
            <a:r>
              <a:rPr lang="en-US" sz="1600" b="1" spc="142" dirty="0">
                <a:solidFill>
                  <a:srgbClr val="231F20"/>
                </a:solidFill>
                <a:latin typeface="Montserrat Classic Bold"/>
              </a:rPr>
              <a:t>8.Google Cloud Security Scanner: </a:t>
            </a:r>
            <a:r>
              <a:rPr lang="en-US" sz="1600" spc="142" dirty="0">
                <a:solidFill>
                  <a:srgbClr val="231F20"/>
                </a:solidFill>
                <a:latin typeface="Montserrat Classic Bold"/>
              </a:rPr>
              <a:t>It is a web application security scanner that can automatically identify security vulnerabilities in our App Engine applications.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Automated security scanning. Detection of common vulnerabilities. Integration with other security tools. </a:t>
            </a:r>
          </a:p>
        </p:txBody>
      </p:sp>
    </p:spTree>
    <p:extLst>
      <p:ext uri="{BB962C8B-B14F-4D97-AF65-F5344CB8AC3E}">
        <p14:creationId xmlns:p14="http://schemas.microsoft.com/office/powerpoint/2010/main" val="1439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44672"/>
            <a:ext cx="11624365" cy="4270400"/>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Designing a feedback form for individuals with special abilities requires careful consideration of accessibility, usability, and inclusivity. Here are some key features and considerations for creating an effective and inclusive feedback form: </a:t>
            </a:r>
            <a:r>
              <a:rPr lang="en-US" sz="1600" b="1" spc="142" dirty="0">
                <a:solidFill>
                  <a:srgbClr val="231F20"/>
                </a:solidFill>
                <a:latin typeface="Montserrat Classic Bold"/>
              </a:rPr>
              <a:t>Accessibility Features:</a:t>
            </a:r>
          </a:p>
          <a:p>
            <a:pPr defTabSz="304815">
              <a:lnSpc>
                <a:spcPts val="3711"/>
              </a:lnSpc>
            </a:pPr>
            <a:r>
              <a:rPr lang="en-US" sz="1600" b="1" spc="142" dirty="0">
                <a:solidFill>
                  <a:srgbClr val="231F20"/>
                </a:solidFill>
                <a:latin typeface="Montserrat Classic Bold"/>
              </a:rPr>
              <a:t>Screen Reader Compatibility: </a:t>
            </a:r>
            <a:r>
              <a:rPr lang="en-US" sz="1600" spc="142" dirty="0">
                <a:solidFill>
                  <a:srgbClr val="231F20"/>
                </a:solidFill>
                <a:latin typeface="Montserrat Classic Bold"/>
              </a:rPr>
              <a:t>Ensure the form is compatible with screen readers, providing alternative text for images and form elements.</a:t>
            </a:r>
          </a:p>
          <a:p>
            <a:pPr defTabSz="304815">
              <a:lnSpc>
                <a:spcPts val="3711"/>
              </a:lnSpc>
            </a:pPr>
            <a:r>
              <a:rPr lang="en-US" sz="1600" b="1" spc="142" dirty="0">
                <a:solidFill>
                  <a:srgbClr val="231F20"/>
                </a:solidFill>
                <a:latin typeface="Montserrat Classic Bold"/>
              </a:rPr>
              <a:t>Keyboard Navigation: </a:t>
            </a:r>
            <a:r>
              <a:rPr lang="en-US" sz="1600" spc="142" dirty="0">
                <a:solidFill>
                  <a:srgbClr val="231F20"/>
                </a:solidFill>
                <a:latin typeface="Montserrat Classic Bold"/>
              </a:rPr>
              <a:t>Design the form to be easily navigable using keyboard shortcuts for individuals with motor impairments. </a:t>
            </a:r>
          </a:p>
          <a:p>
            <a:pPr defTabSz="304815">
              <a:lnSpc>
                <a:spcPts val="3711"/>
              </a:lnSpc>
            </a:pPr>
            <a:r>
              <a:rPr lang="en-US" sz="1600" b="1" spc="142" dirty="0">
                <a:solidFill>
                  <a:srgbClr val="231F20"/>
                </a:solidFill>
                <a:latin typeface="Montserrat Classic Bold"/>
              </a:rPr>
              <a:t>Contrast and Color: </a:t>
            </a:r>
            <a:r>
              <a:rPr lang="en-US" sz="1600" spc="142" dirty="0">
                <a:solidFill>
                  <a:srgbClr val="231F20"/>
                </a:solidFill>
                <a:latin typeface="Montserrat Classic Bold"/>
              </a:rPr>
              <a:t>Use high-contrast colors and avoid relying solely on color for conveying information to accommodate users with visual impairments.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227</TotalTime>
  <Words>2044</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Montserrat Classic Bold</vt:lpstr>
      <vt:lpstr>Oswald Bold</vt:lpstr>
      <vt:lpstr>Söhne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Abhinav Sharma</cp:lastModifiedBy>
  <cp:revision>36</cp:revision>
  <dcterms:created xsi:type="dcterms:W3CDTF">2023-11-09T18:21:24Z</dcterms:created>
  <dcterms:modified xsi:type="dcterms:W3CDTF">2023-11-12T02:59:35Z</dcterms:modified>
</cp:coreProperties>
</file>