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  <p:sldMasterId id="2147484589" r:id="rId2"/>
  </p:sldMasterIdLst>
  <p:notesMasterIdLst>
    <p:notesMasterId r:id="rId47"/>
  </p:notesMasterIdLst>
  <p:handoutMasterIdLst>
    <p:handoutMasterId r:id="rId48"/>
  </p:handoutMasterIdLst>
  <p:sldIdLst>
    <p:sldId id="256" r:id="rId3"/>
    <p:sldId id="482" r:id="rId4"/>
    <p:sldId id="53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508" r:id="rId18"/>
    <p:sldId id="509" r:id="rId19"/>
    <p:sldId id="510" r:id="rId20"/>
    <p:sldId id="392" r:id="rId21"/>
    <p:sldId id="529" r:id="rId22"/>
    <p:sldId id="429" r:id="rId23"/>
    <p:sldId id="536" r:id="rId24"/>
    <p:sldId id="535" r:id="rId25"/>
    <p:sldId id="430" r:id="rId26"/>
    <p:sldId id="431" r:id="rId27"/>
    <p:sldId id="432" r:id="rId28"/>
    <p:sldId id="537" r:id="rId29"/>
    <p:sldId id="498" r:id="rId30"/>
    <p:sldId id="499" r:id="rId31"/>
    <p:sldId id="502" r:id="rId32"/>
    <p:sldId id="500" r:id="rId33"/>
    <p:sldId id="497" r:id="rId34"/>
    <p:sldId id="501" r:id="rId35"/>
    <p:sldId id="503" r:id="rId36"/>
    <p:sldId id="504" r:id="rId37"/>
    <p:sldId id="505" r:id="rId38"/>
    <p:sldId id="506" r:id="rId39"/>
    <p:sldId id="511" r:id="rId40"/>
    <p:sldId id="512" r:id="rId41"/>
    <p:sldId id="513" r:id="rId42"/>
    <p:sldId id="514" r:id="rId43"/>
    <p:sldId id="515" r:id="rId44"/>
    <p:sldId id="516" r:id="rId45"/>
    <p:sldId id="517" r:id="rId46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Gill Sans MT" panose="020B0502020104020203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8" autoAdjust="0"/>
    <p:restoredTop sz="95628" autoAdjust="0"/>
  </p:normalViewPr>
  <p:slideViewPr>
    <p:cSldViewPr snapToGrid="0">
      <p:cViewPr varScale="1">
        <p:scale>
          <a:sx n="112" d="100"/>
          <a:sy n="112" d="100"/>
        </p:scale>
        <p:origin x="12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2-10T07:03:11.1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36 580 0,'0'-18'609,"18"18"-578,0 0-15,1 0-1,-1 0 32,0 0-31,0 0 0,0 0 30,0 0-30,0 0 0,1 0 15,-1 0-31,0 0 16,0 0-1,0 0-15,0 0 31,0 0 1,1 0-1,-1 0 0,18 0 32,-18 0-48,18 0 48,-17 0-32,-1 0-15,0 0-1,0 0 17,0 0-1,0 0 0,0 0 0,1 0 1,-1 0-17,0 0 1,0 0-16,0 0 15,0 0 17,0 0-1,1 0 16</inkml:trace>
  <inkml:trace contextRef="#ctx0" brushRef="#br0" timeOffset="8871">726 562 0,'18'0'781,"0"0"-734,0 0-31,0 0 0,0 0-16,0 0 31,1 18-31,-1-18 15,0 0 1,0 0 0,0 0-1,0 0 48,0 0-16,1 0-16,-1 0 31,18 0-15,-18 0 16,18 0-32,-17 0 0,-1 0-15,0 0 0,0 0-1,0 0 32,0 0-16,0 0 1,1 0-1,-1 0-16,0 0 1,0 0 0,0 0 15,0 0 0,0 0-15,1 0-16,-1 0 62,0 0-30,0 0 14,0 0 1,0 0-31,0 0 31,1 0 0,-1 0 46,0 0-61,0 0-17,0 0 188,-18-18-203,18 18 32,0 0-1,1 0 0,-1 0 32,-18-18-63,36 18 31,-18 0 0,0-18-15,0 18 46,1 0-46,-1 0 31,0 0 47,0 0 15,0 0-93,0 0 15,0 0 31,1 0-30,-1 0-1,0 0 31,0 0-15,0 0-16,0 0 16,0 0-31,1 0 15,-1 0 16,0 0-31,0 0 62,0 0-63,0 0 79</inkml:trace>
  <inkml:trace contextRef="#ctx0" brushRef="#br0" timeOffset="11431">2050 272 0,'-18'0'407,"18"18"-376,0 0-16,0 0 17,0 0-17,0 1 32,0-1-31,0 0-1,0 0 32,0 0 0,0 0 0,0 0 16,0 1-17,0-1 17,0 0-32,0 0 0,0 0-15,0 0 0,0 0 15,0 1 0,0 17 0,0-18 1,0 18-17,0-18 17,0 19-1,0-19 31</inkml:trace>
  <inkml:trace contextRef="#ctx0" brushRef="#br0" timeOffset="14448">0 399 0,'0'18'422,"0"0"-407,0 0 16,0 0-15,18 19 15,-18-19-15,0 0 31,0 0-32,0 0 1,0 0 31,18-18-47,-18 37 31,0-19 32,0 18-16,0-18-16,0 0 0,0 1-15,0-1-1,18 18 32</inkml:trace>
  <inkml:trace contextRef="#ctx0" brushRef="#br0" timeOffset="17568">526 199 0,'-18'0'125,"0"0"-93,18 37-17,-18-1 1,18-18 15,0 0 297,18 0-296,0-18-17,0 0 16,0 0-15,0 0 15,0 18 32,19 19-32,-37-19 0,0 0 16,0 0-31,0 0-1,0 0 17,0 1-32,0-1 31,0 0 16,-37 0-16,19-18-31,-18 0 16,18 0 93</inkml:trace>
  <inkml:trace contextRef="#ctx0" brushRef="#br0" timeOffset="18856">526 127 0,'18'0'125,"0"0"-110,0 0-15,19 0 16,-19 0 0,18 0-16,0 0 15,-17 0 1,-1-18 203</inkml:trace>
  <inkml:trace contextRef="#ctx0" brushRef="#br0" timeOffset="20983">1034 199 0,'0'-18'62,"0"0"-15,0-18-15,-18 36 14,0 0 1,0 0-31,-1 18 0,1 0 15,18 0-16,0 0 1,-18 0 0,0-18-16,18 19 15,0-1 1,0 0 0,0 0-1,0 0 1,0 0-1,0 0 1,0 1 15,0-1-15,0 0 0,0 0-1,0 18 1,18-18-1,-18 1-15,36 17 16,-17-18 15,-1-18 1,-18 18-32,18-18 15,0 0 1,0 0-1,0-18 1,-18 0 0,0-18-1,0 17 1,18 1-16,-18 0 31,0 0-15,0 0-1,0 0-15,0 0 16,0-1 0,0 1-1,0 0 1,0 0 15,0-18-15,0 18 31,0-1-32,0 1 1,-18 0 0,0 18 15,-18 0-16,36-18-15</inkml:trace>
  <inkml:trace contextRef="#ctx0" brushRef="#br0" timeOffset="22328">1469 72 0,'-18'0'125,"0"0"-109,0 18-1,-18 19-15,18-19 16,-1 18-16,1-36 16,18 18-16,-18 19 15,0 17-15,0-36 16,0-18-16,18 18 15,0 0-15,-18 19 16,-1-1 0,19-18-1,-18 0 1</inkml:trace>
  <inkml:trace contextRef="#ctx0" brushRef="#br0" timeOffset="23272">1197 109 0,'18'0'141,"1"0"-125,17-19-16,-18-17 15,0 18 1,-18 0-16,0 0 0,18 18 16</inkml:trace>
  <inkml:trace contextRef="#ctx0" brushRef="#br0" timeOffset="24559">1506 236 0,'0'18'140,"0"0"-140,0 0 16,0 0 0,0 0-1,0 0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2-10T07:03:59.9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0 0,'-18'0'438,"18"18"-407,0 0 16,0 0 0,0 1 15,0-1-46,0 0 15,0 0-15,0 18 15,0-18 0,0 1 16,0-1 78,18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2-10T07:04:02.7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660 73 0,'0'-37'31,"0"19"0,-18 18 0,0 0-31,0 0 16,-1 0 0,1 0-16,0 0 15,0 0 1,0 0-16,0 0 15,-19 0-15,19 0 16,18 18-16,-18 1 16,0-1-16,-18 0 15,36 0-15,-37 0 16,37 0-16,-18 0 16,0 1-16,0-1 15,0 0-15,0 18 16,-19 0-1,37-17 1,-18-1-16,0 0 16,0 18-16,0-18 15,18 0-15,0 1 16,-18-1-16,0 0 16,-1 18 15,19-18-16,0 0-15,-18 1 16,18 17 0,-18-18-1,18 0-15,0 0 16,-18 19 0,18-19-16,0 0 15,-18-18-15,18 18 16,0 0-16,0 0 15,0 0-15,0 1 16,0-1-16,0 0 31,0 18-15,0-18 0,0 19-16,0-1 15,0-18 1,0 18-16,0-18 15,18 1-15,-18 17 16,0-18 0,18 18-16,-18-18 15,18 1-15,-18 17 16,18-36 0,1 36-16,-19-18 15,18 19 1,-18-19-16,36 0 15,-36 18-15,18-36 16,0 18 15,0-18-15,19 0 0,-19 37-16,0-37 15,18 18 1,-18-18-16,19 18 15,-1 0-15,18 0 16,-54 0-16,37-18 16,-19 0-16,0 0 31,0 0 0,0 0-31,0 0 16,19 0-1,-19 0-15,0 0 16,18 0-16,1 0 16,-19 0-1,0 0-15,0 0 16,18-18 0,-18 18-16,1 0 15,-1 0-15,0-18 16,0 18-16,18-18 15,-18 0 1,1 0-16,-1-1 16,18 1-1,-36 0 1,36-18-16,-36 18 16,18-19-16,19 1 15,-19 36-15,0-36 16,0-19-16,0 55 15,0-18-15,-18 0 16,0 0-16,37-18 16,-37-19-1,0 19 1,18 18-16,-18 0 16,0 0-16,0-1 15,0 1-15,0 0 16,0 0-16,0 0 15,0 0 1,0-19-16,0 1 16,0 18-1,0 0-15,0-18 16,0-1 0,0 19-1,0-54-15,-18 17 16,0 37-1,18-18 1,-19 18-16,1-1 16,18 1-16,-18 18 15,18-18 1,0 0-16,-36-18 16,36 18-1,-18-1 1,0 1-16,18-18 15,-19 18 1,1 0 15,18 0-15,-18-1 0,0 1-16,0 18 31,18-18-16,-18 0-15,0 18 32,-1 0-17,1-18-15,-18 0 16,36 0 0,-18 18-16,0 0 15,0-19 1,-1 19 15,-17-18-31,18 18 47,0 0-47,0 0 16,0-18-1,-1 18-15,1 0 16,0 0 15,0 0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3/15/19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3/15/19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3/15/19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3/15/19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3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3/15/19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3/15/19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49CB33-727B-46B9-AC74-6A245EC0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DEE90A7-2003-4972-8CCD-0420D384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D939D1F-A883-4326-9705-E6DD2C5697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3421E1-0695-458C-8A09-8CF8F141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3/15/19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5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3/15/19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129903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1519-96E6-48B0-BEFE-BE8240CD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6571" y="4868863"/>
            <a:ext cx="374196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/>
              <a:t>content to be used for explanation/reference educational purposes,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3/15/19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4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6.emf"/><Relationship Id="rId4" Type="http://schemas.openxmlformats.org/officeDocument/2006/relationships/customXml" Target="../ink/ink1.xml"/><Relationship Id="rId9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EDAB-477D-49A3-989C-402B8D6CB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3B00-6AE5-4F85-8E1C-2C03D6B93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Stats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7F3-BD81-40D6-9C40-4ACC598C88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-1" y="4853965"/>
            <a:ext cx="3875315" cy="242976"/>
          </a:xfrm>
        </p:spPr>
        <p:txBody>
          <a:bodyPr/>
          <a:lstStyle/>
          <a:p>
            <a:fld id="{F7E8B682-9A6D-4246-AAE7-4FA3B8662F3D}" type="datetime1">
              <a:rPr lang="en-US" smtClean="0"/>
              <a:t>3/15/19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F493-ECB3-4249-831D-C8BFB0DB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frequency histograms tell us?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D183F-7086-415A-8C73-70AC1410E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2124-36BB-4B84-9170-6FCE39B7B0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13BB6-DF34-43BA-8B9E-2C8C28253C56}"/>
              </a:ext>
            </a:extLst>
          </p:cNvPr>
          <p:cNvSpPr/>
          <p:nvPr/>
        </p:nvSpPr>
        <p:spPr>
          <a:xfrm>
            <a:off x="117565" y="955196"/>
            <a:ext cx="52904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there is something unusual about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histogram </a:t>
            </a:r>
            <a:r>
              <a:rPr lang="en-US" sz="1600" dirty="0"/>
              <a:t>: appears to contain 2 approximately normal distributions and leads us to question whether the data table contains 2 distinct types of observations, each with a separate frequency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histogram : </a:t>
            </a:r>
            <a:r>
              <a:rPr lang="en-US" sz="1600" dirty="0"/>
              <a:t>appears to be a small number of high values that do not follow the bell-shaped distribution that the majority of observations follow. In this case, it is possible that these values are errors and need to be further investigated.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2F928-E699-431F-B1DA-BFC73B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23" y="1635769"/>
            <a:ext cx="3039836" cy="160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88AE3-5679-4C80-8B30-996D93FE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41" y="3224382"/>
            <a:ext cx="2976409" cy="15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84D7-CB4F-4991-98FF-6D6CE45D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A8859-C6A1-45BE-8551-434050B8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F6F7-A367-4A17-B738-70D62FD426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84B1C-BE85-45D6-8483-E80A702F25F8}"/>
              </a:ext>
            </a:extLst>
          </p:cNvPr>
          <p:cNvSpPr/>
          <p:nvPr/>
        </p:nvSpPr>
        <p:spPr>
          <a:xfrm>
            <a:off x="104503" y="987687"/>
            <a:ext cx="87586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range is a simple measure of the variation for a particular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calculated as the difference between the highest and lowest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variable </a:t>
            </a:r>
          </a:p>
          <a:p>
            <a:r>
              <a:rPr lang="en-US" sz="1600" dirty="0"/>
              <a:t>2, 3, 4, 6, 7, 7, 8, 9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range is 7 calculated from the highest value (9) minus the lowest value (2).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Ranges can be used with variables measured on an ordinal, interval, or ratio scale.</a:t>
            </a:r>
          </a:p>
        </p:txBody>
      </p:sp>
    </p:spTree>
    <p:extLst>
      <p:ext uri="{BB962C8B-B14F-4D97-AF65-F5344CB8AC3E}">
        <p14:creationId xmlns:p14="http://schemas.microsoft.com/office/powerpoint/2010/main" val="14096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84D7-CB4F-4991-98FF-6D6CE45D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A8859-C6A1-45BE-8551-434050B8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F6F7-A367-4A17-B738-70D62FD426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84B1C-BE85-45D6-8483-E80A702F25F8}"/>
              </a:ext>
            </a:extLst>
          </p:cNvPr>
          <p:cNvSpPr/>
          <p:nvPr/>
        </p:nvSpPr>
        <p:spPr>
          <a:xfrm>
            <a:off x="84909" y="901710"/>
            <a:ext cx="87586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Quartiles</a:t>
            </a:r>
            <a:r>
              <a:rPr lang="en-US" sz="1400" dirty="0"/>
              <a:t> divide a continuous variable into 4 even segments based on the number of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first quartile (Q1) is at the 25% mark, the second quartile (Q2) is at the 50% mark, and the third quartile (Q3) is at the 75% 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calculation for Q2 is the same as the </a:t>
            </a:r>
            <a:r>
              <a:rPr lang="en-US" sz="1400" dirty="0">
                <a:solidFill>
                  <a:srgbClr val="0070C0"/>
                </a:solidFill>
              </a:rPr>
              <a:t>median</a:t>
            </a:r>
            <a:r>
              <a:rPr lang="en-US" sz="14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following list of values …3, 4, 7, 2, 3, 7, 4, 2, 4, 7,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values are initially sorted: 2, 2, 3, 3, 4, 4, 4, 4, 7, 7,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Next, the median or </a:t>
            </a:r>
            <a:r>
              <a:rPr lang="en-US" sz="1400" dirty="0">
                <a:solidFill>
                  <a:srgbClr val="0070C0"/>
                </a:solidFill>
              </a:rPr>
              <a:t>Q2</a:t>
            </a:r>
            <a:r>
              <a:rPr lang="en-US" sz="1400" dirty="0"/>
              <a:t> is located in the center:      		2, 2, 3, 3, 4, </a:t>
            </a:r>
            <a:r>
              <a:rPr lang="en-US" sz="1400" b="1" dirty="0">
                <a:highlight>
                  <a:srgbClr val="FFFF00"/>
                </a:highlight>
              </a:rPr>
              <a:t>4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sz="1400" dirty="0"/>
              <a:t> 4, 4, 7, 7, 7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 now look for the center of the first half or </a:t>
            </a:r>
            <a:r>
              <a:rPr lang="en-US" sz="1400" dirty="0">
                <a:solidFill>
                  <a:srgbClr val="0070C0"/>
                </a:solidFill>
              </a:rPr>
              <a:t>Q1</a:t>
            </a:r>
            <a:r>
              <a:rPr lang="en-US" sz="1400" dirty="0"/>
              <a:t>: 		2, 2, </a:t>
            </a:r>
            <a:r>
              <a:rPr lang="en-US" sz="1400" b="1" dirty="0">
                <a:highlight>
                  <a:srgbClr val="FFFF00"/>
                </a:highlight>
              </a:rPr>
              <a:t>3</a:t>
            </a:r>
            <a:r>
              <a:rPr lang="en-US" sz="1400" dirty="0"/>
              <a:t>, 3, 4, </a:t>
            </a:r>
            <a:r>
              <a:rPr lang="en-US" sz="1400" b="1" dirty="0">
                <a:highlight>
                  <a:srgbClr val="FFFF00"/>
                </a:highlight>
              </a:rPr>
              <a:t>4</a:t>
            </a:r>
            <a:r>
              <a:rPr lang="en-US" sz="1400" dirty="0"/>
              <a:t>, 4, 4, 7, 7,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Finally, we look for the center of the second half or </a:t>
            </a:r>
            <a:r>
              <a:rPr lang="en-US" sz="1400" dirty="0">
                <a:solidFill>
                  <a:srgbClr val="0070C0"/>
                </a:solidFill>
              </a:rPr>
              <a:t>Q3</a:t>
            </a:r>
            <a:r>
              <a:rPr lang="en-US" sz="1400" dirty="0"/>
              <a:t>: 	2, 2, </a:t>
            </a:r>
            <a:r>
              <a:rPr lang="en-US" sz="1400" b="1" dirty="0">
                <a:highlight>
                  <a:srgbClr val="FFFF00"/>
                </a:highlight>
              </a:rPr>
              <a:t>3</a:t>
            </a:r>
            <a:r>
              <a:rPr lang="en-US" sz="1400" dirty="0"/>
              <a:t>, 3, 4, </a:t>
            </a:r>
            <a:r>
              <a:rPr lang="en-US" sz="1400" b="1" dirty="0">
                <a:highlight>
                  <a:srgbClr val="FFFF00"/>
                </a:highlight>
              </a:rPr>
              <a:t>4</a:t>
            </a:r>
            <a:r>
              <a:rPr lang="en-US" sz="1400" dirty="0"/>
              <a:t>, 4, 4, </a:t>
            </a:r>
            <a:r>
              <a:rPr lang="en-US" sz="1400" b="1" dirty="0">
                <a:highlight>
                  <a:srgbClr val="FFFF00"/>
                </a:highlight>
              </a:rPr>
              <a:t>7</a:t>
            </a:r>
            <a:r>
              <a:rPr lang="en-US" sz="1400" dirty="0"/>
              <a:t>, 7,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interquartile range is defined as the range from Q1 to Q3. In this example it would be 7 − 3 = 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7F744-F42F-45AB-8828-CE177D69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4" y="3444964"/>
            <a:ext cx="6066001" cy="11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54B-A521-423B-B2C1-B68038D8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242A3-4278-44EC-B042-9F683A827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406A-5BD9-471A-A53C-FB71590861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C6F66-C445-465D-ACCB-15C011E13BEE}"/>
              </a:ext>
            </a:extLst>
          </p:cNvPr>
          <p:cNvSpPr/>
          <p:nvPr/>
        </p:nvSpPr>
        <p:spPr>
          <a:xfrm>
            <a:off x="124096" y="891540"/>
            <a:ext cx="8863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Box plots provide a summary of the overall frequency distribution of a variable.  6 values are usually displayed: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lowest value,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lower quartile (Q1),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median (Q2),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upper quartile (Q3),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highest value,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the mean.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633D3-20D0-4391-9F2F-ECB5D30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08" y="1338078"/>
            <a:ext cx="3585917" cy="761025"/>
          </a:xfrm>
          <a:prstGeom prst="rect">
            <a:avLst/>
          </a:prstGeom>
        </p:spPr>
      </p:pic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A3087BFA-B389-46ED-9EF4-D323E95B8202}"/>
              </a:ext>
            </a:extLst>
          </p:cNvPr>
          <p:cNvSpPr/>
          <p:nvPr/>
        </p:nvSpPr>
        <p:spPr>
          <a:xfrm>
            <a:off x="178524" y="3699803"/>
            <a:ext cx="3696790" cy="1035169"/>
          </a:xfrm>
          <a:prstGeom prst="accentBorderCallout2">
            <a:avLst>
              <a:gd name="adj1" fmla="val 49382"/>
              <a:gd name="adj2" fmla="val 104969"/>
              <a:gd name="adj3" fmla="val -3333"/>
              <a:gd name="adj4" fmla="val 116982"/>
              <a:gd name="adj5" fmla="val -49988"/>
              <a:gd name="adj6" fmla="val 138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lower (9) and upper (46.6) variable.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50% of observations begin at the lower quartile (Q1=17.5)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end at the upper quartile (Q3=29).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mean (around 23.6)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median (23)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63F21-4817-4D05-B261-2BC186B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20844"/>
            <a:ext cx="4144297" cy="24579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24F16F-A42B-4B30-AAA2-1B70DE71545E}"/>
                  </a:ext>
                </a:extLst>
              </p14:cNvPr>
              <p14:cNvContentPartPr/>
              <p14:nvPr/>
            </p14:nvContentPartPr>
            <p14:xfrm>
              <a:off x="6296349" y="3749143"/>
              <a:ext cx="751320" cy="28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24F16F-A42B-4B30-AAA2-1B70DE7154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7349" y="3740143"/>
                <a:ext cx="768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CDFF65-66F4-41C2-98D0-617BE27A5C56}"/>
                  </a:ext>
                </a:extLst>
              </p14:cNvPr>
              <p14:cNvContentPartPr/>
              <p14:nvPr/>
            </p14:nvContentPartPr>
            <p14:xfrm>
              <a:off x="8129469" y="4310743"/>
              <a:ext cx="9000" cy="8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CDFF65-66F4-41C2-98D0-617BE27A5C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0469" y="4301743"/>
                <a:ext cx="26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389EBF-01CF-4531-BEC0-E9540879B08A}"/>
                  </a:ext>
                </a:extLst>
              </p14:cNvPr>
              <p14:cNvContentPartPr/>
              <p14:nvPr/>
            </p14:nvContentPartPr>
            <p14:xfrm>
              <a:off x="8214069" y="3997183"/>
              <a:ext cx="463320" cy="556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389EBF-01CF-4531-BEC0-E9540879B0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5069" y="3988183"/>
                <a:ext cx="480960" cy="5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41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063C-AE47-410D-A7D8-226CE7D7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475EE-BC7E-4A50-B07C-28857505D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D7C9-84E9-4778-BF2D-6269263363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10007-37DC-49DD-AE65-042CD280DBF2}"/>
              </a:ext>
            </a:extLst>
          </p:cNvPr>
          <p:cNvSpPr/>
          <p:nvPr/>
        </p:nvSpPr>
        <p:spPr>
          <a:xfrm>
            <a:off x="86893" y="891540"/>
            <a:ext cx="89702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variance</a:t>
            </a:r>
            <a:r>
              <a:rPr lang="en-US" sz="1600" dirty="0"/>
              <a:t> describes the spread of the data and measures how much the values of a variable differ from the 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variables that represent only a sample of some population and not the population as a whole, the variance formula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variance reflects the </a:t>
            </a:r>
            <a:r>
              <a:rPr lang="en-US" sz="1600" dirty="0">
                <a:solidFill>
                  <a:srgbClr val="0070C0"/>
                </a:solidFill>
              </a:rPr>
              <a:t>average squared deviation </a:t>
            </a:r>
            <a:r>
              <a:rPr lang="en-US" sz="1600" dirty="0"/>
              <a:t>and can be calculated for variables measured on the interval or ratio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variance value of zero represents that all of the values within a data set are identical, while all variances that are not equal to zero will come in the form of positive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larger the variance</a:t>
            </a:r>
            <a:r>
              <a:rPr lang="en-US" sz="1600" dirty="0"/>
              <a:t>, the more spread in the data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large variance means that the numbers in a set are far from the mean and each other.  A small variance means that the numbers are closer together in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77F54-681D-4607-B5C1-097635A2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1745906"/>
            <a:ext cx="1124099" cy="6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7CC8-67D9-489B-9EB5-213A4C33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4A9AE-B721-4F65-8110-9321860EA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B73C-E0B4-4C70-A98F-3EDE3B5C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F86AC-B315-458F-A3BD-1E33E7567EEC}"/>
              </a:ext>
            </a:extLst>
          </p:cNvPr>
          <p:cNvSpPr/>
          <p:nvPr/>
        </p:nvSpPr>
        <p:spPr>
          <a:xfrm>
            <a:off x="104502" y="891540"/>
            <a:ext cx="8699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standard deviation </a:t>
            </a:r>
            <a:r>
              <a:rPr lang="en-US" sz="1600" dirty="0"/>
              <a:t>is the square root of the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sample from a population, the formula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higher the value, the more widely distributed the variable’s data values are around the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Assuming the frequency distribution is approximately normal (i.e., a bell-shaped curve),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about 68% of all observations will fall within 1 standard deviation of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68% of the data falls within 1 standard deviation.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95% of the data falls within 2 standard deviations.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99.7% of the data falls within 3 standard deviations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5A704-A839-4CD7-86A6-7CA0719F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96" y="971278"/>
            <a:ext cx="1188721" cy="709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5B889-73C4-47EB-8D5C-1B7976AE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1" y="2629756"/>
            <a:ext cx="3513914" cy="19540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586281-3F2C-4C5B-ACA6-D89008D121AB}"/>
              </a:ext>
            </a:extLst>
          </p:cNvPr>
          <p:cNvSpPr/>
          <p:nvPr/>
        </p:nvSpPr>
        <p:spPr>
          <a:xfrm>
            <a:off x="104501" y="3446085"/>
            <a:ext cx="49573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For example, a variable has a </a:t>
            </a:r>
            <a:r>
              <a:rPr lang="en-US" sz="1600" i="1" dirty="0">
                <a:solidFill>
                  <a:srgbClr val="0070C0"/>
                </a:solidFill>
              </a:rPr>
              <a:t>mean</a:t>
            </a:r>
            <a:r>
              <a:rPr lang="en-US" sz="1600" i="1" dirty="0"/>
              <a:t> value of</a:t>
            </a:r>
          </a:p>
          <a:p>
            <a:r>
              <a:rPr lang="en-US" sz="1600" i="1" dirty="0"/>
              <a:t>45 with a </a:t>
            </a:r>
            <a:r>
              <a:rPr lang="en-US" sz="1600" i="1" dirty="0">
                <a:solidFill>
                  <a:srgbClr val="0070C0"/>
                </a:solidFill>
              </a:rPr>
              <a:t>standard deviation </a:t>
            </a:r>
            <a:r>
              <a:rPr lang="en-US" sz="1600" i="1" dirty="0"/>
              <a:t>value of 6.  </a:t>
            </a:r>
          </a:p>
          <a:p>
            <a:endParaRPr lang="en-US" sz="1600" i="1" dirty="0"/>
          </a:p>
          <a:p>
            <a:r>
              <a:rPr lang="en-US" sz="1600" i="1" dirty="0"/>
              <a:t>- Approximately 68% of the observations should be in the range 39–51, 95% would be in the range of 33-57</a:t>
            </a:r>
          </a:p>
        </p:txBody>
      </p:sp>
    </p:spTree>
    <p:extLst>
      <p:ext uri="{BB962C8B-B14F-4D97-AF65-F5344CB8AC3E}">
        <p14:creationId xmlns:p14="http://schemas.microsoft.com/office/powerpoint/2010/main" val="162640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ADF7-5657-4C5B-A32A-51FA7E2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- COV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58BE5-988C-46D8-AE4F-104D1D8E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085D-FBE3-46F0-97BB-4DBAA47C08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0E9BD-A4C1-43AC-B65E-6F33A0FC25E1}"/>
              </a:ext>
            </a:extLst>
          </p:cNvPr>
          <p:cNvSpPr/>
          <p:nvPr/>
        </p:nvSpPr>
        <p:spPr>
          <a:xfrm>
            <a:off x="143758" y="1015622"/>
            <a:ext cx="88564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Covariance provides insight into </a:t>
            </a:r>
            <a:r>
              <a:rPr lang="en-US" sz="1600" dirty="0">
                <a:highlight>
                  <a:srgbClr val="FFFF00"/>
                </a:highlight>
              </a:rPr>
              <a:t>how two variables are related </a:t>
            </a:r>
            <a:r>
              <a:rPr lang="en-US" sz="1600" dirty="0"/>
              <a:t>to one another. </a:t>
            </a:r>
          </a:p>
          <a:p>
            <a:endParaRPr lang="en-US" sz="1600" dirty="0"/>
          </a:p>
          <a:p>
            <a:r>
              <a:rPr lang="en-US" sz="1600" dirty="0"/>
              <a:t>More precisely, covariance refers to the measure of how two random variables in a data set </a:t>
            </a:r>
            <a:r>
              <a:rPr lang="en-US" sz="1600" dirty="0">
                <a:highlight>
                  <a:srgbClr val="FFFF00"/>
                </a:highlight>
              </a:rPr>
              <a:t>will change together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positive</a:t>
            </a:r>
            <a:r>
              <a:rPr lang="en-US" sz="1600" dirty="0"/>
              <a:t> covariance means that the two variables at hand are positively related, and they move in the same direction. </a:t>
            </a:r>
          </a:p>
          <a:p>
            <a:endParaRPr lang="en-US" sz="1600" dirty="0"/>
          </a:p>
          <a:p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negative</a:t>
            </a:r>
            <a:r>
              <a:rPr lang="en-US" sz="1600" dirty="0"/>
              <a:t> covariance means that the variables are inversely related, or that they move in opposite directions. </a:t>
            </a:r>
          </a:p>
          <a:p>
            <a:endParaRPr lang="en-US" sz="1600" dirty="0"/>
          </a:p>
          <a:p>
            <a:r>
              <a:rPr lang="en-US" sz="1600" dirty="0"/>
              <a:t>Covariance always has units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F8C728E0-3E37-4890-AC70-DFE2C9D5CCDD}"/>
              </a:ext>
            </a:extLst>
          </p:cNvPr>
          <p:cNvSpPr/>
          <p:nvPr/>
        </p:nvSpPr>
        <p:spPr>
          <a:xfrm>
            <a:off x="4213412" y="3424517"/>
            <a:ext cx="4849906" cy="1308847"/>
          </a:xfrm>
          <a:prstGeom prst="accentBorderCallout1">
            <a:avLst>
              <a:gd name="adj1" fmla="val 18750"/>
              <a:gd name="adj2" fmla="val -8333"/>
              <a:gd name="adj3" fmla="val 20951"/>
              <a:gd name="adj4" fmla="val -405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In a finance context, </a:t>
            </a:r>
            <a:r>
              <a:rPr lang="en-US" sz="1600" dirty="0">
                <a:solidFill>
                  <a:srgbClr val="0070C0"/>
                </a:solidFill>
              </a:rPr>
              <a:t>covariance</a:t>
            </a:r>
            <a:r>
              <a:rPr lang="en-US" sz="1600" dirty="0"/>
              <a:t> is the term used to describe how two stocks will move together. 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59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181A-9136-4EA4-8C23-AA316B7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Covariance - COV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CD41D-F86C-405B-99B4-2C4A42EE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15B0-9EBC-4C98-A968-03257AA26B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8D34D-0B53-4084-833A-031FABB830A1}"/>
              </a:ext>
            </a:extLst>
          </p:cNvPr>
          <p:cNvSpPr/>
          <p:nvPr/>
        </p:nvSpPr>
        <p:spPr>
          <a:xfrm>
            <a:off x="132781" y="990152"/>
            <a:ext cx="887843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this formula, </a:t>
            </a:r>
          </a:p>
          <a:p>
            <a:r>
              <a:rPr lang="en-US" sz="1600" dirty="0"/>
              <a:t>X represents the independent variable, </a:t>
            </a:r>
          </a:p>
          <a:p>
            <a:r>
              <a:rPr lang="en-US" sz="1600" dirty="0"/>
              <a:t>Y represents the dependent variable, </a:t>
            </a:r>
          </a:p>
          <a:p>
            <a:r>
              <a:rPr lang="en-US" sz="1600" dirty="0"/>
              <a:t>N represents the number of data points in the sample, </a:t>
            </a:r>
          </a:p>
          <a:p>
            <a:endParaRPr lang="en-US" sz="1600" dirty="0"/>
          </a:p>
          <a:p>
            <a:r>
              <a:rPr lang="en-US" sz="1600" dirty="0"/>
              <a:t>x-bar represents the mean of the X and </a:t>
            </a:r>
          </a:p>
          <a:p>
            <a:r>
              <a:rPr lang="en-US" sz="1600" dirty="0"/>
              <a:t>y-bar represents the mean of the dependent variable Y.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Covariance values are not standardized. COV values ranges from -∞ to +∞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With </a:t>
            </a:r>
            <a:r>
              <a:rPr lang="en-US" sz="1600" dirty="0">
                <a:solidFill>
                  <a:srgbClr val="0070C0"/>
                </a:solidFill>
              </a:rPr>
              <a:t>covariance</a:t>
            </a:r>
            <a:r>
              <a:rPr lang="en-US" sz="1600" dirty="0"/>
              <a:t>, there is </a:t>
            </a:r>
            <a:r>
              <a:rPr lang="en-US" sz="1600" dirty="0">
                <a:highlight>
                  <a:srgbClr val="FFFF00"/>
                </a:highlight>
              </a:rPr>
              <a:t>no minimum or maximum </a:t>
            </a:r>
            <a:r>
              <a:rPr lang="en-US" sz="1600" dirty="0"/>
              <a:t>value, so the values are more difficult to interpret. For example, a covariance of 50 may show a strong or weak relationship; this </a:t>
            </a:r>
            <a:r>
              <a:rPr lang="en-US" sz="1600" dirty="0">
                <a:highlight>
                  <a:srgbClr val="FFFF00"/>
                </a:highlight>
              </a:rPr>
              <a:t>depends on the units </a:t>
            </a:r>
            <a:r>
              <a:rPr lang="en-US" sz="1600" dirty="0"/>
              <a:t>in which covariance is measured.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35006-025F-4D13-B58D-9F909F20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01" y="1096940"/>
            <a:ext cx="3523793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6CA-B15D-4E34-845C-138E9EF9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22B6B-A749-4CF3-81A4-349D47587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9351-86FB-464B-AEC2-05C26CADC2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C2F64-B63C-45AE-A3EA-6953EF764801}"/>
              </a:ext>
            </a:extLst>
          </p:cNvPr>
          <p:cNvSpPr/>
          <p:nvPr/>
        </p:nvSpPr>
        <p:spPr>
          <a:xfrm>
            <a:off x="108408" y="891540"/>
            <a:ext cx="886591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Correlation is defined as covariance </a:t>
            </a:r>
            <a:r>
              <a:rPr lang="en-US" sz="1600" dirty="0">
                <a:solidFill>
                  <a:srgbClr val="0070C0"/>
                </a:solidFill>
              </a:rPr>
              <a:t>normalized</a:t>
            </a:r>
            <a:r>
              <a:rPr lang="en-US" sz="1600" dirty="0"/>
              <a:t> by the product of standard deviations, so the correlation between X and Y</a:t>
            </a:r>
          </a:p>
          <a:p>
            <a:endParaRPr lang="en-US" sz="1600" dirty="0"/>
          </a:p>
          <a:p>
            <a:r>
              <a:rPr lang="en-US" sz="1600" dirty="0"/>
              <a:t>Correlation coefficients are standardized.. value is always between –1 and 1</a:t>
            </a:r>
          </a:p>
          <a:p>
            <a:endParaRPr lang="en-US" sz="1600" dirty="0"/>
          </a:p>
          <a:p>
            <a:r>
              <a:rPr lang="en-US" sz="1600" dirty="0"/>
              <a:t>Correlation </a:t>
            </a:r>
            <a:r>
              <a:rPr lang="en-US" sz="1600" dirty="0">
                <a:highlight>
                  <a:srgbClr val="FFFF00"/>
                </a:highlight>
              </a:rPr>
              <a:t>does not </a:t>
            </a:r>
            <a:r>
              <a:rPr lang="en-US" sz="1600" dirty="0"/>
              <a:t>have units. </a:t>
            </a:r>
          </a:p>
          <a:p>
            <a:endParaRPr lang="en-US" sz="1600" dirty="0"/>
          </a:p>
          <a:p>
            <a:r>
              <a:rPr lang="en-US" sz="1600" dirty="0"/>
              <a:t>For example,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correlation of 0.9 indicates a very </a:t>
            </a:r>
            <a:r>
              <a:rPr lang="en-US" sz="1600" dirty="0">
                <a:highlight>
                  <a:srgbClr val="FFFF00"/>
                </a:highlight>
              </a:rPr>
              <a:t>strong</a:t>
            </a:r>
            <a:r>
              <a:rPr lang="en-US" sz="1600" dirty="0"/>
              <a:t> relationship in which two variables nearly </a:t>
            </a:r>
            <a:r>
              <a:rPr lang="en-US" sz="1600" dirty="0">
                <a:highlight>
                  <a:srgbClr val="FFFF00"/>
                </a:highlight>
              </a:rPr>
              <a:t>always move </a:t>
            </a:r>
            <a:r>
              <a:rPr lang="en-US" sz="1600" dirty="0"/>
              <a:t>in the same direction;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correlation of –0.1 shows a very </a:t>
            </a:r>
            <a:r>
              <a:rPr lang="en-US" sz="1600" dirty="0">
                <a:highlight>
                  <a:srgbClr val="FFFF00"/>
                </a:highlight>
              </a:rPr>
              <a:t>weak</a:t>
            </a:r>
            <a:r>
              <a:rPr lang="en-US" sz="1600" dirty="0"/>
              <a:t> relationship in which there is a </a:t>
            </a:r>
            <a:r>
              <a:rPr lang="en-US" sz="1600" dirty="0">
                <a:highlight>
                  <a:srgbClr val="FFFF00"/>
                </a:highlight>
              </a:rPr>
              <a:t>slight tendency </a:t>
            </a:r>
            <a:r>
              <a:rPr lang="en-US" sz="1600" dirty="0"/>
              <a:t>for two variables to move in opposite directions.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93848-08E7-453B-9E7E-F4AC5ABC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25" y="1295288"/>
            <a:ext cx="2404467" cy="9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AD9B-035B-4A8A-A520-C79C6F1E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</a:t>
            </a:r>
            <a:r>
              <a:rPr lang="en-US" dirty="0"/>
              <a:t> - 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D65D-8A31-4E13-B13B-6DA8D185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4B242-A112-40FA-B30F-F44D6727C9BE}" type="datetime1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3/15/19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417B-3AFB-4384-BA1F-48FD49A5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Slide no. </a:t>
            </a:r>
            <a:fld id="{7240F3D1-AE27-48C7-9FC9-EF8542F23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5F88A-352F-44A5-98DB-D8B8D52F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2" y="998160"/>
            <a:ext cx="8888183" cy="2046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ED92C0-1C73-46AF-B5D9-AD5B5891B063}"/>
              </a:ext>
            </a:extLst>
          </p:cNvPr>
          <p:cNvSpPr/>
          <p:nvPr/>
        </p:nvSpPr>
        <p:spPr>
          <a:xfrm>
            <a:off x="249810" y="3044857"/>
            <a:ext cx="7725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Correlation can have a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 is a perfect positive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0 is no correlation (the values don't seem linked at all)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-1 is a perfect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55153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DEA9-A4C1-4236-A774-A845A84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F2511-3088-4B85-8B81-B6A6662BA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94AC-1A51-487F-8943-2D2E94A3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4853965"/>
            <a:ext cx="4193177" cy="242976"/>
          </a:xfrm>
        </p:spPr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B345E-D079-434D-B2B2-63639DC7C3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2258-018E-44FB-8FB8-6C418B1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 and multicollinearity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014C6-FBCD-4EA1-8995-97DF352B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3/15/19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CD803-80F7-4EB4-8375-219C37F0E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1989C-CF15-4EC1-99DF-E39AA9EA467B}"/>
              </a:ext>
            </a:extLst>
          </p:cNvPr>
          <p:cNvSpPr/>
          <p:nvPr/>
        </p:nvSpPr>
        <p:spPr>
          <a:xfrm>
            <a:off x="78828" y="891540"/>
            <a:ext cx="881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Collinearity</a:t>
            </a:r>
            <a:r>
              <a:rPr lang="en-US" sz="1600" dirty="0"/>
              <a:t> occurs when 2 predictor variables (e.g. x1 and x2) in a multiple regression have a </a:t>
            </a:r>
            <a:r>
              <a:rPr lang="en-US" sz="1600" dirty="0">
                <a:highlight>
                  <a:srgbClr val="FFFF00"/>
                </a:highlight>
              </a:rPr>
              <a:t>non-zero correlation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Multicollinearity</a:t>
            </a:r>
            <a:r>
              <a:rPr lang="en-US" sz="1600" dirty="0"/>
              <a:t> occurs when more than 2 predictor variables (e.g., x1, x2 and x3) are inter-correlated. </a:t>
            </a:r>
          </a:p>
        </p:txBody>
      </p:sp>
    </p:spTree>
    <p:extLst>
      <p:ext uri="{BB962C8B-B14F-4D97-AF65-F5344CB8AC3E}">
        <p14:creationId xmlns:p14="http://schemas.microsoft.com/office/powerpoint/2010/main" val="421008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11CE-CAE1-496C-9032-37C0BA69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CE3F8-DBD3-4E51-9753-B11C847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4B242-A112-40FA-B30F-F44D6727C9BE}" type="datetime1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3/15/19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E0FD-7608-40AE-A1E3-FA8A0AE6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Slide no. </a:t>
            </a:r>
            <a:fld id="{7240F3D1-AE27-48C7-9FC9-EF8542F23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ED943-4615-4471-A924-277729D19041}"/>
              </a:ext>
            </a:extLst>
          </p:cNvPr>
          <p:cNvSpPr/>
          <p:nvPr/>
        </p:nvSpPr>
        <p:spPr>
          <a:xfrm>
            <a:off x="76200" y="891540"/>
            <a:ext cx="891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is the existence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near-linear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relationships among the independent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example, suppose that the 3 ingredients of a mixture are studied by including their percentages of the total.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Variables will have the (perfect) linear relationship: P1 + P2 + P3 = 100.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During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regression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calculations, this relationship causes a division by zero which in turn causes the calculations to be aborted.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12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B9E7-883B-48EC-A6C0-8A22E158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F46A1-5310-4569-AE99-90468FA5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3/15/19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82CFA-0D2C-449C-B48D-D4EF04257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83FF05-9657-4AA1-8BB4-5CB56938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5015"/>
              </p:ext>
            </p:extLst>
          </p:nvPr>
        </p:nvGraphicFramePr>
        <p:xfrm>
          <a:off x="217713" y="1018552"/>
          <a:ext cx="7526112" cy="1854200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1881528">
                  <a:extLst>
                    <a:ext uri="{9D8B030D-6E8A-4147-A177-3AD203B41FA5}">
                      <a16:colId xmlns:a16="http://schemas.microsoft.com/office/drawing/2014/main" val="1132717478"/>
                    </a:ext>
                  </a:extLst>
                </a:gridCol>
                <a:gridCol w="1415484">
                  <a:extLst>
                    <a:ext uri="{9D8B030D-6E8A-4147-A177-3AD203B41FA5}">
                      <a16:colId xmlns:a16="http://schemas.microsoft.com/office/drawing/2014/main" val="1945433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8871941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88442839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6976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2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7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6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3389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FE3054C-8718-4641-8AE0-9996AE74AB5A}"/>
              </a:ext>
            </a:extLst>
          </p:cNvPr>
          <p:cNvSpPr/>
          <p:nvPr/>
        </p:nvSpPr>
        <p:spPr>
          <a:xfrm>
            <a:off x="5440296" y="2481943"/>
            <a:ext cx="699247" cy="390809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7A37EF-ED04-454F-9D79-934AA52A8FA8}"/>
              </a:ext>
            </a:extLst>
          </p:cNvPr>
          <p:cNvSpPr/>
          <p:nvPr/>
        </p:nvSpPr>
        <p:spPr>
          <a:xfrm>
            <a:off x="3980769" y="2481943"/>
            <a:ext cx="2312455" cy="390809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57621-B1CA-4673-8DB0-4EBFED6C2EC4}"/>
              </a:ext>
            </a:extLst>
          </p:cNvPr>
          <p:cNvSpPr/>
          <p:nvPr/>
        </p:nvSpPr>
        <p:spPr>
          <a:xfrm>
            <a:off x="217713" y="2999764"/>
            <a:ext cx="8319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X1 and X2 have strong collinearity with X3.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This will increase the variance in column X3 if regressed with X1 and X2</a:t>
            </a:r>
          </a:p>
        </p:txBody>
      </p:sp>
    </p:spTree>
    <p:extLst>
      <p:ext uri="{BB962C8B-B14F-4D97-AF65-F5344CB8AC3E}">
        <p14:creationId xmlns:p14="http://schemas.microsoft.com/office/powerpoint/2010/main" val="54893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C2F6-DCFF-4D4C-B7A8-2F8FCF53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 - Affect of Multicollinearity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F7A71-B846-419E-BA8D-CA297328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3/15/19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34BC-A3FD-4161-A0CC-19633B52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311C-1BC1-4922-A8D0-45437E36029E}"/>
              </a:ext>
            </a:extLst>
          </p:cNvPr>
          <p:cNvSpPr/>
          <p:nvPr/>
        </p:nvSpPr>
        <p:spPr>
          <a:xfrm>
            <a:off x="79545" y="957854"/>
            <a:ext cx="8319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Has the potential to adversely affect the regression analysis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Coefficients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Standard errors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Significance levels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R2 will be large but the individually the beta weights may not be statistically significant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Wrongly directed Beta estimates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Analysis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08183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6890-59C5-4758-A980-AE91A0A1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Multicollinearity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455D0-F5D8-466E-A23B-5BEEC369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4B242-A112-40FA-B30F-F44D6727C9BE}" type="datetime1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3/15/19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047DD-F01B-4635-939A-F0E19C5E8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Slide no. </a:t>
            </a:r>
            <a:fld id="{7240F3D1-AE27-48C7-9FC9-EF8542F23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29F8D-507C-4306-82AE-3AE1954BEFB0}"/>
              </a:ext>
            </a:extLst>
          </p:cNvPr>
          <p:cNvSpPr/>
          <p:nvPr/>
        </p:nvSpPr>
        <p:spPr>
          <a:xfrm>
            <a:off x="129540" y="960120"/>
            <a:ext cx="8884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Pairwise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scatter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plots of pairs of independent variables, looking for near-perfect relationships.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Glance at 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correlation matrix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high correlations.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Unfortunately,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does not always show up when considering the variables 2 at a time.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more troublesome to detect because it occurs when 3 or more variables, which are highly correlated, are included within a model.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Consider 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variance inflation factors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(VIF).  VIFs over 10 indicate collinear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Eigenvalues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of the correlation matrix of the independent variables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near zero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indicate multicollinearity.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540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028C-127D-4EC9-BD5A-013E06D8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 (VIF)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96C51-620B-46A7-BFD4-8166088B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4B242-A112-40FA-B30F-F44D6727C9BE}" type="datetime1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3/15/19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7D75-CB32-470F-A748-D351B278E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Slide no. </a:t>
            </a:r>
            <a:fld id="{7240F3D1-AE27-48C7-9FC9-EF8542F23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3A811-D7B9-4283-A101-1E635CAFE220}"/>
              </a:ext>
            </a:extLst>
          </p:cNvPr>
          <p:cNvSpPr/>
          <p:nvPr/>
        </p:nvSpPr>
        <p:spPr>
          <a:xfrm>
            <a:off x="121920" y="891540"/>
            <a:ext cx="8785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Variance Inflation Factor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(VIF) is a measure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among predictor variables within a multiple regression.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It is calculated by taking the ratio of the variance of all a given model's betas divide by the variance of a single beta if it were fit alone.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27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028C-127D-4EC9-BD5A-013E06D8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 (VIF)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96C51-620B-46A7-BFD4-8166088B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4B242-A112-40FA-B30F-F44D6727C9BE}" type="datetime1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3/15/19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7D75-CB32-470F-A748-D351B278E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Slide no. </a:t>
            </a:r>
            <a:fld id="{7240F3D1-AE27-48C7-9FC9-EF8542F23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3A811-D7B9-4283-A101-1E635CAFE220}"/>
              </a:ext>
            </a:extLst>
          </p:cNvPr>
          <p:cNvSpPr/>
          <p:nvPr/>
        </p:nvSpPr>
        <p:spPr>
          <a:xfrm>
            <a:off x="121920" y="891540"/>
            <a:ext cx="87858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Steps for Implementing VIF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Run a multiple regression. Calculate the VIF factors.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Inspect the factors for each predictor variable, if the VIF is between 5-10,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multicollinearity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is likely present and consider dropping the variable.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VIFs start at 1 and have no upper limit.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value of 1 indicates that there is no correlation between this independent variable and any others.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VIFs between 1 and 5 suggest that there is a moderate correlation, but it is not severe enough to warrant corrective measures.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VIFs greater than 5 represent critical levels of multicollinearity where the coefficients are poorly estimated, and the p-values are questionable.</a:t>
            </a:r>
          </a:p>
        </p:txBody>
      </p:sp>
    </p:spTree>
    <p:extLst>
      <p:ext uri="{BB962C8B-B14F-4D97-AF65-F5344CB8AC3E}">
        <p14:creationId xmlns:p14="http://schemas.microsoft.com/office/powerpoint/2010/main" val="260828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AD8A-3721-4065-9FFD-0CC7DBE1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about multi-collinearity?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F3434-8478-488D-A884-24840641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F0C3-9BA5-4627-A2CE-5DBB84F563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849D1-E602-45DB-ADCF-96C6A6F09EDD}"/>
              </a:ext>
            </a:extLst>
          </p:cNvPr>
          <p:cNvSpPr/>
          <p:nvPr/>
        </p:nvSpPr>
        <p:spPr>
          <a:xfrm>
            <a:off x="166964" y="957854"/>
            <a:ext cx="490781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Check if the one the predictor variable is a </a:t>
            </a:r>
            <a:r>
              <a:rPr lang="en-US" sz="1600" dirty="0">
                <a:highlight>
                  <a:srgbClr val="FFFF00"/>
                </a:highlight>
              </a:rPr>
              <a:t>duplicate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Remove </a:t>
            </a:r>
            <a:r>
              <a:rPr lang="en-US" sz="1600" dirty="0">
                <a:highlight>
                  <a:srgbClr val="FFFF00"/>
                </a:highlight>
              </a:rPr>
              <a:t>redundant</a:t>
            </a:r>
            <a:r>
              <a:rPr lang="en-US" sz="1600" dirty="0"/>
              <a:t> variables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Aggregate similar variables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Increase sample size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947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305B-D80C-41EB-82B6-DC16739A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- skewness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59327-51FB-48BD-8461-9DF7DF9F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2CB3-B426-4507-A13E-BA3BFF5372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5CE00-0278-4DA1-B993-D71934F6DE27}"/>
              </a:ext>
            </a:extLst>
          </p:cNvPr>
          <p:cNvSpPr/>
          <p:nvPr/>
        </p:nvSpPr>
        <p:spPr>
          <a:xfrm>
            <a:off x="124097" y="891540"/>
            <a:ext cx="886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Use of histograms to visualize the frequency distribution.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Also, Use methods for quantifying the lack of symmetry or skewness in the distribution of a variable.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asymmetric distributions, the bulk of the observations are either to the left or the right of the mean.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E28F5-57B4-4EA5-BFB6-DA4DEB16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3" y="2461200"/>
            <a:ext cx="2499853" cy="2298400"/>
          </a:xfrm>
          <a:prstGeom prst="rect">
            <a:avLst/>
          </a:prstGeom>
        </p:spPr>
      </p:pic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70E5883-6A37-419D-86C1-0B2D3D0D0E3E}"/>
              </a:ext>
            </a:extLst>
          </p:cNvPr>
          <p:cNvSpPr/>
          <p:nvPr/>
        </p:nvSpPr>
        <p:spPr>
          <a:xfrm>
            <a:off x="3729446" y="2555566"/>
            <a:ext cx="5218611" cy="2100454"/>
          </a:xfrm>
          <a:prstGeom prst="accentBorderCallout1">
            <a:avLst>
              <a:gd name="adj1" fmla="val 18750"/>
              <a:gd name="adj2" fmla="val -8333"/>
              <a:gd name="adj3" fmla="val 49110"/>
              <a:gd name="adj4" fmla="val -327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/>
              <a:t>the frequency distribution is asymmetric and more of the observations are to the left of the mean than to the right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the right tail is longer than the left tail.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This is an example of a </a:t>
            </a:r>
            <a:r>
              <a:rPr lang="en-US" sz="1400" dirty="0">
                <a:solidFill>
                  <a:srgbClr val="0070C0"/>
                </a:solidFill>
              </a:rPr>
              <a:t>positive</a:t>
            </a:r>
            <a:r>
              <a:rPr lang="en-US" sz="1400" dirty="0"/>
              <a:t>, or </a:t>
            </a:r>
            <a:r>
              <a:rPr lang="en-US" sz="1400" dirty="0">
                <a:solidFill>
                  <a:srgbClr val="0070C0"/>
                </a:solidFill>
              </a:rPr>
              <a:t>right</a:t>
            </a:r>
            <a:r>
              <a:rPr lang="en-US" sz="1400" dirty="0"/>
              <a:t> skew.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Similarly, a </a:t>
            </a:r>
            <a:r>
              <a:rPr lang="en-US" sz="1400" dirty="0">
                <a:solidFill>
                  <a:srgbClr val="0070C0"/>
                </a:solidFill>
              </a:rPr>
              <a:t>negative</a:t>
            </a:r>
            <a:r>
              <a:rPr lang="en-US" sz="1400" dirty="0"/>
              <a:t>, or </a:t>
            </a:r>
            <a:r>
              <a:rPr lang="en-US" sz="1400" dirty="0">
                <a:solidFill>
                  <a:srgbClr val="0070C0"/>
                </a:solidFill>
              </a:rPr>
              <a:t>left</a:t>
            </a:r>
            <a:r>
              <a:rPr lang="en-US" sz="1400" dirty="0"/>
              <a:t> skew would have more of the observations to the right of the mean value with a longer tail on the left.</a:t>
            </a:r>
          </a:p>
        </p:txBody>
      </p:sp>
    </p:spTree>
    <p:extLst>
      <p:ext uri="{BB962C8B-B14F-4D97-AF65-F5344CB8AC3E}">
        <p14:creationId xmlns:p14="http://schemas.microsoft.com/office/powerpoint/2010/main" val="344175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EA7-B3F7-4AB8-81F4-E121352A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4248D-E55F-42A0-BC8B-97C1155CF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C2E7-F8B2-4CD2-B66B-316E90BFE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F1A43-A4B8-4E9D-B092-5948F940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" y="995496"/>
            <a:ext cx="5231155" cy="1828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9FA47-E172-4643-B978-D963286D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5" y="3287211"/>
            <a:ext cx="5079498" cy="916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99CCD-C98C-4FF4-9933-34233B6CDB5A}"/>
              </a:ext>
            </a:extLst>
          </p:cNvPr>
          <p:cNvSpPr/>
          <p:nvPr/>
        </p:nvSpPr>
        <p:spPr>
          <a:xfrm>
            <a:off x="5414554" y="891540"/>
            <a:ext cx="38143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skewness value of 0 indicates a symmetric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lower tail is longer than the upper tail the value is </a:t>
            </a:r>
            <a:r>
              <a:rPr lang="en-US" sz="1400" dirty="0">
                <a:highlight>
                  <a:srgbClr val="FFFF00"/>
                </a:highlight>
              </a:rPr>
              <a:t>positive</a:t>
            </a:r>
            <a:r>
              <a:rPr lang="en-US" sz="1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upper tail is longer than the lower tail, the skewness score is </a:t>
            </a:r>
            <a:r>
              <a:rPr lang="en-US" sz="1400" dirty="0">
                <a:highlight>
                  <a:srgbClr val="FFFF00"/>
                </a:highlight>
              </a:rPr>
              <a:t>negative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variable </a:t>
            </a:r>
            <a:r>
              <a:rPr lang="en-US" sz="1400" dirty="0" err="1">
                <a:solidFill>
                  <a:srgbClr val="0070C0"/>
                </a:solidFill>
              </a:rPr>
              <a:t>alkphos</a:t>
            </a:r>
            <a:r>
              <a:rPr lang="en-US" sz="1400" dirty="0"/>
              <a:t> in the plot on the left has a </a:t>
            </a:r>
            <a:r>
              <a:rPr lang="en-US" sz="1400" dirty="0">
                <a:solidFill>
                  <a:srgbClr val="0070C0"/>
                </a:solidFill>
              </a:rPr>
              <a:t>positive skewness </a:t>
            </a:r>
            <a:r>
              <a:rPr lang="en-US" sz="1400" dirty="0"/>
              <a:t>value of 0.763, indicating that the majority of observations are to the </a:t>
            </a:r>
            <a:r>
              <a:rPr lang="en-US" sz="1400" dirty="0">
                <a:highlight>
                  <a:srgbClr val="FFFF00"/>
                </a:highlight>
              </a:rPr>
              <a:t>left of the mean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whereas the negative skewness value for the variable </a:t>
            </a:r>
            <a:r>
              <a:rPr lang="en-US" sz="1400" dirty="0">
                <a:solidFill>
                  <a:srgbClr val="0070C0"/>
                </a:solidFill>
              </a:rPr>
              <a:t>mcv</a:t>
            </a:r>
            <a:r>
              <a:rPr lang="en-US" sz="1400" dirty="0"/>
              <a:t> in the plot on the right indicates that the majority are to the </a:t>
            </a:r>
            <a:r>
              <a:rPr lang="en-US" sz="1400" dirty="0">
                <a:highlight>
                  <a:srgbClr val="FFFF00"/>
                </a:highlight>
              </a:rPr>
              <a:t>right of the mean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6B88-F57B-45F7-B4EF-FDBC3C5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FDED2-2967-4A89-9B61-1AA3A3497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557E-EBEB-4A9B-96BC-37328F040E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82A7C-E6BD-48D7-B574-31AF0CDDF26A}"/>
              </a:ext>
            </a:extLst>
          </p:cNvPr>
          <p:cNvSpPr/>
          <p:nvPr/>
        </p:nvSpPr>
        <p:spPr>
          <a:xfrm>
            <a:off x="89647" y="891540"/>
            <a:ext cx="8919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Central Tendency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Distribution of the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Confidence Intervals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Hypothesis Tests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8518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790F-6CC0-4925-A41C-7B181A06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when is the skewness too much?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E85E9-725E-43D9-8548-48ABE760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4EC3-308D-4537-A27F-E98791E9EA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32CCC-766E-4242-AAB3-E101BB809B38}"/>
              </a:ext>
            </a:extLst>
          </p:cNvPr>
          <p:cNvSpPr/>
          <p:nvPr/>
        </p:nvSpPr>
        <p:spPr>
          <a:xfrm>
            <a:off x="97971" y="891540"/>
            <a:ext cx="7713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rule of thumb seems to be: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skewness is between -0.5 and 0.5, the data are fairly symmetrical.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skewness is between -1 and -0.5(negatively skewed) or between 0.5 and 1(positively skewed), the data are moderately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skewness is less than -1(negatively skewed) or greater than 1(positively skewed), the data are highly skewed.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9102B567-9048-428F-A25F-F4E80CDFBFE3}"/>
              </a:ext>
            </a:extLst>
          </p:cNvPr>
          <p:cNvSpPr/>
          <p:nvPr/>
        </p:nvSpPr>
        <p:spPr>
          <a:xfrm>
            <a:off x="3226525" y="3031696"/>
            <a:ext cx="5819503" cy="1822269"/>
          </a:xfrm>
          <a:prstGeom prst="accentBorderCallout1">
            <a:avLst>
              <a:gd name="adj1" fmla="val 18033"/>
              <a:gd name="adj2" fmla="val -2272"/>
              <a:gd name="adj3" fmla="val 19219"/>
              <a:gd name="adj4" fmla="val -39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Suppose we have house values ranging from $100k to $1,000,000 with the average being $500,000.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peak of the distribution was </a:t>
            </a:r>
            <a:r>
              <a:rPr lang="en-US" sz="1200" dirty="0">
                <a:highlight>
                  <a:srgbClr val="FFFF00"/>
                </a:highlight>
              </a:rPr>
              <a:t>left of the average value</a:t>
            </a:r>
            <a:r>
              <a:rPr lang="en-US" sz="1200" dirty="0"/>
              <a:t>, portraying a </a:t>
            </a:r>
            <a:r>
              <a:rPr lang="en-US" sz="1200" i="1" dirty="0">
                <a:solidFill>
                  <a:srgbClr val="0070C0"/>
                </a:solidFill>
              </a:rPr>
              <a:t>positive skewness</a:t>
            </a:r>
            <a:r>
              <a:rPr lang="en-US" sz="1200" dirty="0"/>
              <a:t>. - means many houses being sold for less than the average value, i.e. $500k.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peak of the distributed data was </a:t>
            </a:r>
            <a:r>
              <a:rPr lang="en-US" sz="1200" dirty="0">
                <a:highlight>
                  <a:srgbClr val="FFFF00"/>
                </a:highlight>
              </a:rPr>
              <a:t>right of the average value</a:t>
            </a:r>
            <a:r>
              <a:rPr lang="en-US" sz="1200" dirty="0"/>
              <a:t>, that would mean a </a:t>
            </a:r>
            <a:r>
              <a:rPr lang="en-US" sz="1200" i="1" dirty="0">
                <a:solidFill>
                  <a:srgbClr val="0070C0"/>
                </a:solidFill>
              </a:rPr>
              <a:t>negative skew</a:t>
            </a:r>
            <a:r>
              <a:rPr lang="en-US" sz="1200" i="1" dirty="0"/>
              <a:t>. </a:t>
            </a:r>
            <a:r>
              <a:rPr lang="en-US" sz="1200" dirty="0"/>
              <a:t>means that the houses being sold for more than the average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9C95C-71FA-4EE1-9222-04F03BCC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3216056"/>
            <a:ext cx="2070042" cy="1551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CD6612-5D1B-4676-AA5B-55A25BC221C2}"/>
              </a:ext>
            </a:extLst>
          </p:cNvPr>
          <p:cNvSpPr/>
          <p:nvPr/>
        </p:nvSpPr>
        <p:spPr>
          <a:xfrm>
            <a:off x="70040" y="4607744"/>
            <a:ext cx="21259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Symmetrical Dataset with Skewness = 0</a:t>
            </a:r>
          </a:p>
        </p:txBody>
      </p:sp>
    </p:spTree>
    <p:extLst>
      <p:ext uri="{BB962C8B-B14F-4D97-AF65-F5344CB8AC3E}">
        <p14:creationId xmlns:p14="http://schemas.microsoft.com/office/powerpoint/2010/main" val="405547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6BD9-5B21-4F6C-A715-EA5088D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peak of the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EA80A-37B9-4577-9BD1-CB47DE1D5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178E-8C39-4330-AB16-237A68849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B6D55-BC95-4FCB-8CE4-4A0C10A1BBCC}"/>
              </a:ext>
            </a:extLst>
          </p:cNvPr>
          <p:cNvSpPr/>
          <p:nvPr/>
        </p:nvSpPr>
        <p:spPr>
          <a:xfrm>
            <a:off x="111033" y="891540"/>
            <a:ext cx="89284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 to the symmetry of the distribution,  the type of </a:t>
            </a:r>
            <a:r>
              <a:rPr lang="en-US" sz="1600" dirty="0">
                <a:highlight>
                  <a:srgbClr val="FFFF00"/>
                </a:highlight>
              </a:rPr>
              <a:t>peak of the distribution </a:t>
            </a:r>
            <a:r>
              <a:rPr lang="en-US" sz="1600" dirty="0"/>
              <a:t>has should be considered and it can be characterized by a measurement called </a:t>
            </a:r>
            <a:r>
              <a:rPr lang="en-US" sz="1600" dirty="0">
                <a:solidFill>
                  <a:srgbClr val="0070C0"/>
                </a:solidFill>
              </a:rPr>
              <a:t>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with a </a:t>
            </a:r>
            <a:r>
              <a:rPr lang="en-US" sz="1600" dirty="0">
                <a:highlight>
                  <a:srgbClr val="FFFF00"/>
                </a:highlight>
              </a:rPr>
              <a:t>pronounced peak </a:t>
            </a:r>
            <a:r>
              <a:rPr lang="en-US" sz="1600" dirty="0"/>
              <a:t>near the mean have a </a:t>
            </a:r>
            <a:r>
              <a:rPr lang="en-US" sz="1600" dirty="0">
                <a:highlight>
                  <a:srgbClr val="FFFF00"/>
                </a:highlight>
              </a:rPr>
              <a:t>high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kurtosis </a:t>
            </a:r>
            <a:r>
              <a:rPr lang="en-US" sz="16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with a </a:t>
            </a:r>
            <a:r>
              <a:rPr lang="en-US" sz="1600" dirty="0">
                <a:highlight>
                  <a:srgbClr val="FFFF00"/>
                </a:highlight>
              </a:rPr>
              <a:t>flat peak </a:t>
            </a:r>
            <a:r>
              <a:rPr lang="en-US" sz="1600" dirty="0"/>
              <a:t>have a </a:t>
            </a:r>
            <a:r>
              <a:rPr lang="en-US" sz="1600" dirty="0">
                <a:highlight>
                  <a:srgbClr val="FFFF00"/>
                </a:highlight>
              </a:rPr>
              <a:t>low</a:t>
            </a:r>
            <a:r>
              <a:rPr lang="en-US" sz="1600" dirty="0"/>
              <a:t> kurtosis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C4BD6-E398-48BE-A58C-C40C2222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3" y="1535808"/>
            <a:ext cx="5127173" cy="865899"/>
          </a:xfrm>
          <a:prstGeom prst="rect">
            <a:avLst/>
          </a:prstGeom>
        </p:spPr>
      </p:pic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E151DFA0-6C8A-401E-B614-E1BD903EB2D0}"/>
              </a:ext>
            </a:extLst>
          </p:cNvPr>
          <p:cNvSpPr/>
          <p:nvPr/>
        </p:nvSpPr>
        <p:spPr>
          <a:xfrm>
            <a:off x="4905103" y="3017520"/>
            <a:ext cx="4134393" cy="1565276"/>
          </a:xfrm>
          <a:prstGeom prst="accentBorderCallout1">
            <a:avLst>
              <a:gd name="adj1" fmla="val 18750"/>
              <a:gd name="adj2" fmla="val -8333"/>
              <a:gd name="adj3" fmla="val -4753"/>
              <a:gd name="adj4" fmla="val -782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Values for </a:t>
            </a:r>
            <a:r>
              <a:rPr lang="en-US" sz="1200" dirty="0">
                <a:solidFill>
                  <a:srgbClr val="0070C0"/>
                </a:solidFill>
              </a:rPr>
              <a:t>skewness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0070C0"/>
                </a:solidFill>
              </a:rPr>
              <a:t>kurtosis</a:t>
            </a:r>
            <a:r>
              <a:rPr lang="en-US" sz="1200" dirty="0"/>
              <a:t> close to 0 indicate that the shape of a frequency distribution for a variable approximates a </a:t>
            </a:r>
            <a:r>
              <a:rPr lang="en-US" sz="1200" dirty="0">
                <a:solidFill>
                  <a:srgbClr val="0070C0"/>
                </a:solidFill>
              </a:rPr>
              <a:t>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Kurtosis for a normal distribution is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Kurtosis </a:t>
            </a:r>
            <a:r>
              <a:rPr lang="en-US" sz="1200" dirty="0">
                <a:highlight>
                  <a:srgbClr val="FFFF00"/>
                </a:highlight>
              </a:rPr>
              <a:t>higher</a:t>
            </a:r>
            <a:r>
              <a:rPr lang="en-US" sz="1200" dirty="0"/>
              <a:t> than 3 indicates that the shape is </a:t>
            </a:r>
            <a:r>
              <a:rPr lang="en-US" sz="1200" dirty="0">
                <a:highlight>
                  <a:srgbClr val="FFFF00"/>
                </a:highlight>
              </a:rPr>
              <a:t>thinner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kurtosis </a:t>
            </a:r>
            <a:r>
              <a:rPr lang="en-US" sz="1200" dirty="0">
                <a:highlight>
                  <a:srgbClr val="FFFF00"/>
                </a:highlight>
              </a:rPr>
              <a:t>lower</a:t>
            </a:r>
            <a:r>
              <a:rPr lang="en-US" sz="1200" dirty="0"/>
              <a:t> than 3 indicates that the shape is </a:t>
            </a:r>
            <a:r>
              <a:rPr lang="en-US" sz="1200" dirty="0">
                <a:highlight>
                  <a:srgbClr val="FFFF00"/>
                </a:highlight>
              </a:rPr>
              <a:t>flatter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C60B1-7B44-4283-8C8C-A612EE3A835E}"/>
              </a:ext>
            </a:extLst>
          </p:cNvPr>
          <p:cNvSpPr/>
          <p:nvPr/>
        </p:nvSpPr>
        <p:spPr>
          <a:xfrm>
            <a:off x="104504" y="32081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Kurtosis is important because it may indicate problems with the data, even when the distribution is symmetric.</a:t>
            </a:r>
          </a:p>
        </p:txBody>
      </p:sp>
    </p:spTree>
    <p:extLst>
      <p:ext uri="{BB962C8B-B14F-4D97-AF65-F5344CB8AC3E}">
        <p14:creationId xmlns:p14="http://schemas.microsoft.com/office/powerpoint/2010/main" val="90534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5CC-FD82-414C-A936-378A249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(normalized value)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B9257-C9B2-4409-9094-21E0ABB99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2BFF-1E1D-4673-ADF9-687459BE4C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3569-7B2B-4D50-ACD0-D8AF52631018}"/>
              </a:ext>
            </a:extLst>
          </p:cNvPr>
          <p:cNvSpPr/>
          <p:nvPr/>
        </p:nvSpPr>
        <p:spPr>
          <a:xfrm>
            <a:off x="130628" y="891540"/>
            <a:ext cx="88435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Z-score : for each data element that represents the number of </a:t>
            </a:r>
            <a:r>
              <a:rPr lang="en-US" sz="1600" dirty="0">
                <a:solidFill>
                  <a:srgbClr val="0070C0"/>
                </a:solidFill>
              </a:rPr>
              <a:t>standard deviations </a:t>
            </a:r>
            <a:r>
              <a:rPr lang="en-US" sz="1600" dirty="0"/>
              <a:t>that element’s value is from the </a:t>
            </a:r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z-score of 0 indicates that a data element’s value is the same as the mean,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elements with z-scores </a:t>
            </a:r>
            <a:r>
              <a:rPr lang="en-US" sz="1600" dirty="0">
                <a:highlight>
                  <a:srgbClr val="FFFF00"/>
                </a:highlight>
              </a:rPr>
              <a:t>greater than 0 </a:t>
            </a:r>
            <a:r>
              <a:rPr lang="en-US" sz="1600" dirty="0"/>
              <a:t>have values greater than the mean,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elements with z-scores </a:t>
            </a:r>
            <a:r>
              <a:rPr lang="en-US" sz="1600" dirty="0">
                <a:highlight>
                  <a:srgbClr val="FFFF00"/>
                </a:highlight>
              </a:rPr>
              <a:t>less than 0 </a:t>
            </a:r>
            <a:r>
              <a:rPr lang="en-US" sz="1600" dirty="0"/>
              <a:t>have values less than the 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magnitude of the z-score reflects the number of standard deviations that value is from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This calculation can be useful for comparing variables measured on different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8DCCA-EB2E-4774-9966-59E488C6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2" y="1569629"/>
            <a:ext cx="1327815" cy="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8777-EF58-4251-BC81-A68EE6F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04F83-B0CF-4E04-8347-1F2A4E2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B109-B1D0-43EC-85B1-25CAC28D4E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B0DA7-0BEC-4B80-BDA4-AA6A0183EE2C}"/>
              </a:ext>
            </a:extLst>
          </p:cNvPr>
          <p:cNvSpPr/>
          <p:nvPr/>
        </p:nvSpPr>
        <p:spPr>
          <a:xfrm>
            <a:off x="104502" y="883647"/>
            <a:ext cx="89023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far we saw summarizing information on a set of </a:t>
            </a:r>
            <a:r>
              <a:rPr lang="en-US" sz="1600" dirty="0">
                <a:highlight>
                  <a:srgbClr val="FFFF00"/>
                </a:highlight>
              </a:rPr>
              <a:t>randomly collected observations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summary information is usually referred to as </a:t>
            </a:r>
            <a:r>
              <a:rPr lang="en-US" sz="1600" dirty="0">
                <a:solidFill>
                  <a:srgbClr val="0070C0"/>
                </a:solidFill>
              </a:rPr>
              <a:t>statistics</a:t>
            </a:r>
            <a:r>
              <a:rPr lang="en-US" sz="1600" dirty="0"/>
              <a:t> as they summarize only a collection of observations that is a subset of a larger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derived from a sample of observations can only be an </a:t>
            </a:r>
            <a:r>
              <a:rPr lang="en-US" sz="1600" dirty="0">
                <a:highlight>
                  <a:srgbClr val="FFFF00"/>
                </a:highlight>
              </a:rPr>
              <a:t>approximation</a:t>
            </a:r>
            <a:r>
              <a:rPr lang="en-US" sz="1600" dirty="0"/>
              <a:t> of the entire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make a </a:t>
            </a:r>
            <a:r>
              <a:rPr lang="en-US" sz="1600" dirty="0">
                <a:highlight>
                  <a:srgbClr val="FFFF00"/>
                </a:highlight>
              </a:rPr>
              <a:t>definitive statement about an entire population</a:t>
            </a:r>
            <a:r>
              <a:rPr lang="en-US" sz="1600" dirty="0"/>
              <a:t>, every member of that population would need to be measured.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possible, however, to make estimates about a population by using </a:t>
            </a:r>
            <a:r>
              <a:rPr lang="en-US" sz="1600" dirty="0">
                <a:solidFill>
                  <a:srgbClr val="0070C0"/>
                </a:solidFill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710183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47D0-A3B8-4425-B4DD-41EBA84B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3C571-E0B9-46E0-8A3A-3B041A91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2718-1204-428F-AEE2-8976913C4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C8882-53D5-4156-BC42-1F46A4D9A274}"/>
              </a:ext>
            </a:extLst>
          </p:cNvPr>
          <p:cNvSpPr/>
          <p:nvPr/>
        </p:nvSpPr>
        <p:spPr>
          <a:xfrm>
            <a:off x="98612" y="981439"/>
            <a:ext cx="88929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distributions - how a statistic, such as the mean or mode, calculated from a </a:t>
            </a:r>
            <a:r>
              <a:rPr lang="en-US" sz="1600" dirty="0">
                <a:highlight>
                  <a:srgbClr val="FFFF00"/>
                </a:highlight>
              </a:rPr>
              <a:t>single sample </a:t>
            </a:r>
            <a:r>
              <a:rPr lang="en-US" sz="1600" dirty="0"/>
              <a:t>can reliably be used to infer a </a:t>
            </a:r>
            <a:r>
              <a:rPr lang="en-US" sz="1600" dirty="0">
                <a:highlight>
                  <a:srgbClr val="FFFF00"/>
                </a:highlight>
              </a:rPr>
              <a:t>corresponding value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E,g</a:t>
            </a:r>
            <a:r>
              <a:rPr lang="en-US" sz="1600" dirty="0"/>
              <a:t>, - statistic </a:t>
            </a:r>
            <a:r>
              <a:rPr lang="en-US" sz="1600" i="1" dirty="0">
                <a:solidFill>
                  <a:srgbClr val="0070C0"/>
                </a:solidFill>
              </a:rPr>
              <a:t>mean</a:t>
            </a:r>
            <a:r>
              <a:rPr lang="en-US" sz="1600" i="1" dirty="0"/>
              <a:t> </a:t>
            </a:r>
            <a:r>
              <a:rPr lang="en-US" sz="1600" dirty="0"/>
              <a:t>for the weight of males is 70kgs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Another random sample with the same number of observations - means of the two samples would be close but not identical.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random samples of equal size and calculate the mean value from each sample, we would begin to form a </a:t>
            </a:r>
            <a:r>
              <a:rPr lang="en-US" sz="1600" dirty="0">
                <a:solidFill>
                  <a:srgbClr val="0070C0"/>
                </a:solidFill>
              </a:rPr>
              <a:t>frequency distribution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infinitely many samples of equal size and plot on a graph the value of the mean calculated from each sample, it would produce a </a:t>
            </a:r>
            <a:r>
              <a:rPr lang="en-US" sz="1600" dirty="0">
                <a:solidFill>
                  <a:srgbClr val="0070C0"/>
                </a:solidFill>
              </a:rPr>
              <a:t>normal frequency distribution - sampling distribution of the mean</a:t>
            </a:r>
            <a:endParaRPr lang="en-US" sz="16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2004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2A0-EE51-4DE7-961A-E96135E8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66070-5477-44F1-903C-886C0D84D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A45A-3BAE-4EA2-B0F0-E9073E5096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EE33A-1651-4D12-9C0B-98D663998814}"/>
              </a:ext>
            </a:extLst>
          </p:cNvPr>
          <p:cNvSpPr/>
          <p:nvPr/>
        </p:nvSpPr>
        <p:spPr>
          <a:xfrm>
            <a:off x="98612" y="990404"/>
            <a:ext cx="896470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Just as the distributions for a statistical variable have a </a:t>
            </a:r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 and a </a:t>
            </a:r>
            <a:r>
              <a:rPr lang="en-US" sz="1600" dirty="0">
                <a:solidFill>
                  <a:srgbClr val="0070C0"/>
                </a:solidFill>
              </a:rPr>
              <a:t>standard deviation</a:t>
            </a:r>
            <a:r>
              <a:rPr lang="en-US" sz="1600" dirty="0"/>
              <a:t>, so also does the </a:t>
            </a:r>
            <a:r>
              <a:rPr lang="en-US" sz="1600" dirty="0">
                <a:solidFill>
                  <a:srgbClr val="0070C0"/>
                </a:solidFill>
              </a:rPr>
              <a:t>sampling distribution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mean of a sampling distribution </a:t>
            </a:r>
            <a:r>
              <a:rPr lang="en-US" sz="1600" dirty="0"/>
              <a:t>is called the </a:t>
            </a:r>
            <a:r>
              <a:rPr lang="en-US" sz="1600" dirty="0">
                <a:solidFill>
                  <a:srgbClr val="0070C0"/>
                </a:solidFill>
              </a:rPr>
              <a:t>expected value of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 deviation of the sampling distribution is called </a:t>
            </a:r>
            <a:r>
              <a:rPr lang="en-US" sz="1600" dirty="0">
                <a:solidFill>
                  <a:srgbClr val="0070C0"/>
                </a:solidFill>
              </a:rPr>
              <a:t>the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size of at least </a:t>
            </a:r>
            <a:r>
              <a:rPr lang="en-US" sz="1600" dirty="0">
                <a:solidFill>
                  <a:srgbClr val="0070C0"/>
                </a:solidFill>
              </a:rPr>
              <a:t>30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2CD70-6DD8-4402-9DAE-DDFEC774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1071"/>
            <a:ext cx="6819900" cy="962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A373-6076-4360-9156-F3AE8D5005F1}"/>
              </a:ext>
            </a:extLst>
          </p:cNvPr>
          <p:cNvSpPr/>
          <p:nvPr/>
        </p:nvSpPr>
        <p:spPr>
          <a:xfrm>
            <a:off x="88527" y="4035265"/>
            <a:ext cx="7853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0070C0"/>
                </a:solidFill>
              </a:rPr>
              <a:t>standard deviation </a:t>
            </a:r>
            <a:r>
              <a:rPr lang="en-US" sz="1600" dirty="0"/>
              <a:t>of a sample and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n</a:t>
            </a:r>
            <a:r>
              <a:rPr lang="en-US" sz="1600" dirty="0"/>
              <a:t> is the number of observations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694886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3E03-00CF-4A45-A7F0-80F6E3F0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918E6-AF5A-4676-B803-5F056D63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351D-6AEB-43F3-84A1-39A9154A46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66750-6674-4F23-AB75-6C88F9846BAE}"/>
              </a:ext>
            </a:extLst>
          </p:cNvPr>
          <p:cNvSpPr/>
          <p:nvPr/>
        </p:nvSpPr>
        <p:spPr>
          <a:xfrm>
            <a:off x="98611" y="954545"/>
            <a:ext cx="45729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Confidence intervals </a:t>
            </a:r>
            <a:r>
              <a:rPr lang="en-US" sz="1600" dirty="0"/>
              <a:t>are often based on a </a:t>
            </a:r>
            <a:r>
              <a:rPr lang="en-US" sz="1600" dirty="0">
                <a:highlight>
                  <a:srgbClr val="FFFF00"/>
                </a:highlight>
              </a:rPr>
              <a:t>95% confidence level</a:t>
            </a:r>
            <a:r>
              <a:rPr lang="en-US" sz="1600" dirty="0"/>
              <a:t>, but sometimes a more stringent 99% confidence level or less stringent 90% level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Interpretation</a:t>
            </a:r>
            <a:r>
              <a:rPr lang="en-US" sz="1600" dirty="0"/>
              <a:t> - on average, the </a:t>
            </a:r>
            <a:r>
              <a:rPr lang="en-US" sz="1600" dirty="0">
                <a:highlight>
                  <a:srgbClr val="FFFF00"/>
                </a:highlight>
              </a:rPr>
              <a:t>correct population value </a:t>
            </a:r>
            <a:r>
              <a:rPr lang="en-US" sz="1600" dirty="0"/>
              <a:t>will be found within the derived </a:t>
            </a:r>
            <a:r>
              <a:rPr lang="en-US" sz="1600" dirty="0">
                <a:solidFill>
                  <a:srgbClr val="0070C0"/>
                </a:solidFill>
              </a:rPr>
              <a:t>confidence interval </a:t>
            </a:r>
            <a:r>
              <a:rPr lang="en-US" sz="1600" dirty="0"/>
              <a:t>95 times out of every 100 samples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confidence interval = 100 × (1 − 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</a:t>
            </a:r>
            <a:r>
              <a:rPr lang="en-US" sz="1600" dirty="0">
                <a:highlight>
                  <a:srgbClr val="FFFF00"/>
                </a:highlight>
              </a:rPr>
              <a:t>90% confidence level </a:t>
            </a:r>
            <a:r>
              <a:rPr lang="en-US" sz="1600" dirty="0"/>
              <a:t>alpha is 0.1; for a 95% confidence level alpha is 0.05; for a 99% confidence level 𝛼 is 0.01;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E712E-E414-4B1B-9DB7-B5AC4F59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65" y="1011284"/>
            <a:ext cx="4419624" cy="22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0DF-4472-4CC6-A8EB-3E55BF7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A9E1B-6478-46C8-833F-0FFBF0B60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4FE2-1567-4870-B8B1-56FDFCB73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A8118-6C80-4BCB-9C72-5927B78E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" y="982489"/>
            <a:ext cx="1743465" cy="78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2656B8-2988-4A7C-9E7F-A6C35E530323}"/>
              </a:ext>
            </a:extLst>
          </p:cNvPr>
          <p:cNvSpPr/>
          <p:nvPr/>
        </p:nvSpPr>
        <p:spPr>
          <a:xfrm>
            <a:off x="57715" y="1920056"/>
            <a:ext cx="27216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̄x is the mean value,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 is the standard deviation,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n is the number of observations in the sample.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 for z</a:t>
            </a:r>
            <a:r>
              <a:rPr lang="en-US" sz="1600" baseline="-25000" dirty="0"/>
              <a:t>𝛼∕2</a:t>
            </a:r>
            <a:r>
              <a:rPr lang="en-US" sz="1600" dirty="0"/>
              <a:t> is based on the area to the right of a standard z-distribution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EE4D5-CE50-4511-B828-9C8FEA82FF14}"/>
              </a:ext>
            </a:extLst>
          </p:cNvPr>
          <p:cNvSpPr/>
          <p:nvPr/>
        </p:nvSpPr>
        <p:spPr>
          <a:xfrm>
            <a:off x="3117042" y="1051786"/>
            <a:ext cx="5891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E.X - the fuel efficiency of 100 specific cars is measured and a</a:t>
            </a:r>
          </a:p>
          <a:p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 value of 30.35 kmpl is calculated with a </a:t>
            </a:r>
            <a:r>
              <a:rPr lang="en-US" sz="1600" dirty="0">
                <a:solidFill>
                  <a:srgbClr val="0070C0"/>
                </a:solidFill>
              </a:rPr>
              <a:t>standard deviation</a:t>
            </a:r>
            <a:r>
              <a:rPr lang="en-US" sz="1600" dirty="0"/>
              <a:t> of 2.01. </a:t>
            </a:r>
          </a:p>
          <a:p>
            <a:endParaRPr lang="en-US" sz="1600" dirty="0"/>
          </a:p>
          <a:p>
            <a:r>
              <a:rPr lang="en-US" sz="1600" dirty="0"/>
              <a:t>Using an alpha value of 0.05 (which translates into a z</a:t>
            </a:r>
            <a:r>
              <a:rPr lang="en-US" sz="1600" baseline="-25000" dirty="0"/>
              <a:t>𝛼∕2</a:t>
            </a:r>
            <a:r>
              <a:rPr lang="en-US" sz="1600" dirty="0"/>
              <a:t> value of 1.96)</a:t>
            </a:r>
          </a:p>
          <a:p>
            <a:endParaRPr lang="en-US" sz="1600" dirty="0"/>
          </a:p>
          <a:p>
            <a:r>
              <a:rPr lang="en-US" sz="1600" dirty="0"/>
              <a:t>Hence, the </a:t>
            </a:r>
            <a:r>
              <a:rPr lang="en-US" sz="1600" dirty="0">
                <a:solidFill>
                  <a:srgbClr val="0070C0"/>
                </a:solidFill>
              </a:rPr>
              <a:t>confidence interval </a:t>
            </a:r>
            <a:r>
              <a:rPr lang="en-US" sz="1600" dirty="0"/>
              <a:t>for the average fuel efficiency is 30.35 ± 0.393 or between 29.957 and 30.743</a:t>
            </a:r>
          </a:p>
        </p:txBody>
      </p:sp>
    </p:spTree>
    <p:extLst>
      <p:ext uri="{BB962C8B-B14F-4D97-AF65-F5344CB8AC3E}">
        <p14:creationId xmlns:p14="http://schemas.microsoft.com/office/powerpoint/2010/main" val="1418028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7E2-FCF1-400C-93EB-97839EFA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291DB-2327-41FF-A507-F8E7DE42B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9FE-BADD-467E-87D6-4E838435D9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91809-BCED-47C6-B095-ABA4BFD72B38}"/>
              </a:ext>
            </a:extLst>
          </p:cNvPr>
          <p:cNvSpPr/>
          <p:nvPr/>
        </p:nvSpPr>
        <p:spPr>
          <a:xfrm>
            <a:off x="95061" y="891540"/>
            <a:ext cx="86958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Ex:  The Scenario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company manufacturing hair care products claims that the average amount of shampoo within the bottles is 200 </a:t>
            </a:r>
            <a:r>
              <a:rPr lang="en-US" sz="1600" dirty="0" err="1"/>
              <a:t>mL.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To test this hypothesis, the company collects a random sample of 100 shampoo bottles and precisely measures the contents of the bottle. </a:t>
            </a:r>
          </a:p>
          <a:p>
            <a:endParaRPr lang="en-US" sz="1600" dirty="0"/>
          </a:p>
          <a:p>
            <a:r>
              <a:rPr lang="en-US" sz="1600" dirty="0"/>
              <a:t>If it is inferred from the sample that the average amount of shampoo in each bottle is </a:t>
            </a:r>
            <a:r>
              <a:rPr lang="en-US" sz="1600" dirty="0">
                <a:highlight>
                  <a:srgbClr val="FFFF00"/>
                </a:highlight>
              </a:rPr>
              <a:t>not 200 mL </a:t>
            </a:r>
            <a:r>
              <a:rPr lang="en-US" sz="1600" dirty="0"/>
              <a:t>then a decision may be made to stop production and rectify the manufacturing problem.</a:t>
            </a:r>
          </a:p>
        </p:txBody>
      </p:sp>
    </p:spTree>
    <p:extLst>
      <p:ext uri="{BB962C8B-B14F-4D97-AF65-F5344CB8AC3E}">
        <p14:creationId xmlns:p14="http://schemas.microsoft.com/office/powerpoint/2010/main" val="3649174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56D2-4F25-440A-B2EA-479A366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the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A8D94-8A09-46F6-9B3C-2B5154EFF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00EE-6BEB-4CBA-920B-102D759463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0A8EA-9ADF-44D7-A0A2-C31AC7C99471}"/>
              </a:ext>
            </a:extLst>
          </p:cNvPr>
          <p:cNvSpPr/>
          <p:nvPr/>
        </p:nvSpPr>
        <p:spPr>
          <a:xfrm>
            <a:off x="104114" y="1002089"/>
            <a:ext cx="8641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hypothesis </a:t>
            </a:r>
            <a:r>
              <a:rPr lang="en-US" sz="1600" dirty="0"/>
              <a:t>:  the average volume of shampoo in a bottle is 200 </a:t>
            </a:r>
            <a:r>
              <a:rPr lang="en-US" sz="1600" dirty="0" err="1"/>
              <a:t>mL.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alternative hypothesis : </a:t>
            </a:r>
            <a:r>
              <a:rPr lang="en-US" sz="1600" dirty="0"/>
              <a:t>(H</a:t>
            </a:r>
            <a:r>
              <a:rPr lang="en-US" sz="1600" baseline="-25000" dirty="0"/>
              <a:t>a</a:t>
            </a:r>
            <a:r>
              <a:rPr lang="en-US" sz="1600" dirty="0"/>
              <a:t>) is that they differ or, stated in a way that can be measured, that the average is not equal to 200 </a:t>
            </a:r>
            <a:r>
              <a:rPr lang="en-US" sz="1600" dirty="0" err="1"/>
              <a:t>mL.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For this example, the null hypothesis and alternative hypothesis would be shown as</a:t>
            </a:r>
          </a:p>
          <a:p>
            <a:endParaRPr lang="en-US" sz="1600" dirty="0"/>
          </a:p>
          <a:p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 : 𝜇 = 200</a:t>
            </a:r>
          </a:p>
          <a:p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 : 𝜇 ≠ 200</a:t>
            </a:r>
          </a:p>
        </p:txBody>
      </p:sp>
    </p:spTree>
    <p:extLst>
      <p:ext uri="{BB962C8B-B14F-4D97-AF65-F5344CB8AC3E}">
        <p14:creationId xmlns:p14="http://schemas.microsoft.com/office/powerpoint/2010/main" val="353423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6B1-5165-4E94-8CD3-F0EB62A7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FCADF-5212-4112-A57A-33745BF7F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4CA6-5E71-4095-9D3C-44852D17C6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C268-B759-4912-8F67-EFC935DD46D5}"/>
              </a:ext>
            </a:extLst>
          </p:cNvPr>
          <p:cNvSpPr/>
          <p:nvPr/>
        </p:nvSpPr>
        <p:spPr>
          <a:xfrm>
            <a:off x="65314" y="89154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 used to characterize the </a:t>
            </a:r>
            <a:r>
              <a:rPr lang="en-US" sz="1600" dirty="0">
                <a:highlight>
                  <a:srgbClr val="FFFF00"/>
                </a:highlight>
              </a:rPr>
              <a:t>center of the set of values </a:t>
            </a:r>
            <a:r>
              <a:rPr lang="en-US" sz="1600" dirty="0"/>
              <a:t>it contains.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descriptive statistical approaches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median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315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BD4-555C-4A44-86CC-A64806D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1D963-470C-4E7C-8A2D-BC802218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3F54-6A22-4809-A042-C95A0F2FBF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FC9F4-085C-4BE3-967F-E076150C95BD}"/>
              </a:ext>
            </a:extLst>
          </p:cNvPr>
          <p:cNvSpPr/>
          <p:nvPr/>
        </p:nvSpPr>
        <p:spPr>
          <a:xfrm>
            <a:off x="95061" y="891540"/>
            <a:ext cx="89765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hypothesis will be tested using the sample data collected to determine whether the </a:t>
            </a:r>
            <a:r>
              <a:rPr lang="en-US" sz="1600" dirty="0">
                <a:solidFill>
                  <a:srgbClr val="0070C0"/>
                </a:solidFill>
              </a:rPr>
              <a:t>mean value </a:t>
            </a:r>
            <a:r>
              <a:rPr lang="en-US" sz="1600" dirty="0"/>
              <a:t>is different enough to warrant </a:t>
            </a:r>
            <a:r>
              <a:rPr lang="en-US" sz="1600" b="1" dirty="0"/>
              <a:t>rejecting the null hypothesis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 of a hypothesis test is either to </a:t>
            </a:r>
            <a:r>
              <a:rPr lang="en-US" sz="1600" dirty="0">
                <a:highlight>
                  <a:srgbClr val="FFFF00"/>
                </a:highlight>
              </a:rPr>
              <a:t>fail to reject or reject </a:t>
            </a:r>
            <a:r>
              <a:rPr lang="en-US" sz="1600" dirty="0"/>
              <a:t>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we are only looking at a sample of the observations - we are not testing every bottle being manufactured – it is </a:t>
            </a:r>
            <a:r>
              <a:rPr lang="en-US" sz="1600" dirty="0">
                <a:highlight>
                  <a:srgbClr val="FFFF00"/>
                </a:highlight>
              </a:rPr>
              <a:t>impossible</a:t>
            </a:r>
            <a:r>
              <a:rPr lang="en-US" sz="1600" dirty="0"/>
              <a:t> to make a statement about the average with total certainty.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Consequently, it is possible to reach an </a:t>
            </a:r>
            <a:r>
              <a:rPr lang="en-US" sz="1600" dirty="0">
                <a:highlight>
                  <a:srgbClr val="FFFF00"/>
                </a:highlight>
              </a:rPr>
              <a:t>incorrect conclusion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categories of errors that can be made.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Type 1 error :  Reject the null hypothesis when, in fact, the null hypothesis is true error);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Type II error :  Accept the null hypothesis when it should be rejected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threshold of probability used to determine a type I error is decided before performing the test, referred to as the </a:t>
            </a:r>
            <a:r>
              <a:rPr lang="en-US" sz="1600" dirty="0">
                <a:solidFill>
                  <a:srgbClr val="0070C0"/>
                </a:solidFill>
              </a:rPr>
              <a:t>level of significance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70C0"/>
                </a:solidFill>
              </a:rPr>
              <a:t>𝛼</a:t>
            </a:r>
          </a:p>
        </p:txBody>
      </p:sp>
    </p:spTree>
    <p:extLst>
      <p:ext uri="{BB962C8B-B14F-4D97-AF65-F5344CB8AC3E}">
        <p14:creationId xmlns:p14="http://schemas.microsoft.com/office/powerpoint/2010/main" val="1035874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D910-A3D6-413D-A9C5-0670F110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level of significance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DFA55-394D-44F9-8415-4BF9BC65A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7CBC-AAE0-49BB-A075-570EA6C8DA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B6B86-8740-4498-A762-01A13415D780}"/>
              </a:ext>
            </a:extLst>
          </p:cNvPr>
          <p:cNvSpPr/>
          <p:nvPr/>
        </p:nvSpPr>
        <p:spPr>
          <a:xfrm>
            <a:off x="86008" y="987455"/>
            <a:ext cx="88497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level of significance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70C0"/>
                </a:solidFill>
              </a:rPr>
              <a:t>𝛼</a:t>
            </a:r>
            <a:r>
              <a:rPr lang="en-US" sz="1600" dirty="0"/>
              <a:t>, is often set to 0.05 (5% chance of a type I error);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more stringent (such as 0.01 or 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 less stringent values (such as 0.1 or 10% chance)</a:t>
            </a:r>
          </a:p>
        </p:txBody>
      </p:sp>
    </p:spTree>
    <p:extLst>
      <p:ext uri="{BB962C8B-B14F-4D97-AF65-F5344CB8AC3E}">
        <p14:creationId xmlns:p14="http://schemas.microsoft.com/office/powerpoint/2010/main" val="415078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59B-2DA1-464E-9086-89BA8890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standardized test statistic 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6FA91-67C7-49D5-AA81-11E9A79B0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B26F-82EE-4C33-A274-F5D558CD0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3352A-3255-488B-B2BE-B656E166D717}"/>
              </a:ext>
            </a:extLst>
          </p:cNvPr>
          <p:cNvSpPr/>
          <p:nvPr/>
        </p:nvSpPr>
        <p:spPr>
          <a:xfrm>
            <a:off x="95060" y="891540"/>
            <a:ext cx="8840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determine whether the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 of the </a:t>
            </a:r>
            <a:r>
              <a:rPr lang="en-US" dirty="0">
                <a:highlight>
                  <a:srgbClr val="FFFF00"/>
                </a:highlight>
              </a:rPr>
              <a:t>sample</a:t>
            </a:r>
            <a:r>
              <a:rPr lang="en-US" dirty="0"/>
              <a:t> data we collected is either meaningfully or trivially different from the </a:t>
            </a:r>
            <a:r>
              <a:rPr lang="en-US" dirty="0">
                <a:highlight>
                  <a:srgbClr val="FFFF00"/>
                </a:highlight>
              </a:rPr>
              <a:t>population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likely that we would find as great a difference from the </a:t>
            </a:r>
            <a:r>
              <a:rPr lang="en-US" dirty="0">
                <a:highlight>
                  <a:srgbClr val="FFFF00"/>
                </a:highlight>
              </a:rPr>
              <a:t>population average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were to collect other random samples of the same size and compare their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 values?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 following formula to calculate the test statistic: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9EE14-57F5-43B6-86ED-46316F5A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96" y="2571750"/>
            <a:ext cx="1600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1D12-5910-406B-BFB0-9E204D9C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51FAB-5645-4692-9C34-39A37D846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453E-11B6-434E-A508-8E4FF61885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6FF94-AD8B-4A53-8DF4-AF11861700B8}"/>
              </a:ext>
            </a:extLst>
          </p:cNvPr>
          <p:cNvSpPr/>
          <p:nvPr/>
        </p:nvSpPr>
        <p:spPr>
          <a:xfrm>
            <a:off x="149382" y="955861"/>
            <a:ext cx="8723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̄x is the calculated </a:t>
            </a:r>
            <a:r>
              <a:rPr lang="en-US" sz="1600" dirty="0">
                <a:solidFill>
                  <a:srgbClr val="0070C0"/>
                </a:solidFill>
              </a:rPr>
              <a:t>mean v</a:t>
            </a:r>
            <a:r>
              <a:rPr lang="en-US" sz="1600" dirty="0"/>
              <a:t>alue of the </a:t>
            </a:r>
            <a:r>
              <a:rPr lang="en-US" sz="1600" dirty="0">
                <a:highlight>
                  <a:srgbClr val="FFFF00"/>
                </a:highlight>
              </a:rPr>
              <a:t>sample</a:t>
            </a:r>
            <a:r>
              <a:rPr lang="en-US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𝜇0 is the </a:t>
            </a:r>
            <a:r>
              <a:rPr lang="en-US" sz="1600" dirty="0">
                <a:highlight>
                  <a:srgbClr val="FFFF00"/>
                </a:highlight>
              </a:rPr>
              <a:t>population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 that is the subject of the hypothesis test,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is the standard deviation of the sample, and n is the number of observations.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denominator is the </a:t>
            </a:r>
            <a:r>
              <a:rPr lang="en-US" sz="1600" dirty="0">
                <a:solidFill>
                  <a:srgbClr val="0070C0"/>
                </a:solidFill>
              </a:rPr>
              <a:t>standard error </a:t>
            </a:r>
            <a:r>
              <a:rPr lang="en-US" sz="1600" dirty="0"/>
              <a:t>of the sampling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shampoo bottle volume measured over the 100 samples (</a:t>
            </a:r>
            <a:r>
              <a:rPr lang="en-US" sz="1600" dirty="0">
                <a:solidFill>
                  <a:srgbClr val="0070C0"/>
                </a:solidFill>
              </a:rPr>
              <a:t>n</a:t>
            </a:r>
            <a:r>
              <a:rPr lang="en-US" sz="1600" dirty="0"/>
              <a:t>) is 199.94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the standard deviation is 0.613 (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2F212-EB8E-40FC-997C-A2A42A6F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6" y="3584612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5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925-0E61-48D4-8E27-81365828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E2C10-5C36-4C19-AD8F-120BB70B4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EDA5-E337-41DC-A1FB-2CAAD04923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C42F7-224E-4C39-BF54-D05D8F8DA487}"/>
              </a:ext>
            </a:extLst>
          </p:cNvPr>
          <p:cNvSpPr/>
          <p:nvPr/>
        </p:nvSpPr>
        <p:spPr>
          <a:xfrm>
            <a:off x="86007" y="961628"/>
            <a:ext cx="89584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Level of significance 𝛼 </a:t>
            </a:r>
            <a:r>
              <a:rPr lang="en-US" sz="1400" dirty="0"/>
              <a:t>= 0.05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a range of values where 95% of all the sample means would lie.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Estimate regions to accept the null hypothesis.  This region has two critical upper and lower bound values C1 and C2.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95% of all sample means lie between these values and 5% lie outside these values (0.025 below C2 and 0.025 above C1)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Reject the null hypothesis if the value of T is outside this range (i.e., greater than C1 or less than C2) or Accept the null hypothesis if it is inside the range.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70917-3687-4F66-A411-F6BFAAC1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" y="3423841"/>
            <a:ext cx="4267112" cy="1360036"/>
          </a:xfrm>
          <a:prstGeom prst="rect">
            <a:avLst/>
          </a:prstGeom>
        </p:spPr>
      </p:pic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82A95171-7F86-4E5E-BDD1-1DB00FB71880}"/>
              </a:ext>
            </a:extLst>
          </p:cNvPr>
          <p:cNvSpPr/>
          <p:nvPr/>
        </p:nvSpPr>
        <p:spPr>
          <a:xfrm>
            <a:off x="4934139" y="3304515"/>
            <a:ext cx="4110273" cy="1378143"/>
          </a:xfrm>
          <a:prstGeom prst="accentBorderCallout1">
            <a:avLst>
              <a:gd name="adj1" fmla="val 18750"/>
              <a:gd name="adj2" fmla="val -8333"/>
              <a:gd name="adj3" fmla="val 20593"/>
              <a:gd name="adj4" fmla="val -50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Since T is −0.979 and is greater than −1.96 and less than +1.96, The null hypothesis stands and conclude that the value is within the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258293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B32-D0B2-4274-8DF3-FB05673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12689-C996-4509-8A6F-465BCCC10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C16B-BEAE-4719-AF7F-FD5B0720E6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663635-3163-4D59-B487-49EC25E8D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83276"/>
              </p:ext>
            </p:extLst>
          </p:nvPr>
        </p:nvGraphicFramePr>
        <p:xfrm>
          <a:off x="171994" y="1016544"/>
          <a:ext cx="8834846" cy="3246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2042035587"/>
                    </a:ext>
                  </a:extLst>
                </a:gridCol>
                <a:gridCol w="3409406">
                  <a:extLst>
                    <a:ext uri="{9D8B030D-6E8A-4147-A177-3AD203B41FA5}">
                      <a16:colId xmlns:a16="http://schemas.microsoft.com/office/drawing/2014/main" val="3313649307"/>
                    </a:ext>
                  </a:extLst>
                </a:gridCol>
              </a:tblGrid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What is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4290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following variable whose values (after being ordered from low to high) are</a:t>
                      </a:r>
                    </a:p>
                    <a:p>
                      <a:r>
                        <a:rPr lang="en-US" dirty="0"/>
                        <a:t>3, 4, 5, 6, 7, 7, 7, 8, 8, 9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 is a useful indication of the central</a:t>
                      </a:r>
                    </a:p>
                    <a:p>
                      <a:r>
                        <a:rPr lang="en-US" dirty="0"/>
                        <a:t>tendency of a variable, since the most frequently occurring value is often</a:t>
                      </a:r>
                    </a:p>
                    <a:p>
                      <a:r>
                        <a:rPr lang="en-US" dirty="0"/>
                        <a:t>toward the center of the variable’s 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8796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The mode would be the value 7 since there are three occurrences of 7</a:t>
                      </a:r>
                    </a:p>
                    <a:p>
                      <a:r>
                        <a:rPr lang="en-US" dirty="0"/>
                        <a:t>(more than any other value).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provides the only measure of central tendency for variables measured</a:t>
                      </a:r>
                    </a:p>
                    <a:p>
                      <a:r>
                        <a:rPr lang="en-US" dirty="0"/>
                        <a:t>on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nominal</a:t>
                      </a:r>
                      <a:r>
                        <a:rPr lang="en-US" dirty="0"/>
                        <a:t> scale;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4345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When there is more than 1 value with the same (and highest) number</a:t>
                      </a:r>
                    </a:p>
                    <a:p>
                      <a:r>
                        <a:rPr lang="en-US" dirty="0"/>
                        <a:t>of occurrences, either all values are reported or a midpoint is selected.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example, for the following values, both 7 and 8 are reported 3 times:</a:t>
                      </a:r>
                    </a:p>
                    <a:p>
                      <a:r>
                        <a:rPr lang="en-US" dirty="0"/>
                        <a:t>3, 4, 5, 6,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7, 7, 7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ighlight>
                            <a:srgbClr val="808000"/>
                          </a:highlight>
                        </a:rPr>
                        <a:t>8, 8, 8</a:t>
                      </a:r>
                      <a:r>
                        <a:rPr lang="en-US" dirty="0"/>
                        <a:t>, 9</a:t>
                      </a:r>
                    </a:p>
                    <a:p>
                      <a:r>
                        <a:rPr lang="en-US" dirty="0"/>
                        <a:t>The mode may be reported as {7, 8} or 7.5.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 can also be calculated for</a:t>
                      </a:r>
                    </a:p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variables measured on the ordinal, interval, and ratio scales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1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B32-D0B2-4274-8DF3-FB05673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12689-C996-4509-8A6F-465BCCC10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C16B-BEAE-4719-AF7F-FD5B0720E6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663635-3163-4D59-B487-49EC25E8D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34465"/>
              </p:ext>
            </p:extLst>
          </p:nvPr>
        </p:nvGraphicFramePr>
        <p:xfrm>
          <a:off x="171994" y="1016544"/>
          <a:ext cx="8834846" cy="3131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2042035587"/>
                    </a:ext>
                  </a:extLst>
                </a:gridCol>
                <a:gridCol w="3409406">
                  <a:extLst>
                    <a:ext uri="{9D8B030D-6E8A-4147-A177-3AD203B41FA5}">
                      <a16:colId xmlns:a16="http://schemas.microsoft.com/office/drawing/2014/main" val="3313649307"/>
                    </a:ext>
                  </a:extLst>
                </a:gridCol>
              </a:tblGrid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What is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4290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The median is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middle value </a:t>
                      </a:r>
                      <a:r>
                        <a:rPr lang="en-US" dirty="0"/>
                        <a:t>of a variable, once it has been sorted from</a:t>
                      </a:r>
                    </a:p>
                    <a:p>
                      <a:r>
                        <a:rPr lang="en-US" dirty="0"/>
                        <a:t>low to high. The following set of values for a variable will be used to</a:t>
                      </a:r>
                    </a:p>
                    <a:p>
                      <a:r>
                        <a:rPr lang="en-US" dirty="0"/>
                        <a:t>illustrate:</a:t>
                      </a:r>
                    </a:p>
                    <a:p>
                      <a:r>
                        <a:rPr lang="en-US" dirty="0"/>
                        <a:t>3, 4, 7, 2, 3, 7, 4, 2, 4, 7, 4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median can be calculated for variables measured on the ordinal, interval, and ratio scales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8796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Before identifying the median, the values must be sorted:</a:t>
                      </a:r>
                    </a:p>
                    <a:p>
                      <a:r>
                        <a:rPr lang="en-US" dirty="0"/>
                        <a:t>2, 2, 3, 3, 4, 4, 4, 4, 7, 7, 7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the best indication of central tendency</a:t>
                      </a:r>
                    </a:p>
                    <a:p>
                      <a:r>
                        <a:rPr lang="en-US" dirty="0"/>
                        <a:t>for variables measured on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ordinal</a:t>
                      </a:r>
                      <a:r>
                        <a:rPr lang="en-US" dirty="0"/>
                        <a:t> scale.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4345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There are 11 values and therefore the sixth value (five values above and</a:t>
                      </a:r>
                    </a:p>
                    <a:p>
                      <a:r>
                        <a:rPr lang="en-US" dirty="0"/>
                        <a:t>five values below) is selected as the median value, which is 4:</a:t>
                      </a:r>
                    </a:p>
                    <a:p>
                      <a:r>
                        <a:rPr lang="en-US" dirty="0"/>
                        <a:t>2, 2, 3, 3, 4,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4,</a:t>
                      </a:r>
                      <a:r>
                        <a:rPr lang="en-US" dirty="0"/>
                        <a:t> 4, 4, 7, 7, 7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good indication of the central value for a variable measured on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interval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ratio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scales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3521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For variables with an even number of values,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average</a:t>
                      </a:r>
                      <a:r>
                        <a:rPr lang="en-US" dirty="0"/>
                        <a:t> of the two</a:t>
                      </a:r>
                    </a:p>
                    <a:p>
                      <a:r>
                        <a:rPr lang="en-US" dirty="0"/>
                        <a:t>values closest to the middle is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unlike the mean, it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will not be distorted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extreme values.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5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B32-D0B2-4274-8DF3-FB05673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12689-C996-4509-8A6F-465BCCC10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C16B-BEAE-4719-AF7F-FD5B0720E6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663635-3163-4D59-B487-49EC25E8D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6341"/>
              </p:ext>
            </p:extLst>
          </p:nvPr>
        </p:nvGraphicFramePr>
        <p:xfrm>
          <a:off x="171994" y="1016544"/>
          <a:ext cx="8834846" cy="2103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2042035587"/>
                    </a:ext>
                  </a:extLst>
                </a:gridCol>
                <a:gridCol w="3409406">
                  <a:extLst>
                    <a:ext uri="{9D8B030D-6E8A-4147-A177-3AD203B41FA5}">
                      <a16:colId xmlns:a16="http://schemas.microsoft.com/office/drawing/2014/main" val="3313649307"/>
                    </a:ext>
                  </a:extLst>
                </a:gridCol>
              </a:tblGrid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What is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4290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defined as the sum of all the values divided by the number of values. For example, for the following set of values:</a:t>
                      </a:r>
                    </a:p>
                    <a:p>
                      <a:r>
                        <a:rPr lang="en-US" dirty="0"/>
                        <a:t>3, 4, 5, 7, 7, 8, 9, 9, 9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continuous</a:t>
                      </a:r>
                      <a:r>
                        <a:rPr lang="en-US" dirty="0"/>
                        <a:t>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8796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r>
                        <a:rPr lang="en-US" dirty="0"/>
                        <a:t>The sum of all nine values is (3 + 4 + 5 + 7 + 7 + 8 + 9 + 9 + 9) or 61.</a:t>
                      </a:r>
                    </a:p>
                    <a:p>
                      <a:r>
                        <a:rPr lang="en-US" dirty="0"/>
                        <a:t>The sum divided by the number of values is 61 ÷ 9 or 6.78.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Affected by noise and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43458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3521"/>
                  </a:ext>
                </a:extLst>
              </a:tr>
              <a:tr h="209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5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E78E-29C7-43E5-AF6B-E433C8D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A0E20-475F-4F82-B2AF-8C51E565A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2AD3-D535-4D5F-AF04-BA7560020C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1490-E18E-4D39-9F21-E8504FDECA13}"/>
              </a:ext>
            </a:extLst>
          </p:cNvPr>
          <p:cNvSpPr/>
          <p:nvPr/>
        </p:nvSpPr>
        <p:spPr>
          <a:xfrm>
            <a:off x="137159" y="891540"/>
            <a:ext cx="88566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central location is a single value that characterizes an individual variable’s data values, it provides no insight into the variation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frequency distribution</a:t>
            </a:r>
            <a:r>
              <a:rPr lang="en-US" sz="1600" dirty="0"/>
              <a:t>, which is based on a simple count of how many times a value occurs, is often a starting point for the analysis of variation.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performed using simple data </a:t>
            </a:r>
            <a:r>
              <a:rPr lang="en-US" sz="1600" dirty="0">
                <a:highlight>
                  <a:srgbClr val="FFFF00"/>
                </a:highlight>
              </a:rPr>
              <a:t>visualizations</a:t>
            </a:r>
            <a:r>
              <a:rPr lang="en-US" sz="1600" dirty="0"/>
              <a:t> and calculated </a:t>
            </a:r>
            <a:r>
              <a:rPr lang="en-US" sz="1600" dirty="0">
                <a:highlight>
                  <a:srgbClr val="FFFF00"/>
                </a:highlight>
              </a:rPr>
              <a:t>metrics</a:t>
            </a:r>
            <a:r>
              <a:rPr lang="en-US" sz="16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A105A-3CE8-42DF-AFEA-AC50182F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26" y="1924609"/>
            <a:ext cx="2842015" cy="28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3FC7-C5F6-415C-A967-E1AE11FE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41591-E163-41AC-8EA5-E299279D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C927-41BD-4D35-966D-962FFD0142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3/15/19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D81DC-6752-4A69-AFCA-9E5ECFBD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923941"/>
            <a:ext cx="9000308" cy="3897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D9C5E-1D9D-4997-B22F-D2CB6E6839E7}"/>
              </a:ext>
            </a:extLst>
          </p:cNvPr>
          <p:cNvSpPr txBox="1"/>
          <p:nvPr/>
        </p:nvSpPr>
        <p:spPr>
          <a:xfrm>
            <a:off x="195941" y="2667612"/>
            <a:ext cx="28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As the values increase, the number of observations in each group remains constant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9AFE8-7806-4448-ABE3-D66095B8AC7A}"/>
              </a:ext>
            </a:extLst>
          </p:cNvPr>
          <p:cNvSpPr txBox="1"/>
          <p:nvPr/>
        </p:nvSpPr>
        <p:spPr>
          <a:xfrm>
            <a:off x="3200399" y="2667612"/>
            <a:ext cx="28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centered around the mean value, symmetrical, BELL shape, </a:t>
            </a:r>
            <a:r>
              <a:rPr lang="en-US" sz="1000" i="1" dirty="0">
                <a:solidFill>
                  <a:srgbClr val="0070C0"/>
                </a:solidFill>
              </a:rPr>
              <a:t>NORMAL</a:t>
            </a:r>
            <a:r>
              <a:rPr lang="en-US" sz="1000" i="1" dirty="0"/>
              <a:t>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C9DBC-A0EF-465E-B790-68FF0DEECFBE}"/>
              </a:ext>
            </a:extLst>
          </p:cNvPr>
          <p:cNvSpPr/>
          <p:nvPr/>
        </p:nvSpPr>
        <p:spPr>
          <a:xfrm>
            <a:off x="130629" y="1247503"/>
            <a:ext cx="2926078" cy="17634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32942-2D71-495D-BB49-9E19E3105032}"/>
              </a:ext>
            </a:extLst>
          </p:cNvPr>
          <p:cNvSpPr txBox="1"/>
          <p:nvPr/>
        </p:nvSpPr>
        <p:spPr>
          <a:xfrm>
            <a:off x="6217919" y="2637003"/>
            <a:ext cx="28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70C0"/>
                </a:solidFill>
              </a:rPr>
              <a:t>bimodal</a:t>
            </a:r>
            <a:r>
              <a:rPr lang="en-US" sz="1000" i="1" dirty="0"/>
              <a:t> distribution where the values cluster in two locations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7CB54-42D2-4189-A80D-643BDECDF7FA}"/>
              </a:ext>
            </a:extLst>
          </p:cNvPr>
          <p:cNvSpPr txBox="1"/>
          <p:nvPr/>
        </p:nvSpPr>
        <p:spPr>
          <a:xfrm>
            <a:off x="3141617" y="4617914"/>
            <a:ext cx="2860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Linearly decreasing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6708-9A0A-4DE3-99D8-F9D37BBA402C}"/>
              </a:ext>
            </a:extLst>
          </p:cNvPr>
          <p:cNvSpPr txBox="1"/>
          <p:nvPr/>
        </p:nvSpPr>
        <p:spPr>
          <a:xfrm>
            <a:off x="195941" y="4617913"/>
            <a:ext cx="2860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Linearly increasing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61938-9F36-47EF-8CB9-6EA3DF637080}"/>
              </a:ext>
            </a:extLst>
          </p:cNvPr>
          <p:cNvSpPr txBox="1"/>
          <p:nvPr/>
        </p:nvSpPr>
        <p:spPr>
          <a:xfrm>
            <a:off x="6125391" y="4575343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Exponential decreasing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36E1E-5E5F-4208-95D6-1DC795FBFBA5}"/>
              </a:ext>
            </a:extLst>
          </p:cNvPr>
          <p:cNvSpPr/>
          <p:nvPr/>
        </p:nvSpPr>
        <p:spPr>
          <a:xfrm>
            <a:off x="3154682" y="1247503"/>
            <a:ext cx="2926078" cy="17634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92AD1-9BC0-49B0-BD8A-81BFC304A597}"/>
              </a:ext>
            </a:extLst>
          </p:cNvPr>
          <p:cNvSpPr/>
          <p:nvPr/>
        </p:nvSpPr>
        <p:spPr>
          <a:xfrm>
            <a:off x="6185263" y="1247503"/>
            <a:ext cx="2926078" cy="17634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99ADA-B86E-44CE-BC01-07BB8FC79337}"/>
              </a:ext>
            </a:extLst>
          </p:cNvPr>
          <p:cNvSpPr/>
          <p:nvPr/>
        </p:nvSpPr>
        <p:spPr>
          <a:xfrm>
            <a:off x="130629" y="3211967"/>
            <a:ext cx="2926078" cy="164199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07840-19F9-4B4B-8419-F89F530F521F}"/>
              </a:ext>
            </a:extLst>
          </p:cNvPr>
          <p:cNvSpPr/>
          <p:nvPr/>
        </p:nvSpPr>
        <p:spPr>
          <a:xfrm>
            <a:off x="3161215" y="3222136"/>
            <a:ext cx="2926078" cy="16318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706B8-9171-4323-B8AA-B4A78B9A8EB3}"/>
              </a:ext>
            </a:extLst>
          </p:cNvPr>
          <p:cNvSpPr/>
          <p:nvPr/>
        </p:nvSpPr>
        <p:spPr>
          <a:xfrm>
            <a:off x="6191801" y="3211967"/>
            <a:ext cx="2926078" cy="164199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9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170707</TotalTime>
  <Words>4627</Words>
  <Application>Microsoft Office PowerPoint</Application>
  <PresentationFormat>On-screen Show (16:9)</PresentationFormat>
  <Paragraphs>541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Gill Sans MT</vt:lpstr>
      <vt:lpstr>Arial</vt:lpstr>
      <vt:lpstr>Parcel</vt:lpstr>
      <vt:lpstr>1_Parcel</vt:lpstr>
      <vt:lpstr>data science with python</vt:lpstr>
      <vt:lpstr>Basic stats</vt:lpstr>
      <vt:lpstr>Basic stats</vt:lpstr>
      <vt:lpstr>CENTRAL TENDENCY</vt:lpstr>
      <vt:lpstr>Mode</vt:lpstr>
      <vt:lpstr>Median</vt:lpstr>
      <vt:lpstr>Mean</vt:lpstr>
      <vt:lpstr>DISTRIBUTION OF THE DATA</vt:lpstr>
      <vt:lpstr>frequency histograms</vt:lpstr>
      <vt:lpstr>What do frequency histograms tell us?</vt:lpstr>
      <vt:lpstr>Range</vt:lpstr>
      <vt:lpstr>Quartiles</vt:lpstr>
      <vt:lpstr>Box Plots</vt:lpstr>
      <vt:lpstr>Variance</vt:lpstr>
      <vt:lpstr>Standard Deviation</vt:lpstr>
      <vt:lpstr>Covariance - COV</vt:lpstr>
      <vt:lpstr>Calculate Covariance - COV</vt:lpstr>
      <vt:lpstr>correlation</vt:lpstr>
      <vt:lpstr>Corr - ex</vt:lpstr>
      <vt:lpstr>collinearity and multicollinearity</vt:lpstr>
      <vt:lpstr>Multicollinearity</vt:lpstr>
      <vt:lpstr>example</vt:lpstr>
      <vt:lpstr>Why is it imp - Affect of Multicollinearity</vt:lpstr>
      <vt:lpstr>Detection of Multicollinearity</vt:lpstr>
      <vt:lpstr>Variance Inflation Factor (VIF)</vt:lpstr>
      <vt:lpstr>Variance Inflation Factor (VIF)</vt:lpstr>
      <vt:lpstr>What can we do about multi-collinearity?</vt:lpstr>
      <vt:lpstr>Shape - skewness</vt:lpstr>
      <vt:lpstr>Skewness metric</vt:lpstr>
      <vt:lpstr>So, when is the skewness too much?</vt:lpstr>
      <vt:lpstr>peak of the distribution</vt:lpstr>
      <vt:lpstr>z-score (normalized value)</vt:lpstr>
      <vt:lpstr>CONFIDENCE INTERVALS</vt:lpstr>
      <vt:lpstr>sample distributions</vt:lpstr>
      <vt:lpstr>sample distributions</vt:lpstr>
      <vt:lpstr>95% confidence level</vt:lpstr>
      <vt:lpstr>confidence interval </vt:lpstr>
      <vt:lpstr>HYPOTHESIS TESTS</vt:lpstr>
      <vt:lpstr>formulate the hypothesis</vt:lpstr>
      <vt:lpstr>context</vt:lpstr>
      <vt:lpstr>Set the level of significance</vt:lpstr>
      <vt:lpstr>specify the standardized test statistic (T)</vt:lpstr>
      <vt:lpstr>calculation</vt:lpstr>
      <vt:lpstr>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2182</cp:revision>
  <cp:lastPrinted>2017-04-27T07:15:37Z</cp:lastPrinted>
  <dcterms:modified xsi:type="dcterms:W3CDTF">2019-03-15T13:15:53Z</dcterms:modified>
</cp:coreProperties>
</file>