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 id="2147484589" r:id="rId2"/>
  </p:sldMasterIdLst>
  <p:notesMasterIdLst>
    <p:notesMasterId r:id="rId47"/>
  </p:notesMasterIdLst>
  <p:handoutMasterIdLst>
    <p:handoutMasterId r:id="rId48"/>
  </p:handoutMasterIdLst>
  <p:sldIdLst>
    <p:sldId id="256" r:id="rId3"/>
    <p:sldId id="537" r:id="rId4"/>
    <p:sldId id="483" r:id="rId5"/>
    <p:sldId id="538" r:id="rId6"/>
    <p:sldId id="484" r:id="rId7"/>
    <p:sldId id="438" r:id="rId8"/>
    <p:sldId id="439" r:id="rId9"/>
    <p:sldId id="536" r:id="rId10"/>
    <p:sldId id="440" r:id="rId11"/>
    <p:sldId id="441" r:id="rId12"/>
    <p:sldId id="442" r:id="rId13"/>
    <p:sldId id="539" r:id="rId14"/>
    <p:sldId id="540" r:id="rId15"/>
    <p:sldId id="541" r:id="rId16"/>
    <p:sldId id="542" r:id="rId17"/>
    <p:sldId id="543" r:id="rId18"/>
    <p:sldId id="544" r:id="rId19"/>
    <p:sldId id="546" r:id="rId20"/>
    <p:sldId id="545" r:id="rId21"/>
    <p:sldId id="549" r:id="rId22"/>
    <p:sldId id="547" r:id="rId23"/>
    <p:sldId id="548" r:id="rId24"/>
    <p:sldId id="507" r:id="rId25"/>
    <p:sldId id="518" r:id="rId26"/>
    <p:sldId id="552" r:id="rId27"/>
    <p:sldId id="550" r:id="rId28"/>
    <p:sldId id="551" r:id="rId29"/>
    <p:sldId id="519" r:id="rId30"/>
    <p:sldId id="520" r:id="rId31"/>
    <p:sldId id="523" r:id="rId32"/>
    <p:sldId id="525" r:id="rId33"/>
    <p:sldId id="530" r:id="rId34"/>
    <p:sldId id="535" r:id="rId35"/>
    <p:sldId id="554" r:id="rId36"/>
    <p:sldId id="354" r:id="rId37"/>
    <p:sldId id="353" r:id="rId38"/>
    <p:sldId id="355" r:id="rId39"/>
    <p:sldId id="553" r:id="rId40"/>
    <p:sldId id="522" r:id="rId41"/>
    <p:sldId id="521" r:id="rId42"/>
    <p:sldId id="524" r:id="rId43"/>
    <p:sldId id="526" r:id="rId44"/>
    <p:sldId id="527" r:id="rId45"/>
    <p:sldId id="528" r:id="rId46"/>
  </p:sldIdLst>
  <p:sldSz cx="9144000" cy="5143500" type="screen16x9"/>
  <p:notesSz cx="6858000" cy="9945688"/>
  <p:embeddedFontLst>
    <p:embeddedFont>
      <p:font typeface="Calibri" panose="020F0502020204030204" pitchFamily="34" charset="0"/>
      <p:regular r:id="rId49"/>
      <p:bold r:id="rId50"/>
      <p:italic r:id="rId51"/>
      <p:boldItalic r:id="rId52"/>
    </p:embeddedFont>
    <p:embeddedFont>
      <p:font typeface="Gill Sans MT" panose="020B0502020104020203" pitchFamily="3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37" autoAdjust="0"/>
    <p:restoredTop sz="95628" autoAdjust="0"/>
  </p:normalViewPr>
  <p:slideViewPr>
    <p:cSldViewPr snapToGrid="0">
      <p:cViewPr varScale="1">
        <p:scale>
          <a:sx n="118" d="100"/>
          <a:sy n="118" d="100"/>
        </p:scale>
        <p:origin x="408" y="96"/>
      </p:cViewPr>
      <p:guideLst/>
    </p:cSldViewPr>
  </p:slideViewPr>
  <p:notesTextViewPr>
    <p:cViewPr>
      <p:scale>
        <a:sx n="3" d="2"/>
        <a:sy n="3" d="2"/>
      </p:scale>
      <p:origin x="0" y="0"/>
    </p:cViewPr>
  </p:notesTextViewPr>
  <p:sorterViewPr>
    <p:cViewPr>
      <p:scale>
        <a:sx n="100" d="100"/>
        <a:sy n="100" d="100"/>
      </p:scale>
      <p:origin x="0" y="-44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33358-FB2F-45E4-B2DD-2663F9D6BDB2}"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CA04B67D-1BEE-44F2-B6B7-A27C420C837F}">
      <dgm:prSet phldrT="[Text]" custT="1"/>
      <dgm:spPr/>
      <dgm:t>
        <a:bodyPr/>
        <a:lstStyle/>
        <a:p>
          <a:r>
            <a:rPr lang="en-US" sz="1600" dirty="0"/>
            <a:t>CLEANING THE DATA	</a:t>
          </a:r>
        </a:p>
      </dgm:t>
    </dgm:pt>
    <dgm:pt modelId="{6E7C6C32-1058-456C-9A5A-142E79960ECB}" type="parTrans" cxnId="{287DBE22-CEF2-4782-B88A-958692ED8D0D}">
      <dgm:prSet/>
      <dgm:spPr/>
      <dgm:t>
        <a:bodyPr/>
        <a:lstStyle/>
        <a:p>
          <a:endParaRPr lang="en-US" sz="1200"/>
        </a:p>
      </dgm:t>
    </dgm:pt>
    <dgm:pt modelId="{D05BE0FA-BB8E-4AA8-AB88-FF0B3B9C41CA}" type="sibTrans" cxnId="{287DBE22-CEF2-4782-B88A-958692ED8D0D}">
      <dgm:prSet/>
      <dgm:spPr/>
      <dgm:t>
        <a:bodyPr/>
        <a:lstStyle/>
        <a:p>
          <a:endParaRPr lang="en-US" sz="1200"/>
        </a:p>
      </dgm:t>
    </dgm:pt>
    <dgm:pt modelId="{5336474B-C184-480A-AA2C-082E58AF1084}">
      <dgm:prSet custT="1"/>
      <dgm:spPr/>
      <dgm:t>
        <a:bodyPr/>
        <a:lstStyle/>
        <a:p>
          <a:r>
            <a:rPr lang="en-US" sz="1600" dirty="0"/>
            <a:t>TRANSFORMATION</a:t>
          </a:r>
        </a:p>
      </dgm:t>
    </dgm:pt>
    <dgm:pt modelId="{6B42D62E-A15C-4C75-B9FA-941D6A27AB2A}" type="parTrans" cxnId="{8EAE2A6A-477C-4F34-BFFF-05E4DCAD44A4}">
      <dgm:prSet/>
      <dgm:spPr/>
      <dgm:t>
        <a:bodyPr/>
        <a:lstStyle/>
        <a:p>
          <a:endParaRPr lang="en-US" sz="1200"/>
        </a:p>
      </dgm:t>
    </dgm:pt>
    <dgm:pt modelId="{CC1F4E37-1BC9-42BE-9709-0048947E32EE}" type="sibTrans" cxnId="{8EAE2A6A-477C-4F34-BFFF-05E4DCAD44A4}">
      <dgm:prSet/>
      <dgm:spPr/>
      <dgm:t>
        <a:bodyPr/>
        <a:lstStyle/>
        <a:p>
          <a:endParaRPr lang="en-US" sz="1200"/>
        </a:p>
      </dgm:t>
    </dgm:pt>
    <dgm:pt modelId="{41FF1306-B793-4C55-BC7E-DFF32C95FBA4}">
      <dgm:prSet custT="1"/>
      <dgm:spPr/>
      <dgm:t>
        <a:bodyPr/>
        <a:lstStyle/>
        <a:p>
          <a:r>
            <a:rPr lang="en-US" sz="1600" dirty="0"/>
            <a:t>REMOVING OBSERVATIONS AND VARIABLES</a:t>
          </a:r>
        </a:p>
      </dgm:t>
    </dgm:pt>
    <dgm:pt modelId="{A649F861-3B28-45CA-86EE-99F5E71FD939}" type="parTrans" cxnId="{0EE67028-CB96-4882-AF17-FB72555D24C6}">
      <dgm:prSet/>
      <dgm:spPr/>
      <dgm:t>
        <a:bodyPr/>
        <a:lstStyle/>
        <a:p>
          <a:endParaRPr lang="en-US" sz="1200"/>
        </a:p>
      </dgm:t>
    </dgm:pt>
    <dgm:pt modelId="{AF38D6A2-9C50-4979-A8F4-01C2924AD4B9}" type="sibTrans" cxnId="{0EE67028-CB96-4882-AF17-FB72555D24C6}">
      <dgm:prSet/>
      <dgm:spPr/>
      <dgm:t>
        <a:bodyPr/>
        <a:lstStyle/>
        <a:p>
          <a:endParaRPr lang="en-US" sz="1200"/>
        </a:p>
      </dgm:t>
    </dgm:pt>
    <dgm:pt modelId="{351656FF-1202-4EE2-A6F9-A30EC4F871FC}">
      <dgm:prSet custT="1"/>
      <dgm:spPr/>
      <dgm:t>
        <a:bodyPr/>
        <a:lstStyle/>
        <a:p>
          <a:r>
            <a:rPr lang="en-US" sz="1200" dirty="0"/>
            <a:t>NEW FREQUENCY DISTRIBUTION</a:t>
          </a:r>
        </a:p>
      </dgm:t>
    </dgm:pt>
    <dgm:pt modelId="{27FB8EBB-C236-4278-B7BE-3913FA8514A7}" type="parTrans" cxnId="{28B706D1-6ADD-435C-BDCE-331E383D60D1}">
      <dgm:prSet/>
      <dgm:spPr/>
      <dgm:t>
        <a:bodyPr/>
        <a:lstStyle/>
        <a:p>
          <a:endParaRPr lang="en-US" sz="1200"/>
        </a:p>
      </dgm:t>
    </dgm:pt>
    <dgm:pt modelId="{4F93F3E4-3B38-470F-82FF-7699F7DCDF41}" type="sibTrans" cxnId="{28B706D1-6ADD-435C-BDCE-331E383D60D1}">
      <dgm:prSet/>
      <dgm:spPr/>
      <dgm:t>
        <a:bodyPr/>
        <a:lstStyle/>
        <a:p>
          <a:endParaRPr lang="en-US" sz="1200"/>
        </a:p>
      </dgm:t>
    </dgm:pt>
    <dgm:pt modelId="{87630A2A-FFED-4375-9995-E9DF6E633427}">
      <dgm:prSet custT="1"/>
      <dgm:spPr/>
      <dgm:t>
        <a:bodyPr/>
        <a:lstStyle/>
        <a:p>
          <a:r>
            <a:rPr lang="en-US" sz="1200" dirty="0"/>
            <a:t>CONVERTING TEXT TO NUMBERS</a:t>
          </a:r>
        </a:p>
      </dgm:t>
    </dgm:pt>
    <dgm:pt modelId="{0706742F-E104-4C5C-9B85-24350CE3FBFA}" type="parTrans" cxnId="{ECF8C0ED-B97E-4726-A5E4-C76812622187}">
      <dgm:prSet/>
      <dgm:spPr/>
      <dgm:t>
        <a:bodyPr/>
        <a:lstStyle/>
        <a:p>
          <a:endParaRPr lang="en-US" sz="1200"/>
        </a:p>
      </dgm:t>
    </dgm:pt>
    <dgm:pt modelId="{8CF453EC-6E58-4AC1-AC87-44A5B8DAF60A}" type="sibTrans" cxnId="{ECF8C0ED-B97E-4726-A5E4-C76812622187}">
      <dgm:prSet/>
      <dgm:spPr/>
      <dgm:t>
        <a:bodyPr/>
        <a:lstStyle/>
        <a:p>
          <a:endParaRPr lang="en-US" sz="1200"/>
        </a:p>
      </dgm:t>
    </dgm:pt>
    <dgm:pt modelId="{02F78356-1934-4836-B646-6E4E305C0D16}">
      <dgm:prSet custT="1"/>
      <dgm:spPr/>
      <dgm:t>
        <a:bodyPr/>
        <a:lstStyle/>
        <a:p>
          <a:r>
            <a:rPr lang="en-US" sz="1200" dirty="0"/>
            <a:t>CONVERTING CONTINUOUS DATA TO CATEGORIES</a:t>
          </a:r>
        </a:p>
      </dgm:t>
    </dgm:pt>
    <dgm:pt modelId="{B671DEE3-6784-4817-954C-BF053D03193A}" type="parTrans" cxnId="{21A4D96C-F5D6-4991-BB1E-3D58D21F1C6C}">
      <dgm:prSet/>
      <dgm:spPr/>
      <dgm:t>
        <a:bodyPr/>
        <a:lstStyle/>
        <a:p>
          <a:endParaRPr lang="en-US" sz="1200"/>
        </a:p>
      </dgm:t>
    </dgm:pt>
    <dgm:pt modelId="{3CC361DF-EEF3-42B1-AE91-39238AA25D2A}" type="sibTrans" cxnId="{21A4D96C-F5D6-4991-BB1E-3D58D21F1C6C}">
      <dgm:prSet/>
      <dgm:spPr/>
      <dgm:t>
        <a:bodyPr/>
        <a:lstStyle/>
        <a:p>
          <a:endParaRPr lang="en-US" sz="1200"/>
        </a:p>
      </dgm:t>
    </dgm:pt>
    <dgm:pt modelId="{99963028-7237-40EA-8D52-2C2FB28A4C7F}">
      <dgm:prSet custT="1"/>
      <dgm:spPr/>
      <dgm:t>
        <a:bodyPr/>
        <a:lstStyle/>
        <a:p>
          <a:r>
            <a:rPr lang="en-US" sz="1200" dirty="0"/>
            <a:t>COMBINING VARIABLES</a:t>
          </a:r>
        </a:p>
      </dgm:t>
    </dgm:pt>
    <dgm:pt modelId="{68906DD7-3287-49B1-8538-DD399F77644F}" type="parTrans" cxnId="{453867C6-D05D-4554-93C7-E4AE234CDE32}">
      <dgm:prSet/>
      <dgm:spPr/>
      <dgm:t>
        <a:bodyPr/>
        <a:lstStyle/>
        <a:p>
          <a:endParaRPr lang="en-US" sz="1200"/>
        </a:p>
      </dgm:t>
    </dgm:pt>
    <dgm:pt modelId="{7665B599-E80E-4280-A627-F8DE33C57F5F}" type="sibTrans" cxnId="{453867C6-D05D-4554-93C7-E4AE234CDE32}">
      <dgm:prSet/>
      <dgm:spPr/>
      <dgm:t>
        <a:bodyPr/>
        <a:lstStyle/>
        <a:p>
          <a:endParaRPr lang="en-US" sz="1200"/>
        </a:p>
      </dgm:t>
    </dgm:pt>
    <dgm:pt modelId="{FB94F450-209F-4DAD-A0F6-4611284A54DD}">
      <dgm:prSet custT="1"/>
      <dgm:spPr/>
      <dgm:t>
        <a:bodyPr/>
        <a:lstStyle/>
        <a:p>
          <a:r>
            <a:rPr lang="en-US" sz="1600" dirty="0"/>
            <a:t>GENERATING GROUPS</a:t>
          </a:r>
        </a:p>
      </dgm:t>
    </dgm:pt>
    <dgm:pt modelId="{C19B5D47-7A8F-40B4-88EE-71FE2582A089}" type="parTrans" cxnId="{959C7A8D-5CCD-415A-B72B-DE710867586F}">
      <dgm:prSet/>
      <dgm:spPr/>
      <dgm:t>
        <a:bodyPr/>
        <a:lstStyle/>
        <a:p>
          <a:endParaRPr lang="en-US"/>
        </a:p>
      </dgm:t>
    </dgm:pt>
    <dgm:pt modelId="{A2E3E488-AD38-43BF-8BD0-2CF2A7B18E8D}" type="sibTrans" cxnId="{959C7A8D-5CCD-415A-B72B-DE710867586F}">
      <dgm:prSet/>
      <dgm:spPr/>
      <dgm:t>
        <a:bodyPr/>
        <a:lstStyle/>
        <a:p>
          <a:endParaRPr lang="en-US"/>
        </a:p>
      </dgm:t>
    </dgm:pt>
    <dgm:pt modelId="{195FFFD7-1300-4532-A398-61B745024E27}">
      <dgm:prSet custT="1"/>
      <dgm:spPr/>
      <dgm:t>
        <a:bodyPr/>
        <a:lstStyle/>
        <a:p>
          <a:r>
            <a:rPr lang="en-US" sz="1600" dirty="0"/>
            <a:t>PREPARING UNSTRUCTURED DATA</a:t>
          </a:r>
        </a:p>
      </dgm:t>
    </dgm:pt>
    <dgm:pt modelId="{C457E368-2FBA-44A1-89DF-4E48707F92A8}" type="parTrans" cxnId="{A22AD479-029D-427C-8328-AE7B3C304C37}">
      <dgm:prSet/>
      <dgm:spPr/>
      <dgm:t>
        <a:bodyPr/>
        <a:lstStyle/>
        <a:p>
          <a:endParaRPr lang="en-US"/>
        </a:p>
      </dgm:t>
    </dgm:pt>
    <dgm:pt modelId="{B23A607C-5743-4074-806F-45E5D729F595}" type="sibTrans" cxnId="{A22AD479-029D-427C-8328-AE7B3C304C37}">
      <dgm:prSet/>
      <dgm:spPr/>
      <dgm:t>
        <a:bodyPr/>
        <a:lstStyle/>
        <a:p>
          <a:endParaRPr lang="en-US"/>
        </a:p>
      </dgm:t>
    </dgm:pt>
    <dgm:pt modelId="{C5AEC096-9B6D-4C20-9662-B8C9B7EB4CDD}">
      <dgm:prSet phldrT="[Text]" custT="1"/>
      <dgm:spPr/>
      <dgm:t>
        <a:bodyPr/>
        <a:lstStyle/>
        <a:p>
          <a:r>
            <a:rPr lang="en-US" sz="1600" dirty="0"/>
            <a:t>SAMPLING THE DATA</a:t>
          </a:r>
        </a:p>
      </dgm:t>
    </dgm:pt>
    <dgm:pt modelId="{158AF14A-CE42-45FC-9FE4-58C55FB6EEE7}" type="parTrans" cxnId="{4602A9E2-7625-4872-985E-D8B56FFF4FA6}">
      <dgm:prSet/>
      <dgm:spPr/>
      <dgm:t>
        <a:bodyPr/>
        <a:lstStyle/>
        <a:p>
          <a:endParaRPr lang="en-US"/>
        </a:p>
      </dgm:t>
    </dgm:pt>
    <dgm:pt modelId="{DCC1F798-9714-4F99-94D1-1A83B3A5D2BD}" type="sibTrans" cxnId="{4602A9E2-7625-4872-985E-D8B56FFF4FA6}">
      <dgm:prSet/>
      <dgm:spPr/>
      <dgm:t>
        <a:bodyPr/>
        <a:lstStyle/>
        <a:p>
          <a:endParaRPr lang="en-US"/>
        </a:p>
      </dgm:t>
    </dgm:pt>
    <dgm:pt modelId="{B0348539-5876-42FE-80E0-BB6689905905}">
      <dgm:prSet phldrT="[Text]" custT="1"/>
      <dgm:spPr/>
      <dgm:t>
        <a:bodyPr/>
        <a:lstStyle/>
        <a:p>
          <a:r>
            <a:rPr lang="en-US" sz="1600" dirty="0"/>
            <a:t>AGGREGATION OF DATA</a:t>
          </a:r>
        </a:p>
      </dgm:t>
    </dgm:pt>
    <dgm:pt modelId="{3A86AE09-5A17-4FE0-A802-A99F670A492F}" type="parTrans" cxnId="{A46D56A9-8F5B-4B47-9AFB-24CF2051537B}">
      <dgm:prSet/>
      <dgm:spPr/>
      <dgm:t>
        <a:bodyPr/>
        <a:lstStyle/>
        <a:p>
          <a:endParaRPr lang="en-US"/>
        </a:p>
      </dgm:t>
    </dgm:pt>
    <dgm:pt modelId="{2CE1CDBE-FD5E-4CDD-A32F-CFD620C5FE49}" type="sibTrans" cxnId="{A46D56A9-8F5B-4B47-9AFB-24CF2051537B}">
      <dgm:prSet/>
      <dgm:spPr/>
      <dgm:t>
        <a:bodyPr/>
        <a:lstStyle/>
        <a:p>
          <a:endParaRPr lang="en-US"/>
        </a:p>
      </dgm:t>
    </dgm:pt>
    <dgm:pt modelId="{64D29903-BF8E-4458-AE04-D50497CF2BDA}" type="pres">
      <dgm:prSet presAssocID="{2F733358-FB2F-45E4-B2DD-2663F9D6BDB2}" presName="linear" presStyleCnt="0">
        <dgm:presLayoutVars>
          <dgm:dir/>
          <dgm:animLvl val="lvl"/>
          <dgm:resizeHandles val="exact"/>
        </dgm:presLayoutVars>
      </dgm:prSet>
      <dgm:spPr/>
    </dgm:pt>
    <dgm:pt modelId="{6F8282EF-5644-4F8C-8641-19F9EC0F1149}" type="pres">
      <dgm:prSet presAssocID="{B0348539-5876-42FE-80E0-BB6689905905}" presName="parentLin" presStyleCnt="0"/>
      <dgm:spPr/>
    </dgm:pt>
    <dgm:pt modelId="{448E3F72-A842-4DB8-AAD1-B8641C9BABDB}" type="pres">
      <dgm:prSet presAssocID="{B0348539-5876-42FE-80E0-BB6689905905}" presName="parentLeftMargin" presStyleLbl="node1" presStyleIdx="0" presStyleCnt="7"/>
      <dgm:spPr/>
    </dgm:pt>
    <dgm:pt modelId="{E9485DBC-FB06-4DA4-94DE-9A2775525772}" type="pres">
      <dgm:prSet presAssocID="{B0348539-5876-42FE-80E0-BB6689905905}" presName="parentText" presStyleLbl="node1" presStyleIdx="0" presStyleCnt="7">
        <dgm:presLayoutVars>
          <dgm:chMax val="0"/>
          <dgm:bulletEnabled val="1"/>
        </dgm:presLayoutVars>
      </dgm:prSet>
      <dgm:spPr/>
    </dgm:pt>
    <dgm:pt modelId="{2EFBC1CA-A924-401F-9250-145779328EF7}" type="pres">
      <dgm:prSet presAssocID="{B0348539-5876-42FE-80E0-BB6689905905}" presName="negativeSpace" presStyleCnt="0"/>
      <dgm:spPr/>
    </dgm:pt>
    <dgm:pt modelId="{483A4052-DE9C-4CFE-A6FD-370358F8D077}" type="pres">
      <dgm:prSet presAssocID="{B0348539-5876-42FE-80E0-BB6689905905}" presName="childText" presStyleLbl="conFgAcc1" presStyleIdx="0" presStyleCnt="7">
        <dgm:presLayoutVars>
          <dgm:bulletEnabled val="1"/>
        </dgm:presLayoutVars>
      </dgm:prSet>
      <dgm:spPr/>
    </dgm:pt>
    <dgm:pt modelId="{8C63EA18-902F-4393-8AA6-81DDAE1A69BD}" type="pres">
      <dgm:prSet presAssocID="{2CE1CDBE-FD5E-4CDD-A32F-CFD620C5FE49}" presName="spaceBetweenRectangles" presStyleCnt="0"/>
      <dgm:spPr/>
    </dgm:pt>
    <dgm:pt modelId="{C6FB87F3-CA98-498A-BE38-DF812584D932}" type="pres">
      <dgm:prSet presAssocID="{C5AEC096-9B6D-4C20-9662-B8C9B7EB4CDD}" presName="parentLin" presStyleCnt="0"/>
      <dgm:spPr/>
    </dgm:pt>
    <dgm:pt modelId="{261D414D-CF0D-4625-BE25-C3289803C057}" type="pres">
      <dgm:prSet presAssocID="{C5AEC096-9B6D-4C20-9662-B8C9B7EB4CDD}" presName="parentLeftMargin" presStyleLbl="node1" presStyleIdx="0" presStyleCnt="7"/>
      <dgm:spPr/>
    </dgm:pt>
    <dgm:pt modelId="{5B77CE8A-0F88-4933-80E3-62C25CE50FA3}" type="pres">
      <dgm:prSet presAssocID="{C5AEC096-9B6D-4C20-9662-B8C9B7EB4CDD}" presName="parentText" presStyleLbl="node1" presStyleIdx="1" presStyleCnt="7">
        <dgm:presLayoutVars>
          <dgm:chMax val="0"/>
          <dgm:bulletEnabled val="1"/>
        </dgm:presLayoutVars>
      </dgm:prSet>
      <dgm:spPr/>
    </dgm:pt>
    <dgm:pt modelId="{9CDE1F03-82D6-42DA-B66A-DBBA1BD76200}" type="pres">
      <dgm:prSet presAssocID="{C5AEC096-9B6D-4C20-9662-B8C9B7EB4CDD}" presName="negativeSpace" presStyleCnt="0"/>
      <dgm:spPr/>
    </dgm:pt>
    <dgm:pt modelId="{C6F0D477-B9D2-4F6B-9EB8-69D1D23996BC}" type="pres">
      <dgm:prSet presAssocID="{C5AEC096-9B6D-4C20-9662-B8C9B7EB4CDD}" presName="childText" presStyleLbl="conFgAcc1" presStyleIdx="1" presStyleCnt="7">
        <dgm:presLayoutVars>
          <dgm:bulletEnabled val="1"/>
        </dgm:presLayoutVars>
      </dgm:prSet>
      <dgm:spPr/>
    </dgm:pt>
    <dgm:pt modelId="{CC4AE4C6-51E3-40A2-A29F-6A939F89A4C6}" type="pres">
      <dgm:prSet presAssocID="{DCC1F798-9714-4F99-94D1-1A83B3A5D2BD}" presName="spaceBetweenRectangles" presStyleCnt="0"/>
      <dgm:spPr/>
    </dgm:pt>
    <dgm:pt modelId="{86DAB049-CC5A-4908-8A65-79FAF1F86DCD}" type="pres">
      <dgm:prSet presAssocID="{CA04B67D-1BEE-44F2-B6B7-A27C420C837F}" presName="parentLin" presStyleCnt="0"/>
      <dgm:spPr/>
    </dgm:pt>
    <dgm:pt modelId="{47EC2D7E-9B49-4162-A215-4AD4216040D7}" type="pres">
      <dgm:prSet presAssocID="{CA04B67D-1BEE-44F2-B6B7-A27C420C837F}" presName="parentLeftMargin" presStyleLbl="node1" presStyleIdx="1" presStyleCnt="7"/>
      <dgm:spPr/>
    </dgm:pt>
    <dgm:pt modelId="{287EE13B-4A9C-42EE-A41D-492F298174E3}" type="pres">
      <dgm:prSet presAssocID="{CA04B67D-1BEE-44F2-B6B7-A27C420C837F}" presName="parentText" presStyleLbl="node1" presStyleIdx="2" presStyleCnt="7">
        <dgm:presLayoutVars>
          <dgm:chMax val="0"/>
          <dgm:bulletEnabled val="1"/>
        </dgm:presLayoutVars>
      </dgm:prSet>
      <dgm:spPr/>
    </dgm:pt>
    <dgm:pt modelId="{14108FE6-E362-45A4-9201-8536068CB3AD}" type="pres">
      <dgm:prSet presAssocID="{CA04B67D-1BEE-44F2-B6B7-A27C420C837F}" presName="negativeSpace" presStyleCnt="0"/>
      <dgm:spPr/>
    </dgm:pt>
    <dgm:pt modelId="{F72D61E4-B31C-42EE-9364-A4AB104A7A9E}" type="pres">
      <dgm:prSet presAssocID="{CA04B67D-1BEE-44F2-B6B7-A27C420C837F}" presName="childText" presStyleLbl="conFgAcc1" presStyleIdx="2" presStyleCnt="7">
        <dgm:presLayoutVars>
          <dgm:bulletEnabled val="1"/>
        </dgm:presLayoutVars>
      </dgm:prSet>
      <dgm:spPr/>
    </dgm:pt>
    <dgm:pt modelId="{A6F826D8-512D-40A4-A04F-E6B54AE0BE1E}" type="pres">
      <dgm:prSet presAssocID="{D05BE0FA-BB8E-4AA8-AB88-FF0B3B9C41CA}" presName="spaceBetweenRectangles" presStyleCnt="0"/>
      <dgm:spPr/>
    </dgm:pt>
    <dgm:pt modelId="{593ED8D2-7573-44C0-83B7-147925CB3944}" type="pres">
      <dgm:prSet presAssocID="{41FF1306-B793-4C55-BC7E-DFF32C95FBA4}" presName="parentLin" presStyleCnt="0"/>
      <dgm:spPr/>
    </dgm:pt>
    <dgm:pt modelId="{98CFE3ED-B640-4FD2-9048-9F3AC291AFEA}" type="pres">
      <dgm:prSet presAssocID="{41FF1306-B793-4C55-BC7E-DFF32C95FBA4}" presName="parentLeftMargin" presStyleLbl="node1" presStyleIdx="2" presStyleCnt="7"/>
      <dgm:spPr/>
    </dgm:pt>
    <dgm:pt modelId="{1DB65175-FBAF-495C-965F-661ADDB060A4}" type="pres">
      <dgm:prSet presAssocID="{41FF1306-B793-4C55-BC7E-DFF32C95FBA4}" presName="parentText" presStyleLbl="node1" presStyleIdx="3" presStyleCnt="7">
        <dgm:presLayoutVars>
          <dgm:chMax val="0"/>
          <dgm:bulletEnabled val="1"/>
        </dgm:presLayoutVars>
      </dgm:prSet>
      <dgm:spPr/>
    </dgm:pt>
    <dgm:pt modelId="{48107480-E96F-4B38-B038-4C3DD229754C}" type="pres">
      <dgm:prSet presAssocID="{41FF1306-B793-4C55-BC7E-DFF32C95FBA4}" presName="negativeSpace" presStyleCnt="0"/>
      <dgm:spPr/>
    </dgm:pt>
    <dgm:pt modelId="{70585A21-1700-42B5-8BAA-CE82866739D3}" type="pres">
      <dgm:prSet presAssocID="{41FF1306-B793-4C55-BC7E-DFF32C95FBA4}" presName="childText" presStyleLbl="conFgAcc1" presStyleIdx="3" presStyleCnt="7">
        <dgm:presLayoutVars>
          <dgm:bulletEnabled val="1"/>
        </dgm:presLayoutVars>
      </dgm:prSet>
      <dgm:spPr/>
    </dgm:pt>
    <dgm:pt modelId="{8DB08F84-2035-4E72-A59C-EB5C68C6B38A}" type="pres">
      <dgm:prSet presAssocID="{AF38D6A2-9C50-4979-A8F4-01C2924AD4B9}" presName="spaceBetweenRectangles" presStyleCnt="0"/>
      <dgm:spPr/>
    </dgm:pt>
    <dgm:pt modelId="{EB6DB76A-9014-4FE1-80ED-C75BBFF937F9}" type="pres">
      <dgm:prSet presAssocID="{5336474B-C184-480A-AA2C-082E58AF1084}" presName="parentLin" presStyleCnt="0"/>
      <dgm:spPr/>
    </dgm:pt>
    <dgm:pt modelId="{54BBC94D-5D82-4678-A3B7-674B133A6B87}" type="pres">
      <dgm:prSet presAssocID="{5336474B-C184-480A-AA2C-082E58AF1084}" presName="parentLeftMargin" presStyleLbl="node1" presStyleIdx="3" presStyleCnt="7"/>
      <dgm:spPr/>
    </dgm:pt>
    <dgm:pt modelId="{1C81C13C-696E-42F2-9D09-0AE61FE0E58D}" type="pres">
      <dgm:prSet presAssocID="{5336474B-C184-480A-AA2C-082E58AF1084}" presName="parentText" presStyleLbl="node1" presStyleIdx="4" presStyleCnt="7">
        <dgm:presLayoutVars>
          <dgm:chMax val="0"/>
          <dgm:bulletEnabled val="1"/>
        </dgm:presLayoutVars>
      </dgm:prSet>
      <dgm:spPr/>
    </dgm:pt>
    <dgm:pt modelId="{D55323C1-D2B7-4561-929C-B327CD9F5A9D}" type="pres">
      <dgm:prSet presAssocID="{5336474B-C184-480A-AA2C-082E58AF1084}" presName="negativeSpace" presStyleCnt="0"/>
      <dgm:spPr/>
    </dgm:pt>
    <dgm:pt modelId="{9D9F5EFE-0EEA-4046-9300-BE4414A12626}" type="pres">
      <dgm:prSet presAssocID="{5336474B-C184-480A-AA2C-082E58AF1084}" presName="childText" presStyleLbl="conFgAcc1" presStyleIdx="4" presStyleCnt="7">
        <dgm:presLayoutVars>
          <dgm:bulletEnabled val="1"/>
        </dgm:presLayoutVars>
      </dgm:prSet>
      <dgm:spPr/>
    </dgm:pt>
    <dgm:pt modelId="{FCBED0D8-9FB0-4649-B2A3-1524BB0EB93F}" type="pres">
      <dgm:prSet presAssocID="{CC1F4E37-1BC9-42BE-9709-0048947E32EE}" presName="spaceBetweenRectangles" presStyleCnt="0"/>
      <dgm:spPr/>
    </dgm:pt>
    <dgm:pt modelId="{D9C06783-B58F-48A2-8E9D-46E66B4ED950}" type="pres">
      <dgm:prSet presAssocID="{FB94F450-209F-4DAD-A0F6-4611284A54DD}" presName="parentLin" presStyleCnt="0"/>
      <dgm:spPr/>
    </dgm:pt>
    <dgm:pt modelId="{74F7E1D7-FBDB-4324-8856-815402313313}" type="pres">
      <dgm:prSet presAssocID="{FB94F450-209F-4DAD-A0F6-4611284A54DD}" presName="parentLeftMargin" presStyleLbl="node1" presStyleIdx="4" presStyleCnt="7"/>
      <dgm:spPr/>
    </dgm:pt>
    <dgm:pt modelId="{DF336027-9267-478E-BD91-06980C476B0F}" type="pres">
      <dgm:prSet presAssocID="{FB94F450-209F-4DAD-A0F6-4611284A54DD}" presName="parentText" presStyleLbl="node1" presStyleIdx="5" presStyleCnt="7">
        <dgm:presLayoutVars>
          <dgm:chMax val="0"/>
          <dgm:bulletEnabled val="1"/>
        </dgm:presLayoutVars>
      </dgm:prSet>
      <dgm:spPr/>
    </dgm:pt>
    <dgm:pt modelId="{58277FD2-C23E-4575-9CD4-5992B13D69CC}" type="pres">
      <dgm:prSet presAssocID="{FB94F450-209F-4DAD-A0F6-4611284A54DD}" presName="negativeSpace" presStyleCnt="0"/>
      <dgm:spPr/>
    </dgm:pt>
    <dgm:pt modelId="{00EF3FD5-AAAD-4FE4-AA3C-00B36F18E57D}" type="pres">
      <dgm:prSet presAssocID="{FB94F450-209F-4DAD-A0F6-4611284A54DD}" presName="childText" presStyleLbl="conFgAcc1" presStyleIdx="5" presStyleCnt="7">
        <dgm:presLayoutVars>
          <dgm:bulletEnabled val="1"/>
        </dgm:presLayoutVars>
      </dgm:prSet>
      <dgm:spPr/>
    </dgm:pt>
    <dgm:pt modelId="{D00C80E7-0EC6-4456-AE45-7314169236C3}" type="pres">
      <dgm:prSet presAssocID="{A2E3E488-AD38-43BF-8BD0-2CF2A7B18E8D}" presName="spaceBetweenRectangles" presStyleCnt="0"/>
      <dgm:spPr/>
    </dgm:pt>
    <dgm:pt modelId="{E9EFD43A-8A53-4CE5-BFC7-D58ED1F63ABA}" type="pres">
      <dgm:prSet presAssocID="{195FFFD7-1300-4532-A398-61B745024E27}" presName="parentLin" presStyleCnt="0"/>
      <dgm:spPr/>
    </dgm:pt>
    <dgm:pt modelId="{3D2A73AE-1EC0-4FFD-904E-94F8AB15A1B4}" type="pres">
      <dgm:prSet presAssocID="{195FFFD7-1300-4532-A398-61B745024E27}" presName="parentLeftMargin" presStyleLbl="node1" presStyleIdx="5" presStyleCnt="7"/>
      <dgm:spPr/>
    </dgm:pt>
    <dgm:pt modelId="{E379D5C0-8A56-4662-9D24-2FA621353B2A}" type="pres">
      <dgm:prSet presAssocID="{195FFFD7-1300-4532-A398-61B745024E27}" presName="parentText" presStyleLbl="node1" presStyleIdx="6" presStyleCnt="7">
        <dgm:presLayoutVars>
          <dgm:chMax val="0"/>
          <dgm:bulletEnabled val="1"/>
        </dgm:presLayoutVars>
      </dgm:prSet>
      <dgm:spPr/>
    </dgm:pt>
    <dgm:pt modelId="{A1F10D00-E01C-49C4-B4C9-46402D11BC1E}" type="pres">
      <dgm:prSet presAssocID="{195FFFD7-1300-4532-A398-61B745024E27}" presName="negativeSpace" presStyleCnt="0"/>
      <dgm:spPr/>
    </dgm:pt>
    <dgm:pt modelId="{75E75E74-431D-4AC9-ADDD-91D0A54F3CF0}" type="pres">
      <dgm:prSet presAssocID="{195FFFD7-1300-4532-A398-61B745024E27}" presName="childText" presStyleLbl="conFgAcc1" presStyleIdx="6" presStyleCnt="7">
        <dgm:presLayoutVars>
          <dgm:bulletEnabled val="1"/>
        </dgm:presLayoutVars>
      </dgm:prSet>
      <dgm:spPr/>
    </dgm:pt>
  </dgm:ptLst>
  <dgm:cxnLst>
    <dgm:cxn modelId="{FDF58403-CD83-44A3-84AF-4050C331FD50}" type="presOf" srcId="{02F78356-1934-4836-B646-6E4E305C0D16}" destId="{9D9F5EFE-0EEA-4046-9300-BE4414A12626}" srcOrd="0" destOrd="2" presId="urn:microsoft.com/office/officeart/2005/8/layout/list1"/>
    <dgm:cxn modelId="{92B5C614-CC36-411C-9D89-F6CC07B13FA3}" type="presOf" srcId="{B0348539-5876-42FE-80E0-BB6689905905}" destId="{448E3F72-A842-4DB8-AAD1-B8641C9BABDB}" srcOrd="0" destOrd="0" presId="urn:microsoft.com/office/officeart/2005/8/layout/list1"/>
    <dgm:cxn modelId="{B6A97A18-6523-4DA1-913D-5367C9E08867}" type="presOf" srcId="{C5AEC096-9B6D-4C20-9662-B8C9B7EB4CDD}" destId="{5B77CE8A-0F88-4933-80E3-62C25CE50FA3}" srcOrd="1" destOrd="0" presId="urn:microsoft.com/office/officeart/2005/8/layout/list1"/>
    <dgm:cxn modelId="{7B5D991C-0893-4AE9-985E-C27870618E79}" type="presOf" srcId="{41FF1306-B793-4C55-BC7E-DFF32C95FBA4}" destId="{1DB65175-FBAF-495C-965F-661ADDB060A4}" srcOrd="1" destOrd="0" presId="urn:microsoft.com/office/officeart/2005/8/layout/list1"/>
    <dgm:cxn modelId="{287DBE22-CEF2-4782-B88A-958692ED8D0D}" srcId="{2F733358-FB2F-45E4-B2DD-2663F9D6BDB2}" destId="{CA04B67D-1BEE-44F2-B6B7-A27C420C837F}" srcOrd="2" destOrd="0" parTransId="{6E7C6C32-1058-456C-9A5A-142E79960ECB}" sibTransId="{D05BE0FA-BB8E-4AA8-AB88-FF0B3B9C41CA}"/>
    <dgm:cxn modelId="{0EE67028-CB96-4882-AF17-FB72555D24C6}" srcId="{2F733358-FB2F-45E4-B2DD-2663F9D6BDB2}" destId="{41FF1306-B793-4C55-BC7E-DFF32C95FBA4}" srcOrd="3" destOrd="0" parTransId="{A649F861-3B28-45CA-86EE-99F5E71FD939}" sibTransId="{AF38D6A2-9C50-4979-A8F4-01C2924AD4B9}"/>
    <dgm:cxn modelId="{D79E5031-5753-4AC5-A06C-FDE289ECD1BC}" type="presOf" srcId="{351656FF-1202-4EE2-A6F9-A30EC4F871FC}" destId="{9D9F5EFE-0EEA-4046-9300-BE4414A12626}" srcOrd="0" destOrd="0" presId="urn:microsoft.com/office/officeart/2005/8/layout/list1"/>
    <dgm:cxn modelId="{9698C03A-2D02-417F-A0CB-BF7D18CC8FB6}" type="presOf" srcId="{FB94F450-209F-4DAD-A0F6-4611284A54DD}" destId="{74F7E1D7-FBDB-4324-8856-815402313313}" srcOrd="0" destOrd="0" presId="urn:microsoft.com/office/officeart/2005/8/layout/list1"/>
    <dgm:cxn modelId="{A12CD649-5261-4C20-A547-7DBA2795E53A}" type="presOf" srcId="{C5AEC096-9B6D-4C20-9662-B8C9B7EB4CDD}" destId="{261D414D-CF0D-4625-BE25-C3289803C057}" srcOrd="0" destOrd="0" presId="urn:microsoft.com/office/officeart/2005/8/layout/list1"/>
    <dgm:cxn modelId="{8EAE2A6A-477C-4F34-BFFF-05E4DCAD44A4}" srcId="{2F733358-FB2F-45E4-B2DD-2663F9D6BDB2}" destId="{5336474B-C184-480A-AA2C-082E58AF1084}" srcOrd="4" destOrd="0" parTransId="{6B42D62E-A15C-4C75-B9FA-941D6A27AB2A}" sibTransId="{CC1F4E37-1BC9-42BE-9709-0048947E32EE}"/>
    <dgm:cxn modelId="{21A4D96C-F5D6-4991-BB1E-3D58D21F1C6C}" srcId="{5336474B-C184-480A-AA2C-082E58AF1084}" destId="{02F78356-1934-4836-B646-6E4E305C0D16}" srcOrd="2" destOrd="0" parTransId="{B671DEE3-6784-4817-954C-BF053D03193A}" sibTransId="{3CC361DF-EEF3-42B1-AE91-39238AA25D2A}"/>
    <dgm:cxn modelId="{3E4CBE50-5D8D-46F6-B4DB-FB21898165AF}" type="presOf" srcId="{CA04B67D-1BEE-44F2-B6B7-A27C420C837F}" destId="{47EC2D7E-9B49-4162-A215-4AD4216040D7}" srcOrd="0" destOrd="0" presId="urn:microsoft.com/office/officeart/2005/8/layout/list1"/>
    <dgm:cxn modelId="{50F2F070-6231-405A-B4F9-E38859EBA125}" type="presOf" srcId="{195FFFD7-1300-4532-A398-61B745024E27}" destId="{3D2A73AE-1EC0-4FFD-904E-94F8AB15A1B4}" srcOrd="0" destOrd="0" presId="urn:microsoft.com/office/officeart/2005/8/layout/list1"/>
    <dgm:cxn modelId="{B1E16B75-1337-4510-9069-29A6E487E91B}" type="presOf" srcId="{2F733358-FB2F-45E4-B2DD-2663F9D6BDB2}" destId="{64D29903-BF8E-4458-AE04-D50497CF2BDA}" srcOrd="0" destOrd="0" presId="urn:microsoft.com/office/officeart/2005/8/layout/list1"/>
    <dgm:cxn modelId="{A22AD479-029D-427C-8328-AE7B3C304C37}" srcId="{2F733358-FB2F-45E4-B2DD-2663F9D6BDB2}" destId="{195FFFD7-1300-4532-A398-61B745024E27}" srcOrd="6" destOrd="0" parTransId="{C457E368-2FBA-44A1-89DF-4E48707F92A8}" sibTransId="{B23A607C-5743-4074-806F-45E5D729F595}"/>
    <dgm:cxn modelId="{5E7B817D-F073-41E2-A2D2-A3726EF0F61D}" type="presOf" srcId="{5336474B-C184-480A-AA2C-082E58AF1084}" destId="{54BBC94D-5D82-4678-A3B7-674B133A6B87}" srcOrd="0" destOrd="0" presId="urn:microsoft.com/office/officeart/2005/8/layout/list1"/>
    <dgm:cxn modelId="{959C7A8D-5CCD-415A-B72B-DE710867586F}" srcId="{2F733358-FB2F-45E4-B2DD-2663F9D6BDB2}" destId="{FB94F450-209F-4DAD-A0F6-4611284A54DD}" srcOrd="5" destOrd="0" parTransId="{C19B5D47-7A8F-40B4-88EE-71FE2582A089}" sibTransId="{A2E3E488-AD38-43BF-8BD0-2CF2A7B18E8D}"/>
    <dgm:cxn modelId="{7053478E-4177-4AAC-9474-BD50187CD8B6}" type="presOf" srcId="{87630A2A-FFED-4375-9995-E9DF6E633427}" destId="{9D9F5EFE-0EEA-4046-9300-BE4414A12626}" srcOrd="0" destOrd="1" presId="urn:microsoft.com/office/officeart/2005/8/layout/list1"/>
    <dgm:cxn modelId="{A46D56A9-8F5B-4B47-9AFB-24CF2051537B}" srcId="{2F733358-FB2F-45E4-B2DD-2663F9D6BDB2}" destId="{B0348539-5876-42FE-80E0-BB6689905905}" srcOrd="0" destOrd="0" parTransId="{3A86AE09-5A17-4FE0-A802-A99F670A492F}" sibTransId="{2CE1CDBE-FD5E-4CDD-A32F-CFD620C5FE49}"/>
    <dgm:cxn modelId="{7B7289AC-9719-45AC-8303-7AC232F99DEC}" type="presOf" srcId="{FB94F450-209F-4DAD-A0F6-4611284A54DD}" destId="{DF336027-9267-478E-BD91-06980C476B0F}" srcOrd="1" destOrd="0" presId="urn:microsoft.com/office/officeart/2005/8/layout/list1"/>
    <dgm:cxn modelId="{FE2533B4-A949-4217-A259-530EE1B9D1A3}" type="presOf" srcId="{5336474B-C184-480A-AA2C-082E58AF1084}" destId="{1C81C13C-696E-42F2-9D09-0AE61FE0E58D}" srcOrd="1" destOrd="0" presId="urn:microsoft.com/office/officeart/2005/8/layout/list1"/>
    <dgm:cxn modelId="{44E1D6B4-47D1-4F62-9EE7-CD1DD3645A8A}" type="presOf" srcId="{99963028-7237-40EA-8D52-2C2FB28A4C7F}" destId="{9D9F5EFE-0EEA-4046-9300-BE4414A12626}" srcOrd="0" destOrd="3" presId="urn:microsoft.com/office/officeart/2005/8/layout/list1"/>
    <dgm:cxn modelId="{B7DDBCC2-E291-429F-9094-4C5A572E81CE}" type="presOf" srcId="{CA04B67D-1BEE-44F2-B6B7-A27C420C837F}" destId="{287EE13B-4A9C-42EE-A41D-492F298174E3}" srcOrd="1" destOrd="0" presId="urn:microsoft.com/office/officeart/2005/8/layout/list1"/>
    <dgm:cxn modelId="{453867C6-D05D-4554-93C7-E4AE234CDE32}" srcId="{5336474B-C184-480A-AA2C-082E58AF1084}" destId="{99963028-7237-40EA-8D52-2C2FB28A4C7F}" srcOrd="3" destOrd="0" parTransId="{68906DD7-3287-49B1-8538-DD399F77644F}" sibTransId="{7665B599-E80E-4280-A627-F8DE33C57F5F}"/>
    <dgm:cxn modelId="{28B706D1-6ADD-435C-BDCE-331E383D60D1}" srcId="{5336474B-C184-480A-AA2C-082E58AF1084}" destId="{351656FF-1202-4EE2-A6F9-A30EC4F871FC}" srcOrd="0" destOrd="0" parTransId="{27FB8EBB-C236-4278-B7BE-3913FA8514A7}" sibTransId="{4F93F3E4-3B38-470F-82FF-7699F7DCDF41}"/>
    <dgm:cxn modelId="{0CB9BCD1-099D-4A6B-A76F-1FE525AC68FB}" type="presOf" srcId="{41FF1306-B793-4C55-BC7E-DFF32C95FBA4}" destId="{98CFE3ED-B640-4FD2-9048-9F3AC291AFEA}" srcOrd="0" destOrd="0" presId="urn:microsoft.com/office/officeart/2005/8/layout/list1"/>
    <dgm:cxn modelId="{301847DE-90D5-4A83-94BC-AE2CC596BFC6}" type="presOf" srcId="{195FFFD7-1300-4532-A398-61B745024E27}" destId="{E379D5C0-8A56-4662-9D24-2FA621353B2A}" srcOrd="1" destOrd="0" presId="urn:microsoft.com/office/officeart/2005/8/layout/list1"/>
    <dgm:cxn modelId="{4602A9E2-7625-4872-985E-D8B56FFF4FA6}" srcId="{2F733358-FB2F-45E4-B2DD-2663F9D6BDB2}" destId="{C5AEC096-9B6D-4C20-9662-B8C9B7EB4CDD}" srcOrd="1" destOrd="0" parTransId="{158AF14A-CE42-45FC-9FE4-58C55FB6EEE7}" sibTransId="{DCC1F798-9714-4F99-94D1-1A83B3A5D2BD}"/>
    <dgm:cxn modelId="{6518C0EB-A1D5-45B4-A072-87D5167E7C7E}" type="presOf" srcId="{B0348539-5876-42FE-80E0-BB6689905905}" destId="{E9485DBC-FB06-4DA4-94DE-9A2775525772}" srcOrd="1" destOrd="0" presId="urn:microsoft.com/office/officeart/2005/8/layout/list1"/>
    <dgm:cxn modelId="{ECF8C0ED-B97E-4726-A5E4-C76812622187}" srcId="{5336474B-C184-480A-AA2C-082E58AF1084}" destId="{87630A2A-FFED-4375-9995-E9DF6E633427}" srcOrd="1" destOrd="0" parTransId="{0706742F-E104-4C5C-9B85-24350CE3FBFA}" sibTransId="{8CF453EC-6E58-4AC1-AC87-44A5B8DAF60A}"/>
    <dgm:cxn modelId="{54FCD6F7-238B-40E2-A82D-05057CB4B08C}" type="presParOf" srcId="{64D29903-BF8E-4458-AE04-D50497CF2BDA}" destId="{6F8282EF-5644-4F8C-8641-19F9EC0F1149}" srcOrd="0" destOrd="0" presId="urn:microsoft.com/office/officeart/2005/8/layout/list1"/>
    <dgm:cxn modelId="{E0AD9AD6-01CB-45D9-8522-1466C5BBF941}" type="presParOf" srcId="{6F8282EF-5644-4F8C-8641-19F9EC0F1149}" destId="{448E3F72-A842-4DB8-AAD1-B8641C9BABDB}" srcOrd="0" destOrd="0" presId="urn:microsoft.com/office/officeart/2005/8/layout/list1"/>
    <dgm:cxn modelId="{36235E24-1483-4CEA-8467-1BD3E0BEC59A}" type="presParOf" srcId="{6F8282EF-5644-4F8C-8641-19F9EC0F1149}" destId="{E9485DBC-FB06-4DA4-94DE-9A2775525772}" srcOrd="1" destOrd="0" presId="urn:microsoft.com/office/officeart/2005/8/layout/list1"/>
    <dgm:cxn modelId="{4DB793D2-53B1-43CC-98F2-1146DF33D4E7}" type="presParOf" srcId="{64D29903-BF8E-4458-AE04-D50497CF2BDA}" destId="{2EFBC1CA-A924-401F-9250-145779328EF7}" srcOrd="1" destOrd="0" presId="urn:microsoft.com/office/officeart/2005/8/layout/list1"/>
    <dgm:cxn modelId="{B83A2833-C655-4F4D-B7BF-806723A99CD2}" type="presParOf" srcId="{64D29903-BF8E-4458-AE04-D50497CF2BDA}" destId="{483A4052-DE9C-4CFE-A6FD-370358F8D077}" srcOrd="2" destOrd="0" presId="urn:microsoft.com/office/officeart/2005/8/layout/list1"/>
    <dgm:cxn modelId="{C0D2BC96-5111-42B4-B12B-B7D12470D3D1}" type="presParOf" srcId="{64D29903-BF8E-4458-AE04-D50497CF2BDA}" destId="{8C63EA18-902F-4393-8AA6-81DDAE1A69BD}" srcOrd="3" destOrd="0" presId="urn:microsoft.com/office/officeart/2005/8/layout/list1"/>
    <dgm:cxn modelId="{9758C30F-1EB4-4F65-9B6D-682651F9E9EB}" type="presParOf" srcId="{64D29903-BF8E-4458-AE04-D50497CF2BDA}" destId="{C6FB87F3-CA98-498A-BE38-DF812584D932}" srcOrd="4" destOrd="0" presId="urn:microsoft.com/office/officeart/2005/8/layout/list1"/>
    <dgm:cxn modelId="{ADFA9361-B9CC-4509-933C-33513A7418D9}" type="presParOf" srcId="{C6FB87F3-CA98-498A-BE38-DF812584D932}" destId="{261D414D-CF0D-4625-BE25-C3289803C057}" srcOrd="0" destOrd="0" presId="urn:microsoft.com/office/officeart/2005/8/layout/list1"/>
    <dgm:cxn modelId="{4C640C09-09DF-42C2-BB88-989B00065324}" type="presParOf" srcId="{C6FB87F3-CA98-498A-BE38-DF812584D932}" destId="{5B77CE8A-0F88-4933-80E3-62C25CE50FA3}" srcOrd="1" destOrd="0" presId="urn:microsoft.com/office/officeart/2005/8/layout/list1"/>
    <dgm:cxn modelId="{A15A9B2E-9266-4F06-A7B7-BE07181C1807}" type="presParOf" srcId="{64D29903-BF8E-4458-AE04-D50497CF2BDA}" destId="{9CDE1F03-82D6-42DA-B66A-DBBA1BD76200}" srcOrd="5" destOrd="0" presId="urn:microsoft.com/office/officeart/2005/8/layout/list1"/>
    <dgm:cxn modelId="{5FC58438-395B-4B72-A0A5-BD85094472A1}" type="presParOf" srcId="{64D29903-BF8E-4458-AE04-D50497CF2BDA}" destId="{C6F0D477-B9D2-4F6B-9EB8-69D1D23996BC}" srcOrd="6" destOrd="0" presId="urn:microsoft.com/office/officeart/2005/8/layout/list1"/>
    <dgm:cxn modelId="{2E8C55E2-635B-41B0-A9F8-2AAD34159E60}" type="presParOf" srcId="{64D29903-BF8E-4458-AE04-D50497CF2BDA}" destId="{CC4AE4C6-51E3-40A2-A29F-6A939F89A4C6}" srcOrd="7" destOrd="0" presId="urn:microsoft.com/office/officeart/2005/8/layout/list1"/>
    <dgm:cxn modelId="{62639219-3FBC-4450-807D-0E8D393F6C4D}" type="presParOf" srcId="{64D29903-BF8E-4458-AE04-D50497CF2BDA}" destId="{86DAB049-CC5A-4908-8A65-79FAF1F86DCD}" srcOrd="8" destOrd="0" presId="urn:microsoft.com/office/officeart/2005/8/layout/list1"/>
    <dgm:cxn modelId="{68AC8E7D-2B10-45D0-B6C7-17BAFB91E50B}" type="presParOf" srcId="{86DAB049-CC5A-4908-8A65-79FAF1F86DCD}" destId="{47EC2D7E-9B49-4162-A215-4AD4216040D7}" srcOrd="0" destOrd="0" presId="urn:microsoft.com/office/officeart/2005/8/layout/list1"/>
    <dgm:cxn modelId="{08BCE4A6-34A9-4CCE-9427-FE151D4DDAF2}" type="presParOf" srcId="{86DAB049-CC5A-4908-8A65-79FAF1F86DCD}" destId="{287EE13B-4A9C-42EE-A41D-492F298174E3}" srcOrd="1" destOrd="0" presId="urn:microsoft.com/office/officeart/2005/8/layout/list1"/>
    <dgm:cxn modelId="{857DF20F-E2AB-4F88-A949-D45129DDD818}" type="presParOf" srcId="{64D29903-BF8E-4458-AE04-D50497CF2BDA}" destId="{14108FE6-E362-45A4-9201-8536068CB3AD}" srcOrd="9" destOrd="0" presId="urn:microsoft.com/office/officeart/2005/8/layout/list1"/>
    <dgm:cxn modelId="{95E04E52-20A7-4F25-BA2F-58D8928E6D26}" type="presParOf" srcId="{64D29903-BF8E-4458-AE04-D50497CF2BDA}" destId="{F72D61E4-B31C-42EE-9364-A4AB104A7A9E}" srcOrd="10" destOrd="0" presId="urn:microsoft.com/office/officeart/2005/8/layout/list1"/>
    <dgm:cxn modelId="{E0BF6A21-1CF5-44E2-A33F-368F748B117A}" type="presParOf" srcId="{64D29903-BF8E-4458-AE04-D50497CF2BDA}" destId="{A6F826D8-512D-40A4-A04F-E6B54AE0BE1E}" srcOrd="11" destOrd="0" presId="urn:microsoft.com/office/officeart/2005/8/layout/list1"/>
    <dgm:cxn modelId="{62A83D8F-F1CA-4377-B259-EF8A6B9E8EBE}" type="presParOf" srcId="{64D29903-BF8E-4458-AE04-D50497CF2BDA}" destId="{593ED8D2-7573-44C0-83B7-147925CB3944}" srcOrd="12" destOrd="0" presId="urn:microsoft.com/office/officeart/2005/8/layout/list1"/>
    <dgm:cxn modelId="{24DEEC9B-2A42-4D4E-9DBC-2937E79FB1E4}" type="presParOf" srcId="{593ED8D2-7573-44C0-83B7-147925CB3944}" destId="{98CFE3ED-B640-4FD2-9048-9F3AC291AFEA}" srcOrd="0" destOrd="0" presId="urn:microsoft.com/office/officeart/2005/8/layout/list1"/>
    <dgm:cxn modelId="{C7152218-19D3-4D40-B4B7-0C3BB44CB436}" type="presParOf" srcId="{593ED8D2-7573-44C0-83B7-147925CB3944}" destId="{1DB65175-FBAF-495C-965F-661ADDB060A4}" srcOrd="1" destOrd="0" presId="urn:microsoft.com/office/officeart/2005/8/layout/list1"/>
    <dgm:cxn modelId="{E6A31AFA-CE09-4663-B342-D9625560F272}" type="presParOf" srcId="{64D29903-BF8E-4458-AE04-D50497CF2BDA}" destId="{48107480-E96F-4B38-B038-4C3DD229754C}" srcOrd="13" destOrd="0" presId="urn:microsoft.com/office/officeart/2005/8/layout/list1"/>
    <dgm:cxn modelId="{F5EE0B66-22A3-42B9-BB64-7B7BA3561791}" type="presParOf" srcId="{64D29903-BF8E-4458-AE04-D50497CF2BDA}" destId="{70585A21-1700-42B5-8BAA-CE82866739D3}" srcOrd="14" destOrd="0" presId="urn:microsoft.com/office/officeart/2005/8/layout/list1"/>
    <dgm:cxn modelId="{EEDE2C94-F16A-4220-9687-3F13BB43504B}" type="presParOf" srcId="{64D29903-BF8E-4458-AE04-D50497CF2BDA}" destId="{8DB08F84-2035-4E72-A59C-EB5C68C6B38A}" srcOrd="15" destOrd="0" presId="urn:microsoft.com/office/officeart/2005/8/layout/list1"/>
    <dgm:cxn modelId="{6D4B678E-3725-4BC2-8E24-4DC17053729A}" type="presParOf" srcId="{64D29903-BF8E-4458-AE04-D50497CF2BDA}" destId="{EB6DB76A-9014-4FE1-80ED-C75BBFF937F9}" srcOrd="16" destOrd="0" presId="urn:microsoft.com/office/officeart/2005/8/layout/list1"/>
    <dgm:cxn modelId="{DCD55431-0E2F-48B1-B7FE-2DAF5E482294}" type="presParOf" srcId="{EB6DB76A-9014-4FE1-80ED-C75BBFF937F9}" destId="{54BBC94D-5D82-4678-A3B7-674B133A6B87}" srcOrd="0" destOrd="0" presId="urn:microsoft.com/office/officeart/2005/8/layout/list1"/>
    <dgm:cxn modelId="{4A82B74D-F6FE-4BAA-AD98-5A289F27F2F1}" type="presParOf" srcId="{EB6DB76A-9014-4FE1-80ED-C75BBFF937F9}" destId="{1C81C13C-696E-42F2-9D09-0AE61FE0E58D}" srcOrd="1" destOrd="0" presId="urn:microsoft.com/office/officeart/2005/8/layout/list1"/>
    <dgm:cxn modelId="{EA5F22BC-275F-420A-8095-86144DFC7C84}" type="presParOf" srcId="{64D29903-BF8E-4458-AE04-D50497CF2BDA}" destId="{D55323C1-D2B7-4561-929C-B327CD9F5A9D}" srcOrd="17" destOrd="0" presId="urn:microsoft.com/office/officeart/2005/8/layout/list1"/>
    <dgm:cxn modelId="{A4631E3A-D076-4614-A740-4048DB3790AB}" type="presParOf" srcId="{64D29903-BF8E-4458-AE04-D50497CF2BDA}" destId="{9D9F5EFE-0EEA-4046-9300-BE4414A12626}" srcOrd="18" destOrd="0" presId="urn:microsoft.com/office/officeart/2005/8/layout/list1"/>
    <dgm:cxn modelId="{4F863B92-1B0C-43CA-BF6A-9A339427DA4E}" type="presParOf" srcId="{64D29903-BF8E-4458-AE04-D50497CF2BDA}" destId="{FCBED0D8-9FB0-4649-B2A3-1524BB0EB93F}" srcOrd="19" destOrd="0" presId="urn:microsoft.com/office/officeart/2005/8/layout/list1"/>
    <dgm:cxn modelId="{A4490C3D-A6E7-461D-BDB3-7EB3D0107A80}" type="presParOf" srcId="{64D29903-BF8E-4458-AE04-D50497CF2BDA}" destId="{D9C06783-B58F-48A2-8E9D-46E66B4ED950}" srcOrd="20" destOrd="0" presId="urn:microsoft.com/office/officeart/2005/8/layout/list1"/>
    <dgm:cxn modelId="{16B8E331-5E84-4491-9AC3-B0F86208DD19}" type="presParOf" srcId="{D9C06783-B58F-48A2-8E9D-46E66B4ED950}" destId="{74F7E1D7-FBDB-4324-8856-815402313313}" srcOrd="0" destOrd="0" presId="urn:microsoft.com/office/officeart/2005/8/layout/list1"/>
    <dgm:cxn modelId="{89028467-2CC1-47D4-9DED-0E88D6586EF3}" type="presParOf" srcId="{D9C06783-B58F-48A2-8E9D-46E66B4ED950}" destId="{DF336027-9267-478E-BD91-06980C476B0F}" srcOrd="1" destOrd="0" presId="urn:microsoft.com/office/officeart/2005/8/layout/list1"/>
    <dgm:cxn modelId="{C4705EE8-C760-46D6-852B-601D18C27094}" type="presParOf" srcId="{64D29903-BF8E-4458-AE04-D50497CF2BDA}" destId="{58277FD2-C23E-4575-9CD4-5992B13D69CC}" srcOrd="21" destOrd="0" presId="urn:microsoft.com/office/officeart/2005/8/layout/list1"/>
    <dgm:cxn modelId="{CE4E340A-49AB-462A-9992-6EB63328B6C1}" type="presParOf" srcId="{64D29903-BF8E-4458-AE04-D50497CF2BDA}" destId="{00EF3FD5-AAAD-4FE4-AA3C-00B36F18E57D}" srcOrd="22" destOrd="0" presId="urn:microsoft.com/office/officeart/2005/8/layout/list1"/>
    <dgm:cxn modelId="{2F5184E1-F21C-4657-AE3C-647D22A0FDDC}" type="presParOf" srcId="{64D29903-BF8E-4458-AE04-D50497CF2BDA}" destId="{D00C80E7-0EC6-4456-AE45-7314169236C3}" srcOrd="23" destOrd="0" presId="urn:microsoft.com/office/officeart/2005/8/layout/list1"/>
    <dgm:cxn modelId="{E0D011A6-ABAA-4109-BC98-8F6B8F311D2E}" type="presParOf" srcId="{64D29903-BF8E-4458-AE04-D50497CF2BDA}" destId="{E9EFD43A-8A53-4CE5-BFC7-D58ED1F63ABA}" srcOrd="24" destOrd="0" presId="urn:microsoft.com/office/officeart/2005/8/layout/list1"/>
    <dgm:cxn modelId="{EC69ED81-65D8-4C50-BBD3-B1890535B708}" type="presParOf" srcId="{E9EFD43A-8A53-4CE5-BFC7-D58ED1F63ABA}" destId="{3D2A73AE-1EC0-4FFD-904E-94F8AB15A1B4}" srcOrd="0" destOrd="0" presId="urn:microsoft.com/office/officeart/2005/8/layout/list1"/>
    <dgm:cxn modelId="{E63CB287-2137-44F2-ADF5-4159060A5401}" type="presParOf" srcId="{E9EFD43A-8A53-4CE5-BFC7-D58ED1F63ABA}" destId="{E379D5C0-8A56-4662-9D24-2FA621353B2A}" srcOrd="1" destOrd="0" presId="urn:microsoft.com/office/officeart/2005/8/layout/list1"/>
    <dgm:cxn modelId="{D8E9BB95-DAD4-47B1-BAA6-68001C3A78F9}" type="presParOf" srcId="{64D29903-BF8E-4458-AE04-D50497CF2BDA}" destId="{A1F10D00-E01C-49C4-B4C9-46402D11BC1E}" srcOrd="25" destOrd="0" presId="urn:microsoft.com/office/officeart/2005/8/layout/list1"/>
    <dgm:cxn modelId="{AAB4712B-53C7-4A3C-80FB-778C2B78F2A6}" type="presParOf" srcId="{64D29903-BF8E-4458-AE04-D50497CF2BDA}" destId="{75E75E74-431D-4AC9-ADDD-91D0A54F3CF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A4052-DE9C-4CFE-A6FD-370358F8D077}">
      <dsp:nvSpPr>
        <dsp:cNvPr id="0" name=""/>
        <dsp:cNvSpPr/>
      </dsp:nvSpPr>
      <dsp:spPr>
        <a:xfrm>
          <a:off x="0" y="26362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85DBC-FB06-4DA4-94DE-9A2775525772}">
      <dsp:nvSpPr>
        <dsp:cNvPr id="0" name=""/>
        <dsp:cNvSpPr/>
      </dsp:nvSpPr>
      <dsp:spPr>
        <a:xfrm>
          <a:off x="447148" y="13078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AGGREGATION OF DATA</a:t>
          </a:r>
        </a:p>
      </dsp:txBody>
      <dsp:txXfrm>
        <a:off x="460117" y="143755"/>
        <a:ext cx="6234135" cy="239742"/>
      </dsp:txXfrm>
    </dsp:sp>
    <dsp:sp modelId="{C6F0D477-B9D2-4F6B-9EB8-69D1D23996BC}">
      <dsp:nvSpPr>
        <dsp:cNvPr id="0" name=""/>
        <dsp:cNvSpPr/>
      </dsp:nvSpPr>
      <dsp:spPr>
        <a:xfrm>
          <a:off x="0" y="67186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7CE8A-0F88-4933-80E3-62C25CE50FA3}">
      <dsp:nvSpPr>
        <dsp:cNvPr id="0" name=""/>
        <dsp:cNvSpPr/>
      </dsp:nvSpPr>
      <dsp:spPr>
        <a:xfrm>
          <a:off x="447148" y="53902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SAMPLING THE DATA</a:t>
          </a:r>
        </a:p>
      </dsp:txBody>
      <dsp:txXfrm>
        <a:off x="460117" y="551995"/>
        <a:ext cx="6234135" cy="239742"/>
      </dsp:txXfrm>
    </dsp:sp>
    <dsp:sp modelId="{F72D61E4-B31C-42EE-9364-A4AB104A7A9E}">
      <dsp:nvSpPr>
        <dsp:cNvPr id="0" name=""/>
        <dsp:cNvSpPr/>
      </dsp:nvSpPr>
      <dsp:spPr>
        <a:xfrm>
          <a:off x="0" y="108010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EE13B-4A9C-42EE-A41D-492F298174E3}">
      <dsp:nvSpPr>
        <dsp:cNvPr id="0" name=""/>
        <dsp:cNvSpPr/>
      </dsp:nvSpPr>
      <dsp:spPr>
        <a:xfrm>
          <a:off x="447148" y="94726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CLEANING THE DATA	</a:t>
          </a:r>
        </a:p>
      </dsp:txBody>
      <dsp:txXfrm>
        <a:off x="460117" y="960235"/>
        <a:ext cx="6234135" cy="239742"/>
      </dsp:txXfrm>
    </dsp:sp>
    <dsp:sp modelId="{70585A21-1700-42B5-8BAA-CE82866739D3}">
      <dsp:nvSpPr>
        <dsp:cNvPr id="0" name=""/>
        <dsp:cNvSpPr/>
      </dsp:nvSpPr>
      <dsp:spPr>
        <a:xfrm>
          <a:off x="0" y="148834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B65175-FBAF-495C-965F-661ADDB060A4}">
      <dsp:nvSpPr>
        <dsp:cNvPr id="0" name=""/>
        <dsp:cNvSpPr/>
      </dsp:nvSpPr>
      <dsp:spPr>
        <a:xfrm>
          <a:off x="447148" y="135550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REMOVING OBSERVATIONS AND VARIABLES</a:t>
          </a:r>
        </a:p>
      </dsp:txBody>
      <dsp:txXfrm>
        <a:off x="460117" y="1368475"/>
        <a:ext cx="6234135" cy="239742"/>
      </dsp:txXfrm>
    </dsp:sp>
    <dsp:sp modelId="{9D9F5EFE-0EEA-4046-9300-BE4414A12626}">
      <dsp:nvSpPr>
        <dsp:cNvPr id="0" name=""/>
        <dsp:cNvSpPr/>
      </dsp:nvSpPr>
      <dsp:spPr>
        <a:xfrm>
          <a:off x="0" y="1896586"/>
          <a:ext cx="8942962" cy="99225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4073" tIns="187452" rIns="69407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NEW FREQUENCY DISTRIBUTION</a:t>
          </a:r>
        </a:p>
        <a:p>
          <a:pPr marL="114300" lvl="1" indent="-114300" algn="l" defTabSz="533400">
            <a:lnSpc>
              <a:spcPct val="90000"/>
            </a:lnSpc>
            <a:spcBef>
              <a:spcPct val="0"/>
            </a:spcBef>
            <a:spcAft>
              <a:spcPct val="15000"/>
            </a:spcAft>
            <a:buChar char="•"/>
          </a:pPr>
          <a:r>
            <a:rPr lang="en-US" sz="1200" kern="1200" dirty="0"/>
            <a:t>CONVERTING TEXT TO NUMBERS</a:t>
          </a:r>
        </a:p>
        <a:p>
          <a:pPr marL="114300" lvl="1" indent="-114300" algn="l" defTabSz="533400">
            <a:lnSpc>
              <a:spcPct val="90000"/>
            </a:lnSpc>
            <a:spcBef>
              <a:spcPct val="0"/>
            </a:spcBef>
            <a:spcAft>
              <a:spcPct val="15000"/>
            </a:spcAft>
            <a:buChar char="•"/>
          </a:pPr>
          <a:r>
            <a:rPr lang="en-US" sz="1200" kern="1200" dirty="0"/>
            <a:t>CONVERTING CONTINUOUS DATA TO CATEGORIES</a:t>
          </a:r>
        </a:p>
        <a:p>
          <a:pPr marL="114300" lvl="1" indent="-114300" algn="l" defTabSz="533400">
            <a:lnSpc>
              <a:spcPct val="90000"/>
            </a:lnSpc>
            <a:spcBef>
              <a:spcPct val="0"/>
            </a:spcBef>
            <a:spcAft>
              <a:spcPct val="15000"/>
            </a:spcAft>
            <a:buChar char="•"/>
          </a:pPr>
          <a:r>
            <a:rPr lang="en-US" sz="1200" kern="1200" dirty="0"/>
            <a:t>COMBINING VARIABLES</a:t>
          </a:r>
        </a:p>
      </dsp:txBody>
      <dsp:txXfrm>
        <a:off x="0" y="1896586"/>
        <a:ext cx="8942962" cy="992250"/>
      </dsp:txXfrm>
    </dsp:sp>
    <dsp:sp modelId="{1C81C13C-696E-42F2-9D09-0AE61FE0E58D}">
      <dsp:nvSpPr>
        <dsp:cNvPr id="0" name=""/>
        <dsp:cNvSpPr/>
      </dsp:nvSpPr>
      <dsp:spPr>
        <a:xfrm>
          <a:off x="447148" y="176374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TRANSFORMATION</a:t>
          </a:r>
        </a:p>
      </dsp:txBody>
      <dsp:txXfrm>
        <a:off x="460117" y="1776715"/>
        <a:ext cx="6234135" cy="239742"/>
      </dsp:txXfrm>
    </dsp:sp>
    <dsp:sp modelId="{00EF3FD5-AAAD-4FE4-AA3C-00B36F18E57D}">
      <dsp:nvSpPr>
        <dsp:cNvPr id="0" name=""/>
        <dsp:cNvSpPr/>
      </dsp:nvSpPr>
      <dsp:spPr>
        <a:xfrm>
          <a:off x="0" y="307027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36027-9267-478E-BD91-06980C476B0F}">
      <dsp:nvSpPr>
        <dsp:cNvPr id="0" name=""/>
        <dsp:cNvSpPr/>
      </dsp:nvSpPr>
      <dsp:spPr>
        <a:xfrm>
          <a:off x="447148" y="293743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GENERATING GROUPS</a:t>
          </a:r>
        </a:p>
      </dsp:txBody>
      <dsp:txXfrm>
        <a:off x="460117" y="2950405"/>
        <a:ext cx="6234135" cy="239742"/>
      </dsp:txXfrm>
    </dsp:sp>
    <dsp:sp modelId="{75E75E74-431D-4AC9-ADDD-91D0A54F3CF0}">
      <dsp:nvSpPr>
        <dsp:cNvPr id="0" name=""/>
        <dsp:cNvSpPr/>
      </dsp:nvSpPr>
      <dsp:spPr>
        <a:xfrm>
          <a:off x="0" y="3478516"/>
          <a:ext cx="8942962" cy="226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79D5C0-8A56-4662-9D24-2FA621353B2A}">
      <dsp:nvSpPr>
        <dsp:cNvPr id="0" name=""/>
        <dsp:cNvSpPr/>
      </dsp:nvSpPr>
      <dsp:spPr>
        <a:xfrm>
          <a:off x="447148" y="3345676"/>
          <a:ext cx="6260073" cy="2656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616" tIns="0" rIns="236616" bIns="0" numCol="1" spcCol="1270" anchor="ctr" anchorCtr="0">
          <a:noAutofit/>
        </a:bodyPr>
        <a:lstStyle/>
        <a:p>
          <a:pPr marL="0" lvl="0" indent="0" algn="l" defTabSz="711200">
            <a:lnSpc>
              <a:spcPct val="90000"/>
            </a:lnSpc>
            <a:spcBef>
              <a:spcPct val="0"/>
            </a:spcBef>
            <a:spcAft>
              <a:spcPct val="35000"/>
            </a:spcAft>
            <a:buNone/>
          </a:pPr>
          <a:r>
            <a:rPr lang="en-US" sz="1600" kern="1200" dirty="0"/>
            <a:t>PREPARING UNSTRUCTURED DATA</a:t>
          </a:r>
        </a:p>
      </dsp:txBody>
      <dsp:txXfrm>
        <a:off x="460117" y="3358645"/>
        <a:ext cx="6234135"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3/16/19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3/16/19</a:t>
            </a:fld>
            <a:endParaRPr lang="en-US"/>
          </a:p>
        </p:txBody>
      </p:sp>
    </p:spTree>
    <p:extLst>
      <p:ext uri="{BB962C8B-B14F-4D97-AF65-F5344CB8AC3E}">
        <p14:creationId xmlns:p14="http://schemas.microsoft.com/office/powerpoint/2010/main" val="134393976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3/16/19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2550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3/16/19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16968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3/16/19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60305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3/16/19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056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3/16/19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3/16/19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
        <p:nvSpPr>
          <p:cNvPr id="6" name="Date Placeholder 3">
            <a:extLst>
              <a:ext uri="{FF2B5EF4-FFF2-40B4-BE49-F238E27FC236}">
                <a16:creationId xmlns:a16="http://schemas.microsoft.com/office/drawing/2014/main" id="{6849CB33-727B-46B9-AC74-6A245EC0064D}"/>
              </a:ext>
            </a:extLst>
          </p:cNvPr>
          <p:cNvSpPr>
            <a:spLocks noGrp="1"/>
          </p:cNvSpPr>
          <p:nvPr>
            <p:ph type="dt" sz="half" idx="2"/>
          </p:nvPr>
        </p:nvSpPr>
        <p:spPr>
          <a:xfrm>
            <a:off x="-1" y="4853965"/>
            <a:ext cx="3875315" cy="242976"/>
          </a:xfrm>
          <a:prstGeom prst="rect">
            <a:avLst/>
          </a:prstGeom>
        </p:spPr>
        <p:txBody>
          <a:bodyPr vert="horz" lIns="91440" tIns="45720" rIns="91440" bIns="45720" rtlCol="0" anchor="ctr"/>
          <a:lstStyle>
            <a:lvl1pPr algn="r">
              <a:defRPr sz="788">
                <a:solidFill>
                  <a:schemeClr val="tx1">
                    <a:alpha val="70000"/>
                  </a:schemeClr>
                </a:solidFill>
              </a:defRPr>
            </a:lvl1pPr>
          </a:lstStyle>
          <a:p>
            <a:pPr algn="l"/>
            <a:fld id="{B7D6B663-8DAB-4EA1-B019-BBACB021B42A}" type="datetime1">
              <a:rPr lang="en-US" smtClean="0"/>
              <a:pPr algn="l"/>
              <a:t>3/16/19</a:t>
            </a:fld>
            <a:r>
              <a:rPr lang="en-US" dirty="0"/>
              <a:t> – </a:t>
            </a:r>
            <a:r>
              <a:rPr lang="en-US" dirty="0">
                <a:solidFill>
                  <a:srgbClr val="FF0000">
                    <a:alpha val="70000"/>
                  </a:srgbClr>
                </a:solidFill>
              </a:rPr>
              <a:t>content to be used for explanation/reference educational purposes,</a:t>
            </a:r>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
        <p:nvSpPr>
          <p:cNvPr id="9" name="Date Placeholder 3">
            <a:extLst>
              <a:ext uri="{FF2B5EF4-FFF2-40B4-BE49-F238E27FC236}">
                <a16:creationId xmlns:a16="http://schemas.microsoft.com/office/drawing/2014/main" id="{BDEE90A7-2003-4972-8CCD-0420D38442BA}"/>
              </a:ext>
            </a:extLst>
          </p:cNvPr>
          <p:cNvSpPr>
            <a:spLocks noGrp="1"/>
          </p:cNvSpPr>
          <p:nvPr>
            <p:ph type="dt" sz="half" idx="10"/>
          </p:nvPr>
        </p:nvSpPr>
        <p:spPr>
          <a:xfrm>
            <a:off x="-1" y="4853965"/>
            <a:ext cx="3875315" cy="242976"/>
          </a:xfrm>
          <a:prstGeom prst="rect">
            <a:avLst/>
          </a:prstGeom>
        </p:spPr>
        <p:txBody>
          <a:bodyPr vert="horz" lIns="91440" tIns="45720" rIns="91440" bIns="45720" rtlCol="0" anchor="ctr"/>
          <a:lstStyle>
            <a:lvl1pPr algn="r">
              <a:defRPr sz="788">
                <a:solidFill>
                  <a:schemeClr val="tx1">
                    <a:alpha val="70000"/>
                  </a:schemeClr>
                </a:solidFill>
              </a:defRPr>
            </a:lvl1pPr>
          </a:lstStyle>
          <a:p>
            <a:pPr algn="l"/>
            <a:fld id="{B7D6B663-8DAB-4EA1-B019-BBACB021B42A}" type="datetime1">
              <a:rPr lang="en-US" smtClean="0"/>
              <a:pPr algn="l"/>
              <a:t>3/16/19</a:t>
            </a:fld>
            <a:r>
              <a:rPr lang="en-US" dirty="0"/>
              <a:t> – </a:t>
            </a:r>
            <a:r>
              <a:rPr lang="en-US" dirty="0">
                <a:solidFill>
                  <a:srgbClr val="FF0000">
                    <a:alpha val="70000"/>
                  </a:srgbClr>
                </a:solidFill>
              </a:rPr>
              <a:t>content to be used for explanation/reference educational purposes,</a:t>
            </a:r>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
        <p:nvSpPr>
          <p:cNvPr id="12" name="Date Placeholder 3">
            <a:extLst>
              <a:ext uri="{FF2B5EF4-FFF2-40B4-BE49-F238E27FC236}">
                <a16:creationId xmlns:a16="http://schemas.microsoft.com/office/drawing/2014/main" id="{5D939D1F-A883-4326-9705-E6DD2C5697CF}"/>
              </a:ext>
            </a:extLst>
          </p:cNvPr>
          <p:cNvSpPr>
            <a:spLocks noGrp="1"/>
          </p:cNvSpPr>
          <p:nvPr>
            <p:ph type="dt" sz="half" idx="15"/>
          </p:nvPr>
        </p:nvSpPr>
        <p:spPr>
          <a:xfrm>
            <a:off x="-1" y="4853965"/>
            <a:ext cx="3875315" cy="242976"/>
          </a:xfrm>
          <a:prstGeom prst="rect">
            <a:avLst/>
          </a:prstGeom>
        </p:spPr>
        <p:txBody>
          <a:bodyPr vert="horz" lIns="91440" tIns="45720" rIns="91440" bIns="45720" rtlCol="0" anchor="ctr"/>
          <a:lstStyle>
            <a:lvl1pPr algn="r">
              <a:defRPr sz="788">
                <a:solidFill>
                  <a:schemeClr val="tx1">
                    <a:alpha val="70000"/>
                  </a:schemeClr>
                </a:solidFill>
              </a:defRPr>
            </a:lvl1pPr>
          </a:lstStyle>
          <a:p>
            <a:pPr algn="l"/>
            <a:fld id="{B7D6B663-8DAB-4EA1-B019-BBACB021B42A}" type="datetime1">
              <a:rPr lang="en-US" smtClean="0"/>
              <a:pPr algn="l"/>
              <a:t>3/16/19</a:t>
            </a:fld>
            <a:r>
              <a:rPr lang="en-US" dirty="0"/>
              <a:t> – </a:t>
            </a:r>
            <a:r>
              <a:rPr lang="en-US" dirty="0">
                <a:solidFill>
                  <a:srgbClr val="FF0000">
                    <a:alpha val="70000"/>
                  </a:srgbClr>
                </a:solidFill>
              </a:rPr>
              <a:t>content to be used for explanation/reference educational purposes,</a:t>
            </a:r>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
        <p:nvSpPr>
          <p:cNvPr id="6" name="Date Placeholder 3">
            <a:extLst>
              <a:ext uri="{FF2B5EF4-FFF2-40B4-BE49-F238E27FC236}">
                <a16:creationId xmlns:a16="http://schemas.microsoft.com/office/drawing/2014/main" id="{2D3421E1-0695-458C-8A09-8CF8F141A755}"/>
              </a:ext>
            </a:extLst>
          </p:cNvPr>
          <p:cNvSpPr>
            <a:spLocks noGrp="1"/>
          </p:cNvSpPr>
          <p:nvPr>
            <p:ph type="dt" sz="half" idx="2"/>
          </p:nvPr>
        </p:nvSpPr>
        <p:spPr>
          <a:xfrm>
            <a:off x="-1" y="4853965"/>
            <a:ext cx="3875315" cy="242976"/>
          </a:xfrm>
          <a:prstGeom prst="rect">
            <a:avLst/>
          </a:prstGeom>
        </p:spPr>
        <p:txBody>
          <a:bodyPr vert="horz" lIns="91440" tIns="45720" rIns="91440" bIns="45720" rtlCol="0" anchor="ctr"/>
          <a:lstStyle>
            <a:lvl1pPr algn="r">
              <a:defRPr sz="788">
                <a:solidFill>
                  <a:schemeClr val="tx1">
                    <a:alpha val="70000"/>
                  </a:schemeClr>
                </a:solidFill>
              </a:defRPr>
            </a:lvl1pPr>
          </a:lstStyle>
          <a:p>
            <a:pPr algn="l"/>
            <a:fld id="{B7D6B663-8DAB-4EA1-B019-BBACB021B42A}" type="datetime1">
              <a:rPr lang="en-US" smtClean="0"/>
              <a:pPr algn="l"/>
              <a:t>3/16/19</a:t>
            </a:fld>
            <a:r>
              <a:rPr lang="en-US" dirty="0"/>
              <a:t> – </a:t>
            </a:r>
            <a:r>
              <a:rPr lang="en-US" dirty="0">
                <a:solidFill>
                  <a:srgbClr val="FF0000">
                    <a:alpha val="70000"/>
                  </a:srgbClr>
                </a:solidFill>
              </a:rPr>
              <a:t>content to be used for explanation/reference educational purposes,</a:t>
            </a:r>
          </a:p>
        </p:txBody>
      </p:sp>
    </p:spTree>
    <p:extLst>
      <p:ext uri="{BB962C8B-B14F-4D97-AF65-F5344CB8AC3E}">
        <p14:creationId xmlns:p14="http://schemas.microsoft.com/office/powerpoint/2010/main" val="178817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3/16/19</a:t>
            </a:fld>
            <a:endParaRPr lang="en-US" dirty="0"/>
          </a:p>
        </p:txBody>
      </p:sp>
    </p:spTree>
    <p:extLst>
      <p:ext uri="{BB962C8B-B14F-4D97-AF65-F5344CB8AC3E}">
        <p14:creationId xmlns:p14="http://schemas.microsoft.com/office/powerpoint/2010/main" val="227930318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3/16/19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182427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1299030" cy="242976"/>
          </a:xfrm>
          <a:prstGeom prst="rect">
            <a:avLst/>
          </a:prstGeom>
        </p:spPr>
        <p:txBody>
          <a:bodyPr vert="horz" lIns="91440" tIns="45720" rIns="91440" bIns="45720" rtlCol="0" anchor="ctr"/>
          <a:lstStyle>
            <a:lvl1pPr algn="r">
              <a:defRPr sz="788">
                <a:solidFill>
                  <a:schemeClr val="tx1">
                    <a:alpha val="70000"/>
                  </a:schemeClr>
                </a:solidFill>
              </a:defRPr>
            </a:lvl1pPr>
          </a:lstStyle>
          <a:p>
            <a:pPr algn="l"/>
            <a:fld id="{B7D6B663-8DAB-4EA1-B019-BBACB021B42A}" type="datetime1">
              <a:rPr lang="en-US" smtClean="0"/>
              <a:pPr algn="l"/>
              <a:t>3/16/19</a:t>
            </a:fld>
            <a:r>
              <a:rPr lang="en-US" dirty="0"/>
              <a:t> – </a:t>
            </a:r>
            <a:endParaRPr lang="en-US" dirty="0">
              <a:solidFill>
                <a:srgbClr val="FF0000">
                  <a:alpha val="70000"/>
                </a:srgbClr>
              </a:solidFill>
            </a:endParaRPr>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
        <p:nvSpPr>
          <p:cNvPr id="5" name="Footer Placeholder 4">
            <a:extLst>
              <a:ext uri="{FF2B5EF4-FFF2-40B4-BE49-F238E27FC236}">
                <a16:creationId xmlns:a16="http://schemas.microsoft.com/office/drawing/2014/main" id="{E5171519-96E6-48B0-BEFE-BE8240CDEAC6}"/>
              </a:ext>
            </a:extLst>
          </p:cNvPr>
          <p:cNvSpPr>
            <a:spLocks noGrp="1"/>
          </p:cNvSpPr>
          <p:nvPr>
            <p:ph type="ftr" sz="quarter" idx="3"/>
          </p:nvPr>
        </p:nvSpPr>
        <p:spPr>
          <a:xfrm>
            <a:off x="2866571" y="4868863"/>
            <a:ext cx="3741965" cy="274637"/>
          </a:xfrm>
          <a:prstGeom prst="rect">
            <a:avLst/>
          </a:prstGeom>
        </p:spPr>
        <p:txBody>
          <a:bodyPr vert="horz" lIns="91440" tIns="45720" rIns="91440" bIns="45720" rtlCol="0" anchor="ctr"/>
          <a:lstStyle>
            <a:lvl1pPr algn="ctr">
              <a:defRPr sz="1000">
                <a:solidFill>
                  <a:srgbClr val="FF0000"/>
                </a:solidFill>
              </a:defRPr>
            </a:lvl1pPr>
          </a:lstStyle>
          <a:p>
            <a:r>
              <a:rPr lang="en-US"/>
              <a:t>content to be used for explanation/reference educational purposes,</a:t>
            </a:r>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3/16/19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163794594"/>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EDAB-477D-49A3-989C-402B8D6CBA8F}"/>
              </a:ext>
            </a:extLst>
          </p:cNvPr>
          <p:cNvSpPr>
            <a:spLocks noGrp="1"/>
          </p:cNvSpPr>
          <p:nvPr>
            <p:ph type="ctrTitle"/>
          </p:nvPr>
        </p:nvSpPr>
        <p:spPr/>
        <p:txBody>
          <a:bodyPr/>
          <a:lstStyle/>
          <a:p>
            <a:r>
              <a:rPr lang="en-US" dirty="0"/>
              <a:t>data science with python</a:t>
            </a:r>
          </a:p>
        </p:txBody>
      </p:sp>
      <p:sp>
        <p:nvSpPr>
          <p:cNvPr id="3" name="Subtitle 2">
            <a:extLst>
              <a:ext uri="{FF2B5EF4-FFF2-40B4-BE49-F238E27FC236}">
                <a16:creationId xmlns:a16="http://schemas.microsoft.com/office/drawing/2014/main" id="{86AD3B00-6AE5-4F85-8E1C-2C03D6B930D7}"/>
              </a:ext>
            </a:extLst>
          </p:cNvPr>
          <p:cNvSpPr>
            <a:spLocks noGrp="1"/>
          </p:cNvSpPr>
          <p:nvPr>
            <p:ph type="subTitle" idx="1"/>
          </p:nvPr>
        </p:nvSpPr>
        <p:spPr/>
        <p:txBody>
          <a:bodyPr/>
          <a:lstStyle/>
          <a:p>
            <a:r>
              <a:rPr lang="en-US" dirty="0"/>
              <a:t>Preparing the Data tables</a:t>
            </a:r>
          </a:p>
        </p:txBody>
      </p:sp>
      <p:sp>
        <p:nvSpPr>
          <p:cNvPr id="4" name="Date Placeholder 3">
            <a:extLst>
              <a:ext uri="{FF2B5EF4-FFF2-40B4-BE49-F238E27FC236}">
                <a16:creationId xmlns:a16="http://schemas.microsoft.com/office/drawing/2014/main" id="{D6ADF7F3-BD81-40D6-9C40-4ACC598C88A2}"/>
              </a:ext>
            </a:extLst>
          </p:cNvPr>
          <p:cNvSpPr>
            <a:spLocks noGrp="1"/>
          </p:cNvSpPr>
          <p:nvPr>
            <p:ph type="dt" sz="half" idx="4294967295"/>
          </p:nvPr>
        </p:nvSpPr>
        <p:spPr>
          <a:xfrm>
            <a:off x="-1" y="4853965"/>
            <a:ext cx="3875315" cy="242976"/>
          </a:xfrm>
        </p:spPr>
        <p:txBody>
          <a:bodyPr/>
          <a:lstStyle/>
          <a:p>
            <a:fld id="{F7E8B682-9A6D-4246-AAE7-4FA3B8662F3D}" type="datetime1">
              <a:rPr lang="en-US" smtClean="0"/>
              <a:t>3/16/19</a:t>
            </a:fld>
            <a:endParaRPr lang="en-US" dirty="0"/>
          </a:p>
        </p:txBody>
      </p:sp>
    </p:spTree>
    <p:extLst>
      <p:ext uri="{BB962C8B-B14F-4D97-AF65-F5344CB8AC3E}">
        <p14:creationId xmlns:p14="http://schemas.microsoft.com/office/powerpoint/2010/main" val="310955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 - Categorical</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6" name="Rectangle 5">
            <a:extLst>
              <a:ext uri="{FF2B5EF4-FFF2-40B4-BE49-F238E27FC236}">
                <a16:creationId xmlns:a16="http://schemas.microsoft.com/office/drawing/2014/main" id="{B35C691B-1EB6-41FA-B3AC-754822BDF092}"/>
              </a:ext>
            </a:extLst>
          </p:cNvPr>
          <p:cNvSpPr/>
          <p:nvPr/>
        </p:nvSpPr>
        <p:spPr>
          <a:xfrm>
            <a:off x="54708" y="891540"/>
            <a:ext cx="9089292" cy="403187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Ordinal</a:t>
            </a:r>
            <a:r>
              <a:rPr lang="en-US" sz="1600" dirty="0"/>
              <a:t> variables are variables that have two or more categories just like nominal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categories can also be ordered or ranked.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Survey:  Do you like the policies of NDA government, the responses may be </a:t>
            </a:r>
          </a:p>
          <a:p>
            <a:pPr marL="742950" lvl="1" indent="-285750">
              <a:buFont typeface="Arial" panose="020B0604020202020204" pitchFamily="34" charset="0"/>
              <a:buChar char="•"/>
            </a:pPr>
            <a:r>
              <a:rPr lang="en-US" sz="1600" dirty="0"/>
              <a:t>"Not very much", </a:t>
            </a:r>
          </a:p>
          <a:p>
            <a:pPr marL="742950" lvl="1" indent="-285750">
              <a:buFont typeface="Arial" panose="020B0604020202020204" pitchFamily="34" charset="0"/>
              <a:buChar char="•"/>
            </a:pPr>
            <a:r>
              <a:rPr lang="en-US" sz="1600" dirty="0"/>
              <a:t>"They are OK" or </a:t>
            </a:r>
          </a:p>
          <a:p>
            <a:pPr marL="742950" lvl="1" indent="-285750">
              <a:buFont typeface="Arial" panose="020B0604020202020204" pitchFamily="34" charset="0"/>
              <a:buChar char="•"/>
            </a:pPr>
            <a:r>
              <a:rPr lang="en-US" sz="1600" dirty="0"/>
              <a:t>"Yes, a lot" .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you can rank them from the </a:t>
            </a:r>
          </a:p>
          <a:p>
            <a:pPr marL="1200150" lvl="2" indent="-285750">
              <a:buFont typeface="Arial" panose="020B0604020202020204" pitchFamily="34" charset="0"/>
              <a:buChar char="•"/>
            </a:pPr>
            <a:r>
              <a:rPr lang="en-US" sz="1600" dirty="0"/>
              <a:t>most positive     ( Yes, a lot)</a:t>
            </a:r>
          </a:p>
          <a:p>
            <a:pPr marL="1200150" lvl="2" indent="-285750">
              <a:buFont typeface="Arial" panose="020B0604020202020204" pitchFamily="34" charset="0"/>
              <a:buChar char="•"/>
            </a:pPr>
            <a:r>
              <a:rPr lang="en-US" sz="1600" dirty="0"/>
              <a:t>middle response (They are OK)</a:t>
            </a:r>
          </a:p>
          <a:p>
            <a:pPr marL="1200150" lvl="2" indent="-285750">
              <a:buFont typeface="Arial" panose="020B0604020202020204" pitchFamily="34" charset="0"/>
              <a:buChar char="•"/>
            </a:pPr>
            <a:r>
              <a:rPr lang="en-US" sz="1600" dirty="0"/>
              <a:t>least positive      (Not very much).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However, whilst we can rank the levels, we </a:t>
            </a:r>
            <a:r>
              <a:rPr lang="en-US" sz="1600" dirty="0">
                <a:highlight>
                  <a:srgbClr val="FFFF00"/>
                </a:highlight>
              </a:rPr>
              <a:t>cannot place a "value" </a:t>
            </a:r>
            <a:r>
              <a:rPr lang="en-US" sz="1600" dirty="0"/>
              <a:t>to them; we cannot say that "They are OK" is twice as positive as "Not very much" </a:t>
            </a:r>
          </a:p>
        </p:txBody>
      </p:sp>
    </p:spTree>
    <p:extLst>
      <p:ext uri="{BB962C8B-B14F-4D97-AF65-F5344CB8AC3E}">
        <p14:creationId xmlns:p14="http://schemas.microsoft.com/office/powerpoint/2010/main" val="264416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 - Continuous </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6" name="Rectangle 5">
            <a:extLst>
              <a:ext uri="{FF2B5EF4-FFF2-40B4-BE49-F238E27FC236}">
                <a16:creationId xmlns:a16="http://schemas.microsoft.com/office/drawing/2014/main" id="{B35C691B-1EB6-41FA-B3AC-754822BDF092}"/>
              </a:ext>
            </a:extLst>
          </p:cNvPr>
          <p:cNvSpPr/>
          <p:nvPr/>
        </p:nvSpPr>
        <p:spPr>
          <a:xfrm>
            <a:off x="54708" y="891540"/>
            <a:ext cx="9089292" cy="427809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Interval</a:t>
            </a:r>
            <a:r>
              <a:rPr lang="en-US" sz="1600" dirty="0"/>
              <a:t> variables are variables for which their central characteristic is that they can be measured along a continuum and they have a numerical value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(for example, temperature measured in degrees Celsius or Fahrenheit). So the difference between 20C and 30C is the same as 30C to 40C. However, temperature measured in degrees Celsius or Fahrenheit is NOT a ratio variable.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Ratio</a:t>
            </a:r>
            <a:r>
              <a:rPr lang="en-US" sz="1600" dirty="0"/>
              <a:t> variables are interval variables, but with the added condition that </a:t>
            </a:r>
            <a:r>
              <a:rPr lang="en-US" sz="1600" dirty="0">
                <a:highlight>
                  <a:srgbClr val="FFFF00"/>
                </a:highlight>
              </a:rPr>
              <a:t>0 </a:t>
            </a:r>
            <a:r>
              <a:rPr lang="en-US" sz="1600" dirty="0"/>
              <a:t>(zero) of the measurement indicates that there is </a:t>
            </a:r>
            <a:r>
              <a:rPr lang="en-US" sz="1600" dirty="0">
                <a:highlight>
                  <a:srgbClr val="FFFF00"/>
                </a:highlight>
              </a:rPr>
              <a:t>none</a:t>
            </a:r>
            <a:r>
              <a:rPr lang="en-US" sz="1600" dirty="0"/>
              <a:t> of that variable.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So, temperature measured in degrees Celsius or Fahrenheit is not a ratio variable because 0C does not mean there is no temperature. However, temperature measured in Kelvin is a ratio variable as 0 Kelvin (often called absolute zero) indicates that there is no temperature whatsoever.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Other examples of ratio variables include height, mass, distance and many more. </a:t>
            </a:r>
          </a:p>
          <a:p>
            <a:pPr marL="742950" lvl="1" indent="-285750">
              <a:buFont typeface="Arial" panose="020B0604020202020204" pitchFamily="34" charset="0"/>
              <a:buChar char="•"/>
            </a:pPr>
            <a:r>
              <a:rPr lang="en-US" sz="1600" dirty="0"/>
              <a:t>The name "ratio" reflects the fact that you can use the ratio of measurements. So, for example, a distance of 10 meters is twice the distance of 5 meters.</a:t>
            </a:r>
          </a:p>
        </p:txBody>
      </p:sp>
    </p:spTree>
    <p:extLst>
      <p:ext uri="{BB962C8B-B14F-4D97-AF65-F5344CB8AC3E}">
        <p14:creationId xmlns:p14="http://schemas.microsoft.com/office/powerpoint/2010/main" val="126367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13B6-191E-446F-8558-DAB191C9DD1E}"/>
              </a:ext>
            </a:extLst>
          </p:cNvPr>
          <p:cNvSpPr>
            <a:spLocks noGrp="1"/>
          </p:cNvSpPr>
          <p:nvPr>
            <p:ph type="title"/>
          </p:nvPr>
        </p:nvSpPr>
        <p:spPr/>
        <p:txBody>
          <a:bodyPr/>
          <a:lstStyle/>
          <a:p>
            <a:r>
              <a:rPr lang="en-US" dirty="0"/>
              <a:t>Types of data sets</a:t>
            </a:r>
          </a:p>
        </p:txBody>
      </p:sp>
      <p:sp>
        <p:nvSpPr>
          <p:cNvPr id="3" name="Slide Number Placeholder 2">
            <a:extLst>
              <a:ext uri="{FF2B5EF4-FFF2-40B4-BE49-F238E27FC236}">
                <a16:creationId xmlns:a16="http://schemas.microsoft.com/office/drawing/2014/main" id="{64BEBF11-DA2A-4729-8CCD-DF47BE0DD13F}"/>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4" name="Date Placeholder 3">
            <a:extLst>
              <a:ext uri="{FF2B5EF4-FFF2-40B4-BE49-F238E27FC236}">
                <a16:creationId xmlns:a16="http://schemas.microsoft.com/office/drawing/2014/main" id="{E060C556-6623-4B4E-8A16-A59B321D9D5C}"/>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6" name="Table 5">
            <a:extLst>
              <a:ext uri="{FF2B5EF4-FFF2-40B4-BE49-F238E27FC236}">
                <a16:creationId xmlns:a16="http://schemas.microsoft.com/office/drawing/2014/main" id="{DAFC5F2A-4E83-41DE-89B9-946588D8CAB8}"/>
              </a:ext>
            </a:extLst>
          </p:cNvPr>
          <p:cNvGraphicFramePr>
            <a:graphicFrameLocks noGrp="1"/>
          </p:cNvGraphicFramePr>
          <p:nvPr>
            <p:extLst>
              <p:ext uri="{D42A27DB-BD31-4B8C-83A1-F6EECF244321}">
                <p14:modId xmlns:p14="http://schemas.microsoft.com/office/powerpoint/2010/main" val="675242159"/>
              </p:ext>
            </p:extLst>
          </p:nvPr>
        </p:nvGraphicFramePr>
        <p:xfrm>
          <a:off x="-1" y="1004900"/>
          <a:ext cx="9144000" cy="1390650"/>
        </p:xfrm>
        <a:graphic>
          <a:graphicData uri="http://schemas.openxmlformats.org/drawingml/2006/table">
            <a:tbl>
              <a:tblPr/>
              <a:tblGrid>
                <a:gridCol w="3048000">
                  <a:extLst>
                    <a:ext uri="{9D8B030D-6E8A-4147-A177-3AD203B41FA5}">
                      <a16:colId xmlns:a16="http://schemas.microsoft.com/office/drawing/2014/main" val="1144776100"/>
                    </a:ext>
                  </a:extLst>
                </a:gridCol>
                <a:gridCol w="3048000">
                  <a:extLst>
                    <a:ext uri="{9D8B030D-6E8A-4147-A177-3AD203B41FA5}">
                      <a16:colId xmlns:a16="http://schemas.microsoft.com/office/drawing/2014/main" val="1266912323"/>
                    </a:ext>
                  </a:extLst>
                </a:gridCol>
                <a:gridCol w="3048000">
                  <a:extLst>
                    <a:ext uri="{9D8B030D-6E8A-4147-A177-3AD203B41FA5}">
                      <a16:colId xmlns:a16="http://schemas.microsoft.com/office/drawing/2014/main" val="3644392489"/>
                    </a:ext>
                  </a:extLst>
                </a:gridCol>
              </a:tblGrid>
              <a:tr h="0">
                <a:tc>
                  <a:txBody>
                    <a:bodyPr/>
                    <a:lstStyle/>
                    <a:p>
                      <a:pPr algn="l"/>
                      <a:r>
                        <a:rPr lang="en-US" sz="1200" dirty="0">
                          <a:solidFill>
                            <a:srgbClr val="FFFFFF"/>
                          </a:solidFill>
                          <a:effectLst/>
                          <a:latin typeface="Verdana" panose="020B0604030504040204" pitchFamily="34" charset="0"/>
                        </a:rPr>
                        <a:t>Dataset Type</a:t>
                      </a:r>
                    </a:p>
                  </a:txBody>
                  <a:tcPr marL="47625" marR="47625" marT="47625" marB="47625" anchor="ctr">
                    <a:lnL>
                      <a:noFill/>
                    </a:lnL>
                    <a:lnR w="9525" cap="flat" cmpd="sng" algn="ctr">
                      <a:solidFill>
                        <a:srgbClr val="FFFFFF"/>
                      </a:solidFill>
                      <a:prstDash val="solid"/>
                      <a:round/>
                      <a:headEnd type="none" w="med" len="med"/>
                      <a:tailEnd type="none" w="med" len="med"/>
                    </a:lnR>
                    <a:lnT>
                      <a:noFill/>
                    </a:lnT>
                    <a:lnB w="9525" cap="flat" cmpd="sng" algn="ctr">
                      <a:solidFill>
                        <a:srgbClr val="FFFFFF"/>
                      </a:solidFill>
                      <a:prstDash val="solid"/>
                      <a:round/>
                      <a:headEnd type="none" w="med" len="med"/>
                      <a:tailEnd type="none" w="med" len="med"/>
                    </a:lnB>
                    <a:solidFill>
                      <a:srgbClr val="D3D3D3"/>
                    </a:solidFill>
                  </a:tcPr>
                </a:tc>
                <a:tc>
                  <a:txBody>
                    <a:bodyPr/>
                    <a:lstStyle/>
                    <a:p>
                      <a:pPr algn="l"/>
                      <a:r>
                        <a:rPr lang="en-US" sz="1200">
                          <a:solidFill>
                            <a:srgbClr val="FFFFFF"/>
                          </a:solidFill>
                          <a:effectLst/>
                          <a:latin typeface="Verdana" panose="020B0604030504040204" pitchFamily="34" charset="0"/>
                        </a:rPr>
                        <a:t>Characteristics</a:t>
                      </a:r>
                    </a:p>
                  </a:txBody>
                  <a:tcPr marL="47625" marR="47625" marT="47625" marB="4762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a:noFill/>
                    </a:lnT>
                    <a:lnB w="9525" cap="flat" cmpd="sng" algn="ctr">
                      <a:solidFill>
                        <a:srgbClr val="FFFFFF"/>
                      </a:solidFill>
                      <a:prstDash val="solid"/>
                      <a:round/>
                      <a:headEnd type="none" w="med" len="med"/>
                      <a:tailEnd type="none" w="med" len="med"/>
                    </a:lnB>
                    <a:solidFill>
                      <a:srgbClr val="D3D3D3"/>
                    </a:solidFill>
                  </a:tcPr>
                </a:tc>
                <a:tc>
                  <a:txBody>
                    <a:bodyPr/>
                    <a:lstStyle/>
                    <a:p>
                      <a:pPr algn="l"/>
                      <a:r>
                        <a:rPr lang="en-US" sz="1200">
                          <a:solidFill>
                            <a:srgbClr val="FFFFFF"/>
                          </a:solidFill>
                          <a:effectLst/>
                          <a:latin typeface="Verdana" panose="020B0604030504040204" pitchFamily="34" charset="0"/>
                        </a:rPr>
                        <a:t>Example</a:t>
                      </a:r>
                    </a:p>
                  </a:txBody>
                  <a:tcPr marL="47625" marR="47625" marT="47625" marB="47625" anchor="ctr">
                    <a:lnL w="9525" cap="flat" cmpd="sng" algn="ctr">
                      <a:solidFill>
                        <a:srgbClr val="FFFFFF"/>
                      </a:solidFill>
                      <a:prstDash val="solid"/>
                      <a:round/>
                      <a:headEnd type="none" w="med" len="med"/>
                      <a:tailEnd type="none" w="med" len="med"/>
                    </a:lnL>
                    <a:lnR>
                      <a:noFill/>
                    </a:lnR>
                    <a:lnT>
                      <a:noFill/>
                    </a:lnT>
                    <a:lnB w="9525" cap="flat" cmpd="sng" algn="ctr">
                      <a:solidFill>
                        <a:srgbClr val="FFFFFF"/>
                      </a:solidFill>
                      <a:prstDash val="solid"/>
                      <a:round/>
                      <a:headEnd type="none" w="med" len="med"/>
                      <a:tailEnd type="none" w="med" len="med"/>
                    </a:lnB>
                    <a:solidFill>
                      <a:srgbClr val="D3D3D3"/>
                    </a:solidFill>
                  </a:tcPr>
                </a:tc>
                <a:extLst>
                  <a:ext uri="{0D108BD9-81ED-4DB2-BD59-A6C34878D82A}">
                    <a16:rowId xmlns:a16="http://schemas.microsoft.com/office/drawing/2014/main" val="503382036"/>
                  </a:ext>
                </a:extLst>
              </a:tr>
              <a:tr h="0">
                <a:tc>
                  <a:txBody>
                    <a:bodyPr/>
                    <a:lstStyle/>
                    <a:p>
                      <a:pPr algn="l" fontAlgn="t"/>
                      <a:r>
                        <a:rPr lang="en-US" sz="1200" dirty="0">
                          <a:effectLst/>
                          <a:latin typeface="Verdana" panose="020B0604030504040204" pitchFamily="34" charset="0"/>
                        </a:rPr>
                        <a:t>File</a:t>
                      </a:r>
                    </a:p>
                  </a:txBody>
                  <a:tcPr marL="47625" marR="47625" marT="47625" marB="4762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r>
                        <a:rPr lang="en-US" sz="1200">
                          <a:effectLst/>
                          <a:latin typeface="Verdana" panose="020B0604030504040204" pitchFamily="34" charset="0"/>
                        </a:rPr>
                        <a:t>a single file</a:t>
                      </a:r>
                    </a:p>
                  </a:txBody>
                  <a:tcPr marL="47625" marR="47625"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r>
                        <a:rPr lang="en-US" sz="1200" dirty="0">
                          <a:effectLst/>
                          <a:latin typeface="Verdana" panose="020B0604030504040204" pitchFamily="34" charset="0"/>
                        </a:rPr>
                        <a:t>text file, </a:t>
                      </a:r>
                      <a:r>
                        <a:rPr lang="en-US" sz="1200" dirty="0" err="1">
                          <a:effectLst/>
                          <a:latin typeface="Verdana" panose="020B0604030504040204" pitchFamily="34" charset="0"/>
                        </a:rPr>
                        <a:t>dat</a:t>
                      </a:r>
                      <a:r>
                        <a:rPr lang="en-US" sz="1200" dirty="0">
                          <a:effectLst/>
                          <a:latin typeface="Verdana" panose="020B0604030504040204" pitchFamily="34" charset="0"/>
                        </a:rPr>
                        <a:t>/csv</a:t>
                      </a:r>
                    </a:p>
                  </a:txBody>
                  <a:tcPr marL="47625" marR="47625" marT="47625" marB="4762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extLst>
                  <a:ext uri="{0D108BD9-81ED-4DB2-BD59-A6C34878D82A}">
                    <a16:rowId xmlns:a16="http://schemas.microsoft.com/office/drawing/2014/main" val="2107598037"/>
                  </a:ext>
                </a:extLst>
              </a:tr>
              <a:tr h="0">
                <a:tc>
                  <a:txBody>
                    <a:bodyPr/>
                    <a:lstStyle/>
                    <a:p>
                      <a:pPr algn="l" fontAlgn="t"/>
                      <a:r>
                        <a:rPr lang="en-US" sz="1200" dirty="0">
                          <a:effectLst/>
                          <a:latin typeface="Verdana" panose="020B0604030504040204" pitchFamily="34" charset="0"/>
                        </a:rPr>
                        <a:t>Folder</a:t>
                      </a:r>
                    </a:p>
                  </a:txBody>
                  <a:tcPr marL="47625" marR="47625" marT="47625" marB="4762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r>
                        <a:rPr lang="en-US" sz="1200">
                          <a:effectLst/>
                          <a:latin typeface="Verdana" panose="020B0604030504040204" pitchFamily="34" charset="0"/>
                        </a:rPr>
                        <a:t>a set of files in a single folder</a:t>
                      </a:r>
                    </a:p>
                  </a:txBody>
                  <a:tcPr marL="47625" marR="47625"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endParaRPr lang="en-US" sz="1200" dirty="0">
                        <a:effectLst/>
                        <a:latin typeface="Verdana" panose="020B0604030504040204" pitchFamily="34" charset="0"/>
                      </a:endParaRPr>
                    </a:p>
                  </a:txBody>
                  <a:tcPr marL="47625" marR="47625" marT="47625" marB="4762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extLst>
                  <a:ext uri="{0D108BD9-81ED-4DB2-BD59-A6C34878D82A}">
                    <a16:rowId xmlns:a16="http://schemas.microsoft.com/office/drawing/2014/main" val="3853865828"/>
                  </a:ext>
                </a:extLst>
              </a:tr>
              <a:tr h="0">
                <a:tc>
                  <a:txBody>
                    <a:bodyPr/>
                    <a:lstStyle/>
                    <a:p>
                      <a:pPr algn="l" fontAlgn="t"/>
                      <a:r>
                        <a:rPr lang="en-US" sz="1200">
                          <a:effectLst/>
                          <a:latin typeface="Verdana" panose="020B0604030504040204" pitchFamily="34" charset="0"/>
                        </a:rPr>
                        <a:t>Database</a:t>
                      </a:r>
                    </a:p>
                  </a:txBody>
                  <a:tcPr marL="47625" marR="47625" marT="47625" marB="4762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r>
                        <a:rPr lang="en-US" sz="1200">
                          <a:effectLst/>
                          <a:latin typeface="Verdana" panose="020B0604030504040204" pitchFamily="34" charset="0"/>
                        </a:rPr>
                        <a:t>a database</a:t>
                      </a:r>
                    </a:p>
                  </a:txBody>
                  <a:tcPr marL="47625" marR="47625"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tc>
                  <a:txBody>
                    <a:bodyPr/>
                    <a:lstStyle/>
                    <a:p>
                      <a:pPr algn="l" fontAlgn="t"/>
                      <a:r>
                        <a:rPr lang="en-US" sz="1200" dirty="0">
                          <a:effectLst/>
                          <a:latin typeface="Verdana" panose="020B0604030504040204" pitchFamily="34" charset="0"/>
                        </a:rPr>
                        <a:t>Oracle/ Cassandra/ </a:t>
                      </a:r>
                      <a:r>
                        <a:rPr lang="en-US" sz="1200" dirty="0" err="1">
                          <a:effectLst/>
                          <a:latin typeface="Verdana" panose="020B0604030504040204" pitchFamily="34" charset="0"/>
                        </a:rPr>
                        <a:t>mongodb</a:t>
                      </a:r>
                      <a:r>
                        <a:rPr lang="en-US" sz="1200" dirty="0">
                          <a:effectLst/>
                          <a:latin typeface="Verdana" panose="020B0604030504040204" pitchFamily="34" charset="0"/>
                        </a:rPr>
                        <a:t>/MySQL</a:t>
                      </a:r>
                    </a:p>
                  </a:txBody>
                  <a:tcPr marL="47625" marR="47625" marT="47625" marB="4762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5F5"/>
                    </a:solidFill>
                  </a:tcPr>
                </a:tc>
                <a:extLst>
                  <a:ext uri="{0D108BD9-81ED-4DB2-BD59-A6C34878D82A}">
                    <a16:rowId xmlns:a16="http://schemas.microsoft.com/office/drawing/2014/main" val="1678762911"/>
                  </a:ext>
                </a:extLst>
              </a:tr>
              <a:tr h="0">
                <a:tc>
                  <a:txBody>
                    <a:bodyPr/>
                    <a:lstStyle/>
                    <a:p>
                      <a:pPr algn="l" fontAlgn="t"/>
                      <a:r>
                        <a:rPr lang="en-US" sz="1200">
                          <a:effectLst/>
                          <a:latin typeface="Verdana" panose="020B0604030504040204" pitchFamily="34" charset="0"/>
                        </a:rPr>
                        <a:t>Web</a:t>
                      </a:r>
                    </a:p>
                  </a:txBody>
                  <a:tcPr marL="47625" marR="47625" marT="47625" marB="4762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F5F5F5"/>
                    </a:solidFill>
                  </a:tcPr>
                </a:tc>
                <a:tc>
                  <a:txBody>
                    <a:bodyPr/>
                    <a:lstStyle/>
                    <a:p>
                      <a:pPr algn="l" fontAlgn="t"/>
                      <a:r>
                        <a:rPr lang="en-US" sz="1200">
                          <a:effectLst/>
                          <a:latin typeface="Verdana" panose="020B0604030504040204" pitchFamily="34" charset="0"/>
                        </a:rPr>
                        <a:t>an Internet site</a:t>
                      </a:r>
                    </a:p>
                  </a:txBody>
                  <a:tcPr marL="47625" marR="47625"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F5F5F5"/>
                    </a:solidFill>
                  </a:tcPr>
                </a:tc>
                <a:tc>
                  <a:txBody>
                    <a:bodyPr/>
                    <a:lstStyle/>
                    <a:p>
                      <a:pPr algn="l" fontAlgn="t"/>
                      <a:r>
                        <a:rPr lang="en-US" sz="1200" dirty="0">
                          <a:effectLst/>
                          <a:latin typeface="Verdana" panose="020B0604030504040204" pitchFamily="34" charset="0"/>
                        </a:rPr>
                        <a:t>Web Feature Service (WFS)</a:t>
                      </a:r>
                    </a:p>
                  </a:txBody>
                  <a:tcPr marL="47625" marR="47625" marT="47625" marB="4762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668464416"/>
                  </a:ext>
                </a:extLst>
              </a:tr>
            </a:tbl>
          </a:graphicData>
        </a:graphic>
      </p:graphicFrame>
      <p:sp>
        <p:nvSpPr>
          <p:cNvPr id="8" name="Callout: Line 7">
            <a:extLst>
              <a:ext uri="{FF2B5EF4-FFF2-40B4-BE49-F238E27FC236}">
                <a16:creationId xmlns:a16="http://schemas.microsoft.com/office/drawing/2014/main" id="{96B52CFF-23FB-4A93-A28D-742F1E81DC00}"/>
              </a:ext>
            </a:extLst>
          </p:cNvPr>
          <p:cNvSpPr/>
          <p:nvPr/>
        </p:nvSpPr>
        <p:spPr>
          <a:xfrm>
            <a:off x="4466480" y="3564000"/>
            <a:ext cx="4468720" cy="1188000"/>
          </a:xfrm>
          <a:prstGeom prst="borderCallout1">
            <a:avLst>
              <a:gd name="adj1" fmla="val 18750"/>
              <a:gd name="adj2" fmla="val -8333"/>
              <a:gd name="adj3" fmla="val -94057"/>
              <a:gd name="adj4" fmla="val -3749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t>Dataset type dictates </a:t>
            </a:r>
          </a:p>
          <a:p>
            <a:pPr marL="285750" indent="-285750">
              <a:buFontTx/>
              <a:buChar char="-"/>
            </a:pPr>
            <a:r>
              <a:rPr lang="en-US" sz="1600" dirty="0"/>
              <a:t>the type of pre-processing steps we need to take.</a:t>
            </a:r>
          </a:p>
          <a:p>
            <a:pPr marL="285750" indent="-285750">
              <a:buFontTx/>
              <a:buChar char="-"/>
            </a:pPr>
            <a:r>
              <a:rPr lang="en-US" sz="1600" dirty="0"/>
              <a:t>Tools we would need etc</a:t>
            </a:r>
          </a:p>
        </p:txBody>
      </p:sp>
    </p:spTree>
    <p:extLst>
      <p:ext uri="{BB962C8B-B14F-4D97-AF65-F5344CB8AC3E}">
        <p14:creationId xmlns:p14="http://schemas.microsoft.com/office/powerpoint/2010/main" val="241193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A487-4DC1-46CF-85E1-91CC0D2097EB}"/>
              </a:ext>
            </a:extLst>
          </p:cNvPr>
          <p:cNvSpPr>
            <a:spLocks noGrp="1"/>
          </p:cNvSpPr>
          <p:nvPr>
            <p:ph type="title"/>
          </p:nvPr>
        </p:nvSpPr>
        <p:spPr/>
        <p:txBody>
          <a:bodyPr/>
          <a:lstStyle/>
          <a:p>
            <a:r>
              <a:rPr lang="en-US" dirty="0"/>
              <a:t>Record data</a:t>
            </a:r>
          </a:p>
        </p:txBody>
      </p:sp>
      <p:sp>
        <p:nvSpPr>
          <p:cNvPr id="3" name="Slide Number Placeholder 2">
            <a:extLst>
              <a:ext uri="{FF2B5EF4-FFF2-40B4-BE49-F238E27FC236}">
                <a16:creationId xmlns:a16="http://schemas.microsoft.com/office/drawing/2014/main" id="{282DE4F0-931F-47AC-87DA-C589696BE5B3}"/>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4" name="Date Placeholder 3">
            <a:extLst>
              <a:ext uri="{FF2B5EF4-FFF2-40B4-BE49-F238E27FC236}">
                <a16:creationId xmlns:a16="http://schemas.microsoft.com/office/drawing/2014/main" id="{0DE57747-C4CC-4A76-A05D-CE47FAA09EB4}"/>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14B7FEF4-56D3-4512-92B5-C16A85EF7C9F}"/>
              </a:ext>
            </a:extLst>
          </p:cNvPr>
          <p:cNvPicPr>
            <a:picLocks noChangeAspect="1"/>
          </p:cNvPicPr>
          <p:nvPr/>
        </p:nvPicPr>
        <p:blipFill>
          <a:blip r:embed="rId2"/>
          <a:stretch>
            <a:fillRect/>
          </a:stretch>
        </p:blipFill>
        <p:spPr>
          <a:xfrm>
            <a:off x="6012802" y="936036"/>
            <a:ext cx="1936729" cy="2138322"/>
          </a:xfrm>
          <a:prstGeom prst="rect">
            <a:avLst/>
          </a:prstGeom>
        </p:spPr>
      </p:pic>
      <p:sp>
        <p:nvSpPr>
          <p:cNvPr id="6" name="Rectangle 5">
            <a:extLst>
              <a:ext uri="{FF2B5EF4-FFF2-40B4-BE49-F238E27FC236}">
                <a16:creationId xmlns:a16="http://schemas.microsoft.com/office/drawing/2014/main" id="{E67D67B6-96BB-44EC-80D9-ED8D261DFEFF}"/>
              </a:ext>
            </a:extLst>
          </p:cNvPr>
          <p:cNvSpPr/>
          <p:nvPr/>
        </p:nvSpPr>
        <p:spPr>
          <a:xfrm>
            <a:off x="107576" y="980532"/>
            <a:ext cx="6401295" cy="3785652"/>
          </a:xfrm>
          <a:prstGeom prst="rect">
            <a:avLst/>
          </a:prstGeom>
        </p:spPr>
        <p:txBody>
          <a:bodyPr wrap="square">
            <a:spAutoFit/>
          </a:bodyPr>
          <a:lstStyle/>
          <a:p>
            <a:pPr marL="285750" indent="-285750">
              <a:buFont typeface="Arial" panose="020B0604020202020204" pitchFamily="34" charset="0"/>
              <a:buChar char="•"/>
            </a:pPr>
            <a:r>
              <a:rPr lang="en-US" sz="1600" dirty="0"/>
              <a:t>Collection of records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consists of fixed set of </a:t>
            </a:r>
            <a:r>
              <a:rPr lang="en-US" sz="1600" dirty="0">
                <a:solidFill>
                  <a:srgbClr val="0070C0"/>
                </a:solidFill>
              </a:rPr>
              <a:t>attributes/features</a:t>
            </a:r>
          </a:p>
          <a:p>
            <a:pPr marL="285750" indent="-285750">
              <a:buFont typeface="Arial" panose="020B0604020202020204" pitchFamily="34" charset="0"/>
              <a:buChar char="•"/>
            </a:pPr>
            <a:endParaRPr lang="en-US" sz="1600" dirty="0">
              <a:solidFill>
                <a:srgbClr val="0070C0"/>
              </a:solidFill>
            </a:endParaRPr>
          </a:p>
          <a:p>
            <a:pPr marL="285750" indent="-285750">
              <a:buFont typeface="Arial" panose="020B0604020202020204" pitchFamily="34" charset="0"/>
              <a:buChar char="•"/>
            </a:pPr>
            <a:r>
              <a:rPr lang="en-US" sz="1600" dirty="0">
                <a:highlight>
                  <a:srgbClr val="FFFF00"/>
                </a:highlight>
              </a:rPr>
              <a:t>Refund</a:t>
            </a:r>
            <a:r>
              <a:rPr lang="en-US" sz="1600" dirty="0"/>
              <a:t> … what type of feature?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Marital Status </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Taxable income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Cheat</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7CD484E0-AFDD-423C-8EA3-67F31239C8A1}"/>
              </a:ext>
            </a:extLst>
          </p:cNvPr>
          <p:cNvPicPr>
            <a:picLocks noChangeAspect="1"/>
          </p:cNvPicPr>
          <p:nvPr/>
        </p:nvPicPr>
        <p:blipFill>
          <a:blip r:embed="rId3"/>
          <a:stretch>
            <a:fillRect/>
          </a:stretch>
        </p:blipFill>
        <p:spPr>
          <a:xfrm>
            <a:off x="4911865" y="3144609"/>
            <a:ext cx="3907889" cy="1649275"/>
          </a:xfrm>
          <a:prstGeom prst="rect">
            <a:avLst/>
          </a:prstGeom>
        </p:spPr>
      </p:pic>
    </p:spTree>
    <p:extLst>
      <p:ext uri="{BB962C8B-B14F-4D97-AF65-F5344CB8AC3E}">
        <p14:creationId xmlns:p14="http://schemas.microsoft.com/office/powerpoint/2010/main" val="272479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A0DD-9D1F-4148-A46E-D1D7824BAF15}"/>
              </a:ext>
            </a:extLst>
          </p:cNvPr>
          <p:cNvSpPr>
            <a:spLocks noGrp="1"/>
          </p:cNvSpPr>
          <p:nvPr>
            <p:ph type="title"/>
          </p:nvPr>
        </p:nvSpPr>
        <p:spPr/>
        <p:txBody>
          <a:bodyPr/>
          <a:lstStyle/>
          <a:p>
            <a:r>
              <a:rPr lang="en-US" dirty="0"/>
              <a:t>Data matrix</a:t>
            </a:r>
          </a:p>
        </p:txBody>
      </p:sp>
      <p:sp>
        <p:nvSpPr>
          <p:cNvPr id="3" name="Slide Number Placeholder 2">
            <a:extLst>
              <a:ext uri="{FF2B5EF4-FFF2-40B4-BE49-F238E27FC236}">
                <a16:creationId xmlns:a16="http://schemas.microsoft.com/office/drawing/2014/main" id="{4BA44A0A-AF66-45C8-BFCE-5C3475C9CB4D}"/>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4" name="Date Placeholder 3">
            <a:extLst>
              <a:ext uri="{FF2B5EF4-FFF2-40B4-BE49-F238E27FC236}">
                <a16:creationId xmlns:a16="http://schemas.microsoft.com/office/drawing/2014/main" id="{00033941-E9F8-4C0C-8D10-489B8CD7D1D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2AD4D97C-5ED5-4C24-8339-2E48DBF88B35}"/>
              </a:ext>
            </a:extLst>
          </p:cNvPr>
          <p:cNvPicPr>
            <a:picLocks noChangeAspect="1"/>
          </p:cNvPicPr>
          <p:nvPr/>
        </p:nvPicPr>
        <p:blipFill>
          <a:blip r:embed="rId2"/>
          <a:stretch>
            <a:fillRect/>
          </a:stretch>
        </p:blipFill>
        <p:spPr>
          <a:xfrm>
            <a:off x="4806669" y="2925430"/>
            <a:ext cx="4289158" cy="1837070"/>
          </a:xfrm>
          <a:prstGeom prst="rect">
            <a:avLst/>
          </a:prstGeom>
        </p:spPr>
      </p:pic>
      <p:sp>
        <p:nvSpPr>
          <p:cNvPr id="6" name="Rectangle 5">
            <a:extLst>
              <a:ext uri="{FF2B5EF4-FFF2-40B4-BE49-F238E27FC236}">
                <a16:creationId xmlns:a16="http://schemas.microsoft.com/office/drawing/2014/main" id="{C0F65294-254F-4A89-969E-FC334DE4760E}"/>
              </a:ext>
            </a:extLst>
          </p:cNvPr>
          <p:cNvSpPr/>
          <p:nvPr/>
        </p:nvSpPr>
        <p:spPr>
          <a:xfrm>
            <a:off x="107576" y="980532"/>
            <a:ext cx="8842215"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Objects</a:t>
            </a:r>
            <a:r>
              <a:rPr lang="en-US" sz="1600" dirty="0"/>
              <a:t> with only numeric </a:t>
            </a:r>
            <a:r>
              <a:rPr lang="en-US" sz="1600" dirty="0">
                <a:solidFill>
                  <a:srgbClr val="0070C0"/>
                </a:solidFill>
              </a:rPr>
              <a:t>attributes</a:t>
            </a:r>
            <a:r>
              <a:rPr lang="en-US" sz="1600" dirty="0"/>
              <a:t> can be represented by m x n matrix, m = number of rows, n = number of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Such data </a:t>
            </a:r>
            <a:r>
              <a:rPr lang="en-US" sz="1600" dirty="0">
                <a:solidFill>
                  <a:srgbClr val="0070C0"/>
                </a:solidFill>
              </a:rPr>
              <a:t>objects</a:t>
            </a:r>
            <a:r>
              <a:rPr lang="en-US" sz="1600" dirty="0"/>
              <a:t> can be thought of as ‘</a:t>
            </a:r>
            <a:r>
              <a:rPr lang="en-US" sz="1600" dirty="0">
                <a:solidFill>
                  <a:srgbClr val="0070C0"/>
                </a:solidFill>
              </a:rPr>
              <a:t>points</a:t>
            </a:r>
            <a:r>
              <a:rPr lang="en-US" sz="1600" dirty="0"/>
              <a:t>’ in a multi-dimensional space, where each dimension = a </a:t>
            </a:r>
            <a:r>
              <a:rPr lang="en-US" sz="1600" dirty="0">
                <a:solidFill>
                  <a:srgbClr val="0070C0"/>
                </a:solidFill>
              </a:rPr>
              <a:t>feature</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Many machine learning algorithms require us represent data in the form of a data matrix</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1417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A3BA-96AF-446C-B669-9B6C66EB85CA}"/>
              </a:ext>
            </a:extLst>
          </p:cNvPr>
          <p:cNvSpPr>
            <a:spLocks noGrp="1"/>
          </p:cNvSpPr>
          <p:nvPr>
            <p:ph type="title"/>
          </p:nvPr>
        </p:nvSpPr>
        <p:spPr/>
        <p:txBody>
          <a:bodyPr/>
          <a:lstStyle/>
          <a:p>
            <a:r>
              <a:rPr lang="en-US" dirty="0"/>
              <a:t>Document data</a:t>
            </a:r>
          </a:p>
        </p:txBody>
      </p:sp>
      <p:sp>
        <p:nvSpPr>
          <p:cNvPr id="3" name="Slide Number Placeholder 2">
            <a:extLst>
              <a:ext uri="{FF2B5EF4-FFF2-40B4-BE49-F238E27FC236}">
                <a16:creationId xmlns:a16="http://schemas.microsoft.com/office/drawing/2014/main" id="{BDB44996-E9A6-4040-A5CF-CD5D8059EEF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4" name="Date Placeholder 3">
            <a:extLst>
              <a:ext uri="{FF2B5EF4-FFF2-40B4-BE49-F238E27FC236}">
                <a16:creationId xmlns:a16="http://schemas.microsoft.com/office/drawing/2014/main" id="{2A863B6D-7508-4AB8-80F7-2773FF647867}"/>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150E2A84-799D-46B1-9C07-C07CEA97AD6D}"/>
              </a:ext>
            </a:extLst>
          </p:cNvPr>
          <p:cNvSpPr/>
          <p:nvPr/>
        </p:nvSpPr>
        <p:spPr>
          <a:xfrm>
            <a:off x="107576" y="964348"/>
            <a:ext cx="6401295" cy="4031873"/>
          </a:xfrm>
          <a:prstGeom prst="rect">
            <a:avLst/>
          </a:prstGeom>
        </p:spPr>
        <p:txBody>
          <a:bodyPr wrap="square">
            <a:spAutoFit/>
          </a:bodyPr>
          <a:lstStyle/>
          <a:p>
            <a:pPr marL="285750" indent="-285750">
              <a:buFont typeface="Arial" panose="020B0604020202020204" pitchFamily="34" charset="0"/>
              <a:buChar char="•"/>
            </a:pPr>
            <a:r>
              <a:rPr lang="en-US" sz="1600" dirty="0"/>
              <a:t>Commonly used in text analytics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Associated with </a:t>
            </a:r>
            <a:r>
              <a:rPr lang="en-US" sz="1600" dirty="0">
                <a:solidFill>
                  <a:srgbClr val="0070C0"/>
                </a:solidFill>
              </a:rPr>
              <a:t>UNSTRUCTURED</a:t>
            </a:r>
            <a:r>
              <a:rPr lang="en-US" sz="1600" dirty="0"/>
              <a:t> text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document (a record) becomes a “term” vector</a:t>
            </a:r>
          </a:p>
          <a:p>
            <a:pPr marL="742950" lvl="1" indent="-285750">
              <a:buFont typeface="Arial" panose="020B0604020202020204" pitchFamily="34" charset="0"/>
              <a:buChar char="•"/>
            </a:pPr>
            <a:r>
              <a:rPr lang="en-US" sz="1600" dirty="0"/>
              <a:t>Consisting of many ‘terms’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Typically called ‘</a:t>
            </a:r>
            <a:r>
              <a:rPr lang="en-US" sz="1600" dirty="0">
                <a:solidFill>
                  <a:srgbClr val="0070C0"/>
                </a:solidFill>
              </a:rPr>
              <a:t>document term matrix</a:t>
            </a:r>
            <a:r>
              <a:rPr lang="en-US" sz="1600" dirty="0"/>
              <a:t>’ (</a:t>
            </a:r>
            <a:r>
              <a:rPr lang="en-US" sz="1600" dirty="0" err="1">
                <a:solidFill>
                  <a:srgbClr val="0070C0"/>
                </a:solidFill>
              </a:rPr>
              <a:t>dtm</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a:t>
            </a:r>
            <a:r>
              <a:rPr lang="en-US" sz="1600" dirty="0">
                <a:solidFill>
                  <a:srgbClr val="0070C0"/>
                </a:solidFill>
              </a:rPr>
              <a:t>term</a:t>
            </a:r>
            <a:r>
              <a:rPr lang="en-US" sz="1600" dirty="0"/>
              <a:t>’ represents a </a:t>
            </a:r>
            <a:r>
              <a:rPr lang="en-US" sz="1600" dirty="0">
                <a:solidFill>
                  <a:srgbClr val="0070C0"/>
                </a:solidFill>
              </a:rPr>
              <a:t>feature</a:t>
            </a:r>
            <a:r>
              <a:rPr lang="en-US" sz="1600" dirty="0"/>
              <a:t> in the input </a:t>
            </a:r>
            <a:r>
              <a:rPr lang="en-US" sz="1600" dirty="0">
                <a:solidFill>
                  <a:srgbClr val="0070C0"/>
                </a:solidFill>
              </a:rPr>
              <a:t>document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value of each term is the number of times the corresponding feature appears in the document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graphicFrame>
        <p:nvGraphicFramePr>
          <p:cNvPr id="7" name="Table 6">
            <a:extLst>
              <a:ext uri="{FF2B5EF4-FFF2-40B4-BE49-F238E27FC236}">
                <a16:creationId xmlns:a16="http://schemas.microsoft.com/office/drawing/2014/main" id="{C3EEAB9B-365D-4BCA-9DD9-DCE77CA27E72}"/>
              </a:ext>
            </a:extLst>
          </p:cNvPr>
          <p:cNvGraphicFramePr>
            <a:graphicFrameLocks noGrp="1"/>
          </p:cNvGraphicFramePr>
          <p:nvPr>
            <p:extLst>
              <p:ext uri="{D42A27DB-BD31-4B8C-83A1-F6EECF244321}">
                <p14:modId xmlns:p14="http://schemas.microsoft.com/office/powerpoint/2010/main" val="3305972324"/>
              </p:ext>
            </p:extLst>
          </p:nvPr>
        </p:nvGraphicFramePr>
        <p:xfrm>
          <a:off x="4232134" y="964348"/>
          <a:ext cx="4804289" cy="1034385"/>
        </p:xfrm>
        <a:graphic>
          <a:graphicData uri="http://schemas.openxmlformats.org/drawingml/2006/table">
            <a:tbl>
              <a:tblPr/>
              <a:tblGrid>
                <a:gridCol w="253376">
                  <a:extLst>
                    <a:ext uri="{9D8B030D-6E8A-4147-A177-3AD203B41FA5}">
                      <a16:colId xmlns:a16="http://schemas.microsoft.com/office/drawing/2014/main" val="660478018"/>
                    </a:ext>
                  </a:extLst>
                </a:gridCol>
                <a:gridCol w="4550913">
                  <a:extLst>
                    <a:ext uri="{9D8B030D-6E8A-4147-A177-3AD203B41FA5}">
                      <a16:colId xmlns:a16="http://schemas.microsoft.com/office/drawing/2014/main" val="2803262196"/>
                    </a:ext>
                  </a:extLst>
                </a:gridCol>
              </a:tblGrid>
              <a:tr h="1034385">
                <a:tc>
                  <a:txBody>
                    <a:bodyPr/>
                    <a:lstStyle/>
                    <a:p>
                      <a:pPr algn="ctr" fontAlgn="base"/>
                      <a:r>
                        <a:rPr lang="en-US" dirty="0">
                          <a:solidFill>
                            <a:srgbClr val="5499DE"/>
                          </a:solidFill>
                          <a:effectLst/>
                          <a:latin typeface="inherit"/>
                        </a:rPr>
                        <a:t>1</a:t>
                      </a:r>
                    </a:p>
                    <a:p>
                      <a:pPr algn="ctr" fontAlgn="base"/>
                      <a:r>
                        <a:rPr lang="en-US" dirty="0">
                          <a:solidFill>
                            <a:srgbClr val="317CC5"/>
                          </a:solidFill>
                          <a:effectLst/>
                          <a:latin typeface="inherit"/>
                        </a:rPr>
                        <a:t>2</a:t>
                      </a:r>
                    </a:p>
                    <a:p>
                      <a:pPr algn="ctr" fontAlgn="base"/>
                      <a:r>
                        <a:rPr lang="en-US" dirty="0">
                          <a:solidFill>
                            <a:srgbClr val="5499DE"/>
                          </a:solidFill>
                          <a:effectLst/>
                          <a:latin typeface="inherit"/>
                        </a:rPr>
                        <a:t>3</a:t>
                      </a:r>
                    </a:p>
                    <a:p>
                      <a:pPr algn="ctr" fontAlgn="base"/>
                      <a:r>
                        <a:rPr lang="en-US" dirty="0">
                          <a:solidFill>
                            <a:srgbClr val="5499DE"/>
                          </a:solidFill>
                          <a:effectLst/>
                          <a:latin typeface="inherit"/>
                        </a:rPr>
                        <a:t>4</a:t>
                      </a:r>
                    </a:p>
                  </a:txBody>
                  <a:tcPr>
                    <a:lnL>
                      <a:noFill/>
                    </a:lnL>
                    <a:lnR>
                      <a:noFill/>
                    </a:lnR>
                    <a:lnT>
                      <a:noFill/>
                    </a:lnT>
                    <a:lnB>
                      <a:noFill/>
                    </a:lnB>
                    <a:solidFill>
                      <a:srgbClr val="DFEFFF"/>
                    </a:solidFill>
                  </a:tcPr>
                </a:tc>
                <a:tc>
                  <a:txBody>
                    <a:bodyPr/>
                    <a:lstStyle/>
                    <a:p>
                      <a:pPr algn="l" fontAlgn="base"/>
                      <a:r>
                        <a:rPr lang="en-US" dirty="0">
                          <a:solidFill>
                            <a:srgbClr val="000000"/>
                          </a:solidFill>
                          <a:effectLst/>
                          <a:latin typeface="inherit"/>
                        </a:rPr>
                        <a:t>“It was the best of times”         =  [</a:t>
                      </a:r>
                      <a:r>
                        <a:rPr lang="en-US" dirty="0">
                          <a:solidFill>
                            <a:srgbClr val="00B050"/>
                          </a:solidFill>
                          <a:effectLst/>
                          <a:latin typeface="inherit"/>
                        </a:rPr>
                        <a:t>1, 1, 1, 1, 1, 1</a:t>
                      </a:r>
                      <a:r>
                        <a:rPr lang="en-US" dirty="0">
                          <a:solidFill>
                            <a:srgbClr val="000000"/>
                          </a:solidFill>
                          <a:effectLst/>
                          <a:latin typeface="inherit"/>
                        </a:rPr>
                        <a:t>, 0, 0, 0, 0]</a:t>
                      </a:r>
                    </a:p>
                    <a:p>
                      <a:pPr algn="l" fontAlgn="base"/>
                      <a:r>
                        <a:rPr lang="en-US" dirty="0">
                          <a:solidFill>
                            <a:srgbClr val="000000"/>
                          </a:solidFill>
                          <a:effectLst/>
                          <a:latin typeface="inherit"/>
                        </a:rPr>
                        <a:t>"it was the worst of times"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1, 1, 1</a:t>
                      </a:r>
                      <a:r>
                        <a:rPr lang="en-US" dirty="0">
                          <a:solidFill>
                            <a:srgbClr val="000000"/>
                          </a:solidFill>
                          <a:effectLst/>
                          <a:latin typeface="inherit"/>
                        </a:rPr>
                        <a:t>, 0, 0, 0]</a:t>
                      </a:r>
                    </a:p>
                    <a:p>
                      <a:pPr algn="l" fontAlgn="base"/>
                      <a:r>
                        <a:rPr lang="en-US" dirty="0">
                          <a:solidFill>
                            <a:srgbClr val="000000"/>
                          </a:solidFill>
                          <a:effectLst/>
                          <a:latin typeface="inherit"/>
                        </a:rPr>
                        <a:t>"it was the age of wisdom"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 0, 0, </a:t>
                      </a:r>
                      <a:r>
                        <a:rPr lang="en-US" dirty="0">
                          <a:solidFill>
                            <a:srgbClr val="00B050"/>
                          </a:solidFill>
                          <a:effectLst/>
                          <a:latin typeface="inherit"/>
                        </a:rPr>
                        <a:t>1, 1</a:t>
                      </a:r>
                      <a:r>
                        <a:rPr lang="en-US" dirty="0">
                          <a:solidFill>
                            <a:srgbClr val="000000"/>
                          </a:solidFill>
                          <a:effectLst/>
                          <a:latin typeface="inherit"/>
                        </a:rPr>
                        <a:t>, 0]</a:t>
                      </a:r>
                    </a:p>
                    <a:p>
                      <a:pPr algn="l" fontAlgn="base"/>
                      <a:r>
                        <a:rPr lang="en-US" dirty="0">
                          <a:solidFill>
                            <a:srgbClr val="000000"/>
                          </a:solidFill>
                          <a:effectLst/>
                          <a:latin typeface="inherit"/>
                        </a:rPr>
                        <a:t>"it was the age of foolishness"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 0, 0, </a:t>
                      </a:r>
                      <a:r>
                        <a:rPr lang="en-US" dirty="0">
                          <a:solidFill>
                            <a:srgbClr val="00B050"/>
                          </a:solidFill>
                          <a:effectLst/>
                          <a:latin typeface="inherit"/>
                        </a:rPr>
                        <a:t>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a:t>
                      </a:r>
                    </a:p>
                  </a:txBody>
                  <a:tcPr>
                    <a:lnL>
                      <a:noFill/>
                    </a:lnL>
                    <a:lnR>
                      <a:noFill/>
                    </a:lnR>
                    <a:lnT>
                      <a:noFill/>
                    </a:lnT>
                    <a:lnB>
                      <a:noFill/>
                    </a:lnB>
                    <a:solidFill>
                      <a:srgbClr val="FDFDFD"/>
                    </a:solidFill>
                  </a:tcPr>
                </a:tc>
                <a:extLst>
                  <a:ext uri="{0D108BD9-81ED-4DB2-BD59-A6C34878D82A}">
                    <a16:rowId xmlns:a16="http://schemas.microsoft.com/office/drawing/2014/main" val="117051265"/>
                  </a:ext>
                </a:extLst>
              </a:tr>
            </a:tbl>
          </a:graphicData>
        </a:graphic>
      </p:graphicFrame>
    </p:spTree>
    <p:extLst>
      <p:ext uri="{BB962C8B-B14F-4D97-AF65-F5344CB8AC3E}">
        <p14:creationId xmlns:p14="http://schemas.microsoft.com/office/powerpoint/2010/main" val="170510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1161-7EE4-4A51-A422-50F68DFD492E}"/>
              </a:ext>
            </a:extLst>
          </p:cNvPr>
          <p:cNvSpPr>
            <a:spLocks noGrp="1"/>
          </p:cNvSpPr>
          <p:nvPr>
            <p:ph type="title"/>
          </p:nvPr>
        </p:nvSpPr>
        <p:spPr/>
        <p:txBody>
          <a:bodyPr/>
          <a:lstStyle/>
          <a:p>
            <a:r>
              <a:rPr lang="en-US" dirty="0"/>
              <a:t>Transaction data</a:t>
            </a:r>
          </a:p>
        </p:txBody>
      </p:sp>
      <p:sp>
        <p:nvSpPr>
          <p:cNvPr id="3" name="Slide Number Placeholder 2">
            <a:extLst>
              <a:ext uri="{FF2B5EF4-FFF2-40B4-BE49-F238E27FC236}">
                <a16:creationId xmlns:a16="http://schemas.microsoft.com/office/drawing/2014/main" id="{7C5C9873-2EE1-4EF0-86A8-B9F3DEF5726D}"/>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
        <p:nvSpPr>
          <p:cNvPr id="4" name="Date Placeholder 3">
            <a:extLst>
              <a:ext uri="{FF2B5EF4-FFF2-40B4-BE49-F238E27FC236}">
                <a16:creationId xmlns:a16="http://schemas.microsoft.com/office/drawing/2014/main" id="{7BAEDF4D-3195-4ED9-BA2B-51EE0F2374F6}"/>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89111BFA-8E50-4DD3-8D42-A5C1C9E88860}"/>
              </a:ext>
            </a:extLst>
          </p:cNvPr>
          <p:cNvSpPr/>
          <p:nvPr/>
        </p:nvSpPr>
        <p:spPr>
          <a:xfrm>
            <a:off x="107575" y="1069544"/>
            <a:ext cx="8364785" cy="2062103"/>
          </a:xfrm>
          <a:prstGeom prst="rect">
            <a:avLst/>
          </a:prstGeom>
        </p:spPr>
        <p:txBody>
          <a:bodyPr wrap="square">
            <a:spAutoFit/>
          </a:bodyPr>
          <a:lstStyle/>
          <a:p>
            <a:pPr marL="285750" indent="-285750">
              <a:buFont typeface="Arial" panose="020B0604020202020204" pitchFamily="34" charset="0"/>
              <a:buChar char="•"/>
            </a:pPr>
            <a:r>
              <a:rPr lang="en-US" sz="1600" dirty="0"/>
              <a:t>A record involves a set of items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E.g. grocery store : a customer purchasing all items </a:t>
            </a:r>
            <a:r>
              <a:rPr lang="en-US" sz="1600" dirty="0">
                <a:sym typeface="Wingdings" panose="05000000000000000000" pitchFamily="2" charset="2"/>
              </a:rPr>
              <a:t> constitutes a TRANSACTION</a:t>
            </a:r>
          </a:p>
          <a:p>
            <a:pPr marL="285750" indent="-285750">
              <a:buFont typeface="Arial" panose="020B0604020202020204" pitchFamily="34" charset="0"/>
              <a:buChar char="•"/>
            </a:pP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2050" name="Picture 2" descr="Image result for apriori algorithm python">
            <a:extLst>
              <a:ext uri="{FF2B5EF4-FFF2-40B4-BE49-F238E27FC236}">
                <a16:creationId xmlns:a16="http://schemas.microsoft.com/office/drawing/2014/main" id="{41588216-389C-43A7-A18A-6BF45A281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456" y="2044559"/>
            <a:ext cx="3620216" cy="230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85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A0AC-D616-4D8E-86AB-A820A2191A3B}"/>
              </a:ext>
            </a:extLst>
          </p:cNvPr>
          <p:cNvSpPr>
            <a:spLocks noGrp="1"/>
          </p:cNvSpPr>
          <p:nvPr>
            <p:ph type="title"/>
          </p:nvPr>
        </p:nvSpPr>
        <p:spPr/>
        <p:txBody>
          <a:bodyPr/>
          <a:lstStyle/>
          <a:p>
            <a:r>
              <a:rPr lang="en-US" dirty="0"/>
              <a:t>Graph data</a:t>
            </a:r>
          </a:p>
        </p:txBody>
      </p:sp>
      <p:sp>
        <p:nvSpPr>
          <p:cNvPr id="3" name="Slide Number Placeholder 2">
            <a:extLst>
              <a:ext uri="{FF2B5EF4-FFF2-40B4-BE49-F238E27FC236}">
                <a16:creationId xmlns:a16="http://schemas.microsoft.com/office/drawing/2014/main" id="{3A28B5E8-D80E-4F3A-842A-3E12A6426599}"/>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4" name="Date Placeholder 3">
            <a:extLst>
              <a:ext uri="{FF2B5EF4-FFF2-40B4-BE49-F238E27FC236}">
                <a16:creationId xmlns:a16="http://schemas.microsoft.com/office/drawing/2014/main" id="{6A7E0033-5E6C-4D3D-926C-D46A652045E4}"/>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3074" name="Picture 2" descr="https://upload.wikimedia.org/wikipedia/commons/thumb/3/3a/GraphDatabase_PropertyGraph.png/308px-GraphDatabase_PropertyGraph.png">
            <a:extLst>
              <a:ext uri="{FF2B5EF4-FFF2-40B4-BE49-F238E27FC236}">
                <a16:creationId xmlns:a16="http://schemas.microsoft.com/office/drawing/2014/main" id="{52ECD376-78C8-405B-9662-5CB82A244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101" y="891539"/>
            <a:ext cx="4113802" cy="29117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5EB3E6C-8B7A-411B-9F47-153FEB855703}"/>
              </a:ext>
            </a:extLst>
          </p:cNvPr>
          <p:cNvSpPr/>
          <p:nvPr/>
        </p:nvSpPr>
        <p:spPr>
          <a:xfrm>
            <a:off x="111097" y="891539"/>
            <a:ext cx="4808004" cy="2308324"/>
          </a:xfrm>
          <a:prstGeom prst="rect">
            <a:avLst/>
          </a:prstGeom>
        </p:spPr>
        <p:txBody>
          <a:bodyPr wrap="square">
            <a:spAutoFit/>
          </a:bodyPr>
          <a:lstStyle/>
          <a:p>
            <a:pPr marL="285750" indent="-285750">
              <a:buFont typeface="Arial" panose="020B0604020202020204" pitchFamily="34" charset="0"/>
              <a:buChar char="•"/>
            </a:pPr>
            <a:r>
              <a:rPr lang="en-US" sz="1600" dirty="0"/>
              <a:t>It is a set of objects, either a </a:t>
            </a:r>
            <a:r>
              <a:rPr lang="en-US" sz="1600" dirty="0">
                <a:solidFill>
                  <a:srgbClr val="0070C0"/>
                </a:solidFill>
              </a:rPr>
              <a:t>node</a:t>
            </a:r>
            <a:r>
              <a:rPr lang="en-US" sz="1600" dirty="0"/>
              <a:t> or an </a:t>
            </a:r>
            <a:r>
              <a:rPr lang="en-US" sz="1600" dirty="0">
                <a:solidFill>
                  <a:srgbClr val="0070C0"/>
                </a:solidFill>
              </a:rPr>
              <a:t>edge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Nodes</a:t>
            </a:r>
            <a:r>
              <a:rPr lang="en-US" sz="1600" dirty="0"/>
              <a:t> - entities or instances such as people, businesses, accounts, or any other item to be tracked.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equivalent of the </a:t>
            </a:r>
            <a:r>
              <a:rPr lang="en-US" sz="1600" dirty="0">
                <a:solidFill>
                  <a:srgbClr val="0070C0"/>
                </a:solidFill>
              </a:rPr>
              <a:t>record</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Edges</a:t>
            </a:r>
            <a:r>
              <a:rPr lang="en-US" sz="1600" dirty="0"/>
              <a:t>, representing the relationship between them. </a:t>
            </a:r>
          </a:p>
        </p:txBody>
      </p:sp>
    </p:spTree>
    <p:extLst>
      <p:ext uri="{BB962C8B-B14F-4D97-AF65-F5344CB8AC3E}">
        <p14:creationId xmlns:p14="http://schemas.microsoft.com/office/powerpoint/2010/main" val="397928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EB24-5A30-47FD-996D-F14662D51224}"/>
              </a:ext>
            </a:extLst>
          </p:cNvPr>
          <p:cNvSpPr>
            <a:spLocks noGrp="1"/>
          </p:cNvSpPr>
          <p:nvPr>
            <p:ph type="title"/>
          </p:nvPr>
        </p:nvSpPr>
        <p:spPr/>
        <p:txBody>
          <a:bodyPr/>
          <a:lstStyle/>
          <a:p>
            <a:r>
              <a:rPr lang="en-US" dirty="0"/>
              <a:t>Time series data</a:t>
            </a:r>
          </a:p>
        </p:txBody>
      </p:sp>
      <p:sp>
        <p:nvSpPr>
          <p:cNvPr id="3" name="Slide Number Placeholder 2">
            <a:extLst>
              <a:ext uri="{FF2B5EF4-FFF2-40B4-BE49-F238E27FC236}">
                <a16:creationId xmlns:a16="http://schemas.microsoft.com/office/drawing/2014/main" id="{57974BDD-43A3-41F7-BA5C-178661E1CF09}"/>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
        <p:nvSpPr>
          <p:cNvPr id="4" name="Date Placeholder 3">
            <a:extLst>
              <a:ext uri="{FF2B5EF4-FFF2-40B4-BE49-F238E27FC236}">
                <a16:creationId xmlns:a16="http://schemas.microsoft.com/office/drawing/2014/main" id="{1792456D-34A8-4407-A772-B1B34BB3199F}"/>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4098" name="Picture 2" descr="https://upload.wikimedia.org/wikipedia/commons/thumb/7/77/Random-data-plus-trend-r2.png/250px-Random-data-plus-trend-r2.png">
            <a:extLst>
              <a:ext uri="{FF2B5EF4-FFF2-40B4-BE49-F238E27FC236}">
                <a16:creationId xmlns:a16="http://schemas.microsoft.com/office/drawing/2014/main" id="{FB699EC1-6436-4A69-8EAF-9370251A1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964565"/>
            <a:ext cx="2381250" cy="1771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CC5295-2D0E-438D-9FF0-C444112BDCE2}"/>
              </a:ext>
            </a:extLst>
          </p:cNvPr>
          <p:cNvSpPr/>
          <p:nvPr/>
        </p:nvSpPr>
        <p:spPr>
          <a:xfrm>
            <a:off x="95250" y="891540"/>
            <a:ext cx="6667499" cy="3539430"/>
          </a:xfrm>
          <a:prstGeom prst="rect">
            <a:avLst/>
          </a:prstGeom>
        </p:spPr>
        <p:txBody>
          <a:bodyPr wrap="square">
            <a:spAutoFit/>
          </a:bodyPr>
          <a:lstStyle/>
          <a:p>
            <a:pPr marL="285750" indent="-285750">
              <a:buFont typeface="Arial" panose="020B0604020202020204" pitchFamily="34" charset="0"/>
              <a:buChar char="•"/>
            </a:pPr>
            <a:r>
              <a:rPr lang="en-US" sz="1600" dirty="0"/>
              <a:t>A time series is a series of data points indexed (or listed or graphed) in time order.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commonly, a time series is a sequence taken at successive equally spaced points in time.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Examples</a:t>
            </a:r>
            <a:r>
              <a:rPr lang="en-US" sz="1600" dirty="0"/>
              <a:t> of time series are heights of ocean tides, counts of sunspots, and the daily closing value of the Dow Jones Industrial Average.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Time series are very frequently plotted via line charts.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used in </a:t>
            </a:r>
            <a:r>
              <a:rPr lang="en-US" sz="1600" i="1" dirty="0"/>
              <a:t>signal processing, pattern recognition, econometrics, mathematical finance, weather forecasting, earthquake prediction, electroencephalography, control engineering, astronomy, communications engineering</a:t>
            </a:r>
          </a:p>
        </p:txBody>
      </p:sp>
    </p:spTree>
    <p:extLst>
      <p:ext uri="{BB962C8B-B14F-4D97-AF65-F5344CB8AC3E}">
        <p14:creationId xmlns:p14="http://schemas.microsoft.com/office/powerpoint/2010/main" val="66278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6924-33FF-4EF2-B575-24130EEB9AD1}"/>
              </a:ext>
            </a:extLst>
          </p:cNvPr>
          <p:cNvSpPr>
            <a:spLocks noGrp="1"/>
          </p:cNvSpPr>
          <p:nvPr>
            <p:ph type="title"/>
          </p:nvPr>
        </p:nvSpPr>
        <p:spPr/>
        <p:txBody>
          <a:bodyPr/>
          <a:lstStyle/>
          <a:p>
            <a:r>
              <a:rPr lang="en-US" dirty="0"/>
              <a:t>Data quality</a:t>
            </a:r>
          </a:p>
        </p:txBody>
      </p:sp>
      <p:sp>
        <p:nvSpPr>
          <p:cNvPr id="3" name="Slide Number Placeholder 2">
            <a:extLst>
              <a:ext uri="{FF2B5EF4-FFF2-40B4-BE49-F238E27FC236}">
                <a16:creationId xmlns:a16="http://schemas.microsoft.com/office/drawing/2014/main" id="{4339FCA6-97E8-496E-B1EA-60BD277C2B6A}"/>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4" name="Date Placeholder 3">
            <a:extLst>
              <a:ext uri="{FF2B5EF4-FFF2-40B4-BE49-F238E27FC236}">
                <a16:creationId xmlns:a16="http://schemas.microsoft.com/office/drawing/2014/main" id="{11BF09A4-453E-4BFF-A999-B509BEA35D1F}"/>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655EA68F-754E-40C3-8980-22BB40733F5F}"/>
              </a:ext>
            </a:extLst>
          </p:cNvPr>
          <p:cNvSpPr/>
          <p:nvPr/>
        </p:nvSpPr>
        <p:spPr>
          <a:xfrm>
            <a:off x="93057" y="891540"/>
            <a:ext cx="8848641" cy="3416320"/>
          </a:xfrm>
          <a:prstGeom prst="rect">
            <a:avLst/>
          </a:prstGeom>
        </p:spPr>
        <p:txBody>
          <a:bodyPr wrap="square">
            <a:spAutoFit/>
          </a:bodyPr>
          <a:lstStyle/>
          <a:p>
            <a:pPr marL="285750" indent="-285750">
              <a:buFontTx/>
              <a:buChar char="-"/>
            </a:pPr>
            <a:r>
              <a:rPr lang="en-US" dirty="0"/>
              <a:t>Usually overlooked, surprisingly </a:t>
            </a:r>
            <a:r>
              <a:rPr lang="en-US" dirty="0">
                <a:sym typeface="Wingdings" panose="05000000000000000000" pitchFamily="2" charset="2"/>
              </a:rPr>
              <a:t></a:t>
            </a:r>
            <a:endParaRPr lang="en-US" dirty="0"/>
          </a:p>
          <a:p>
            <a:pPr marL="285750" indent="-285750">
              <a:buFontTx/>
              <a:buChar char="-"/>
            </a:pPr>
            <a:endParaRPr lang="en-US" dirty="0"/>
          </a:p>
          <a:p>
            <a:pPr marL="285750" indent="-285750">
              <a:buFontTx/>
              <a:buChar char="-"/>
            </a:pPr>
            <a:r>
              <a:rPr lang="en-US" dirty="0"/>
              <a:t>Data czars, architects, analysts </a:t>
            </a:r>
            <a:r>
              <a:rPr lang="en-US" dirty="0">
                <a:sym typeface="Wingdings" panose="05000000000000000000" pitchFamily="2" charset="2"/>
              </a:rPr>
              <a:t> DATA ENGG team plays an important role</a:t>
            </a:r>
            <a:r>
              <a:rPr lang="en-US" dirty="0"/>
              <a:t> </a:t>
            </a:r>
          </a:p>
          <a:p>
            <a:pPr marL="285750" indent="-285750">
              <a:buFontTx/>
              <a:buChar char="-"/>
            </a:pPr>
            <a:endParaRPr lang="en-US" dirty="0"/>
          </a:p>
          <a:p>
            <a:pPr marL="285750" indent="-285750">
              <a:buFontTx/>
              <a:buChar char="-"/>
            </a:pPr>
            <a:r>
              <a:rPr lang="en-US" dirty="0"/>
              <a:t>Good data quality ensures a good ‘</a:t>
            </a:r>
            <a:r>
              <a:rPr lang="en-US" dirty="0">
                <a:solidFill>
                  <a:srgbClr val="0070C0"/>
                </a:solidFill>
              </a:rPr>
              <a:t>data product</a:t>
            </a:r>
            <a:r>
              <a:rPr lang="en-US" dirty="0"/>
              <a:t>’</a:t>
            </a:r>
          </a:p>
          <a:p>
            <a:pPr marL="285750" indent="-285750">
              <a:buFontTx/>
              <a:buChar char="-"/>
            </a:pPr>
            <a:endParaRPr lang="en-US" dirty="0"/>
          </a:p>
          <a:p>
            <a:pPr marL="285750" indent="-285750">
              <a:buFontTx/>
              <a:buChar char="-"/>
            </a:pPr>
            <a:r>
              <a:rPr lang="en-US" dirty="0"/>
              <a:t>Keys data quality areas</a:t>
            </a:r>
          </a:p>
          <a:p>
            <a:pPr marL="742950" lvl="1" indent="-285750">
              <a:buFontTx/>
              <a:buChar char="-"/>
            </a:pPr>
            <a:r>
              <a:rPr lang="en-US" dirty="0"/>
              <a:t>Noise and outliers </a:t>
            </a:r>
          </a:p>
          <a:p>
            <a:pPr marL="742950" lvl="1" indent="-285750">
              <a:buFontTx/>
              <a:buChar char="-"/>
            </a:pPr>
            <a:r>
              <a:rPr lang="en-US" dirty="0"/>
              <a:t>Missing values</a:t>
            </a:r>
          </a:p>
          <a:p>
            <a:pPr marL="742950" lvl="1" indent="-285750">
              <a:buFontTx/>
              <a:buChar char="-"/>
            </a:pPr>
            <a:r>
              <a:rPr lang="en-US" dirty="0"/>
              <a:t>Duplicate data</a:t>
            </a:r>
          </a:p>
          <a:p>
            <a:pPr marL="742950" lvl="1" indent="-285750">
              <a:buFontTx/>
              <a:buChar char="-"/>
            </a:pPr>
            <a:endParaRPr lang="en-US" dirty="0"/>
          </a:p>
          <a:p>
            <a:pPr marL="285750" indent="-285750">
              <a:buFontTx/>
              <a:buChar char="-"/>
            </a:pPr>
            <a:r>
              <a:rPr lang="en-US" dirty="0"/>
              <a:t>Early exploration should address the above (detect and mitigate)</a:t>
            </a:r>
          </a:p>
        </p:txBody>
      </p:sp>
    </p:spTree>
    <p:extLst>
      <p:ext uri="{BB962C8B-B14F-4D97-AF65-F5344CB8AC3E}">
        <p14:creationId xmlns:p14="http://schemas.microsoft.com/office/powerpoint/2010/main" val="117023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4549-674E-4EF9-BFEF-17A3CB860AAA}"/>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E5FECC74-1129-4A88-A4F0-3591AECB390A}"/>
              </a:ext>
            </a:extLst>
          </p:cNvPr>
          <p:cNvSpPr>
            <a:spLocks noGrp="1"/>
          </p:cNvSpPr>
          <p:nvPr>
            <p:ph idx="1"/>
          </p:nvPr>
        </p:nvSpPr>
        <p:spPr/>
        <p:txBody>
          <a:bodyPr>
            <a:normAutofit lnSpcReduction="10000"/>
          </a:bodyPr>
          <a:lstStyle/>
          <a:p>
            <a:r>
              <a:rPr lang="en-US" dirty="0"/>
              <a:t>Data is held in TABLES, DATASETS</a:t>
            </a:r>
          </a:p>
          <a:p>
            <a:r>
              <a:rPr lang="en-US" dirty="0"/>
              <a:t>Collections of </a:t>
            </a:r>
            <a:r>
              <a:rPr lang="en-US" dirty="0">
                <a:solidFill>
                  <a:srgbClr val="0070C0"/>
                </a:solidFill>
              </a:rPr>
              <a:t>objects</a:t>
            </a:r>
            <a:r>
              <a:rPr lang="en-US" dirty="0"/>
              <a:t> defined by </a:t>
            </a:r>
            <a:r>
              <a:rPr lang="en-US" dirty="0">
                <a:solidFill>
                  <a:srgbClr val="0070C0"/>
                </a:solidFill>
              </a:rPr>
              <a:t>attributes</a:t>
            </a:r>
            <a:r>
              <a:rPr lang="en-US" dirty="0"/>
              <a:t> </a:t>
            </a:r>
          </a:p>
          <a:p>
            <a:r>
              <a:rPr lang="en-US" dirty="0">
                <a:solidFill>
                  <a:srgbClr val="0070C0"/>
                </a:solidFill>
              </a:rPr>
              <a:t>Attributes</a:t>
            </a:r>
            <a:r>
              <a:rPr lang="en-US" dirty="0"/>
              <a:t> are also called </a:t>
            </a:r>
          </a:p>
          <a:p>
            <a:pPr lvl="1"/>
            <a:r>
              <a:rPr lang="en-US" dirty="0">
                <a:solidFill>
                  <a:srgbClr val="0070C0"/>
                </a:solidFill>
              </a:rPr>
              <a:t>Features</a:t>
            </a:r>
          </a:p>
          <a:p>
            <a:pPr lvl="1"/>
            <a:r>
              <a:rPr lang="en-US" dirty="0">
                <a:solidFill>
                  <a:schemeClr val="tx1"/>
                </a:solidFill>
              </a:rPr>
              <a:t>Variables</a:t>
            </a:r>
          </a:p>
          <a:p>
            <a:pPr lvl="1"/>
            <a:r>
              <a:rPr lang="en-US" dirty="0">
                <a:solidFill>
                  <a:schemeClr val="tx1"/>
                </a:solidFill>
              </a:rPr>
              <a:t>Field</a:t>
            </a:r>
          </a:p>
          <a:p>
            <a:pPr lvl="1"/>
            <a:r>
              <a:rPr lang="en-US" dirty="0">
                <a:solidFill>
                  <a:schemeClr val="tx1"/>
                </a:solidFill>
              </a:rPr>
              <a:t>Predictors</a:t>
            </a:r>
          </a:p>
          <a:p>
            <a:pPr lvl="1"/>
            <a:r>
              <a:rPr lang="en-US" dirty="0">
                <a:solidFill>
                  <a:schemeClr val="tx1"/>
                </a:solidFill>
              </a:rPr>
              <a:t>characteristics</a:t>
            </a:r>
          </a:p>
          <a:p>
            <a:r>
              <a:rPr lang="en-US" dirty="0"/>
              <a:t>An </a:t>
            </a:r>
            <a:r>
              <a:rPr lang="en-US" dirty="0">
                <a:solidFill>
                  <a:srgbClr val="0070C0"/>
                </a:solidFill>
              </a:rPr>
              <a:t>attribute</a:t>
            </a:r>
            <a:r>
              <a:rPr lang="en-US" dirty="0"/>
              <a:t> is a property of an </a:t>
            </a:r>
            <a:r>
              <a:rPr lang="en-US" dirty="0">
                <a:solidFill>
                  <a:srgbClr val="0070C0"/>
                </a:solidFill>
              </a:rPr>
              <a:t>object</a:t>
            </a:r>
          </a:p>
          <a:p>
            <a:pPr lvl="1"/>
            <a:r>
              <a:rPr lang="en-US" dirty="0">
                <a:solidFill>
                  <a:schemeClr val="tx1"/>
                </a:solidFill>
              </a:rPr>
              <a:t>Example : </a:t>
            </a:r>
            <a:r>
              <a:rPr lang="en-US" dirty="0" err="1">
                <a:solidFill>
                  <a:schemeClr val="tx1"/>
                </a:solidFill>
              </a:rPr>
              <a:t>num_doors</a:t>
            </a:r>
            <a:r>
              <a:rPr lang="en-US" dirty="0">
                <a:solidFill>
                  <a:schemeClr val="tx1"/>
                </a:solidFill>
              </a:rPr>
              <a:t>, </a:t>
            </a:r>
            <a:r>
              <a:rPr lang="en-US" dirty="0" err="1">
                <a:solidFill>
                  <a:schemeClr val="tx1"/>
                </a:solidFill>
              </a:rPr>
              <a:t>price_cat</a:t>
            </a:r>
            <a:r>
              <a:rPr lang="en-US" dirty="0">
                <a:solidFill>
                  <a:schemeClr val="tx1"/>
                </a:solidFill>
              </a:rPr>
              <a:t> etc</a:t>
            </a:r>
          </a:p>
          <a:p>
            <a:r>
              <a:rPr lang="en-US" dirty="0">
                <a:solidFill>
                  <a:schemeClr val="tx1"/>
                </a:solidFill>
              </a:rPr>
              <a:t>A </a:t>
            </a:r>
            <a:r>
              <a:rPr lang="en-US" dirty="0">
                <a:solidFill>
                  <a:schemeClr val="tx1"/>
                </a:solidFill>
                <a:highlight>
                  <a:srgbClr val="FFFF00"/>
                </a:highlight>
              </a:rPr>
              <a:t>collection</a:t>
            </a:r>
            <a:r>
              <a:rPr lang="en-US" dirty="0">
                <a:solidFill>
                  <a:schemeClr val="tx1"/>
                </a:solidFill>
              </a:rPr>
              <a:t> of </a:t>
            </a:r>
            <a:r>
              <a:rPr lang="en-US" dirty="0">
                <a:solidFill>
                  <a:srgbClr val="0070C0"/>
                </a:solidFill>
              </a:rPr>
              <a:t>attributes</a:t>
            </a:r>
            <a:r>
              <a:rPr lang="en-US" dirty="0">
                <a:solidFill>
                  <a:schemeClr val="tx1"/>
                </a:solidFill>
              </a:rPr>
              <a:t> describe an </a:t>
            </a:r>
            <a:r>
              <a:rPr lang="en-US" dirty="0">
                <a:solidFill>
                  <a:srgbClr val="0070C0"/>
                </a:solidFill>
              </a:rPr>
              <a:t>object</a:t>
            </a:r>
          </a:p>
          <a:p>
            <a:pPr lvl="1"/>
            <a:r>
              <a:rPr lang="en-US" dirty="0">
                <a:solidFill>
                  <a:schemeClr val="tx1"/>
                </a:solidFill>
              </a:rPr>
              <a:t>Other names</a:t>
            </a:r>
          </a:p>
          <a:p>
            <a:pPr lvl="2"/>
            <a:r>
              <a:rPr lang="en-US" dirty="0">
                <a:solidFill>
                  <a:schemeClr val="tx1"/>
                </a:solidFill>
              </a:rPr>
              <a:t>Record, samples, point, case, entity, instance, entry</a:t>
            </a:r>
          </a:p>
          <a:p>
            <a:pPr lvl="2"/>
            <a:r>
              <a:rPr lang="en-US" dirty="0">
                <a:solidFill>
                  <a:schemeClr val="tx1"/>
                </a:solidFill>
              </a:rPr>
              <a:t>Document (</a:t>
            </a:r>
            <a:r>
              <a:rPr lang="en-US" dirty="0" err="1">
                <a:solidFill>
                  <a:schemeClr val="tx1"/>
                </a:solidFill>
              </a:rPr>
              <a:t>mongodb</a:t>
            </a:r>
            <a:r>
              <a:rPr lang="en-US" dirty="0">
                <a:solidFill>
                  <a:schemeClr val="tx1"/>
                </a:solidFill>
              </a:rPr>
              <a:t>)</a:t>
            </a:r>
          </a:p>
          <a:p>
            <a:pPr lvl="1"/>
            <a:endParaRPr lang="en-US" dirty="0">
              <a:solidFill>
                <a:schemeClr val="tx1"/>
              </a:solidFill>
            </a:endParaRPr>
          </a:p>
        </p:txBody>
      </p:sp>
      <p:sp>
        <p:nvSpPr>
          <p:cNvPr id="4" name="Slide Number Placeholder 3">
            <a:extLst>
              <a:ext uri="{FF2B5EF4-FFF2-40B4-BE49-F238E27FC236}">
                <a16:creationId xmlns:a16="http://schemas.microsoft.com/office/drawing/2014/main" id="{0B39E484-18C4-4382-8EE5-AC7391591993}"/>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5" name="Date Placeholder 4">
            <a:extLst>
              <a:ext uri="{FF2B5EF4-FFF2-40B4-BE49-F238E27FC236}">
                <a16:creationId xmlns:a16="http://schemas.microsoft.com/office/drawing/2014/main" id="{77514A22-00AD-44B2-BEE5-E73EA65C491A}"/>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6" name="Picture 5">
            <a:extLst>
              <a:ext uri="{FF2B5EF4-FFF2-40B4-BE49-F238E27FC236}">
                <a16:creationId xmlns:a16="http://schemas.microsoft.com/office/drawing/2014/main" id="{90A2B393-CEF6-4FC9-8CA1-D1911C76F3E7}"/>
              </a:ext>
            </a:extLst>
          </p:cNvPr>
          <p:cNvPicPr>
            <a:picLocks noChangeAspect="1"/>
          </p:cNvPicPr>
          <p:nvPr/>
        </p:nvPicPr>
        <p:blipFill>
          <a:blip r:embed="rId2"/>
          <a:stretch>
            <a:fillRect/>
          </a:stretch>
        </p:blipFill>
        <p:spPr>
          <a:xfrm>
            <a:off x="4466480" y="995285"/>
            <a:ext cx="4581525" cy="1933575"/>
          </a:xfrm>
          <a:prstGeom prst="rect">
            <a:avLst/>
          </a:prstGeom>
        </p:spPr>
      </p:pic>
      <p:sp>
        <p:nvSpPr>
          <p:cNvPr id="7" name="Callout: Line 6">
            <a:extLst>
              <a:ext uri="{FF2B5EF4-FFF2-40B4-BE49-F238E27FC236}">
                <a16:creationId xmlns:a16="http://schemas.microsoft.com/office/drawing/2014/main" id="{52E5EA8C-0DEA-4FF1-B952-222096D498DE}"/>
              </a:ext>
            </a:extLst>
          </p:cNvPr>
          <p:cNvSpPr/>
          <p:nvPr/>
        </p:nvSpPr>
        <p:spPr>
          <a:xfrm>
            <a:off x="4466480" y="3564000"/>
            <a:ext cx="4468720" cy="878400"/>
          </a:xfrm>
          <a:prstGeom prst="borderCallout1">
            <a:avLst>
              <a:gd name="adj1" fmla="val 18750"/>
              <a:gd name="adj2" fmla="val -8333"/>
              <a:gd name="adj3" fmla="val -94057"/>
              <a:gd name="adj4" fmla="val -3749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t>Data science a study of 3 or 4 different disciplines. Hence there are a lot of vocab, often many for the same term!</a:t>
            </a:r>
          </a:p>
        </p:txBody>
      </p:sp>
    </p:spTree>
    <p:extLst>
      <p:ext uri="{BB962C8B-B14F-4D97-AF65-F5344CB8AC3E}">
        <p14:creationId xmlns:p14="http://schemas.microsoft.com/office/powerpoint/2010/main" val="184245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D1B2-D614-4F34-87EA-C01B2ABFC4DA}"/>
              </a:ext>
            </a:extLst>
          </p:cNvPr>
          <p:cNvSpPr>
            <a:spLocks noGrp="1"/>
          </p:cNvSpPr>
          <p:nvPr>
            <p:ph type="title"/>
          </p:nvPr>
        </p:nvSpPr>
        <p:spPr/>
        <p:txBody>
          <a:bodyPr/>
          <a:lstStyle/>
          <a:p>
            <a:r>
              <a:rPr lang="en-US" dirty="0"/>
              <a:t>Noise and outliers</a:t>
            </a:r>
          </a:p>
        </p:txBody>
      </p:sp>
      <p:sp>
        <p:nvSpPr>
          <p:cNvPr id="3" name="Slide Number Placeholder 2">
            <a:extLst>
              <a:ext uri="{FF2B5EF4-FFF2-40B4-BE49-F238E27FC236}">
                <a16:creationId xmlns:a16="http://schemas.microsoft.com/office/drawing/2014/main" id="{85BB67EE-D67E-42EF-B70A-AEBFED1EAD1A}"/>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4" name="Date Placeholder 3">
            <a:extLst>
              <a:ext uri="{FF2B5EF4-FFF2-40B4-BE49-F238E27FC236}">
                <a16:creationId xmlns:a16="http://schemas.microsoft.com/office/drawing/2014/main" id="{7057DD3E-A7A6-451F-8EEC-885C76CD88A1}"/>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D9B4E45E-A7ED-4A5D-84A2-FE034A415C01}"/>
              </a:ext>
            </a:extLst>
          </p:cNvPr>
          <p:cNvSpPr/>
          <p:nvPr/>
        </p:nvSpPr>
        <p:spPr>
          <a:xfrm>
            <a:off x="68783" y="969108"/>
            <a:ext cx="8840548" cy="2800767"/>
          </a:xfrm>
          <a:prstGeom prst="rect">
            <a:avLst/>
          </a:prstGeom>
        </p:spPr>
        <p:txBody>
          <a:bodyPr wrap="square">
            <a:spAutoFit/>
          </a:bodyPr>
          <a:lstStyle/>
          <a:p>
            <a:pPr marL="285750" indent="-285750">
              <a:buFont typeface="Arial" panose="020B0604020202020204" pitchFamily="34" charset="0"/>
              <a:buChar char="•"/>
            </a:pPr>
            <a:r>
              <a:rPr lang="en-US" sz="1600" dirty="0"/>
              <a:t>Noise – </a:t>
            </a:r>
          </a:p>
          <a:p>
            <a:pPr marL="742950" lvl="1" indent="-285750">
              <a:buFont typeface="Arial" panose="020B0604020202020204" pitchFamily="34" charset="0"/>
              <a:buChar char="•"/>
            </a:pPr>
            <a:r>
              <a:rPr lang="en-US" sz="1600" dirty="0"/>
              <a:t>irrelevant data</a:t>
            </a:r>
          </a:p>
          <a:p>
            <a:pPr marL="742950" lvl="1" indent="-285750">
              <a:buFont typeface="Arial" panose="020B0604020202020204" pitchFamily="34" charset="0"/>
              <a:buChar char="•"/>
            </a:pPr>
            <a:r>
              <a:rPr lang="en-US" sz="1600" dirty="0"/>
              <a:t>invalid data points </a:t>
            </a:r>
          </a:p>
          <a:p>
            <a:pPr marL="742950" lvl="1" indent="-285750">
              <a:buFont typeface="Arial" panose="020B0604020202020204" pitchFamily="34" charset="0"/>
              <a:buChar char="•"/>
            </a:pPr>
            <a:r>
              <a:rPr lang="en-US" sz="1600" dirty="0"/>
              <a:t>well nature of universe though </a:t>
            </a:r>
            <a:r>
              <a:rPr lang="en-US" sz="1600" dirty="0">
                <a:sym typeface="Wingdings" panose="05000000000000000000" pitchFamily="2" charset="2"/>
              </a:rPr>
              <a:t></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Outliers </a:t>
            </a:r>
          </a:p>
          <a:p>
            <a:pPr marL="742950" lvl="1" indent="-285750">
              <a:buFont typeface="Arial" panose="020B0604020202020204" pitchFamily="34" charset="0"/>
              <a:buChar char="•"/>
            </a:pPr>
            <a:r>
              <a:rPr lang="en-US" sz="1600" dirty="0"/>
              <a:t>may not always be invalid, mostly valid.</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Why important for DS/ML?</a:t>
            </a:r>
          </a:p>
          <a:p>
            <a:pPr marL="742950" lvl="1" indent="-285750">
              <a:buFont typeface="Arial" panose="020B0604020202020204" pitchFamily="34" charset="0"/>
              <a:buChar char="•"/>
            </a:pPr>
            <a:r>
              <a:rPr lang="en-US" sz="1600" dirty="0"/>
              <a:t>Skewed results with machine learning models using distance based computations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0362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9D87-1C2B-435C-9159-05DD66705AB8}"/>
              </a:ext>
            </a:extLst>
          </p:cNvPr>
          <p:cNvSpPr>
            <a:spLocks noGrp="1"/>
          </p:cNvSpPr>
          <p:nvPr>
            <p:ph type="title"/>
          </p:nvPr>
        </p:nvSpPr>
        <p:spPr/>
        <p:txBody>
          <a:bodyPr/>
          <a:lstStyle/>
          <a:p>
            <a:r>
              <a:rPr lang="en-US" dirty="0"/>
              <a:t>Missing values</a:t>
            </a:r>
          </a:p>
        </p:txBody>
      </p:sp>
      <p:sp>
        <p:nvSpPr>
          <p:cNvPr id="3" name="Slide Number Placeholder 2">
            <a:extLst>
              <a:ext uri="{FF2B5EF4-FFF2-40B4-BE49-F238E27FC236}">
                <a16:creationId xmlns:a16="http://schemas.microsoft.com/office/drawing/2014/main" id="{AD7CBAD0-9B7C-41B5-9DDD-33BD60681B61}"/>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4" name="Date Placeholder 3">
            <a:extLst>
              <a:ext uri="{FF2B5EF4-FFF2-40B4-BE49-F238E27FC236}">
                <a16:creationId xmlns:a16="http://schemas.microsoft.com/office/drawing/2014/main" id="{0AAAA3B2-81C7-4A52-8BC0-6D8A7E7E5B5B}"/>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3E182ED8-8E93-40CA-B88F-8C5333DC3709}"/>
              </a:ext>
            </a:extLst>
          </p:cNvPr>
          <p:cNvSpPr/>
          <p:nvPr/>
        </p:nvSpPr>
        <p:spPr>
          <a:xfrm>
            <a:off x="109241" y="891540"/>
            <a:ext cx="8371212" cy="2554545"/>
          </a:xfrm>
          <a:prstGeom prst="rect">
            <a:avLst/>
          </a:prstGeom>
        </p:spPr>
        <p:txBody>
          <a:bodyPr wrap="square">
            <a:spAutoFit/>
          </a:bodyPr>
          <a:lstStyle/>
          <a:p>
            <a:pPr marL="285750" indent="-285750">
              <a:buFont typeface="Arial" panose="020B0604020202020204" pitchFamily="34" charset="0"/>
              <a:buChar char="•"/>
            </a:pPr>
            <a:r>
              <a:rPr lang="en-US" sz="1600" dirty="0"/>
              <a:t>Information not collected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Feature may not be applicable to all business cases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Many ways to handle missing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Why important for DS/ML?</a:t>
            </a:r>
          </a:p>
          <a:p>
            <a:pPr marL="742950" lvl="1" indent="-285750">
              <a:buFont typeface="Arial" panose="020B0604020202020204" pitchFamily="34" charset="0"/>
              <a:buChar char="•"/>
            </a:pPr>
            <a:r>
              <a:rPr lang="en-US" sz="1600" dirty="0"/>
              <a:t>Most machine learning models do not allow missing values in the datasets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65587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12DE-CD51-4BA5-B705-3DE4D3C8FF67}"/>
              </a:ext>
            </a:extLst>
          </p:cNvPr>
          <p:cNvSpPr>
            <a:spLocks noGrp="1"/>
          </p:cNvSpPr>
          <p:nvPr>
            <p:ph type="title"/>
          </p:nvPr>
        </p:nvSpPr>
        <p:spPr/>
        <p:txBody>
          <a:bodyPr/>
          <a:lstStyle/>
          <a:p>
            <a:r>
              <a:rPr lang="en-US" dirty="0"/>
              <a:t>Duplicate data</a:t>
            </a:r>
          </a:p>
        </p:txBody>
      </p:sp>
      <p:sp>
        <p:nvSpPr>
          <p:cNvPr id="3" name="Slide Number Placeholder 2">
            <a:extLst>
              <a:ext uri="{FF2B5EF4-FFF2-40B4-BE49-F238E27FC236}">
                <a16:creationId xmlns:a16="http://schemas.microsoft.com/office/drawing/2014/main" id="{945CF837-B922-4D93-B2D3-CA5DDA2C8CEC}"/>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4" name="Date Placeholder 3">
            <a:extLst>
              <a:ext uri="{FF2B5EF4-FFF2-40B4-BE49-F238E27FC236}">
                <a16:creationId xmlns:a16="http://schemas.microsoft.com/office/drawing/2014/main" id="{EEF89529-E285-4BDB-B2C2-D7E2E9730DE6}"/>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A18C84D3-38BA-4EED-B07F-F4270F62C533}"/>
              </a:ext>
            </a:extLst>
          </p:cNvPr>
          <p:cNvSpPr/>
          <p:nvPr/>
        </p:nvSpPr>
        <p:spPr>
          <a:xfrm>
            <a:off x="109241" y="891540"/>
            <a:ext cx="6866093" cy="3785652"/>
          </a:xfrm>
          <a:prstGeom prst="rect">
            <a:avLst/>
          </a:prstGeom>
        </p:spPr>
        <p:txBody>
          <a:bodyPr wrap="square">
            <a:spAutoFit/>
          </a:bodyPr>
          <a:lstStyle/>
          <a:p>
            <a:pPr marL="285750" indent="-285750">
              <a:buFont typeface="Arial" panose="020B0604020202020204" pitchFamily="34" charset="0"/>
              <a:buChar char="•"/>
            </a:pPr>
            <a:r>
              <a:rPr lang="en-US" sz="1600" dirty="0"/>
              <a:t>Duplicate records, doubles, redundant data, duplicate rows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Multiple sources of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Data integration may lead to duplicate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Often this requires skills data </a:t>
            </a:r>
            <a:r>
              <a:rPr lang="en-US" sz="1600" dirty="0" err="1"/>
              <a:t>engg</a:t>
            </a:r>
            <a:r>
              <a:rPr lang="en-US" sz="1600" dirty="0"/>
              <a:t> team to clean up the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Why important for DS/ML?</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79506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22C1-EE3E-4039-981D-917A2C28E32C}"/>
              </a:ext>
            </a:extLst>
          </p:cNvPr>
          <p:cNvSpPr>
            <a:spLocks noGrp="1"/>
          </p:cNvSpPr>
          <p:nvPr>
            <p:ph type="title"/>
          </p:nvPr>
        </p:nvSpPr>
        <p:spPr/>
        <p:txBody>
          <a:bodyPr/>
          <a:lstStyle/>
          <a:p>
            <a:r>
              <a:rPr lang="en-US" dirty="0"/>
              <a:t>PREPARING DATA TABLES</a:t>
            </a:r>
          </a:p>
        </p:txBody>
      </p:sp>
      <p:sp>
        <p:nvSpPr>
          <p:cNvPr id="3" name="Slide Number Placeholder 2">
            <a:extLst>
              <a:ext uri="{FF2B5EF4-FFF2-40B4-BE49-F238E27FC236}">
                <a16:creationId xmlns:a16="http://schemas.microsoft.com/office/drawing/2014/main" id="{F80A792A-7D8A-4CC1-990D-33963ADB1CD5}"/>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4" name="Date Placeholder 3">
            <a:extLst>
              <a:ext uri="{FF2B5EF4-FFF2-40B4-BE49-F238E27FC236}">
                <a16:creationId xmlns:a16="http://schemas.microsoft.com/office/drawing/2014/main" id="{EED63A61-08E5-4DDA-A0C2-D8A8A0D9A1F4}"/>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C52A3610-8AED-455B-B838-2C950698DA3E}"/>
              </a:ext>
            </a:extLst>
          </p:cNvPr>
          <p:cNvSpPr/>
          <p:nvPr/>
        </p:nvSpPr>
        <p:spPr>
          <a:xfrm>
            <a:off x="107575" y="980532"/>
            <a:ext cx="8892099" cy="378565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Preprocessing or data wrangling</a:t>
            </a:r>
          </a:p>
          <a:p>
            <a:pPr marL="285750" indent="-285750">
              <a:buFont typeface="Arial" panose="020B0604020202020204" pitchFamily="34" charset="0"/>
              <a:buChar char="•"/>
            </a:pPr>
            <a:r>
              <a:rPr lang="en-US" sz="1600" dirty="0"/>
              <a:t>Preparing the data is one of the </a:t>
            </a:r>
            <a:r>
              <a:rPr lang="en-US" sz="1600" dirty="0">
                <a:highlight>
                  <a:srgbClr val="FFFF00"/>
                </a:highlight>
              </a:rPr>
              <a:t>most time-consuming </a:t>
            </a:r>
            <a:r>
              <a:rPr lang="en-US" sz="1600" dirty="0"/>
              <a:t>parts of a data analysis/data mining project.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Typical </a:t>
            </a:r>
            <a:r>
              <a:rPr lang="en-US" sz="1600" dirty="0">
                <a:highlight>
                  <a:srgbClr val="FFFF00"/>
                </a:highlight>
              </a:rPr>
              <a:t>types</a:t>
            </a:r>
            <a:r>
              <a:rPr lang="en-US" sz="1600" dirty="0"/>
              <a:t> of preprocessing</a:t>
            </a:r>
          </a:p>
          <a:p>
            <a:pPr marL="742950" lvl="1" indent="-285750">
              <a:buFont typeface="Arial" panose="020B0604020202020204" pitchFamily="34" charset="0"/>
              <a:buChar char="•"/>
            </a:pPr>
            <a:r>
              <a:rPr lang="en-US" sz="1600" dirty="0"/>
              <a:t>Aggregation</a:t>
            </a:r>
          </a:p>
          <a:p>
            <a:pPr marL="742950" lvl="1" indent="-285750">
              <a:buFont typeface="Arial" panose="020B0604020202020204" pitchFamily="34" charset="0"/>
              <a:buChar char="•"/>
            </a:pPr>
            <a:r>
              <a:rPr lang="en-US" sz="1600" dirty="0"/>
              <a:t>Sampling</a:t>
            </a:r>
          </a:p>
          <a:p>
            <a:pPr marL="742950" lvl="1" indent="-285750">
              <a:buFont typeface="Arial" panose="020B0604020202020204" pitchFamily="34" charset="0"/>
              <a:buChar char="•"/>
            </a:pPr>
            <a:r>
              <a:rPr lang="en-US" sz="1600" dirty="0"/>
              <a:t>cleaning</a:t>
            </a:r>
          </a:p>
          <a:p>
            <a:pPr marL="742950" lvl="1" indent="-285750">
              <a:buFont typeface="Arial" panose="020B0604020202020204" pitchFamily="34" charset="0"/>
              <a:buChar char="•"/>
            </a:pPr>
            <a:r>
              <a:rPr lang="en-US" sz="1600" dirty="0"/>
              <a:t>Feature Engineering</a:t>
            </a:r>
          </a:p>
          <a:p>
            <a:pPr marL="1200150" lvl="2" indent="-285750">
              <a:buFont typeface="Arial" panose="020B0604020202020204" pitchFamily="34" charset="0"/>
              <a:buChar char="•"/>
            </a:pPr>
            <a:r>
              <a:rPr lang="en-US" sz="1600" dirty="0"/>
              <a:t>Feature selection</a:t>
            </a:r>
          </a:p>
          <a:p>
            <a:pPr marL="1200150" lvl="2" indent="-285750">
              <a:buFont typeface="Arial" panose="020B0604020202020204" pitchFamily="34" charset="0"/>
              <a:buChar char="•"/>
            </a:pPr>
            <a:r>
              <a:rPr lang="en-US" sz="1600" dirty="0"/>
              <a:t>Feature extractions</a:t>
            </a:r>
          </a:p>
          <a:p>
            <a:pPr marL="1657350" lvl="3" indent="-285750">
              <a:buFont typeface="Arial" panose="020B0604020202020204" pitchFamily="34" charset="0"/>
              <a:buChar char="•"/>
            </a:pPr>
            <a:r>
              <a:rPr lang="en-US" sz="1600" dirty="0"/>
              <a:t>Dimensionality reduction</a:t>
            </a:r>
          </a:p>
          <a:p>
            <a:pPr marL="1657350" lvl="3" indent="-285750">
              <a:buFont typeface="Arial" panose="020B0604020202020204" pitchFamily="34" charset="0"/>
              <a:buChar char="•"/>
            </a:pPr>
            <a:r>
              <a:rPr lang="en-US" sz="1600" dirty="0"/>
              <a:t>LDA/SVD</a:t>
            </a:r>
          </a:p>
          <a:p>
            <a:pPr marL="742950" lvl="1" indent="-285750">
              <a:buFont typeface="Arial" panose="020B0604020202020204" pitchFamily="34" charset="0"/>
              <a:buChar char="•"/>
            </a:pPr>
            <a:r>
              <a:rPr lang="en-US" sz="1600" dirty="0"/>
              <a:t>Feature creation</a:t>
            </a:r>
          </a:p>
          <a:p>
            <a:pPr marL="742950" lvl="1" indent="-285750">
              <a:buFont typeface="Arial" panose="020B0604020202020204" pitchFamily="34" charset="0"/>
              <a:buChar char="•"/>
            </a:pPr>
            <a:r>
              <a:rPr lang="en-US" sz="1600" dirty="0"/>
              <a:t>Discretization &amp; binarization</a:t>
            </a:r>
          </a:p>
          <a:p>
            <a:pPr marL="742950" lvl="1" indent="-285750">
              <a:buFont typeface="Arial" panose="020B0604020202020204" pitchFamily="34" charset="0"/>
              <a:buChar char="•"/>
            </a:pPr>
            <a:r>
              <a:rPr lang="en-US" sz="1600" dirty="0"/>
              <a:t>Attribute transformations</a:t>
            </a:r>
          </a:p>
        </p:txBody>
      </p:sp>
      <p:pic>
        <p:nvPicPr>
          <p:cNvPr id="6" name="Picture 5">
            <a:extLst>
              <a:ext uri="{FF2B5EF4-FFF2-40B4-BE49-F238E27FC236}">
                <a16:creationId xmlns:a16="http://schemas.microsoft.com/office/drawing/2014/main" id="{E9A86380-E2EA-4E80-A825-D9FD276D3142}"/>
              </a:ext>
            </a:extLst>
          </p:cNvPr>
          <p:cNvPicPr>
            <a:picLocks noChangeAspect="1"/>
          </p:cNvPicPr>
          <p:nvPr/>
        </p:nvPicPr>
        <p:blipFill>
          <a:blip r:embed="rId2"/>
          <a:stretch>
            <a:fillRect/>
          </a:stretch>
        </p:blipFill>
        <p:spPr>
          <a:xfrm>
            <a:off x="7912205" y="109431"/>
            <a:ext cx="1087470" cy="710184"/>
          </a:xfrm>
          <a:prstGeom prst="rect">
            <a:avLst/>
          </a:prstGeom>
        </p:spPr>
      </p:pic>
      <p:sp>
        <p:nvSpPr>
          <p:cNvPr id="7" name="Callout: Line with Border and Accent Bar 6">
            <a:extLst>
              <a:ext uri="{FF2B5EF4-FFF2-40B4-BE49-F238E27FC236}">
                <a16:creationId xmlns:a16="http://schemas.microsoft.com/office/drawing/2014/main" id="{1476A5AA-36B9-4C4C-86C1-EF3A34D5D924}"/>
              </a:ext>
            </a:extLst>
          </p:cNvPr>
          <p:cNvSpPr/>
          <p:nvPr/>
        </p:nvSpPr>
        <p:spPr>
          <a:xfrm>
            <a:off x="4669104" y="2686555"/>
            <a:ext cx="4215951" cy="1942089"/>
          </a:xfrm>
          <a:prstGeom prst="accentBorderCallout1">
            <a:avLst>
              <a:gd name="adj1" fmla="val 18750"/>
              <a:gd name="adj2" fmla="val -8333"/>
              <a:gd name="adj3" fmla="val -37328"/>
              <a:gd name="adj4" fmla="val -75505"/>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600" dirty="0"/>
              <a:t>Many techniques</a:t>
            </a:r>
          </a:p>
          <a:p>
            <a:pPr marL="285750" indent="-285750">
              <a:buFont typeface="Arial" panose="020B0604020202020204" pitchFamily="34" charset="0"/>
              <a:buChar char="•"/>
            </a:pPr>
            <a:r>
              <a:rPr lang="en-US" sz="1600" dirty="0"/>
              <a:t>But we do not apply all of ‘em, always (no need to)</a:t>
            </a:r>
          </a:p>
          <a:p>
            <a:pPr marL="285750" indent="-285750">
              <a:buFont typeface="Arial" panose="020B0604020202020204" pitchFamily="34" charset="0"/>
              <a:buChar char="•"/>
            </a:pPr>
            <a:r>
              <a:rPr lang="en-US" sz="1600" dirty="0"/>
              <a:t>** imp **</a:t>
            </a:r>
          </a:p>
          <a:p>
            <a:pPr marL="742950" lvl="1" indent="-285750">
              <a:buFont typeface="Arial" panose="020B0604020202020204" pitchFamily="34" charset="0"/>
              <a:buChar char="•"/>
            </a:pPr>
            <a:r>
              <a:rPr lang="en-US" sz="1600" dirty="0"/>
              <a:t>Not all of these activities are independent</a:t>
            </a:r>
          </a:p>
          <a:p>
            <a:pPr marL="742950" lvl="1" indent="-285750">
              <a:buFont typeface="Arial" panose="020B0604020202020204" pitchFamily="34" charset="0"/>
              <a:buChar char="•"/>
            </a:pPr>
            <a:r>
              <a:rPr lang="en-US" sz="1600" dirty="0"/>
              <a:t>Overlap possible</a:t>
            </a:r>
          </a:p>
        </p:txBody>
      </p:sp>
      <p:sp>
        <p:nvSpPr>
          <p:cNvPr id="8" name="Rectangle 7">
            <a:extLst>
              <a:ext uri="{FF2B5EF4-FFF2-40B4-BE49-F238E27FC236}">
                <a16:creationId xmlns:a16="http://schemas.microsoft.com/office/drawing/2014/main" id="{D85A3B3D-D918-46B7-8E1B-F936B9E8CA34}"/>
              </a:ext>
            </a:extLst>
          </p:cNvPr>
          <p:cNvSpPr/>
          <p:nvPr/>
        </p:nvSpPr>
        <p:spPr>
          <a:xfrm>
            <a:off x="844503" y="2751162"/>
            <a:ext cx="3447207" cy="121380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004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C50C-5677-49B9-BB4B-B0F60288771E}"/>
              </a:ext>
            </a:extLst>
          </p:cNvPr>
          <p:cNvSpPr>
            <a:spLocks noGrp="1"/>
          </p:cNvSpPr>
          <p:nvPr>
            <p:ph type="title"/>
          </p:nvPr>
        </p:nvSpPr>
        <p:spPr>
          <a:xfrm>
            <a:off x="-1" y="0"/>
            <a:ext cx="9144000" cy="891540"/>
          </a:xfrm>
        </p:spPr>
        <p:txBody>
          <a:bodyPr/>
          <a:lstStyle/>
          <a:p>
            <a:r>
              <a:rPr lang="en-US" dirty="0"/>
              <a:t>activities</a:t>
            </a:r>
          </a:p>
        </p:txBody>
      </p:sp>
      <p:sp>
        <p:nvSpPr>
          <p:cNvPr id="3" name="Slide Number Placeholder 2">
            <a:extLst>
              <a:ext uri="{FF2B5EF4-FFF2-40B4-BE49-F238E27FC236}">
                <a16:creationId xmlns:a16="http://schemas.microsoft.com/office/drawing/2014/main" id="{F5347A48-776A-4F03-851D-A275BBEE18C1}"/>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
        <p:nvSpPr>
          <p:cNvPr id="4" name="Date Placeholder 3">
            <a:extLst>
              <a:ext uri="{FF2B5EF4-FFF2-40B4-BE49-F238E27FC236}">
                <a16:creationId xmlns:a16="http://schemas.microsoft.com/office/drawing/2014/main" id="{2D81F2BE-71D4-4252-A20B-B5E503FFAA1C}"/>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Diagram 4">
            <a:extLst>
              <a:ext uri="{FF2B5EF4-FFF2-40B4-BE49-F238E27FC236}">
                <a16:creationId xmlns:a16="http://schemas.microsoft.com/office/drawing/2014/main" id="{207E9088-0673-4391-960D-55EC55D512C7}"/>
              </a:ext>
            </a:extLst>
          </p:cNvPr>
          <p:cNvGraphicFramePr/>
          <p:nvPr>
            <p:extLst>
              <p:ext uri="{D42A27DB-BD31-4B8C-83A1-F6EECF244321}">
                <p14:modId xmlns:p14="http://schemas.microsoft.com/office/powerpoint/2010/main" val="231815246"/>
              </p:ext>
            </p:extLst>
          </p:nvPr>
        </p:nvGraphicFramePr>
        <p:xfrm>
          <a:off x="94034" y="891541"/>
          <a:ext cx="8942962" cy="383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89A2AC6-D2E2-47B3-B22C-2AF74FC6E1D3}"/>
              </a:ext>
            </a:extLst>
          </p:cNvPr>
          <p:cNvPicPr>
            <a:picLocks noChangeAspect="1"/>
          </p:cNvPicPr>
          <p:nvPr/>
        </p:nvPicPr>
        <p:blipFill>
          <a:blip r:embed="rId7"/>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4121514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9C26-0714-45D2-BD1A-0B0EE3E5D552}"/>
              </a:ext>
            </a:extLst>
          </p:cNvPr>
          <p:cNvSpPr>
            <a:spLocks noGrp="1"/>
          </p:cNvSpPr>
          <p:nvPr>
            <p:ph type="title"/>
          </p:nvPr>
        </p:nvSpPr>
        <p:spPr/>
        <p:txBody>
          <a:bodyPr/>
          <a:lstStyle/>
          <a:p>
            <a:r>
              <a:rPr lang="en-US" dirty="0"/>
              <a:t>aggregation</a:t>
            </a:r>
          </a:p>
        </p:txBody>
      </p:sp>
      <p:sp>
        <p:nvSpPr>
          <p:cNvPr id="3" name="Slide Number Placeholder 2">
            <a:extLst>
              <a:ext uri="{FF2B5EF4-FFF2-40B4-BE49-F238E27FC236}">
                <a16:creationId xmlns:a16="http://schemas.microsoft.com/office/drawing/2014/main" id="{B99BC069-ABD9-4E9B-9427-F15EF5F3DD72}"/>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
        <p:nvSpPr>
          <p:cNvPr id="4" name="Date Placeholder 3">
            <a:extLst>
              <a:ext uri="{FF2B5EF4-FFF2-40B4-BE49-F238E27FC236}">
                <a16:creationId xmlns:a16="http://schemas.microsoft.com/office/drawing/2014/main" id="{42D98A29-32FD-4E24-8A75-08D48A117E30}"/>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0852B7BD-3246-48B7-A19B-61CB2608BF32}"/>
              </a:ext>
            </a:extLst>
          </p:cNvPr>
          <p:cNvSpPr/>
          <p:nvPr/>
        </p:nvSpPr>
        <p:spPr>
          <a:xfrm>
            <a:off x="128707" y="891540"/>
            <a:ext cx="8886585" cy="3046988"/>
          </a:xfrm>
          <a:prstGeom prst="rect">
            <a:avLst/>
          </a:prstGeom>
        </p:spPr>
        <p:txBody>
          <a:bodyPr wrap="square">
            <a:spAutoFit/>
          </a:bodyPr>
          <a:lstStyle/>
          <a:p>
            <a:pPr marL="285750" indent="-285750">
              <a:buFont typeface="Arial" panose="020B0604020202020204" pitchFamily="34" charset="0"/>
              <a:buChar char="•"/>
            </a:pPr>
            <a:r>
              <a:rPr lang="en-US" sz="1600" dirty="0"/>
              <a:t>Domain specific data – needs different treatment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Many tools – integration</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ETL tools</a:t>
            </a:r>
          </a:p>
          <a:p>
            <a:pPr marL="742950" lvl="1" indent="-285750">
              <a:buFont typeface="Arial" panose="020B0604020202020204" pitchFamily="34" charset="0"/>
              <a:buChar char="•"/>
            </a:pPr>
            <a:r>
              <a:rPr lang="en-US" sz="1600" dirty="0"/>
              <a:t>Databases (MYSQL, Oracle, NOSQLs etc)</a:t>
            </a:r>
          </a:p>
          <a:p>
            <a:pPr marL="742950" lvl="1" indent="-285750">
              <a:buFont typeface="Arial" panose="020B0604020202020204" pitchFamily="34" charset="0"/>
              <a:buChar char="•"/>
            </a:pPr>
            <a:r>
              <a:rPr lang="en-US" sz="1600" dirty="0"/>
              <a:t>Python - PANDAS</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742950" lvl="1" indent="-285750">
              <a:buFontTx/>
              <a:buChar char="-"/>
            </a:pPr>
            <a:endParaRPr lang="en-US" sz="1600" dirty="0"/>
          </a:p>
          <a:p>
            <a:endParaRPr lang="en-US" sz="1600" dirty="0"/>
          </a:p>
        </p:txBody>
      </p:sp>
    </p:spTree>
    <p:extLst>
      <p:ext uri="{BB962C8B-B14F-4D97-AF65-F5344CB8AC3E}">
        <p14:creationId xmlns:p14="http://schemas.microsoft.com/office/powerpoint/2010/main" val="96791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963C-55B5-4200-B7A8-5A3FF9E9391D}"/>
              </a:ext>
            </a:extLst>
          </p:cNvPr>
          <p:cNvSpPr>
            <a:spLocks noGrp="1"/>
          </p:cNvSpPr>
          <p:nvPr>
            <p:ph type="title"/>
          </p:nvPr>
        </p:nvSpPr>
        <p:spPr/>
        <p:txBody>
          <a:bodyPr/>
          <a:lstStyle/>
          <a:p>
            <a:r>
              <a:rPr lang="en-US" dirty="0"/>
              <a:t>sampling</a:t>
            </a:r>
          </a:p>
        </p:txBody>
      </p:sp>
      <p:sp>
        <p:nvSpPr>
          <p:cNvPr id="3" name="Slide Number Placeholder 2">
            <a:extLst>
              <a:ext uri="{FF2B5EF4-FFF2-40B4-BE49-F238E27FC236}">
                <a16:creationId xmlns:a16="http://schemas.microsoft.com/office/drawing/2014/main" id="{06A17EA8-63EB-47A1-B073-66540ACCB0CB}"/>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
        <p:nvSpPr>
          <p:cNvPr id="4" name="Date Placeholder 3">
            <a:extLst>
              <a:ext uri="{FF2B5EF4-FFF2-40B4-BE49-F238E27FC236}">
                <a16:creationId xmlns:a16="http://schemas.microsoft.com/office/drawing/2014/main" id="{2D4D0E60-711C-43BB-B661-BC41E6BB488E}"/>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D79ED926-7280-4161-A0E2-4F0FFF329F61}"/>
              </a:ext>
            </a:extLst>
          </p:cNvPr>
          <p:cNvSpPr/>
          <p:nvPr/>
        </p:nvSpPr>
        <p:spPr>
          <a:xfrm>
            <a:off x="119357" y="925145"/>
            <a:ext cx="8905286" cy="3293209"/>
          </a:xfrm>
          <a:prstGeom prst="rect">
            <a:avLst/>
          </a:prstGeom>
        </p:spPr>
        <p:txBody>
          <a:bodyPr wrap="square">
            <a:spAutoFit/>
          </a:bodyPr>
          <a:lstStyle/>
          <a:p>
            <a:pPr marL="285750" indent="-285750">
              <a:buFont typeface="Arial" panose="020B0604020202020204" pitchFamily="34" charset="0"/>
              <a:buChar char="•"/>
            </a:pPr>
            <a:r>
              <a:rPr lang="en-US" sz="1600" dirty="0"/>
              <a:t>Is the main technique for data selection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Used for pre-liminary investigation and final data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Statisticians sample because </a:t>
            </a:r>
            <a:r>
              <a:rPr lang="en-US" sz="1600" dirty="0">
                <a:solidFill>
                  <a:srgbClr val="0070C0"/>
                </a:solidFill>
              </a:rPr>
              <a:t>obtaining</a:t>
            </a:r>
            <a:r>
              <a:rPr lang="en-US" sz="1600" dirty="0"/>
              <a:t> the entire set of data is too expensive or time consuming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Data scientists sample because </a:t>
            </a:r>
            <a:r>
              <a:rPr lang="en-US" sz="1600" dirty="0">
                <a:solidFill>
                  <a:srgbClr val="0070C0"/>
                </a:solidFill>
              </a:rPr>
              <a:t>processing</a:t>
            </a:r>
            <a:r>
              <a:rPr lang="en-US" sz="1600" dirty="0"/>
              <a:t> the entire set of data is too time taking </a:t>
            </a:r>
            <a:endParaRPr lang="en-US" sz="1600" dirty="0">
              <a:highlight>
                <a:srgbClr val="FFFF00"/>
              </a:highlight>
            </a:endParaRPr>
          </a:p>
          <a:p>
            <a:pPr marL="742950" lvl="1" indent="-285750">
              <a:buFont typeface="Arial" panose="020B0604020202020204" pitchFamily="34" charset="0"/>
              <a:buChar char="•"/>
            </a:pPr>
            <a:r>
              <a:rPr lang="en-US" sz="1600" dirty="0"/>
              <a:t>Facebook, twitter, google blogs – generate tera bytes of data every hour</a:t>
            </a:r>
          </a:p>
          <a:p>
            <a:pPr marL="742950" lvl="1" indent="-285750">
              <a:buFont typeface="Arial" panose="020B0604020202020204" pitchFamily="34" charset="0"/>
              <a:buChar char="•"/>
            </a:pPr>
            <a:r>
              <a:rPr lang="en-US" sz="1600" dirty="0"/>
              <a:t>Cannot process all of the data even with 1000s of computing resources</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Key principle – sample should be </a:t>
            </a:r>
            <a:r>
              <a:rPr lang="en-US" sz="1600" dirty="0">
                <a:highlight>
                  <a:srgbClr val="FFFF00"/>
                </a:highlight>
              </a:rPr>
              <a:t>representative</a:t>
            </a:r>
            <a:r>
              <a:rPr lang="en-US" sz="1600" dirty="0"/>
              <a:t> of a business cycle</a:t>
            </a:r>
          </a:p>
          <a:p>
            <a:pPr marL="742950" lvl="1" indent="-285750">
              <a:buFont typeface="Arial" panose="020B0604020202020204" pitchFamily="34" charset="0"/>
              <a:buChar char="•"/>
            </a:pPr>
            <a:r>
              <a:rPr lang="en-US" sz="1600" dirty="0"/>
              <a:t>Very subjective</a:t>
            </a:r>
          </a:p>
          <a:p>
            <a:pPr marL="742950" lvl="1" indent="-285750">
              <a:buFont typeface="Arial" panose="020B0604020202020204" pitchFamily="34" charset="0"/>
              <a:buChar char="•"/>
            </a:pPr>
            <a:r>
              <a:rPr lang="en-US" sz="1600" dirty="0"/>
              <a:t>Varies from domain and projects</a:t>
            </a:r>
          </a:p>
        </p:txBody>
      </p:sp>
    </p:spTree>
    <p:extLst>
      <p:ext uri="{BB962C8B-B14F-4D97-AF65-F5344CB8AC3E}">
        <p14:creationId xmlns:p14="http://schemas.microsoft.com/office/powerpoint/2010/main" val="92740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2371-A66A-4A49-A23A-A493BB6A3BDB}"/>
              </a:ext>
            </a:extLst>
          </p:cNvPr>
          <p:cNvSpPr>
            <a:spLocks noGrp="1"/>
          </p:cNvSpPr>
          <p:nvPr>
            <p:ph type="title"/>
          </p:nvPr>
        </p:nvSpPr>
        <p:spPr/>
        <p:txBody>
          <a:bodyPr/>
          <a:lstStyle/>
          <a:p>
            <a:r>
              <a:rPr lang="en-US" dirty="0"/>
              <a:t>Types of sampling</a:t>
            </a:r>
          </a:p>
        </p:txBody>
      </p:sp>
      <p:sp>
        <p:nvSpPr>
          <p:cNvPr id="3" name="Slide Number Placeholder 2">
            <a:extLst>
              <a:ext uri="{FF2B5EF4-FFF2-40B4-BE49-F238E27FC236}">
                <a16:creationId xmlns:a16="http://schemas.microsoft.com/office/drawing/2014/main" id="{FF4135BA-6F8B-41D8-8A28-ADCA15BAAC0C}"/>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sp>
        <p:nvSpPr>
          <p:cNvPr id="4" name="Date Placeholder 3">
            <a:extLst>
              <a:ext uri="{FF2B5EF4-FFF2-40B4-BE49-F238E27FC236}">
                <a16:creationId xmlns:a16="http://schemas.microsoft.com/office/drawing/2014/main" id="{28FB4E84-AD6C-488E-83EC-5BD06AB1DF87}"/>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BF7EA665-196F-4DE6-946A-5AFAF05D27FA}"/>
              </a:ext>
            </a:extLst>
          </p:cNvPr>
          <p:cNvSpPr/>
          <p:nvPr/>
        </p:nvSpPr>
        <p:spPr>
          <a:xfrm>
            <a:off x="109241" y="891540"/>
            <a:ext cx="8921471" cy="2800767"/>
          </a:xfrm>
          <a:prstGeom prst="rect">
            <a:avLst/>
          </a:prstGeom>
        </p:spPr>
        <p:txBody>
          <a:bodyPr wrap="square">
            <a:spAutoFit/>
          </a:bodyPr>
          <a:lstStyle/>
          <a:p>
            <a:pPr marL="285750" indent="-285750">
              <a:buFont typeface="Arial" panose="020B0604020202020204" pitchFamily="34" charset="0"/>
              <a:buChar char="•"/>
            </a:pPr>
            <a:r>
              <a:rPr lang="en-US" sz="1600" dirty="0"/>
              <a:t>Simple random sampling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Stratified sampling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Sampling with replacement</a:t>
            </a:r>
          </a:p>
          <a:p>
            <a:pPr marL="742950" lvl="1" indent="-285750">
              <a:buFont typeface="Arial" panose="020B0604020202020204" pitchFamily="34" charset="0"/>
              <a:buChar char="•"/>
            </a:pPr>
            <a:r>
              <a:rPr lang="en-US" sz="1600" dirty="0"/>
              <a:t>Objects are not removed from the population as they are selected for the sample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Sampling without replacement</a:t>
            </a:r>
          </a:p>
          <a:p>
            <a:pPr marL="742950" lvl="1" indent="-285750">
              <a:buFont typeface="Arial" panose="020B0604020202020204" pitchFamily="34" charset="0"/>
              <a:buChar char="•"/>
            </a:pPr>
            <a:r>
              <a:rPr lang="en-US" sz="1600" dirty="0"/>
              <a:t>Objects are removed from the population as they are selected for the sample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78937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A66-8D54-433A-9781-C6F745F4F450}"/>
              </a:ext>
            </a:extLst>
          </p:cNvPr>
          <p:cNvSpPr>
            <a:spLocks noGrp="1"/>
          </p:cNvSpPr>
          <p:nvPr>
            <p:ph type="title"/>
          </p:nvPr>
        </p:nvSpPr>
        <p:spPr/>
        <p:txBody>
          <a:bodyPr/>
          <a:lstStyle/>
          <a:p>
            <a:r>
              <a:rPr lang="en-US" dirty="0"/>
              <a:t>CLEANING THE DATA</a:t>
            </a:r>
          </a:p>
        </p:txBody>
      </p:sp>
      <p:sp>
        <p:nvSpPr>
          <p:cNvPr id="3" name="Slide Number Placeholder 2">
            <a:extLst>
              <a:ext uri="{FF2B5EF4-FFF2-40B4-BE49-F238E27FC236}">
                <a16:creationId xmlns:a16="http://schemas.microsoft.com/office/drawing/2014/main" id="{8C317385-2AB8-4F55-AD01-1052E78F511A}"/>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sp>
        <p:nvSpPr>
          <p:cNvPr id="4" name="Date Placeholder 3">
            <a:extLst>
              <a:ext uri="{FF2B5EF4-FFF2-40B4-BE49-F238E27FC236}">
                <a16:creationId xmlns:a16="http://schemas.microsoft.com/office/drawing/2014/main" id="{C4F7FB9B-B812-4DD8-9A4F-5ACF7F53370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ADB7620E-67C5-4F60-AF88-BE0E35BC03DF}"/>
              </a:ext>
            </a:extLst>
          </p:cNvPr>
          <p:cNvGraphicFramePr>
            <a:graphicFrameLocks noGrp="1"/>
          </p:cNvGraphicFramePr>
          <p:nvPr>
            <p:extLst>
              <p:ext uri="{D42A27DB-BD31-4B8C-83A1-F6EECF244321}">
                <p14:modId xmlns:p14="http://schemas.microsoft.com/office/powerpoint/2010/main" val="3016751750"/>
              </p:ext>
            </p:extLst>
          </p:nvPr>
        </p:nvGraphicFramePr>
        <p:xfrm>
          <a:off x="181582" y="967767"/>
          <a:ext cx="8874869" cy="3525520"/>
        </p:xfrm>
        <a:graphic>
          <a:graphicData uri="http://schemas.openxmlformats.org/drawingml/2006/table">
            <a:tbl>
              <a:tblPr firstRow="1" bandRow="1">
                <a:tableStyleId>{912C8C85-51F0-491E-9774-3900AFEF0FD7}</a:tableStyleId>
              </a:tblPr>
              <a:tblGrid>
                <a:gridCol w="1986668">
                  <a:extLst>
                    <a:ext uri="{9D8B030D-6E8A-4147-A177-3AD203B41FA5}">
                      <a16:colId xmlns:a16="http://schemas.microsoft.com/office/drawing/2014/main" val="303420833"/>
                    </a:ext>
                  </a:extLst>
                </a:gridCol>
                <a:gridCol w="6888201">
                  <a:extLst>
                    <a:ext uri="{9D8B030D-6E8A-4147-A177-3AD203B41FA5}">
                      <a16:colId xmlns:a16="http://schemas.microsoft.com/office/drawing/2014/main" val="415170739"/>
                    </a:ext>
                  </a:extLst>
                </a:gridCol>
              </a:tblGrid>
              <a:tr h="370840">
                <a:tc>
                  <a:txBody>
                    <a:bodyPr/>
                    <a:lstStyle/>
                    <a:p>
                      <a:r>
                        <a:rPr lang="en-US" dirty="0"/>
                        <a:t>Diligence</a:t>
                      </a:r>
                    </a:p>
                  </a:txBody>
                  <a:tcPr/>
                </a:tc>
                <a:tc>
                  <a:txBody>
                    <a:bodyPr/>
                    <a:lstStyle/>
                    <a:p>
                      <a:r>
                        <a:rPr lang="en-US" dirty="0"/>
                        <a:t>Comments</a:t>
                      </a:r>
                    </a:p>
                  </a:txBody>
                  <a:tcPr/>
                </a:tc>
                <a:extLst>
                  <a:ext uri="{0D108BD9-81ED-4DB2-BD59-A6C34878D82A}">
                    <a16:rowId xmlns:a16="http://schemas.microsoft.com/office/drawing/2014/main" val="4000138242"/>
                  </a:ext>
                </a:extLst>
              </a:tr>
              <a:tr h="370840">
                <a:tc>
                  <a:txBody>
                    <a:bodyPr/>
                    <a:lstStyle/>
                    <a:p>
                      <a:r>
                        <a:rPr lang="en-US" dirty="0"/>
                        <a:t>nominal or ordinal scale (where there are a</a:t>
                      </a:r>
                    </a:p>
                    <a:p>
                      <a:r>
                        <a:rPr lang="en-US" dirty="0"/>
                        <a:t>fixed number of possible values)</a:t>
                      </a:r>
                    </a:p>
                  </a:txBody>
                  <a:tcPr/>
                </a:tc>
                <a:tc>
                  <a:txBody>
                    <a:bodyPr/>
                    <a:lstStyle/>
                    <a:p>
                      <a:r>
                        <a:rPr lang="en-US" dirty="0"/>
                        <a:t>inspect all possible values to uncover mistakes, duplications and inconsistencies.</a:t>
                      </a:r>
                    </a:p>
                    <a:p>
                      <a:endParaRPr lang="en-US" dirty="0"/>
                    </a:p>
                    <a:p>
                      <a:r>
                        <a:rPr lang="en-US" i="1" dirty="0"/>
                        <a:t>variable Company may include a number of different spellings for the same company such as “General Electric Company,” “General Elec. Co.,” “GE,” “Gen. Electric Company,” “General electric company,” and “G.E. Company.”</a:t>
                      </a:r>
                    </a:p>
                  </a:txBody>
                  <a:tcPr/>
                </a:tc>
                <a:extLst>
                  <a:ext uri="{0D108BD9-81ED-4DB2-BD59-A6C34878D82A}">
                    <a16:rowId xmlns:a16="http://schemas.microsoft.com/office/drawing/2014/main" val="1843745357"/>
                  </a:ext>
                </a:extLst>
              </a:tr>
              <a:tr h="370840">
                <a:tc>
                  <a:txBody>
                    <a:bodyPr/>
                    <a:lstStyle/>
                    <a:p>
                      <a:r>
                        <a:rPr lang="en-US" dirty="0"/>
                        <a:t>Numeric variables with inclusion of nonnumeric</a:t>
                      </a:r>
                    </a:p>
                    <a:p>
                      <a:r>
                        <a:rPr lang="en-US" dirty="0"/>
                        <a:t>terms.</a:t>
                      </a:r>
                    </a:p>
                  </a:txBody>
                  <a:tcPr/>
                </a:tc>
                <a:tc>
                  <a:txBody>
                    <a:bodyPr/>
                    <a:lstStyle/>
                    <a:p>
                      <a:r>
                        <a:rPr lang="en-US" dirty="0"/>
                        <a:t>a variable generally consisting of numbers may include a value such as “above 50” or “out of range.”</a:t>
                      </a:r>
                    </a:p>
                  </a:txBody>
                  <a:tcPr/>
                </a:tc>
                <a:extLst>
                  <a:ext uri="{0D108BD9-81ED-4DB2-BD59-A6C34878D82A}">
                    <a16:rowId xmlns:a16="http://schemas.microsoft.com/office/drawing/2014/main" val="2503882832"/>
                  </a:ext>
                </a:extLst>
              </a:tr>
              <a:tr h="370840">
                <a:tc>
                  <a:txBody>
                    <a:bodyPr/>
                    <a:lstStyle/>
                    <a:p>
                      <a:r>
                        <a:rPr lang="en-US" dirty="0"/>
                        <a:t>entries with </a:t>
                      </a:r>
                      <a:r>
                        <a:rPr lang="en-US" dirty="0">
                          <a:highlight>
                            <a:srgbClr val="FFFF00"/>
                          </a:highlight>
                        </a:rPr>
                        <a:t>missing data</a:t>
                      </a:r>
                    </a:p>
                  </a:txBody>
                  <a:tcPr/>
                </a:tc>
                <a:tc>
                  <a:txBody>
                    <a:bodyPr/>
                    <a:lstStyle/>
                    <a:p>
                      <a:pPr marL="285750" indent="-285750">
                        <a:buFontTx/>
                        <a:buChar char="-"/>
                      </a:pPr>
                      <a:r>
                        <a:rPr lang="en-US" dirty="0"/>
                        <a:t>(1) remove the entire observation from the data table; </a:t>
                      </a:r>
                    </a:p>
                    <a:p>
                      <a:pPr marL="285750" indent="-285750">
                        <a:buFontTx/>
                        <a:buChar char="-"/>
                      </a:pPr>
                      <a:r>
                        <a:rPr lang="en-US" dirty="0"/>
                        <a:t>(2) remove the variable (containing the missing values) from the data table; </a:t>
                      </a:r>
                    </a:p>
                    <a:p>
                      <a:pPr marL="285750" indent="-285750">
                        <a:buFontTx/>
                        <a:buChar char="-"/>
                      </a:pPr>
                      <a:r>
                        <a:rPr lang="en-US" dirty="0"/>
                        <a:t>(3) replace the missing value manually; </a:t>
                      </a:r>
                    </a:p>
                    <a:p>
                      <a:pPr marL="285750" indent="-285750">
                        <a:buFontTx/>
                        <a:buChar char="-"/>
                      </a:pPr>
                      <a:r>
                        <a:rPr lang="en-US" dirty="0"/>
                        <a:t>(4) replace the value with a computed value, for example, the variable’s mean or mode value</a:t>
                      </a:r>
                    </a:p>
                    <a:p>
                      <a:pPr marL="285750" indent="-285750">
                        <a:buFontTx/>
                        <a:buChar char="-"/>
                      </a:pPr>
                      <a:r>
                        <a:rPr lang="en-US" dirty="0"/>
                        <a:t>(5) </a:t>
                      </a:r>
                      <a:r>
                        <a:rPr lang="en-US" i="1" dirty="0"/>
                        <a:t>replace the entry with a predicted value based on a generated model using other fields in the data table.</a:t>
                      </a:r>
                    </a:p>
                  </a:txBody>
                  <a:tcPr/>
                </a:tc>
                <a:extLst>
                  <a:ext uri="{0D108BD9-81ED-4DB2-BD59-A6C34878D82A}">
                    <a16:rowId xmlns:a16="http://schemas.microsoft.com/office/drawing/2014/main" val="1228553701"/>
                  </a:ext>
                </a:extLst>
              </a:tr>
            </a:tbl>
          </a:graphicData>
        </a:graphic>
      </p:graphicFrame>
      <p:pic>
        <p:nvPicPr>
          <p:cNvPr id="6" name="Picture 5">
            <a:extLst>
              <a:ext uri="{FF2B5EF4-FFF2-40B4-BE49-F238E27FC236}">
                <a16:creationId xmlns:a16="http://schemas.microsoft.com/office/drawing/2014/main" id="{2F66877D-19FD-4A0F-B9BC-6F9ADC713C70}"/>
              </a:ext>
            </a:extLst>
          </p:cNvPr>
          <p:cNvPicPr>
            <a:picLocks noChangeAspect="1"/>
          </p:cNvPicPr>
          <p:nvPr/>
        </p:nvPicPr>
        <p:blipFill>
          <a:blip r:embed="rId2"/>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71516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A66-8D54-433A-9781-C6F745F4F450}"/>
              </a:ext>
            </a:extLst>
          </p:cNvPr>
          <p:cNvSpPr>
            <a:spLocks noGrp="1"/>
          </p:cNvSpPr>
          <p:nvPr>
            <p:ph type="title"/>
          </p:nvPr>
        </p:nvSpPr>
        <p:spPr/>
        <p:txBody>
          <a:bodyPr/>
          <a:lstStyle/>
          <a:p>
            <a:r>
              <a:rPr lang="en-US" dirty="0"/>
              <a:t>CLEANING THE DATA</a:t>
            </a:r>
          </a:p>
        </p:txBody>
      </p:sp>
      <p:sp>
        <p:nvSpPr>
          <p:cNvPr id="3" name="Slide Number Placeholder 2">
            <a:extLst>
              <a:ext uri="{FF2B5EF4-FFF2-40B4-BE49-F238E27FC236}">
                <a16:creationId xmlns:a16="http://schemas.microsoft.com/office/drawing/2014/main" id="{8C317385-2AB8-4F55-AD01-1052E78F511A}"/>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sp>
        <p:nvSpPr>
          <p:cNvPr id="4" name="Date Placeholder 3">
            <a:extLst>
              <a:ext uri="{FF2B5EF4-FFF2-40B4-BE49-F238E27FC236}">
                <a16:creationId xmlns:a16="http://schemas.microsoft.com/office/drawing/2014/main" id="{C4F7FB9B-B812-4DD8-9A4F-5ACF7F53370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ADB7620E-67C5-4F60-AF88-BE0E35BC03DF}"/>
              </a:ext>
            </a:extLst>
          </p:cNvPr>
          <p:cNvGraphicFramePr>
            <a:graphicFrameLocks noGrp="1"/>
          </p:cNvGraphicFramePr>
          <p:nvPr>
            <p:extLst>
              <p:ext uri="{D42A27DB-BD31-4B8C-83A1-F6EECF244321}">
                <p14:modId xmlns:p14="http://schemas.microsoft.com/office/powerpoint/2010/main" val="2144122819"/>
              </p:ext>
            </p:extLst>
          </p:nvPr>
        </p:nvGraphicFramePr>
        <p:xfrm>
          <a:off x="166256" y="967767"/>
          <a:ext cx="8833419" cy="3363306"/>
        </p:xfrm>
        <a:graphic>
          <a:graphicData uri="http://schemas.openxmlformats.org/drawingml/2006/table">
            <a:tbl>
              <a:tblPr firstRow="1" bandRow="1">
                <a:tableStyleId>{912C8C85-51F0-491E-9774-3900AFEF0FD7}</a:tableStyleId>
              </a:tblPr>
              <a:tblGrid>
                <a:gridCol w="1809611">
                  <a:extLst>
                    <a:ext uri="{9D8B030D-6E8A-4147-A177-3AD203B41FA5}">
                      <a16:colId xmlns:a16="http://schemas.microsoft.com/office/drawing/2014/main" val="303420833"/>
                    </a:ext>
                  </a:extLst>
                </a:gridCol>
                <a:gridCol w="7023808">
                  <a:extLst>
                    <a:ext uri="{9D8B030D-6E8A-4147-A177-3AD203B41FA5}">
                      <a16:colId xmlns:a16="http://schemas.microsoft.com/office/drawing/2014/main" val="415170739"/>
                    </a:ext>
                  </a:extLst>
                </a:gridCol>
              </a:tblGrid>
              <a:tr h="351498">
                <a:tc>
                  <a:txBody>
                    <a:bodyPr/>
                    <a:lstStyle/>
                    <a:p>
                      <a:r>
                        <a:rPr lang="en-US" dirty="0"/>
                        <a:t>Diligence</a:t>
                      </a:r>
                    </a:p>
                  </a:txBody>
                  <a:tcPr/>
                </a:tc>
                <a:tc>
                  <a:txBody>
                    <a:bodyPr/>
                    <a:lstStyle/>
                    <a:p>
                      <a:r>
                        <a:rPr lang="en-US" dirty="0"/>
                        <a:t>Comments</a:t>
                      </a:r>
                    </a:p>
                  </a:txBody>
                  <a:tcPr/>
                </a:tc>
                <a:extLst>
                  <a:ext uri="{0D108BD9-81ED-4DB2-BD59-A6C34878D82A}">
                    <a16:rowId xmlns:a16="http://schemas.microsoft.com/office/drawing/2014/main" val="4000138242"/>
                  </a:ext>
                </a:extLst>
              </a:tr>
              <a:tr h="3011808">
                <a:tc>
                  <a:txBody>
                    <a:bodyPr/>
                    <a:lstStyle/>
                    <a:p>
                      <a:r>
                        <a:rPr lang="en-US" dirty="0"/>
                        <a:t>values within the data tables are incorrect</a:t>
                      </a:r>
                    </a:p>
                  </a:txBody>
                  <a:tcPr/>
                </a:tc>
                <a:tc>
                  <a:txBody>
                    <a:bodyPr/>
                    <a:lstStyle/>
                    <a:p>
                      <a:r>
                        <a:rPr lang="en-US" i="0" dirty="0">
                          <a:solidFill>
                            <a:srgbClr val="0070C0"/>
                          </a:solidFill>
                        </a:rPr>
                        <a:t>Outliers</a:t>
                      </a:r>
                      <a:r>
                        <a:rPr lang="en-US" i="0" dirty="0"/>
                        <a:t> in the data may be errors</a:t>
                      </a:r>
                    </a:p>
                    <a:p>
                      <a:endParaRPr lang="en-US" i="0" dirty="0"/>
                    </a:p>
                    <a:p>
                      <a:pPr marL="285750" indent="-285750">
                        <a:buFontTx/>
                        <a:buChar char="-"/>
                      </a:pPr>
                      <a:r>
                        <a:rPr lang="en-US" i="0" dirty="0"/>
                        <a:t>calculate </a:t>
                      </a:r>
                      <a:r>
                        <a:rPr lang="en-US" i="0" dirty="0">
                          <a:solidFill>
                            <a:srgbClr val="0070C0"/>
                          </a:solidFill>
                        </a:rPr>
                        <a:t>z-score</a:t>
                      </a:r>
                      <a:r>
                        <a:rPr lang="en-US" i="0" dirty="0"/>
                        <a:t> for each value that represents the number of </a:t>
                      </a:r>
                      <a:r>
                        <a:rPr lang="en-US" i="0" dirty="0">
                          <a:solidFill>
                            <a:srgbClr val="0070C0"/>
                          </a:solidFill>
                        </a:rPr>
                        <a:t>standard deviations </a:t>
                      </a:r>
                      <a:r>
                        <a:rPr lang="en-US" i="0" dirty="0"/>
                        <a:t>the value is away from the mean.  Values greater than plus or minus 3 may be considered </a:t>
                      </a:r>
                      <a:r>
                        <a:rPr lang="en-US" i="0" dirty="0">
                          <a:solidFill>
                            <a:srgbClr val="0070C0"/>
                          </a:solidFill>
                        </a:rPr>
                        <a:t>outliers</a:t>
                      </a:r>
                      <a:r>
                        <a:rPr lang="en-US" i="0" dirty="0"/>
                        <a:t>.</a:t>
                      </a:r>
                    </a:p>
                    <a:p>
                      <a:pPr marL="285750" indent="-285750">
                        <a:buFontTx/>
                        <a:buChar char="-"/>
                      </a:pPr>
                      <a:endParaRPr lang="en-US" i="0" dirty="0"/>
                    </a:p>
                    <a:p>
                      <a:pPr marL="285750" indent="-285750">
                        <a:buFontTx/>
                        <a:buChar char="-"/>
                      </a:pPr>
                      <a:r>
                        <a:rPr lang="en-US" i="0" dirty="0"/>
                        <a:t>plotting the data using a box plot or a frequency histogram</a:t>
                      </a:r>
                    </a:p>
                    <a:p>
                      <a:pPr marL="285750" indent="-285750">
                        <a:buFontTx/>
                        <a:buChar char="-"/>
                      </a:pPr>
                      <a:endParaRPr lang="en-US" i="0" dirty="0"/>
                    </a:p>
                    <a:p>
                      <a:pPr marL="285750" indent="-285750">
                        <a:buFontTx/>
                        <a:buChar char="-"/>
                      </a:pPr>
                      <a:r>
                        <a:rPr lang="en-US" i="0" dirty="0"/>
                        <a:t>Using pandas to detect outliers</a:t>
                      </a:r>
                    </a:p>
                    <a:p>
                      <a:pPr marL="285750" indent="-285750">
                        <a:buFontTx/>
                        <a:buChar char="-"/>
                      </a:pPr>
                      <a:endParaRPr lang="en-US" i="0" dirty="0"/>
                    </a:p>
                    <a:p>
                      <a:pPr marL="285750" indent="-285750">
                        <a:buFontTx/>
                        <a:buChar char="-"/>
                      </a:pPr>
                      <a:r>
                        <a:rPr lang="en-US" i="0" dirty="0"/>
                        <a:t>Other methods, such as </a:t>
                      </a:r>
                      <a:r>
                        <a:rPr lang="en-US" i="0" dirty="0">
                          <a:solidFill>
                            <a:srgbClr val="0070C0"/>
                          </a:solidFill>
                        </a:rPr>
                        <a:t>clustering</a:t>
                      </a:r>
                      <a:r>
                        <a:rPr lang="en-US" i="0" dirty="0"/>
                        <a:t> and </a:t>
                      </a:r>
                      <a:r>
                        <a:rPr lang="en-US" i="0" dirty="0">
                          <a:solidFill>
                            <a:srgbClr val="0070C0"/>
                          </a:solidFill>
                        </a:rPr>
                        <a:t>regression</a:t>
                      </a:r>
                      <a:r>
                        <a:rPr lang="en-US" i="0" dirty="0"/>
                        <a:t> models can also be useful to identify anomalous observations -</a:t>
                      </a:r>
                    </a:p>
                    <a:p>
                      <a:pPr marL="285750" indent="-285750">
                        <a:buFontTx/>
                        <a:buChar char="-"/>
                      </a:pPr>
                      <a:endParaRPr lang="en-US" i="0" dirty="0"/>
                    </a:p>
                    <a:p>
                      <a:pPr marL="285750" indent="-285750">
                        <a:buFontTx/>
                        <a:buChar char="-"/>
                      </a:pPr>
                      <a:endParaRPr lang="en-US" i="0" dirty="0"/>
                    </a:p>
                  </a:txBody>
                  <a:tcPr/>
                </a:tc>
                <a:extLst>
                  <a:ext uri="{0D108BD9-81ED-4DB2-BD59-A6C34878D82A}">
                    <a16:rowId xmlns:a16="http://schemas.microsoft.com/office/drawing/2014/main" val="1843745357"/>
                  </a:ext>
                </a:extLst>
              </a:tr>
            </a:tbl>
          </a:graphicData>
        </a:graphic>
      </p:graphicFrame>
      <p:pic>
        <p:nvPicPr>
          <p:cNvPr id="6" name="Picture 5">
            <a:extLst>
              <a:ext uri="{FF2B5EF4-FFF2-40B4-BE49-F238E27FC236}">
                <a16:creationId xmlns:a16="http://schemas.microsoft.com/office/drawing/2014/main" id="{DDB8823F-E745-4F72-990D-45C435539F2B}"/>
              </a:ext>
            </a:extLst>
          </p:cNvPr>
          <p:cNvPicPr>
            <a:picLocks noChangeAspect="1"/>
          </p:cNvPicPr>
          <p:nvPr/>
        </p:nvPicPr>
        <p:blipFill>
          <a:blip r:embed="rId2"/>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297344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B607-BF2E-4419-808D-4C6CE09E3A92}"/>
              </a:ext>
            </a:extLst>
          </p:cNvPr>
          <p:cNvSpPr>
            <a:spLocks noGrp="1"/>
          </p:cNvSpPr>
          <p:nvPr>
            <p:ph type="title"/>
          </p:nvPr>
        </p:nvSpPr>
        <p:spPr/>
        <p:txBody>
          <a:bodyPr/>
          <a:lstStyle/>
          <a:p>
            <a:r>
              <a:rPr lang="en-US" dirty="0"/>
              <a:t>OBSERVATIONS AND VARIABLES</a:t>
            </a:r>
          </a:p>
        </p:txBody>
      </p:sp>
      <p:sp>
        <p:nvSpPr>
          <p:cNvPr id="3" name="Slide Number Placeholder 2">
            <a:extLst>
              <a:ext uri="{FF2B5EF4-FFF2-40B4-BE49-F238E27FC236}">
                <a16:creationId xmlns:a16="http://schemas.microsoft.com/office/drawing/2014/main" id="{357C3E4E-469A-4396-B58B-FFD5DFC15343}"/>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
        <p:nvSpPr>
          <p:cNvPr id="4" name="Date Placeholder 3">
            <a:extLst>
              <a:ext uri="{FF2B5EF4-FFF2-40B4-BE49-F238E27FC236}">
                <a16:creationId xmlns:a16="http://schemas.microsoft.com/office/drawing/2014/main" id="{76BE7954-C7ED-424D-883C-C68B5ABDCDCA}"/>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65A1A95B-A668-4E28-A6F8-03E2F2CE43CF}"/>
              </a:ext>
            </a:extLst>
          </p:cNvPr>
          <p:cNvSpPr/>
          <p:nvPr/>
        </p:nvSpPr>
        <p:spPr>
          <a:xfrm>
            <a:off x="107576" y="891540"/>
            <a:ext cx="8899264" cy="1569660"/>
          </a:xfrm>
          <a:prstGeom prst="rect">
            <a:avLst/>
          </a:prstGeom>
        </p:spPr>
        <p:txBody>
          <a:bodyPr wrap="square">
            <a:spAutoFit/>
          </a:bodyPr>
          <a:lstStyle/>
          <a:p>
            <a:pPr marL="285750" indent="-285750">
              <a:buFont typeface="Arial" panose="020B0604020202020204" pitchFamily="34" charset="0"/>
              <a:buChar char="•"/>
            </a:pPr>
            <a:r>
              <a:rPr lang="en-US" sz="1600" dirty="0"/>
              <a:t>Every discipline from biology and economics to engineering and marketing measures, gathers, and stores data in some digital form</a:t>
            </a:r>
          </a:p>
          <a:p>
            <a:pPr marL="285750" indent="-285750">
              <a:buFont typeface="Arial" panose="020B0604020202020204" pitchFamily="34" charset="0"/>
              <a:buChar char="•"/>
            </a:pPr>
            <a:r>
              <a:rPr lang="en-US" sz="1600" dirty="0"/>
              <a:t>The data are organized into a </a:t>
            </a:r>
            <a:r>
              <a:rPr lang="en-US" sz="1600" dirty="0">
                <a:highlight>
                  <a:srgbClr val="FFFF00"/>
                </a:highlight>
              </a:rPr>
              <a:t>table</a:t>
            </a:r>
            <a:r>
              <a:rPr lang="en-US" sz="1600" dirty="0"/>
              <a:t> for data analysis where each row, referred to as an </a:t>
            </a:r>
            <a:r>
              <a:rPr lang="en-US" sz="1600" dirty="0">
                <a:solidFill>
                  <a:srgbClr val="0070C0"/>
                </a:solidFill>
              </a:rPr>
              <a:t>observation</a:t>
            </a:r>
          </a:p>
          <a:p>
            <a:pPr marL="285750" indent="-285750">
              <a:buFont typeface="Arial" panose="020B0604020202020204" pitchFamily="34" charset="0"/>
              <a:buChar char="•"/>
            </a:pPr>
            <a:r>
              <a:rPr lang="en-US" sz="1600" dirty="0"/>
              <a:t>Each of columns defining the table are called ‘</a:t>
            </a:r>
            <a:r>
              <a:rPr lang="en-US" sz="1600" dirty="0">
                <a:solidFill>
                  <a:srgbClr val="0070C0"/>
                </a:solidFill>
              </a:rPr>
              <a:t>attributes</a:t>
            </a:r>
            <a:r>
              <a:rPr lang="en-US" sz="1600" dirty="0"/>
              <a:t>’</a:t>
            </a:r>
          </a:p>
          <a:p>
            <a:pPr marL="285750" indent="-285750">
              <a:buFont typeface="Arial" panose="020B0604020202020204" pitchFamily="34" charset="0"/>
              <a:buChar char="•"/>
            </a:pPr>
            <a:r>
              <a:rPr lang="en-US" sz="1600" dirty="0"/>
              <a:t>When an </a:t>
            </a:r>
            <a:r>
              <a:rPr lang="en-US" sz="1600" dirty="0">
                <a:solidFill>
                  <a:srgbClr val="0070C0"/>
                </a:solidFill>
              </a:rPr>
              <a:t>attribute</a:t>
            </a:r>
            <a:r>
              <a:rPr lang="en-US" sz="1600" dirty="0"/>
              <a:t> is thought of as a </a:t>
            </a:r>
            <a:r>
              <a:rPr lang="en-US" sz="1600" dirty="0">
                <a:highlight>
                  <a:srgbClr val="FFFF00"/>
                </a:highlight>
              </a:rPr>
              <a:t>set of values </a:t>
            </a:r>
            <a:r>
              <a:rPr lang="en-US" sz="1600" dirty="0"/>
              <a:t>describing some aspect across all observations, it is called a </a:t>
            </a:r>
            <a:r>
              <a:rPr lang="en-US" sz="1600" dirty="0">
                <a:solidFill>
                  <a:srgbClr val="0070C0"/>
                </a:solidFill>
              </a:rPr>
              <a:t>variable</a:t>
            </a:r>
          </a:p>
        </p:txBody>
      </p:sp>
      <p:pic>
        <p:nvPicPr>
          <p:cNvPr id="6" name="Picture 5">
            <a:extLst>
              <a:ext uri="{FF2B5EF4-FFF2-40B4-BE49-F238E27FC236}">
                <a16:creationId xmlns:a16="http://schemas.microsoft.com/office/drawing/2014/main" id="{3670B439-DAA2-49CA-8791-2C8A80D29DE4}"/>
              </a:ext>
            </a:extLst>
          </p:cNvPr>
          <p:cNvPicPr>
            <a:picLocks noChangeAspect="1"/>
          </p:cNvPicPr>
          <p:nvPr/>
        </p:nvPicPr>
        <p:blipFill>
          <a:blip r:embed="rId2"/>
          <a:stretch>
            <a:fillRect/>
          </a:stretch>
        </p:blipFill>
        <p:spPr>
          <a:xfrm>
            <a:off x="157971" y="2505769"/>
            <a:ext cx="7082118" cy="2358366"/>
          </a:xfrm>
          <a:prstGeom prst="rect">
            <a:avLst/>
          </a:prstGeom>
        </p:spPr>
      </p:pic>
      <p:sp>
        <p:nvSpPr>
          <p:cNvPr id="7" name="Callout: Line with Border and Accent Bar 6">
            <a:extLst>
              <a:ext uri="{FF2B5EF4-FFF2-40B4-BE49-F238E27FC236}">
                <a16:creationId xmlns:a16="http://schemas.microsoft.com/office/drawing/2014/main" id="{4BB2D398-CF3E-450A-BE7A-9DFA32184925}"/>
              </a:ext>
            </a:extLst>
          </p:cNvPr>
          <p:cNvSpPr/>
          <p:nvPr/>
        </p:nvSpPr>
        <p:spPr>
          <a:xfrm>
            <a:off x="7778931" y="4251959"/>
            <a:ext cx="1306285" cy="489857"/>
          </a:xfrm>
          <a:prstGeom prst="accentBorderCallout1">
            <a:avLst>
              <a:gd name="adj1" fmla="val 18750"/>
              <a:gd name="adj2" fmla="val -8333"/>
              <a:gd name="adj3" fmla="val -296160"/>
              <a:gd name="adj4" fmla="val -18184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Know the type of variables</a:t>
            </a:r>
          </a:p>
        </p:txBody>
      </p:sp>
    </p:spTree>
    <p:extLst>
      <p:ext uri="{BB962C8B-B14F-4D97-AF65-F5344CB8AC3E}">
        <p14:creationId xmlns:p14="http://schemas.microsoft.com/office/powerpoint/2010/main" val="6076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A66-8D54-433A-9781-C6F745F4F450}"/>
              </a:ext>
            </a:extLst>
          </p:cNvPr>
          <p:cNvSpPr>
            <a:spLocks noGrp="1"/>
          </p:cNvSpPr>
          <p:nvPr>
            <p:ph type="title"/>
          </p:nvPr>
        </p:nvSpPr>
        <p:spPr/>
        <p:txBody>
          <a:bodyPr/>
          <a:lstStyle/>
          <a:p>
            <a:r>
              <a:rPr lang="en-US" dirty="0"/>
              <a:t>CLEANING THE DATA</a:t>
            </a:r>
          </a:p>
        </p:txBody>
      </p:sp>
      <p:sp>
        <p:nvSpPr>
          <p:cNvPr id="3" name="Slide Number Placeholder 2">
            <a:extLst>
              <a:ext uri="{FF2B5EF4-FFF2-40B4-BE49-F238E27FC236}">
                <a16:creationId xmlns:a16="http://schemas.microsoft.com/office/drawing/2014/main" id="{8C317385-2AB8-4F55-AD01-1052E78F511A}"/>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sp>
        <p:nvSpPr>
          <p:cNvPr id="4" name="Date Placeholder 3">
            <a:extLst>
              <a:ext uri="{FF2B5EF4-FFF2-40B4-BE49-F238E27FC236}">
                <a16:creationId xmlns:a16="http://schemas.microsoft.com/office/drawing/2014/main" id="{C4F7FB9B-B812-4DD8-9A4F-5ACF7F53370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ADB7620E-67C5-4F60-AF88-BE0E35BC03DF}"/>
              </a:ext>
            </a:extLst>
          </p:cNvPr>
          <p:cNvGraphicFramePr>
            <a:graphicFrameLocks noGrp="1"/>
          </p:cNvGraphicFramePr>
          <p:nvPr>
            <p:extLst>
              <p:ext uri="{D42A27DB-BD31-4B8C-83A1-F6EECF244321}">
                <p14:modId xmlns:p14="http://schemas.microsoft.com/office/powerpoint/2010/main" val="291529005"/>
              </p:ext>
            </p:extLst>
          </p:nvPr>
        </p:nvGraphicFramePr>
        <p:xfrm>
          <a:off x="156754" y="967767"/>
          <a:ext cx="8899698" cy="2199640"/>
        </p:xfrm>
        <a:graphic>
          <a:graphicData uri="http://schemas.openxmlformats.org/drawingml/2006/table">
            <a:tbl>
              <a:tblPr firstRow="1" bandRow="1">
                <a:tableStyleId>{912C8C85-51F0-491E-9774-3900AFEF0FD7}</a:tableStyleId>
              </a:tblPr>
              <a:tblGrid>
                <a:gridCol w="1830744">
                  <a:extLst>
                    <a:ext uri="{9D8B030D-6E8A-4147-A177-3AD203B41FA5}">
                      <a16:colId xmlns:a16="http://schemas.microsoft.com/office/drawing/2014/main" val="303420833"/>
                    </a:ext>
                  </a:extLst>
                </a:gridCol>
                <a:gridCol w="7068954">
                  <a:extLst>
                    <a:ext uri="{9D8B030D-6E8A-4147-A177-3AD203B41FA5}">
                      <a16:colId xmlns:a16="http://schemas.microsoft.com/office/drawing/2014/main" val="415170739"/>
                    </a:ext>
                  </a:extLst>
                </a:gridCol>
              </a:tblGrid>
              <a:tr h="370840">
                <a:tc>
                  <a:txBody>
                    <a:bodyPr/>
                    <a:lstStyle/>
                    <a:p>
                      <a:r>
                        <a:rPr lang="en-US" dirty="0"/>
                        <a:t>Diligence</a:t>
                      </a:r>
                    </a:p>
                  </a:txBody>
                  <a:tcPr/>
                </a:tc>
                <a:tc>
                  <a:txBody>
                    <a:bodyPr/>
                    <a:lstStyle/>
                    <a:p>
                      <a:r>
                        <a:rPr lang="en-US" dirty="0"/>
                        <a:t>Comments</a:t>
                      </a:r>
                    </a:p>
                  </a:txBody>
                  <a:tcPr/>
                </a:tc>
                <a:extLst>
                  <a:ext uri="{0D108BD9-81ED-4DB2-BD59-A6C34878D82A}">
                    <a16:rowId xmlns:a16="http://schemas.microsoft.com/office/drawing/2014/main" val="4000138242"/>
                  </a:ext>
                </a:extLst>
              </a:tr>
              <a:tr h="370840">
                <a:tc>
                  <a:txBody>
                    <a:bodyPr/>
                    <a:lstStyle/>
                    <a:p>
                      <a:r>
                        <a:rPr lang="en-US" dirty="0"/>
                        <a:t>Timeliness of data</a:t>
                      </a:r>
                    </a:p>
                  </a:txBody>
                  <a:tcPr/>
                </a:tc>
                <a:tc>
                  <a:txBody>
                    <a:bodyPr/>
                    <a:lstStyle/>
                    <a:p>
                      <a:pPr marL="285750" indent="-285750">
                        <a:buFont typeface="Arial" panose="020B0604020202020204" pitchFamily="34" charset="0"/>
                        <a:buChar char="•"/>
                      </a:pPr>
                      <a:r>
                        <a:rPr lang="en-US" dirty="0"/>
                        <a:t>how up-to-date the observations are and whether the quality is the same across different sources of data.</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503882832"/>
                  </a:ext>
                </a:extLst>
              </a:tr>
              <a:tr h="370840">
                <a:tc>
                  <a:txBody>
                    <a:bodyPr/>
                    <a:lstStyle/>
                    <a:p>
                      <a:r>
                        <a:rPr lang="en-US" dirty="0"/>
                        <a:t>Data been collected over time</a:t>
                      </a:r>
                    </a:p>
                  </a:txBody>
                  <a:tcPr/>
                </a:tc>
                <a:tc>
                  <a:txBody>
                    <a:bodyPr/>
                    <a:lstStyle/>
                    <a:p>
                      <a:pPr marL="285750" indent="-285750">
                        <a:buFont typeface="Arial" panose="020B0604020202020204" pitchFamily="34" charset="0"/>
                        <a:buChar char="•"/>
                      </a:pPr>
                      <a:r>
                        <a:rPr lang="en-US" dirty="0"/>
                        <a:t>changes related to the passing of time may no longer be relevant to the analysis.</a:t>
                      </a:r>
                    </a:p>
                    <a:p>
                      <a:pPr marL="285750" indent="-285750">
                        <a:buFont typeface="Arial" panose="020B0604020202020204" pitchFamily="34" charset="0"/>
                        <a:buChar char="•"/>
                      </a:pPr>
                      <a:endParaRPr lang="en-US" dirty="0"/>
                    </a:p>
                    <a:p>
                      <a:pPr marL="628650" lvl="1" indent="-285750">
                        <a:buFont typeface="Arial" panose="020B0604020202020204" pitchFamily="34" charset="0"/>
                        <a:buChar char="•"/>
                      </a:pPr>
                      <a:r>
                        <a:rPr lang="en-US" i="1" dirty="0"/>
                        <a:t>Cost of production field </a:t>
                      </a:r>
                      <a:r>
                        <a:rPr lang="en-US" dirty="0"/>
                        <a:t>- collected over many years, the rise in costs attributable to inflation may need to be considered for the analysis.</a:t>
                      </a:r>
                    </a:p>
                    <a:p>
                      <a:pPr marL="628650" lvl="1" indent="-285750">
                        <a:buFont typeface="Arial" panose="020B0604020202020204" pitchFamily="34" charset="0"/>
                        <a:buChar char="•"/>
                      </a:pPr>
                      <a:endParaRPr lang="en-US" dirty="0"/>
                    </a:p>
                  </a:txBody>
                  <a:tcPr/>
                </a:tc>
                <a:extLst>
                  <a:ext uri="{0D108BD9-81ED-4DB2-BD59-A6C34878D82A}">
                    <a16:rowId xmlns:a16="http://schemas.microsoft.com/office/drawing/2014/main" val="1228553701"/>
                  </a:ext>
                </a:extLst>
              </a:tr>
            </a:tbl>
          </a:graphicData>
        </a:graphic>
      </p:graphicFrame>
      <p:pic>
        <p:nvPicPr>
          <p:cNvPr id="6" name="Picture 5">
            <a:extLst>
              <a:ext uri="{FF2B5EF4-FFF2-40B4-BE49-F238E27FC236}">
                <a16:creationId xmlns:a16="http://schemas.microsoft.com/office/drawing/2014/main" id="{57585323-B225-4F76-B7C0-FC759258EB3A}"/>
              </a:ext>
            </a:extLst>
          </p:cNvPr>
          <p:cNvPicPr>
            <a:picLocks noChangeAspect="1"/>
          </p:cNvPicPr>
          <p:nvPr/>
        </p:nvPicPr>
        <p:blipFill>
          <a:blip r:embed="rId2"/>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276842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4D6-43B0-443D-A8F0-266C96F05ECF}"/>
              </a:ext>
            </a:extLst>
          </p:cNvPr>
          <p:cNvSpPr>
            <a:spLocks noGrp="1"/>
          </p:cNvSpPr>
          <p:nvPr>
            <p:ph type="title"/>
          </p:nvPr>
        </p:nvSpPr>
        <p:spPr/>
        <p:txBody>
          <a:bodyPr>
            <a:normAutofit/>
          </a:bodyPr>
          <a:lstStyle/>
          <a:p>
            <a:r>
              <a:rPr lang="en-US" dirty="0"/>
              <a:t>Transformation</a:t>
            </a:r>
          </a:p>
        </p:txBody>
      </p:sp>
      <p:sp>
        <p:nvSpPr>
          <p:cNvPr id="3" name="Slide Number Placeholder 2">
            <a:extLst>
              <a:ext uri="{FF2B5EF4-FFF2-40B4-BE49-F238E27FC236}">
                <a16:creationId xmlns:a16="http://schemas.microsoft.com/office/drawing/2014/main" id="{A75CEED5-A8F8-4316-986C-55B1F214B8FB}"/>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sp>
        <p:nvSpPr>
          <p:cNvPr id="4" name="Date Placeholder 3">
            <a:extLst>
              <a:ext uri="{FF2B5EF4-FFF2-40B4-BE49-F238E27FC236}">
                <a16:creationId xmlns:a16="http://schemas.microsoft.com/office/drawing/2014/main" id="{94EC61CB-AB36-48B2-8894-830B5B0C08FF}"/>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9197ACD3-1827-40ED-8931-7A368A49430F}"/>
              </a:ext>
            </a:extLst>
          </p:cNvPr>
          <p:cNvPicPr>
            <a:picLocks noChangeAspect="1"/>
          </p:cNvPicPr>
          <p:nvPr/>
        </p:nvPicPr>
        <p:blipFill>
          <a:blip r:embed="rId2"/>
          <a:stretch>
            <a:fillRect/>
          </a:stretch>
        </p:blipFill>
        <p:spPr>
          <a:xfrm>
            <a:off x="7912205" y="109431"/>
            <a:ext cx="1087470" cy="710184"/>
          </a:xfrm>
          <a:prstGeom prst="rect">
            <a:avLst/>
          </a:prstGeom>
        </p:spPr>
      </p:pic>
      <p:graphicFrame>
        <p:nvGraphicFramePr>
          <p:cNvPr id="6" name="Table 5">
            <a:extLst>
              <a:ext uri="{FF2B5EF4-FFF2-40B4-BE49-F238E27FC236}">
                <a16:creationId xmlns:a16="http://schemas.microsoft.com/office/drawing/2014/main" id="{886DF4D0-3AE0-4555-AB4E-B09D607D060E}"/>
              </a:ext>
            </a:extLst>
          </p:cNvPr>
          <p:cNvGraphicFramePr>
            <a:graphicFrameLocks noGrp="1"/>
          </p:cNvGraphicFramePr>
          <p:nvPr>
            <p:extLst>
              <p:ext uri="{D42A27DB-BD31-4B8C-83A1-F6EECF244321}">
                <p14:modId xmlns:p14="http://schemas.microsoft.com/office/powerpoint/2010/main" val="3282901828"/>
              </p:ext>
            </p:extLst>
          </p:nvPr>
        </p:nvGraphicFramePr>
        <p:xfrm>
          <a:off x="201038" y="929046"/>
          <a:ext cx="8870133" cy="3852994"/>
        </p:xfrm>
        <a:graphic>
          <a:graphicData uri="http://schemas.openxmlformats.org/drawingml/2006/table">
            <a:tbl>
              <a:tblPr firstRow="1" bandRow="1">
                <a:tableStyleId>{912C8C85-51F0-491E-9774-3900AFEF0FD7}</a:tableStyleId>
              </a:tblPr>
              <a:tblGrid>
                <a:gridCol w="2046276">
                  <a:extLst>
                    <a:ext uri="{9D8B030D-6E8A-4147-A177-3AD203B41FA5}">
                      <a16:colId xmlns:a16="http://schemas.microsoft.com/office/drawing/2014/main" val="492067464"/>
                    </a:ext>
                  </a:extLst>
                </a:gridCol>
                <a:gridCol w="6823857">
                  <a:extLst>
                    <a:ext uri="{9D8B030D-6E8A-4147-A177-3AD203B41FA5}">
                      <a16:colId xmlns:a16="http://schemas.microsoft.com/office/drawing/2014/main" val="3991607630"/>
                    </a:ext>
                  </a:extLst>
                </a:gridCol>
              </a:tblGrid>
              <a:tr h="380607">
                <a:tc>
                  <a:txBody>
                    <a:bodyPr/>
                    <a:lstStyle/>
                    <a:p>
                      <a:r>
                        <a:rPr lang="en-US" dirty="0"/>
                        <a:t>Transformation </a:t>
                      </a:r>
                    </a:p>
                  </a:txBody>
                  <a:tcPr/>
                </a:tc>
                <a:tc>
                  <a:txBody>
                    <a:bodyPr/>
                    <a:lstStyle/>
                    <a:p>
                      <a:endParaRPr lang="en-US" dirty="0"/>
                    </a:p>
                  </a:txBody>
                  <a:tcPr/>
                </a:tc>
                <a:extLst>
                  <a:ext uri="{0D108BD9-81ED-4DB2-BD59-A6C34878D82A}">
                    <a16:rowId xmlns:a16="http://schemas.microsoft.com/office/drawing/2014/main" val="1513072372"/>
                  </a:ext>
                </a:extLst>
              </a:tr>
              <a:tr h="3472387">
                <a:tc>
                  <a:txBody>
                    <a:bodyPr/>
                    <a:lstStyle/>
                    <a:p>
                      <a:r>
                        <a:rPr lang="en-US" dirty="0"/>
                        <a:t>Creating Dummy Variables</a:t>
                      </a:r>
                    </a:p>
                  </a:txBody>
                  <a:tcPr/>
                </a:tc>
                <a:tc>
                  <a:txBody>
                    <a:bodyPr/>
                    <a:lstStyle/>
                    <a:p>
                      <a:pPr marL="285750" indent="-285750">
                        <a:buFont typeface="Arial" panose="020B0604020202020204" pitchFamily="34" charset="0"/>
                        <a:buChar char="•"/>
                      </a:pPr>
                      <a:r>
                        <a:rPr lang="en-US" dirty="0"/>
                        <a:t>A variable measured on a </a:t>
                      </a:r>
                      <a:r>
                        <a:rPr lang="en-US" dirty="0">
                          <a:solidFill>
                            <a:srgbClr val="0070C0"/>
                          </a:solidFill>
                        </a:rPr>
                        <a:t>nominal or ordinal </a:t>
                      </a:r>
                      <a:r>
                        <a:rPr lang="en-US" dirty="0"/>
                        <a:t>scale is usually converted into a series of </a:t>
                      </a:r>
                      <a:r>
                        <a:rPr lang="en-US" dirty="0">
                          <a:solidFill>
                            <a:srgbClr val="0070C0"/>
                          </a:solidFill>
                        </a:rPr>
                        <a:t>dummy variables </a:t>
                      </a:r>
                      <a:r>
                        <a:rPr lang="en-US" dirty="0"/>
                        <a:t>for use within data mining methods that </a:t>
                      </a:r>
                      <a:r>
                        <a:rPr lang="en-US" dirty="0">
                          <a:highlight>
                            <a:srgbClr val="FFFF00"/>
                          </a:highlight>
                        </a:rPr>
                        <a:t>require numbers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category is usually converted to a variable with 1 of 2 values: a 1 when the value is present in the observation and a 0 when it is absent.  The method would generate a new variable for each category,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methods, such as </a:t>
                      </a:r>
                      <a:r>
                        <a:rPr lang="en-US" dirty="0">
                          <a:solidFill>
                            <a:srgbClr val="0070C0"/>
                          </a:solidFill>
                        </a:rPr>
                        <a:t>multiple linear regression </a:t>
                      </a:r>
                      <a:r>
                        <a:rPr lang="en-US" dirty="0"/>
                        <a:t>or </a:t>
                      </a:r>
                      <a:r>
                        <a:rPr lang="en-US" dirty="0">
                          <a:solidFill>
                            <a:srgbClr val="0070C0"/>
                          </a:solidFill>
                        </a:rPr>
                        <a:t>logistic regression - t</a:t>
                      </a:r>
                      <a:r>
                        <a:rPr lang="en-US" dirty="0"/>
                        <a:t>hese methods are sensitive to </a:t>
                      </a:r>
                      <a:r>
                        <a:rPr lang="en-US" dirty="0">
                          <a:solidFill>
                            <a:srgbClr val="0070C0"/>
                          </a:solidFill>
                        </a:rPr>
                        <a:t>collinearity</a:t>
                      </a:r>
                      <a:r>
                        <a:rPr lang="en-US" dirty="0"/>
                        <a:t> and hence including </a:t>
                      </a:r>
                      <a:r>
                        <a:rPr lang="en-US" dirty="0">
                          <a:highlight>
                            <a:srgbClr val="FFFF00"/>
                          </a:highlight>
                        </a:rPr>
                        <a:t>all variables – </a:t>
                      </a:r>
                      <a:r>
                        <a:rPr lang="en-US" dirty="0">
                          <a:solidFill>
                            <a:srgbClr val="FF0000"/>
                          </a:solidFill>
                          <a:highlight>
                            <a:srgbClr val="FFFF00"/>
                          </a:highlight>
                        </a:rPr>
                        <a:t>cause high 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final variable can be deduced from the other variables …</a:t>
                      </a:r>
                    </a:p>
                    <a:p>
                      <a:pPr marL="628650" lvl="1" indent="-285750">
                        <a:buFont typeface="Arial" panose="020B0604020202020204" pitchFamily="34" charset="0"/>
                        <a:buChar char="•"/>
                      </a:pPr>
                      <a:r>
                        <a:rPr lang="en-US" dirty="0" err="1"/>
                        <a:t>E.g</a:t>
                      </a:r>
                      <a:r>
                        <a:rPr lang="en-US" dirty="0"/>
                        <a:t> the variable </a:t>
                      </a:r>
                      <a:r>
                        <a:rPr lang="en-US" dirty="0">
                          <a:solidFill>
                            <a:srgbClr val="0070C0"/>
                          </a:solidFill>
                        </a:rPr>
                        <a:t>color</a:t>
                      </a:r>
                      <a:r>
                        <a:rPr lang="en-US" dirty="0"/>
                        <a:t> whose values are </a:t>
                      </a:r>
                      <a:r>
                        <a:rPr lang="en-US" dirty="0">
                          <a:highlight>
                            <a:srgbClr val="FFFF00"/>
                          </a:highlight>
                        </a:rPr>
                        <a:t>black</a:t>
                      </a:r>
                      <a:r>
                        <a:rPr lang="en-US" dirty="0"/>
                        <a:t>, </a:t>
                      </a:r>
                      <a:r>
                        <a:rPr lang="en-US" dirty="0">
                          <a:highlight>
                            <a:srgbClr val="FFFF00"/>
                          </a:highlight>
                        </a:rPr>
                        <a:t>white</a:t>
                      </a:r>
                      <a:r>
                        <a:rPr lang="en-US" dirty="0"/>
                        <a:t> and </a:t>
                      </a:r>
                      <a:r>
                        <a:rPr lang="en-US" dirty="0">
                          <a:highlight>
                            <a:srgbClr val="FFFF00"/>
                          </a:highlight>
                        </a:rPr>
                        <a:t>red</a:t>
                      </a:r>
                      <a:r>
                        <a:rPr lang="en-US" dirty="0"/>
                        <a:t> could be translated into 3 dummy variables, one for each of the 3 values.</a:t>
                      </a:r>
                    </a:p>
                    <a:p>
                      <a:pPr marL="628650" lvl="1" indent="-285750">
                        <a:buFont typeface="Arial" panose="020B0604020202020204" pitchFamily="34" charset="0"/>
                        <a:buChar char="•"/>
                      </a:pPr>
                      <a:endParaRPr lang="en-US" dirty="0"/>
                    </a:p>
                    <a:p>
                      <a:pPr marL="628650" lvl="1" indent="-285750">
                        <a:buFont typeface="Arial" panose="020B0604020202020204" pitchFamily="34" charset="0"/>
                        <a:buChar char="•"/>
                      </a:pPr>
                      <a:r>
                        <a:rPr lang="en-US" dirty="0"/>
                        <a:t>Since the red column can be derived from the other two columns, only black and white columns are needed.</a:t>
                      </a:r>
                    </a:p>
                  </a:txBody>
                  <a:tcPr/>
                </a:tc>
                <a:extLst>
                  <a:ext uri="{0D108BD9-81ED-4DB2-BD59-A6C34878D82A}">
                    <a16:rowId xmlns:a16="http://schemas.microsoft.com/office/drawing/2014/main" val="1628910610"/>
                  </a:ext>
                </a:extLst>
              </a:tr>
            </a:tbl>
          </a:graphicData>
        </a:graphic>
      </p:graphicFrame>
    </p:spTree>
    <p:extLst>
      <p:ext uri="{BB962C8B-B14F-4D97-AF65-F5344CB8AC3E}">
        <p14:creationId xmlns:p14="http://schemas.microsoft.com/office/powerpoint/2010/main" val="332613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4D6-43B0-443D-A8F0-266C96F05ECF}"/>
              </a:ext>
            </a:extLst>
          </p:cNvPr>
          <p:cNvSpPr>
            <a:spLocks noGrp="1"/>
          </p:cNvSpPr>
          <p:nvPr>
            <p:ph type="title"/>
          </p:nvPr>
        </p:nvSpPr>
        <p:spPr/>
        <p:txBody>
          <a:bodyPr>
            <a:normAutofit/>
          </a:bodyPr>
          <a:lstStyle/>
          <a:p>
            <a:r>
              <a:rPr lang="en-US" dirty="0"/>
              <a:t>Transformation</a:t>
            </a:r>
          </a:p>
        </p:txBody>
      </p:sp>
      <p:sp>
        <p:nvSpPr>
          <p:cNvPr id="3" name="Slide Number Placeholder 2">
            <a:extLst>
              <a:ext uri="{FF2B5EF4-FFF2-40B4-BE49-F238E27FC236}">
                <a16:creationId xmlns:a16="http://schemas.microsoft.com/office/drawing/2014/main" id="{A75CEED5-A8F8-4316-986C-55B1F214B8FB}"/>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sp>
        <p:nvSpPr>
          <p:cNvPr id="4" name="Date Placeholder 3">
            <a:extLst>
              <a:ext uri="{FF2B5EF4-FFF2-40B4-BE49-F238E27FC236}">
                <a16:creationId xmlns:a16="http://schemas.microsoft.com/office/drawing/2014/main" id="{94EC61CB-AB36-48B2-8894-830B5B0C08FF}"/>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9197ACD3-1827-40ED-8931-7A368A49430F}"/>
              </a:ext>
            </a:extLst>
          </p:cNvPr>
          <p:cNvPicPr>
            <a:picLocks noChangeAspect="1"/>
          </p:cNvPicPr>
          <p:nvPr/>
        </p:nvPicPr>
        <p:blipFill>
          <a:blip r:embed="rId2"/>
          <a:stretch>
            <a:fillRect/>
          </a:stretch>
        </p:blipFill>
        <p:spPr>
          <a:xfrm>
            <a:off x="7912205" y="109431"/>
            <a:ext cx="1087470" cy="710184"/>
          </a:xfrm>
          <a:prstGeom prst="rect">
            <a:avLst/>
          </a:prstGeom>
        </p:spPr>
      </p:pic>
      <p:graphicFrame>
        <p:nvGraphicFramePr>
          <p:cNvPr id="6" name="Table 5">
            <a:extLst>
              <a:ext uri="{FF2B5EF4-FFF2-40B4-BE49-F238E27FC236}">
                <a16:creationId xmlns:a16="http://schemas.microsoft.com/office/drawing/2014/main" id="{886DF4D0-3AE0-4555-AB4E-B09D607D060E}"/>
              </a:ext>
            </a:extLst>
          </p:cNvPr>
          <p:cNvGraphicFramePr>
            <a:graphicFrameLocks noGrp="1"/>
          </p:cNvGraphicFramePr>
          <p:nvPr>
            <p:extLst>
              <p:ext uri="{D42A27DB-BD31-4B8C-83A1-F6EECF244321}">
                <p14:modId xmlns:p14="http://schemas.microsoft.com/office/powerpoint/2010/main" val="3312882881"/>
              </p:ext>
            </p:extLst>
          </p:nvPr>
        </p:nvGraphicFramePr>
        <p:xfrm>
          <a:off x="70411" y="929046"/>
          <a:ext cx="8988680" cy="3370580"/>
        </p:xfrm>
        <a:graphic>
          <a:graphicData uri="http://schemas.openxmlformats.org/drawingml/2006/table">
            <a:tbl>
              <a:tblPr firstRow="1" bandRow="1">
                <a:tableStyleId>{912C8C85-51F0-491E-9774-3900AFEF0FD7}</a:tableStyleId>
              </a:tblPr>
              <a:tblGrid>
                <a:gridCol w="2073624">
                  <a:extLst>
                    <a:ext uri="{9D8B030D-6E8A-4147-A177-3AD203B41FA5}">
                      <a16:colId xmlns:a16="http://schemas.microsoft.com/office/drawing/2014/main" val="492067464"/>
                    </a:ext>
                  </a:extLst>
                </a:gridCol>
                <a:gridCol w="6915056">
                  <a:extLst>
                    <a:ext uri="{9D8B030D-6E8A-4147-A177-3AD203B41FA5}">
                      <a16:colId xmlns:a16="http://schemas.microsoft.com/office/drawing/2014/main" val="3991607630"/>
                    </a:ext>
                  </a:extLst>
                </a:gridCol>
              </a:tblGrid>
              <a:tr h="370840">
                <a:tc>
                  <a:txBody>
                    <a:bodyPr/>
                    <a:lstStyle/>
                    <a:p>
                      <a:r>
                        <a:rPr lang="en-US" dirty="0"/>
                        <a:t>Transformation </a:t>
                      </a:r>
                    </a:p>
                  </a:txBody>
                  <a:tcPr/>
                </a:tc>
                <a:tc>
                  <a:txBody>
                    <a:bodyPr/>
                    <a:lstStyle/>
                    <a:p>
                      <a:endParaRPr lang="en-US" dirty="0"/>
                    </a:p>
                  </a:txBody>
                  <a:tcPr/>
                </a:tc>
                <a:extLst>
                  <a:ext uri="{0D108BD9-81ED-4DB2-BD59-A6C34878D82A}">
                    <a16:rowId xmlns:a16="http://schemas.microsoft.com/office/drawing/2014/main" val="1513072372"/>
                  </a:ext>
                </a:extLst>
              </a:tr>
              <a:tr h="370840">
                <a:tc>
                  <a:txBody>
                    <a:bodyPr/>
                    <a:lstStyle/>
                    <a:p>
                      <a:r>
                        <a:rPr lang="en-US" dirty="0"/>
                        <a:t>Create Bins for Continuous Variables</a:t>
                      </a:r>
                    </a:p>
                  </a:txBody>
                  <a:tcPr/>
                </a:tc>
                <a:tc>
                  <a:txBody>
                    <a:bodyPr/>
                    <a:lstStyle/>
                    <a:p>
                      <a:pPr marL="285750" indent="-285750">
                        <a:buFont typeface="Arial" panose="020B0604020202020204" pitchFamily="34" charset="0"/>
                        <a:buChar char="•"/>
                      </a:pPr>
                      <a:r>
                        <a:rPr lang="en-US" dirty="0"/>
                        <a:t>For example, a variable temperature with values ranging from 0 to 100, may be divided into a series of bins: 0–10, 10–20, and so on.</a:t>
                      </a:r>
                    </a:p>
                  </a:txBody>
                  <a:tcPr/>
                </a:tc>
                <a:extLst>
                  <a:ext uri="{0D108BD9-81ED-4DB2-BD59-A6C34878D82A}">
                    <a16:rowId xmlns:a16="http://schemas.microsoft.com/office/drawing/2014/main" val="1628910610"/>
                  </a:ext>
                </a:extLst>
              </a:tr>
              <a:tr h="370840">
                <a:tc>
                  <a:txBody>
                    <a:bodyPr/>
                    <a:lstStyle/>
                    <a:p>
                      <a:r>
                        <a:rPr lang="en-US" dirty="0"/>
                        <a:t>COMBINING VARIABLES</a:t>
                      </a:r>
                    </a:p>
                  </a:txBody>
                  <a:tcPr/>
                </a:tc>
                <a:tc>
                  <a:txBody>
                    <a:bodyPr/>
                    <a:lstStyle/>
                    <a:p>
                      <a:pPr marL="285750" indent="-285750">
                        <a:buFont typeface="Arial" panose="020B0604020202020204" pitchFamily="34" charset="0"/>
                        <a:buChar char="•"/>
                      </a:pPr>
                      <a:r>
                        <a:rPr lang="en-US" dirty="0"/>
                        <a:t>Merge, join, concatenate</a:t>
                      </a:r>
                    </a:p>
                  </a:txBody>
                  <a:tcPr/>
                </a:tc>
                <a:extLst>
                  <a:ext uri="{0D108BD9-81ED-4DB2-BD59-A6C34878D82A}">
                    <a16:rowId xmlns:a16="http://schemas.microsoft.com/office/drawing/2014/main" val="4127249700"/>
                  </a:ext>
                </a:extLst>
              </a:tr>
              <a:tr h="370840">
                <a:tc>
                  <a:txBody>
                    <a:bodyPr/>
                    <a:lstStyle/>
                    <a:p>
                      <a:r>
                        <a:rPr lang="en-US" dirty="0"/>
                        <a:t>Scaling/Standardizing the Variables to a Consistent Range:</a:t>
                      </a:r>
                    </a:p>
                  </a:txBody>
                  <a:tcPr/>
                </a:tc>
                <a:tc>
                  <a:txBody>
                    <a:bodyPr/>
                    <a:lstStyle/>
                    <a:p>
                      <a:pPr marL="285750" indent="-285750">
                        <a:buFont typeface="Arial" panose="020B0604020202020204" pitchFamily="34" charset="0"/>
                        <a:buChar char="•"/>
                      </a:pPr>
                      <a:r>
                        <a:rPr lang="en-US" dirty="0"/>
                        <a:t>In order to treat different variables with the same weight, a scheme for normalizing the variables to the same range is often used, such as between </a:t>
                      </a:r>
                      <a:r>
                        <a:rPr lang="en-US" dirty="0">
                          <a:solidFill>
                            <a:srgbClr val="0070C0"/>
                          </a:solidFill>
                        </a:rPr>
                        <a:t>zero and one</a:t>
                      </a:r>
                      <a:r>
                        <a:rPr lang="en-US" dirty="0"/>
                        <a:t>. </a:t>
                      </a:r>
                      <a:r>
                        <a:rPr lang="en-US" dirty="0">
                          <a:solidFill>
                            <a:srgbClr val="0070C0"/>
                          </a:solidFill>
                        </a:rPr>
                        <a:t>Min–max</a:t>
                      </a:r>
                      <a:r>
                        <a:rPr lang="en-US" dirty="0"/>
                        <a:t>, </a:t>
                      </a:r>
                      <a:r>
                        <a:rPr lang="en-US" dirty="0">
                          <a:solidFill>
                            <a:srgbClr val="0070C0"/>
                          </a:solidFill>
                        </a:rPr>
                        <a:t>z-score, </a:t>
                      </a:r>
                      <a:r>
                        <a:rPr lang="en-US" dirty="0"/>
                        <a:t>and </a:t>
                      </a:r>
                      <a:r>
                        <a:rPr lang="en-US" dirty="0">
                          <a:solidFill>
                            <a:srgbClr val="0070C0"/>
                          </a:solidFill>
                        </a:rPr>
                        <a:t>decimal scaling</a:t>
                      </a:r>
                    </a:p>
                  </a:txBody>
                  <a:tcPr/>
                </a:tc>
                <a:extLst>
                  <a:ext uri="{0D108BD9-81ED-4DB2-BD59-A6C34878D82A}">
                    <a16:rowId xmlns:a16="http://schemas.microsoft.com/office/drawing/2014/main" val="2975408122"/>
                  </a:ext>
                </a:extLst>
              </a:tr>
              <a:tr h="370840">
                <a:tc>
                  <a:txBody>
                    <a:bodyPr/>
                    <a:lstStyle/>
                    <a:p>
                      <a:r>
                        <a:rPr lang="en-US" dirty="0"/>
                        <a:t>Calculating Terms to Enhance Prediction</a:t>
                      </a:r>
                    </a:p>
                  </a:txBody>
                  <a:tcPr/>
                </a:tc>
                <a:tc>
                  <a:txBody>
                    <a:bodyPr/>
                    <a:lstStyle/>
                    <a:p>
                      <a:pPr marL="285750" indent="-285750">
                        <a:buFont typeface="Arial" panose="020B0604020202020204" pitchFamily="34" charset="0"/>
                        <a:buChar char="•"/>
                      </a:pPr>
                      <a:r>
                        <a:rPr lang="en-US" dirty="0">
                          <a:solidFill>
                            <a:schemeClr val="tx1"/>
                          </a:solidFill>
                        </a:rPr>
                        <a:t>certain variables may be </a:t>
                      </a:r>
                      <a:r>
                        <a:rPr lang="en-US" dirty="0">
                          <a:solidFill>
                            <a:schemeClr val="tx1"/>
                          </a:solidFill>
                          <a:highlight>
                            <a:srgbClr val="FFFF00"/>
                          </a:highlight>
                        </a:rPr>
                        <a:t>combined, or </a:t>
                      </a:r>
                      <a:r>
                        <a:rPr lang="en-US" dirty="0">
                          <a:solidFill>
                            <a:schemeClr val="tx1"/>
                          </a:solidFill>
                        </a:rPr>
                        <a:t>the variables may be transformed using some sort of mathematical operation. </a:t>
                      </a:r>
                    </a:p>
                    <a:p>
                      <a:pPr marL="285750" indent="-285750">
                        <a:buFont typeface="Arial" panose="020B0604020202020204" pitchFamily="34" charset="0"/>
                        <a:buChar char="•"/>
                      </a:pPr>
                      <a:r>
                        <a:rPr lang="en-US" dirty="0">
                          <a:solidFill>
                            <a:schemeClr val="tx1"/>
                          </a:solidFill>
                        </a:rPr>
                        <a:t>May allow more accurate modeling of nonlinear relationships. </a:t>
                      </a:r>
                    </a:p>
                    <a:p>
                      <a:pPr marL="285750" indent="-285750">
                        <a:buFont typeface="Arial" panose="020B0604020202020204" pitchFamily="34" charset="0"/>
                        <a:buChar char="•"/>
                      </a:pPr>
                      <a:r>
                        <a:rPr lang="en-US" dirty="0">
                          <a:solidFill>
                            <a:schemeClr val="tx1"/>
                          </a:solidFill>
                        </a:rPr>
                        <a:t>Some commonly used mathematical operations include </a:t>
                      </a:r>
                      <a:r>
                        <a:rPr lang="en-US" dirty="0">
                          <a:solidFill>
                            <a:srgbClr val="0070C0"/>
                          </a:solidFill>
                        </a:rPr>
                        <a:t>square, cube, and square root</a:t>
                      </a:r>
                      <a:r>
                        <a:rPr lang="en-US" dirty="0">
                          <a:solidFill>
                            <a:schemeClr val="tx1"/>
                          </a:solidFill>
                        </a:rPr>
                        <a:t>.</a:t>
                      </a:r>
                    </a:p>
                  </a:txBody>
                  <a:tcPr/>
                </a:tc>
                <a:extLst>
                  <a:ext uri="{0D108BD9-81ED-4DB2-BD59-A6C34878D82A}">
                    <a16:rowId xmlns:a16="http://schemas.microsoft.com/office/drawing/2014/main" val="4130955731"/>
                  </a:ext>
                </a:extLst>
              </a:tr>
              <a:tr h="370840">
                <a:tc>
                  <a:txBody>
                    <a:bodyPr/>
                    <a:lstStyle/>
                    <a:p>
                      <a:r>
                        <a:rPr lang="en-US" dirty="0"/>
                        <a:t>Mapping the Data to a Normal Distribution</a:t>
                      </a:r>
                    </a:p>
                  </a:txBody>
                  <a:tcPr/>
                </a:tc>
                <a:tc>
                  <a:txBody>
                    <a:bodyPr/>
                    <a:lstStyle/>
                    <a:p>
                      <a:pPr marL="285750" indent="-285750">
                        <a:buFont typeface="Arial" panose="020B0604020202020204" pitchFamily="34" charset="0"/>
                        <a:buChar char="•"/>
                      </a:pPr>
                      <a:r>
                        <a:rPr lang="en-US" dirty="0"/>
                        <a:t>take the log, exponential, or a Box–Cox transformation</a:t>
                      </a:r>
                    </a:p>
                  </a:txBody>
                  <a:tcPr/>
                </a:tc>
                <a:extLst>
                  <a:ext uri="{0D108BD9-81ED-4DB2-BD59-A6C34878D82A}">
                    <a16:rowId xmlns:a16="http://schemas.microsoft.com/office/drawing/2014/main" val="4252116365"/>
                  </a:ext>
                </a:extLst>
              </a:tr>
            </a:tbl>
          </a:graphicData>
        </a:graphic>
      </p:graphicFrame>
    </p:spTree>
    <p:extLst>
      <p:ext uri="{BB962C8B-B14F-4D97-AF65-F5344CB8AC3E}">
        <p14:creationId xmlns:p14="http://schemas.microsoft.com/office/powerpoint/2010/main" val="41557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0982-4002-4874-8569-28C1A2568E99}"/>
              </a:ext>
            </a:extLst>
          </p:cNvPr>
          <p:cNvSpPr>
            <a:spLocks noGrp="1"/>
          </p:cNvSpPr>
          <p:nvPr>
            <p:ph type="title"/>
          </p:nvPr>
        </p:nvSpPr>
        <p:spPr/>
        <p:txBody>
          <a:bodyPr/>
          <a:lstStyle/>
          <a:p>
            <a:r>
              <a:rPr lang="en-US" dirty="0"/>
              <a:t>Why scale?</a:t>
            </a:r>
          </a:p>
        </p:txBody>
      </p:sp>
      <p:sp>
        <p:nvSpPr>
          <p:cNvPr id="3" name="Date Placeholder 2">
            <a:extLst>
              <a:ext uri="{FF2B5EF4-FFF2-40B4-BE49-F238E27FC236}">
                <a16:creationId xmlns:a16="http://schemas.microsoft.com/office/drawing/2014/main" id="{BE74820D-E1E1-40E2-9BF9-111E239E9C74}"/>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04B242-A112-40FA-B30F-F44D6727C9BE}" type="datetime1">
              <a:rPr kumimoji="0" lang="en-US" sz="788"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3/16/19</a:t>
            </a:fld>
            <a:endParaRPr kumimoji="0" lang="en-US" sz="788"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4" name="Slide Number Placeholder 3">
            <a:extLst>
              <a:ext uri="{FF2B5EF4-FFF2-40B4-BE49-F238E27FC236}">
                <a16:creationId xmlns:a16="http://schemas.microsoft.com/office/drawing/2014/main" id="{7D04D6D3-2B85-444F-BBA8-4869B38D514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Gill Sans MT" panose="020B0502020104020203"/>
                <a:ea typeface="+mn-ea"/>
                <a:cs typeface="+mn-cs"/>
              </a:rPr>
              <a:t>Slide no. </a:t>
            </a:r>
            <a:fld id="{7240F3D1-AE27-48C7-9FC9-EF8542F23A88}" type="slidenum">
              <a:rPr kumimoji="0" lang="en-US" sz="1200" b="0" i="0" u="none" strike="noStrike" kern="1200" cap="none" spc="0" normalizeH="0" baseline="0" noProof="0" smtClean="0">
                <a:ln>
                  <a:noFill/>
                </a:ln>
                <a:solidFill>
                  <a:srgbClr val="000000">
                    <a:tint val="75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tint val="75000"/>
                </a:srgbClr>
              </a:solidFill>
              <a:effectLst/>
              <a:uLnTx/>
              <a:uFillTx/>
              <a:latin typeface="Gill Sans MT" panose="020B0502020104020203"/>
              <a:ea typeface="+mn-ea"/>
              <a:cs typeface="+mn-cs"/>
            </a:endParaRPr>
          </a:p>
        </p:txBody>
      </p:sp>
      <p:sp>
        <p:nvSpPr>
          <p:cNvPr id="5" name="Rectangle 4">
            <a:extLst>
              <a:ext uri="{FF2B5EF4-FFF2-40B4-BE49-F238E27FC236}">
                <a16:creationId xmlns:a16="http://schemas.microsoft.com/office/drawing/2014/main" id="{13063A8C-2CE1-4D62-B8DD-91CDCFC2F38B}"/>
              </a:ext>
            </a:extLst>
          </p:cNvPr>
          <p:cNvSpPr/>
          <p:nvPr/>
        </p:nvSpPr>
        <p:spPr>
          <a:xfrm>
            <a:off x="-1" y="938802"/>
            <a:ext cx="9144000" cy="378565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most machine learning algorithms take into account only the magnitude of the measurements, not the units of those measurements.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one feature, expressed in a </a:t>
            </a: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very high magnitude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(number), </a:t>
            </a: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may affect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the prediction a lot more than an equally important feature.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2 lengths, l1 = 250 cm and l2 = 2.5 m.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humans see these 2 are identical lengths (l1 = l2), but most ML algorithms interpret this differently.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more weight to l1</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just because it is expressed in a larger number , which, in turn is going to have a much larger impact on the prediction than l2.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Certain types like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Naive Bayes, Decision Trees, RF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and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XGB</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a:t>
            </a:r>
            <a:r>
              <a:rPr kumimoji="0" lang="en-US" sz="1600" b="0" i="0" u="none" strike="noStrike" kern="1200" cap="none" spc="0" normalizeH="0" baseline="0" noProof="0" dirty="0">
                <a:ln>
                  <a:noFill/>
                </a:ln>
                <a:solidFill>
                  <a:srgbClr val="00B050"/>
                </a:solidFill>
                <a:effectLst/>
                <a:uLnTx/>
                <a:uFillTx/>
                <a:latin typeface="Gill Sans MT" panose="020B0502020104020203"/>
                <a:ea typeface="+mn-ea"/>
                <a:cs typeface="+mn-cs"/>
              </a:rPr>
              <a:t>do not require feature scaling</a:t>
            </a: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The algorithms that exploit distances or similarities (e.g. in form of scalar product) between data samples, such as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k-NN</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and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SVM</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often require feature scaling.</a:t>
            </a:r>
          </a:p>
        </p:txBody>
      </p:sp>
    </p:spTree>
    <p:extLst>
      <p:ext uri="{BB962C8B-B14F-4D97-AF65-F5344CB8AC3E}">
        <p14:creationId xmlns:p14="http://schemas.microsoft.com/office/powerpoint/2010/main" val="1473569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6549-B395-4153-80EF-511C15A9FB32}"/>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EE11625-B0D1-48CA-9825-418026A52024}"/>
              </a:ext>
            </a:extLst>
          </p:cNvPr>
          <p:cNvSpPr>
            <a:spLocks noGrp="1"/>
          </p:cNvSpPr>
          <p:nvPr>
            <p:ph type="dt" sz="half" idx="10"/>
          </p:nvPr>
        </p:nvSpPr>
        <p:spPr/>
        <p:txBody>
          <a:bodyPr/>
          <a:lstStyle/>
          <a:p>
            <a:fld id="{B604B242-A112-40FA-B30F-F44D6727C9BE}" type="datetime1">
              <a:rPr lang="en-US" smtClean="0"/>
              <a:t>3/16/19</a:t>
            </a:fld>
            <a:endParaRPr lang="en-US"/>
          </a:p>
        </p:txBody>
      </p:sp>
      <p:sp>
        <p:nvSpPr>
          <p:cNvPr id="4" name="Slide Number Placeholder 3">
            <a:extLst>
              <a:ext uri="{FF2B5EF4-FFF2-40B4-BE49-F238E27FC236}">
                <a16:creationId xmlns:a16="http://schemas.microsoft.com/office/drawing/2014/main" id="{6C662815-9988-4CB0-8250-6D6F2E9A4F4F}"/>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spTree>
    <p:extLst>
      <p:ext uri="{BB962C8B-B14F-4D97-AF65-F5344CB8AC3E}">
        <p14:creationId xmlns:p14="http://schemas.microsoft.com/office/powerpoint/2010/main" val="570051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CAC-DB65-4E99-BE16-8FB7528BF3FF}"/>
              </a:ext>
            </a:extLst>
          </p:cNvPr>
          <p:cNvSpPr>
            <a:spLocks noGrp="1"/>
          </p:cNvSpPr>
          <p:nvPr>
            <p:ph type="title"/>
          </p:nvPr>
        </p:nvSpPr>
        <p:spPr/>
        <p:txBody>
          <a:bodyPr/>
          <a:lstStyle/>
          <a:p>
            <a:r>
              <a:rPr lang="en-US" dirty="0"/>
              <a:t>Min-Max Scaler</a:t>
            </a:r>
          </a:p>
        </p:txBody>
      </p:sp>
      <p:sp>
        <p:nvSpPr>
          <p:cNvPr id="3" name="Date Placeholder 2">
            <a:extLst>
              <a:ext uri="{FF2B5EF4-FFF2-40B4-BE49-F238E27FC236}">
                <a16:creationId xmlns:a16="http://schemas.microsoft.com/office/drawing/2014/main" id="{F29EB4C3-49D0-4959-8F52-3BD9E9CCE80E}"/>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04B242-A112-40FA-B30F-F44D6727C9BE}" type="datetime1">
              <a:rPr kumimoji="0" lang="en-US" sz="788"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3/16/19</a:t>
            </a:fld>
            <a:endParaRPr kumimoji="0" lang="en-US" sz="788"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4" name="Slide Number Placeholder 3">
            <a:extLst>
              <a:ext uri="{FF2B5EF4-FFF2-40B4-BE49-F238E27FC236}">
                <a16:creationId xmlns:a16="http://schemas.microsoft.com/office/drawing/2014/main" id="{39D25E0C-878A-4EF7-B486-AB0E1F86235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Gill Sans MT" panose="020B0502020104020203"/>
                <a:ea typeface="+mn-ea"/>
                <a:cs typeface="+mn-cs"/>
              </a:rPr>
              <a:t>Slide no. </a:t>
            </a:r>
            <a:fld id="{7240F3D1-AE27-48C7-9FC9-EF8542F23A88}" type="slidenum">
              <a:rPr kumimoji="0" lang="en-US" sz="1200" b="0" i="0" u="none" strike="noStrike" kern="1200" cap="none" spc="0" normalizeH="0" baseline="0" noProof="0" smtClean="0">
                <a:ln>
                  <a:noFill/>
                </a:ln>
                <a:solidFill>
                  <a:srgbClr val="000000">
                    <a:tint val="75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tint val="75000"/>
                </a:srgbClr>
              </a:solidFill>
              <a:effectLst/>
              <a:uLnTx/>
              <a:uFillTx/>
              <a:latin typeface="Gill Sans MT" panose="020B0502020104020203"/>
              <a:ea typeface="+mn-ea"/>
              <a:cs typeface="+mn-cs"/>
            </a:endParaRPr>
          </a:p>
        </p:txBody>
      </p:sp>
      <p:sp>
        <p:nvSpPr>
          <p:cNvPr id="5" name="Rectangle 4">
            <a:extLst>
              <a:ext uri="{FF2B5EF4-FFF2-40B4-BE49-F238E27FC236}">
                <a16:creationId xmlns:a16="http://schemas.microsoft.com/office/drawing/2014/main" id="{1D7EEF99-3E3A-4762-AF72-A4249D22D0C6}"/>
              </a:ext>
            </a:extLst>
          </p:cNvPr>
          <p:cNvSpPr/>
          <p:nvPr/>
        </p:nvSpPr>
        <p:spPr>
          <a:xfrm>
            <a:off x="104775" y="891540"/>
            <a:ext cx="5048250" cy="378565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The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Min-Max Scaler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uses the following formula for calculating each feature: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(xi–min(x))/ (max(x)–min(x))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It transforms the data so that it’s now in the range specified.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Note that, by default, it transforms the data into a range between 0 and 1 (-1 and 1, if there are negative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0000"/>
              </a:solidFill>
              <a:latin typeface="Gill Sans MT" panose="020B0502020104020203"/>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Sensitive to outliers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B050"/>
                </a:solidFill>
                <a:effectLst/>
                <a:uLnTx/>
                <a:uFillTx/>
                <a:latin typeface="Gill Sans MT" panose="020B0502020104020203"/>
                <a:ea typeface="+mn-ea"/>
                <a:cs typeface="+mn-cs"/>
              </a:rPr>
              <a:t>used as an alternative to The Standard Scaler or when the data is not normally distributed.</a:t>
            </a:r>
          </a:p>
        </p:txBody>
      </p:sp>
      <p:pic>
        <p:nvPicPr>
          <p:cNvPr id="6" name="Picture 5">
            <a:extLst>
              <a:ext uri="{FF2B5EF4-FFF2-40B4-BE49-F238E27FC236}">
                <a16:creationId xmlns:a16="http://schemas.microsoft.com/office/drawing/2014/main" id="{D474C7F0-2FF1-4DFE-B236-44DBE9F85BB0}"/>
              </a:ext>
            </a:extLst>
          </p:cNvPr>
          <p:cNvPicPr>
            <a:picLocks noChangeAspect="1"/>
          </p:cNvPicPr>
          <p:nvPr/>
        </p:nvPicPr>
        <p:blipFill>
          <a:blip r:embed="rId2"/>
          <a:stretch>
            <a:fillRect/>
          </a:stretch>
        </p:blipFill>
        <p:spPr>
          <a:xfrm>
            <a:off x="5058656" y="985837"/>
            <a:ext cx="3980570" cy="3386138"/>
          </a:xfrm>
          <a:prstGeom prst="rect">
            <a:avLst/>
          </a:prstGeom>
        </p:spPr>
      </p:pic>
    </p:spTree>
    <p:extLst>
      <p:ext uri="{BB962C8B-B14F-4D97-AF65-F5344CB8AC3E}">
        <p14:creationId xmlns:p14="http://schemas.microsoft.com/office/powerpoint/2010/main" val="2052921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794A-1CB7-493F-AE95-553C7791B27A}"/>
              </a:ext>
            </a:extLst>
          </p:cNvPr>
          <p:cNvSpPr>
            <a:spLocks noGrp="1"/>
          </p:cNvSpPr>
          <p:nvPr>
            <p:ph type="title"/>
          </p:nvPr>
        </p:nvSpPr>
        <p:spPr/>
        <p:txBody>
          <a:bodyPr/>
          <a:lstStyle/>
          <a:p>
            <a:r>
              <a:rPr lang="en-US" dirty="0"/>
              <a:t>Standard Scaler</a:t>
            </a:r>
          </a:p>
        </p:txBody>
      </p:sp>
      <p:sp>
        <p:nvSpPr>
          <p:cNvPr id="3" name="Date Placeholder 2">
            <a:extLst>
              <a:ext uri="{FF2B5EF4-FFF2-40B4-BE49-F238E27FC236}">
                <a16:creationId xmlns:a16="http://schemas.microsoft.com/office/drawing/2014/main" id="{FFA72356-921C-4E06-B760-B5CD491C3030}"/>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04B242-A112-40FA-B30F-F44D6727C9BE}" type="datetime1">
              <a:rPr kumimoji="0" lang="en-US" sz="788"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3/16/19</a:t>
            </a:fld>
            <a:endParaRPr kumimoji="0" lang="en-US" sz="788"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4" name="Slide Number Placeholder 3">
            <a:extLst>
              <a:ext uri="{FF2B5EF4-FFF2-40B4-BE49-F238E27FC236}">
                <a16:creationId xmlns:a16="http://schemas.microsoft.com/office/drawing/2014/main" id="{90B858F7-B427-4744-ACD3-5E45AAFE11E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Gill Sans MT" panose="020B0502020104020203"/>
                <a:ea typeface="+mn-ea"/>
                <a:cs typeface="+mn-cs"/>
              </a:rPr>
              <a:t>Slide no. </a:t>
            </a:r>
            <a:fld id="{7240F3D1-AE27-48C7-9FC9-EF8542F23A88}" type="slidenum">
              <a:rPr kumimoji="0" lang="en-US" sz="1200" b="0" i="0" u="none" strike="noStrike" kern="1200" cap="none" spc="0" normalizeH="0" baseline="0" noProof="0" smtClean="0">
                <a:ln>
                  <a:noFill/>
                </a:ln>
                <a:solidFill>
                  <a:srgbClr val="000000">
                    <a:tint val="75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tint val="75000"/>
                </a:srgbClr>
              </a:solidFill>
              <a:effectLst/>
              <a:uLnTx/>
              <a:uFillTx/>
              <a:latin typeface="Gill Sans MT" panose="020B0502020104020203"/>
              <a:ea typeface="+mn-ea"/>
              <a:cs typeface="+mn-cs"/>
            </a:endParaRPr>
          </a:p>
        </p:txBody>
      </p:sp>
      <p:sp>
        <p:nvSpPr>
          <p:cNvPr id="6" name="Rectangle 5">
            <a:extLst>
              <a:ext uri="{FF2B5EF4-FFF2-40B4-BE49-F238E27FC236}">
                <a16:creationId xmlns:a16="http://schemas.microsoft.com/office/drawing/2014/main" id="{B3667AD7-7A15-4B36-BFE1-53CD12772A9E}"/>
              </a:ext>
            </a:extLst>
          </p:cNvPr>
          <p:cNvSpPr/>
          <p:nvPr/>
        </p:nvSpPr>
        <p:spPr>
          <a:xfrm>
            <a:off x="-1" y="968730"/>
            <a:ext cx="5581651" cy="403187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highlight>
                  <a:srgbClr val="FFFF00"/>
                </a:highlight>
                <a:uLnTx/>
                <a:uFillTx/>
                <a:latin typeface="Gill Sans MT" panose="020B0502020104020203"/>
                <a:ea typeface="+mn-ea"/>
                <a:cs typeface="+mn-cs"/>
              </a:rPr>
              <a:t>most widely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assumes that your data follows a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Gaussian</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distribution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mean</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and the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standard deviation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are calculated for the feature and then the feature is scaled based on: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(xi–mean(x))/ </a:t>
            </a:r>
            <a:r>
              <a:rPr kumimoji="0" lang="en-US" sz="1600" b="0" i="0" u="none" strike="noStrike" kern="1200" cap="none" spc="0" normalizeH="0" baseline="0" noProof="0" dirty="0" err="1">
                <a:ln>
                  <a:noFill/>
                </a:ln>
                <a:solidFill>
                  <a:srgbClr val="0070C0"/>
                </a:solidFill>
                <a:effectLst/>
                <a:uLnTx/>
                <a:uFillTx/>
                <a:latin typeface="Gill Sans MT" panose="020B0502020104020203"/>
                <a:ea typeface="+mn-ea"/>
                <a:cs typeface="+mn-cs"/>
              </a:rPr>
              <a:t>stdev</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The idea behind Standard Scaler is that it will transform your data, such that the distribution will have a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mean</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value of 0 and a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standard deviation </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of 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0000"/>
              </a:solidFill>
              <a:latin typeface="Gill Sans MT" panose="020B0502020104020203"/>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Sensitive to outliers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0000"/>
                </a:solidFill>
                <a:effectLst/>
                <a:uLnTx/>
                <a:uFillTx/>
                <a:latin typeface="Gill Sans MT" panose="020B0502020104020203"/>
                <a:ea typeface="+mn-ea"/>
                <a:cs typeface="+mn-cs"/>
              </a:rPr>
              <a:t>If the data is not normally distributed, it’s not recommended to use the Standard Scaler.</a:t>
            </a:r>
          </a:p>
        </p:txBody>
      </p:sp>
      <p:pic>
        <p:nvPicPr>
          <p:cNvPr id="7" name="Picture 6">
            <a:extLst>
              <a:ext uri="{FF2B5EF4-FFF2-40B4-BE49-F238E27FC236}">
                <a16:creationId xmlns:a16="http://schemas.microsoft.com/office/drawing/2014/main" id="{E6B1D107-602E-4364-9D9D-64711EDD9C94}"/>
              </a:ext>
            </a:extLst>
          </p:cNvPr>
          <p:cNvPicPr>
            <a:picLocks noChangeAspect="1"/>
          </p:cNvPicPr>
          <p:nvPr/>
        </p:nvPicPr>
        <p:blipFill>
          <a:blip r:embed="rId2"/>
          <a:stretch>
            <a:fillRect/>
          </a:stretch>
        </p:blipFill>
        <p:spPr>
          <a:xfrm>
            <a:off x="5405437" y="968730"/>
            <a:ext cx="3629025" cy="3038475"/>
          </a:xfrm>
          <a:prstGeom prst="rect">
            <a:avLst/>
          </a:prstGeom>
        </p:spPr>
      </p:pic>
    </p:spTree>
    <p:extLst>
      <p:ext uri="{BB962C8B-B14F-4D97-AF65-F5344CB8AC3E}">
        <p14:creationId xmlns:p14="http://schemas.microsoft.com/office/powerpoint/2010/main" val="3944948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4532-2F6E-4ED3-8C54-1B3C5FEFC79E}"/>
              </a:ext>
            </a:extLst>
          </p:cNvPr>
          <p:cNvSpPr>
            <a:spLocks noGrp="1"/>
          </p:cNvSpPr>
          <p:nvPr>
            <p:ph type="title"/>
          </p:nvPr>
        </p:nvSpPr>
        <p:spPr/>
        <p:txBody>
          <a:bodyPr/>
          <a:lstStyle/>
          <a:p>
            <a:r>
              <a:rPr lang="en-US" dirty="0"/>
              <a:t>Robust Scaler</a:t>
            </a:r>
          </a:p>
        </p:txBody>
      </p:sp>
      <p:sp>
        <p:nvSpPr>
          <p:cNvPr id="3" name="Date Placeholder 2">
            <a:extLst>
              <a:ext uri="{FF2B5EF4-FFF2-40B4-BE49-F238E27FC236}">
                <a16:creationId xmlns:a16="http://schemas.microsoft.com/office/drawing/2014/main" id="{A5E746BC-9408-4DDA-B3C4-D41A1E4C11E4}"/>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04B242-A112-40FA-B30F-F44D6727C9BE}" type="datetime1">
              <a:rPr kumimoji="0" lang="en-US" sz="788"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3/16/19</a:t>
            </a:fld>
            <a:endParaRPr kumimoji="0" lang="en-US" sz="788"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
        <p:nvSpPr>
          <p:cNvPr id="4" name="Slide Number Placeholder 3">
            <a:extLst>
              <a:ext uri="{FF2B5EF4-FFF2-40B4-BE49-F238E27FC236}">
                <a16:creationId xmlns:a16="http://schemas.microsoft.com/office/drawing/2014/main" id="{A1E5130E-5563-4890-ACC3-18CDEFBAD1F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Gill Sans MT" panose="020B0502020104020203"/>
                <a:ea typeface="+mn-ea"/>
                <a:cs typeface="+mn-cs"/>
              </a:rPr>
              <a:t>Slide no. </a:t>
            </a:r>
            <a:fld id="{7240F3D1-AE27-48C7-9FC9-EF8542F23A88}" type="slidenum">
              <a:rPr kumimoji="0" lang="en-US" sz="1200" b="0" i="0" u="none" strike="noStrike" kern="1200" cap="none" spc="0" normalizeH="0" baseline="0" noProof="0" smtClean="0">
                <a:ln>
                  <a:noFill/>
                </a:ln>
                <a:solidFill>
                  <a:srgbClr val="000000">
                    <a:tint val="75000"/>
                  </a:srgb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tint val="75000"/>
                </a:srgbClr>
              </a:solidFill>
              <a:effectLst/>
              <a:uLnTx/>
              <a:uFillTx/>
              <a:latin typeface="Gill Sans MT" panose="020B0502020104020203"/>
              <a:ea typeface="+mn-ea"/>
              <a:cs typeface="+mn-cs"/>
            </a:endParaRPr>
          </a:p>
        </p:txBody>
      </p:sp>
      <p:sp>
        <p:nvSpPr>
          <p:cNvPr id="5" name="Rectangle 4">
            <a:extLst>
              <a:ext uri="{FF2B5EF4-FFF2-40B4-BE49-F238E27FC236}">
                <a16:creationId xmlns:a16="http://schemas.microsoft.com/office/drawing/2014/main" id="{500B5F4D-ECB6-4C4E-9766-98AFC40236EB}"/>
              </a:ext>
            </a:extLst>
          </p:cNvPr>
          <p:cNvSpPr/>
          <p:nvPr/>
        </p:nvSpPr>
        <p:spPr>
          <a:xfrm>
            <a:off x="0" y="891540"/>
            <a:ext cx="4572000" cy="3046988"/>
          </a:xfrm>
          <a:prstGeom prst="rect">
            <a:avLst/>
          </a:prstGeom>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The Robust Scaler uses statistics that are robust to outliers: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(xi–Q1(x))/( Q3(x)–Q1(x)) , for each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removes the median and uses the </a:t>
            </a:r>
            <a:r>
              <a:rPr kumimoji="0" lang="en-US" sz="1600" b="0" i="0" u="none" strike="noStrike" kern="1200" cap="none" spc="0" normalizeH="0" baseline="0" noProof="0" dirty="0">
                <a:ln>
                  <a:noFill/>
                </a:ln>
                <a:solidFill>
                  <a:srgbClr val="0070C0"/>
                </a:solidFill>
                <a:effectLst/>
                <a:uLnTx/>
                <a:uFillTx/>
                <a:latin typeface="Gill Sans MT" panose="020B0502020104020203"/>
                <a:ea typeface="+mn-ea"/>
                <a:cs typeface="+mn-cs"/>
              </a:rPr>
              <a:t>interquartile</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range. Q1 and Q3 represent quartiles.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usage of </a:t>
            </a:r>
            <a:r>
              <a:rPr kumimoji="0" lang="en-US" sz="1600" b="0" i="0" u="none" strike="noStrike" kern="1200" cap="none" spc="0" normalizeH="0" baseline="0" noProof="0" dirty="0" err="1">
                <a:ln>
                  <a:noFill/>
                </a:ln>
                <a:solidFill>
                  <a:srgbClr val="0070C0"/>
                </a:solidFill>
                <a:effectLst/>
                <a:uLnTx/>
                <a:uFillTx/>
                <a:latin typeface="Gill Sans MT" panose="020B0502020104020203"/>
                <a:ea typeface="+mn-ea"/>
                <a:cs typeface="+mn-cs"/>
              </a:rPr>
              <a:t>interquartiles</a:t>
            </a: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 means focus on the parts where the bulk of the data 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ill Sans MT" panose="020B0502020104020203"/>
                <a:ea typeface="+mn-ea"/>
                <a:cs typeface="+mn-cs"/>
              </a:rPr>
              <a:t>This makes them very suitable for working with outliers.</a:t>
            </a:r>
          </a:p>
        </p:txBody>
      </p:sp>
      <p:pic>
        <p:nvPicPr>
          <p:cNvPr id="6" name="Picture 5">
            <a:extLst>
              <a:ext uri="{FF2B5EF4-FFF2-40B4-BE49-F238E27FC236}">
                <a16:creationId xmlns:a16="http://schemas.microsoft.com/office/drawing/2014/main" id="{DE67C891-10C3-451D-9379-6E6C37C83C51}"/>
              </a:ext>
            </a:extLst>
          </p:cNvPr>
          <p:cNvPicPr>
            <a:picLocks noChangeAspect="1"/>
          </p:cNvPicPr>
          <p:nvPr/>
        </p:nvPicPr>
        <p:blipFill>
          <a:blip r:embed="rId2"/>
          <a:stretch>
            <a:fillRect/>
          </a:stretch>
        </p:blipFill>
        <p:spPr>
          <a:xfrm>
            <a:off x="4467222" y="1014412"/>
            <a:ext cx="4572001" cy="2690901"/>
          </a:xfrm>
          <a:prstGeom prst="rect">
            <a:avLst/>
          </a:prstGeom>
        </p:spPr>
      </p:pic>
      <p:sp>
        <p:nvSpPr>
          <p:cNvPr id="7" name="Rectangle 6">
            <a:extLst>
              <a:ext uri="{FF2B5EF4-FFF2-40B4-BE49-F238E27FC236}">
                <a16:creationId xmlns:a16="http://schemas.microsoft.com/office/drawing/2014/main" id="{2EC4D649-25BB-4435-A1EF-7AC9156292A4}"/>
              </a:ext>
            </a:extLst>
          </p:cNvPr>
          <p:cNvSpPr/>
          <p:nvPr/>
        </p:nvSpPr>
        <p:spPr>
          <a:xfrm>
            <a:off x="4352924" y="3705313"/>
            <a:ext cx="4791076" cy="101566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Gill Sans MT" panose="020B0502020104020203"/>
                <a:ea typeface="+mn-ea"/>
                <a:cs typeface="+mn-cs"/>
              </a:rPr>
              <a:t>after Robust scaling, the distributions are brought into the same scale and overlap, but the outliers remain outside of bulk of the new distributions.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Gill Sans MT" panose="020B0502020104020203"/>
                <a:ea typeface="+mn-ea"/>
                <a:cs typeface="+mn-cs"/>
              </a:rPr>
              <a:t>Min-Max scaling, the two normal distributions are kept separate by the outliers that are inside the 0 –1 range.</a:t>
            </a:r>
          </a:p>
        </p:txBody>
      </p:sp>
    </p:spTree>
    <p:extLst>
      <p:ext uri="{BB962C8B-B14F-4D97-AF65-F5344CB8AC3E}">
        <p14:creationId xmlns:p14="http://schemas.microsoft.com/office/powerpoint/2010/main" val="4258290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A66-8D54-433A-9781-C6F745F4F450}"/>
              </a:ext>
            </a:extLst>
          </p:cNvPr>
          <p:cNvSpPr>
            <a:spLocks noGrp="1"/>
          </p:cNvSpPr>
          <p:nvPr>
            <p:ph type="title"/>
          </p:nvPr>
        </p:nvSpPr>
        <p:spPr/>
        <p:txBody>
          <a:bodyPr/>
          <a:lstStyle/>
          <a:p>
            <a:r>
              <a:rPr lang="en-US" dirty="0"/>
              <a:t>CLEANING THE DATA – time series</a:t>
            </a:r>
          </a:p>
        </p:txBody>
      </p:sp>
      <p:sp>
        <p:nvSpPr>
          <p:cNvPr id="3" name="Slide Number Placeholder 2">
            <a:extLst>
              <a:ext uri="{FF2B5EF4-FFF2-40B4-BE49-F238E27FC236}">
                <a16:creationId xmlns:a16="http://schemas.microsoft.com/office/drawing/2014/main" id="{8C317385-2AB8-4F55-AD01-1052E78F511A}"/>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sp>
        <p:nvSpPr>
          <p:cNvPr id="4" name="Date Placeholder 3">
            <a:extLst>
              <a:ext uri="{FF2B5EF4-FFF2-40B4-BE49-F238E27FC236}">
                <a16:creationId xmlns:a16="http://schemas.microsoft.com/office/drawing/2014/main" id="{C4F7FB9B-B812-4DD8-9A4F-5ACF7F53370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ADB7620E-67C5-4F60-AF88-BE0E35BC03DF}"/>
              </a:ext>
            </a:extLst>
          </p:cNvPr>
          <p:cNvGraphicFramePr>
            <a:graphicFrameLocks noGrp="1"/>
          </p:cNvGraphicFramePr>
          <p:nvPr>
            <p:extLst>
              <p:ext uri="{D42A27DB-BD31-4B8C-83A1-F6EECF244321}">
                <p14:modId xmlns:p14="http://schemas.microsoft.com/office/powerpoint/2010/main" val="1433728183"/>
              </p:ext>
            </p:extLst>
          </p:nvPr>
        </p:nvGraphicFramePr>
        <p:xfrm>
          <a:off x="166256" y="967767"/>
          <a:ext cx="8833419" cy="3363306"/>
        </p:xfrm>
        <a:graphic>
          <a:graphicData uri="http://schemas.openxmlformats.org/drawingml/2006/table">
            <a:tbl>
              <a:tblPr firstRow="1" bandRow="1">
                <a:tableStyleId>{912C8C85-51F0-491E-9774-3900AFEF0FD7}</a:tableStyleId>
              </a:tblPr>
              <a:tblGrid>
                <a:gridCol w="1809611">
                  <a:extLst>
                    <a:ext uri="{9D8B030D-6E8A-4147-A177-3AD203B41FA5}">
                      <a16:colId xmlns:a16="http://schemas.microsoft.com/office/drawing/2014/main" val="303420833"/>
                    </a:ext>
                  </a:extLst>
                </a:gridCol>
                <a:gridCol w="7023808">
                  <a:extLst>
                    <a:ext uri="{9D8B030D-6E8A-4147-A177-3AD203B41FA5}">
                      <a16:colId xmlns:a16="http://schemas.microsoft.com/office/drawing/2014/main" val="415170739"/>
                    </a:ext>
                  </a:extLst>
                </a:gridCol>
              </a:tblGrid>
              <a:tr h="351498">
                <a:tc>
                  <a:txBody>
                    <a:bodyPr/>
                    <a:lstStyle/>
                    <a:p>
                      <a:r>
                        <a:rPr lang="en-US" dirty="0"/>
                        <a:t>Diligence</a:t>
                      </a:r>
                    </a:p>
                  </a:txBody>
                  <a:tcPr/>
                </a:tc>
                <a:tc>
                  <a:txBody>
                    <a:bodyPr/>
                    <a:lstStyle/>
                    <a:p>
                      <a:r>
                        <a:rPr lang="en-US" dirty="0"/>
                        <a:t>Comments</a:t>
                      </a:r>
                    </a:p>
                  </a:txBody>
                  <a:tcPr/>
                </a:tc>
                <a:extLst>
                  <a:ext uri="{0D108BD9-81ED-4DB2-BD59-A6C34878D82A}">
                    <a16:rowId xmlns:a16="http://schemas.microsoft.com/office/drawing/2014/main" val="4000138242"/>
                  </a:ext>
                </a:extLst>
              </a:tr>
              <a:tr h="3011808">
                <a:tc>
                  <a:txBody>
                    <a:bodyPr/>
                    <a:lstStyle/>
                    <a:p>
                      <a:r>
                        <a:rPr lang="en-US" dirty="0"/>
                        <a:t>values within the data tables are incorrect</a:t>
                      </a:r>
                    </a:p>
                  </a:txBody>
                  <a:tcPr/>
                </a:tc>
                <a:tc>
                  <a:txBody>
                    <a:bodyPr/>
                    <a:lstStyle/>
                    <a:p>
                      <a:pPr marL="285750" indent="-285750">
                        <a:buFontTx/>
                        <a:buChar char="-"/>
                      </a:pPr>
                      <a:r>
                        <a:rPr lang="en-US" i="0" dirty="0">
                          <a:solidFill>
                            <a:srgbClr val="0070C0"/>
                          </a:solidFill>
                        </a:rPr>
                        <a:t>Data Smoothing </a:t>
                      </a:r>
                      <a:r>
                        <a:rPr lang="en-US" i="0" dirty="0"/>
                        <a:t>- The use of an algorithm to remove noise from a data set, allowing important patterns to stand out. </a:t>
                      </a:r>
                    </a:p>
                    <a:p>
                      <a:pPr marL="285750" indent="-285750">
                        <a:buFontTx/>
                        <a:buChar char="-"/>
                      </a:pPr>
                      <a:endParaRPr lang="en-US" i="0" dirty="0"/>
                    </a:p>
                    <a:p>
                      <a:pPr marL="628650" lvl="1" indent="-285750">
                        <a:buFontTx/>
                        <a:buChar char="-"/>
                      </a:pPr>
                      <a:r>
                        <a:rPr lang="en-US" b="1" i="0" dirty="0"/>
                        <a:t>random walk</a:t>
                      </a:r>
                      <a:r>
                        <a:rPr lang="en-US" i="0" dirty="0"/>
                        <a:t>, </a:t>
                      </a:r>
                    </a:p>
                    <a:p>
                      <a:pPr marL="628650" lvl="1" indent="-285750">
                        <a:buFontTx/>
                        <a:buChar char="-"/>
                      </a:pPr>
                      <a:endParaRPr lang="en-US" i="0" dirty="0"/>
                    </a:p>
                    <a:p>
                      <a:pPr marL="628650" lvl="1" indent="-285750">
                        <a:buFontTx/>
                        <a:buChar char="-"/>
                      </a:pPr>
                      <a:r>
                        <a:rPr lang="en-US" b="1" i="0" dirty="0"/>
                        <a:t>moving average</a:t>
                      </a:r>
                      <a:r>
                        <a:rPr lang="en-US" i="0" dirty="0"/>
                        <a:t>, </a:t>
                      </a:r>
                    </a:p>
                    <a:p>
                      <a:pPr marL="628650" lvl="1" indent="-285750">
                        <a:buFontTx/>
                        <a:buChar char="-"/>
                      </a:pPr>
                      <a:endParaRPr lang="en-US" i="0" dirty="0"/>
                    </a:p>
                    <a:p>
                      <a:pPr marL="628650" lvl="1" indent="-285750">
                        <a:buFontTx/>
                        <a:buChar char="-"/>
                      </a:pPr>
                      <a:r>
                        <a:rPr lang="en-US" b="1" i="0" dirty="0"/>
                        <a:t>Exponential smoothing </a:t>
                      </a:r>
                      <a:r>
                        <a:rPr lang="en-US" i="0" dirty="0"/>
                        <a:t>assigns exponentially more weight, or importance, to recent data points than to older data points.</a:t>
                      </a:r>
                    </a:p>
                    <a:p>
                      <a:pPr marL="971550" lvl="2" indent="-285750">
                        <a:buFontTx/>
                        <a:buChar char="-"/>
                      </a:pPr>
                      <a:r>
                        <a:rPr lang="en-US" i="0" dirty="0"/>
                        <a:t>Simple   :  used when the time series data has no trend and no seasonality.</a:t>
                      </a:r>
                    </a:p>
                    <a:p>
                      <a:pPr marL="971550" lvl="2" indent="-285750">
                        <a:buFontTx/>
                        <a:buChar char="-"/>
                      </a:pPr>
                      <a:r>
                        <a:rPr lang="en-US" i="0" dirty="0"/>
                        <a:t>Linear   :  used when the time series data has a trend line.</a:t>
                      </a:r>
                    </a:p>
                    <a:p>
                      <a:pPr marL="971550" lvl="2" indent="-285750">
                        <a:buFontTx/>
                        <a:buChar char="-"/>
                      </a:pPr>
                      <a:r>
                        <a:rPr lang="en-US" i="0" dirty="0"/>
                        <a:t>Seasonal:  used when the time series data has no trend but seasonality.</a:t>
                      </a:r>
                    </a:p>
                  </a:txBody>
                  <a:tcPr/>
                </a:tc>
                <a:extLst>
                  <a:ext uri="{0D108BD9-81ED-4DB2-BD59-A6C34878D82A}">
                    <a16:rowId xmlns:a16="http://schemas.microsoft.com/office/drawing/2014/main" val="1843745357"/>
                  </a:ext>
                </a:extLst>
              </a:tr>
            </a:tbl>
          </a:graphicData>
        </a:graphic>
      </p:graphicFrame>
      <p:pic>
        <p:nvPicPr>
          <p:cNvPr id="6" name="Picture 5">
            <a:extLst>
              <a:ext uri="{FF2B5EF4-FFF2-40B4-BE49-F238E27FC236}">
                <a16:creationId xmlns:a16="http://schemas.microsoft.com/office/drawing/2014/main" id="{DDB8823F-E745-4F72-990D-45C435539F2B}"/>
              </a:ext>
            </a:extLst>
          </p:cNvPr>
          <p:cNvPicPr>
            <a:picLocks noChangeAspect="1"/>
          </p:cNvPicPr>
          <p:nvPr/>
        </p:nvPicPr>
        <p:blipFill>
          <a:blip r:embed="rId2"/>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2701194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A6AA-02D3-4359-996B-B1AE6ABEBD28}"/>
              </a:ext>
            </a:extLst>
          </p:cNvPr>
          <p:cNvSpPr>
            <a:spLocks noGrp="1"/>
          </p:cNvSpPr>
          <p:nvPr>
            <p:ph type="title"/>
          </p:nvPr>
        </p:nvSpPr>
        <p:spPr/>
        <p:txBody>
          <a:bodyPr/>
          <a:lstStyle/>
          <a:p>
            <a:r>
              <a:rPr lang="en-US" dirty="0"/>
              <a:t>Data smoothing</a:t>
            </a:r>
          </a:p>
        </p:txBody>
      </p:sp>
      <p:sp>
        <p:nvSpPr>
          <p:cNvPr id="3" name="Slide Number Placeholder 2">
            <a:extLst>
              <a:ext uri="{FF2B5EF4-FFF2-40B4-BE49-F238E27FC236}">
                <a16:creationId xmlns:a16="http://schemas.microsoft.com/office/drawing/2014/main" id="{5B384807-863A-4B26-894B-601633BA95C5}"/>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sp>
        <p:nvSpPr>
          <p:cNvPr id="4" name="Date Placeholder 3">
            <a:extLst>
              <a:ext uri="{FF2B5EF4-FFF2-40B4-BE49-F238E27FC236}">
                <a16:creationId xmlns:a16="http://schemas.microsoft.com/office/drawing/2014/main" id="{8688B1A2-A1D8-4284-900D-F33084184F6B}"/>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E10BBD8A-8E5D-4756-A8BE-3E5CDF7F859C}"/>
              </a:ext>
            </a:extLst>
          </p:cNvPr>
          <p:cNvSpPr/>
          <p:nvPr/>
        </p:nvSpPr>
        <p:spPr>
          <a:xfrm>
            <a:off x="71792" y="891540"/>
            <a:ext cx="5124897" cy="329320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Data smoothing </a:t>
            </a:r>
            <a:r>
              <a:rPr lang="en-US" sz="1600" dirty="0"/>
              <a:t>is to find the “signal” in the “noise”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By discarding data points that are considered “noisy”.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idea is to sharpen the patterns in the data and highlight trends the data is pointing to.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data consists of 2 parts: </a:t>
            </a:r>
          </a:p>
          <a:p>
            <a:pPr marL="742950" lvl="1" indent="-285750">
              <a:buFont typeface="Arial" panose="020B0604020202020204" pitchFamily="34" charset="0"/>
              <a:buChar char="•"/>
            </a:pPr>
            <a:r>
              <a:rPr lang="en-US" sz="1600" dirty="0"/>
              <a:t>1</a:t>
            </a:r>
            <a:r>
              <a:rPr lang="en-US" sz="1600" baseline="30000" dirty="0"/>
              <a:t>st</a:t>
            </a:r>
            <a:r>
              <a:rPr lang="en-US" sz="1600" dirty="0"/>
              <a:t> part (core data points) - signifies overall trends or real trends, </a:t>
            </a:r>
          </a:p>
          <a:p>
            <a:pPr marL="742950" lvl="1" indent="-285750">
              <a:buFont typeface="Arial" panose="020B0604020202020204" pitchFamily="34" charset="0"/>
              <a:buChar char="•"/>
            </a:pPr>
            <a:r>
              <a:rPr lang="en-US" sz="1600" dirty="0"/>
              <a:t>2</a:t>
            </a:r>
            <a:r>
              <a:rPr lang="en-US" sz="1600" baseline="30000" dirty="0"/>
              <a:t>nd</a:t>
            </a:r>
            <a:r>
              <a:rPr lang="en-US" sz="1600" dirty="0"/>
              <a:t> part - mostly of deviations (noise)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Data smoothing </a:t>
            </a:r>
            <a:r>
              <a:rPr lang="en-US" sz="1600" dirty="0"/>
              <a:t>seeks to eliminate that 2</a:t>
            </a:r>
            <a:r>
              <a:rPr lang="en-US" sz="1600" baseline="30000" dirty="0"/>
              <a:t>nd</a:t>
            </a:r>
            <a:r>
              <a:rPr lang="en-US" sz="1600" dirty="0"/>
              <a:t> part</a:t>
            </a:r>
          </a:p>
        </p:txBody>
      </p:sp>
      <p:pic>
        <p:nvPicPr>
          <p:cNvPr id="6" name="Picture 5">
            <a:extLst>
              <a:ext uri="{FF2B5EF4-FFF2-40B4-BE49-F238E27FC236}">
                <a16:creationId xmlns:a16="http://schemas.microsoft.com/office/drawing/2014/main" id="{81E530B0-5578-42DC-8C19-C31D1117A361}"/>
              </a:ext>
            </a:extLst>
          </p:cNvPr>
          <p:cNvPicPr>
            <a:picLocks noChangeAspect="1"/>
          </p:cNvPicPr>
          <p:nvPr/>
        </p:nvPicPr>
        <p:blipFill>
          <a:blip r:embed="rId2"/>
          <a:stretch>
            <a:fillRect/>
          </a:stretch>
        </p:blipFill>
        <p:spPr>
          <a:xfrm>
            <a:off x="5318359" y="1041087"/>
            <a:ext cx="3734958" cy="3540244"/>
          </a:xfrm>
          <a:prstGeom prst="rect">
            <a:avLst/>
          </a:prstGeom>
        </p:spPr>
      </p:pic>
      <p:pic>
        <p:nvPicPr>
          <p:cNvPr id="7" name="Picture 6">
            <a:extLst>
              <a:ext uri="{FF2B5EF4-FFF2-40B4-BE49-F238E27FC236}">
                <a16:creationId xmlns:a16="http://schemas.microsoft.com/office/drawing/2014/main" id="{EBC13AF4-A28C-4372-8545-48AB345906A6}"/>
              </a:ext>
            </a:extLst>
          </p:cNvPr>
          <p:cNvPicPr>
            <a:picLocks noChangeAspect="1"/>
          </p:cNvPicPr>
          <p:nvPr/>
        </p:nvPicPr>
        <p:blipFill>
          <a:blip r:embed="rId3"/>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6083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3FAB-D95F-453D-B0C2-4C7C864DAFD8}"/>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F2F9910-DAFD-4A18-840B-F72BA24B9760}"/>
              </a:ext>
            </a:extLst>
          </p:cNvPr>
          <p:cNvSpPr>
            <a:spLocks noGrp="1"/>
          </p:cNvSpPr>
          <p:nvPr>
            <p:ph idx="1"/>
          </p:nvPr>
        </p:nvSpPr>
        <p:spPr/>
        <p:txBody>
          <a:bodyPr/>
          <a:lstStyle/>
          <a:p>
            <a:r>
              <a:rPr lang="en-US" dirty="0"/>
              <a:t>Each feature has a set of values a record draw from</a:t>
            </a:r>
          </a:p>
          <a:p>
            <a:endParaRPr lang="en-US" dirty="0"/>
          </a:p>
          <a:p>
            <a:r>
              <a:rPr lang="en-US" dirty="0"/>
              <a:t>In machine learning and pattern recognition, a feature is an individual measurable property or characteristic of a phenomenon being observed. </a:t>
            </a:r>
          </a:p>
          <a:p>
            <a:endParaRPr lang="en-US" dirty="0"/>
          </a:p>
          <a:p>
            <a:r>
              <a:rPr lang="en-US" dirty="0"/>
              <a:t>Choosing </a:t>
            </a:r>
            <a:r>
              <a:rPr lang="en-US" dirty="0">
                <a:highlight>
                  <a:srgbClr val="FFFF00"/>
                </a:highlight>
              </a:rPr>
              <a:t>informative</a:t>
            </a:r>
            <a:r>
              <a:rPr lang="en-US" dirty="0"/>
              <a:t>, </a:t>
            </a:r>
            <a:r>
              <a:rPr lang="en-US" dirty="0">
                <a:highlight>
                  <a:srgbClr val="FFFF00"/>
                </a:highlight>
              </a:rPr>
              <a:t>discriminating</a:t>
            </a:r>
            <a:r>
              <a:rPr lang="en-US" dirty="0"/>
              <a:t> and </a:t>
            </a:r>
            <a:r>
              <a:rPr lang="en-US" dirty="0">
                <a:highlight>
                  <a:srgbClr val="FFFF00"/>
                </a:highlight>
              </a:rPr>
              <a:t>independent</a:t>
            </a:r>
            <a:r>
              <a:rPr lang="en-US" dirty="0"/>
              <a:t> features is a crucial step for effective algorithms in pattern recognition, classification and regression.</a:t>
            </a:r>
          </a:p>
          <a:p>
            <a:endParaRPr lang="en-US" dirty="0"/>
          </a:p>
        </p:txBody>
      </p:sp>
      <p:sp>
        <p:nvSpPr>
          <p:cNvPr id="4" name="Slide Number Placeholder 3">
            <a:extLst>
              <a:ext uri="{FF2B5EF4-FFF2-40B4-BE49-F238E27FC236}">
                <a16:creationId xmlns:a16="http://schemas.microsoft.com/office/drawing/2014/main" id="{8C12D0DA-447E-44BD-9B73-5C9139DDBFAD}"/>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5" name="Date Placeholder 4">
            <a:extLst>
              <a:ext uri="{FF2B5EF4-FFF2-40B4-BE49-F238E27FC236}">
                <a16:creationId xmlns:a16="http://schemas.microsoft.com/office/drawing/2014/main" id="{6F01E647-D9E7-4284-9071-D82643E59096}"/>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Tree>
    <p:extLst>
      <p:ext uri="{BB962C8B-B14F-4D97-AF65-F5344CB8AC3E}">
        <p14:creationId xmlns:p14="http://schemas.microsoft.com/office/powerpoint/2010/main" val="3606784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A66-8D54-433A-9781-C6F745F4F450}"/>
              </a:ext>
            </a:extLst>
          </p:cNvPr>
          <p:cNvSpPr>
            <a:spLocks noGrp="1"/>
          </p:cNvSpPr>
          <p:nvPr>
            <p:ph type="title"/>
          </p:nvPr>
        </p:nvSpPr>
        <p:spPr/>
        <p:txBody>
          <a:bodyPr/>
          <a:lstStyle/>
          <a:p>
            <a:r>
              <a:rPr lang="en-US" dirty="0"/>
              <a:t>CLEANING THE DATA - Data Smoothing </a:t>
            </a:r>
          </a:p>
        </p:txBody>
      </p:sp>
      <p:sp>
        <p:nvSpPr>
          <p:cNvPr id="3" name="Slide Number Placeholder 2">
            <a:extLst>
              <a:ext uri="{FF2B5EF4-FFF2-40B4-BE49-F238E27FC236}">
                <a16:creationId xmlns:a16="http://schemas.microsoft.com/office/drawing/2014/main" id="{8C317385-2AB8-4F55-AD01-1052E78F511A}"/>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sp>
        <p:nvSpPr>
          <p:cNvPr id="4" name="Date Placeholder 3">
            <a:extLst>
              <a:ext uri="{FF2B5EF4-FFF2-40B4-BE49-F238E27FC236}">
                <a16:creationId xmlns:a16="http://schemas.microsoft.com/office/drawing/2014/main" id="{C4F7FB9B-B812-4DD8-9A4F-5ACF7F53370D}"/>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ADB7620E-67C5-4F60-AF88-BE0E35BC03DF}"/>
              </a:ext>
            </a:extLst>
          </p:cNvPr>
          <p:cNvGraphicFramePr>
            <a:graphicFrameLocks noGrp="1"/>
          </p:cNvGraphicFramePr>
          <p:nvPr>
            <p:extLst>
              <p:ext uri="{D42A27DB-BD31-4B8C-83A1-F6EECF244321}">
                <p14:modId xmlns:p14="http://schemas.microsoft.com/office/powerpoint/2010/main" val="2209940975"/>
              </p:ext>
            </p:extLst>
          </p:nvPr>
        </p:nvGraphicFramePr>
        <p:xfrm>
          <a:off x="196484" y="960210"/>
          <a:ext cx="8890196" cy="2753360"/>
        </p:xfrm>
        <a:graphic>
          <a:graphicData uri="http://schemas.openxmlformats.org/drawingml/2006/table">
            <a:tbl>
              <a:tblPr firstRow="1" bandRow="1">
                <a:tableStyleId>{912C8C85-51F0-491E-9774-3900AFEF0FD7}</a:tableStyleId>
              </a:tblPr>
              <a:tblGrid>
                <a:gridCol w="4451086">
                  <a:extLst>
                    <a:ext uri="{9D8B030D-6E8A-4147-A177-3AD203B41FA5}">
                      <a16:colId xmlns:a16="http://schemas.microsoft.com/office/drawing/2014/main" val="303420833"/>
                    </a:ext>
                  </a:extLst>
                </a:gridCol>
                <a:gridCol w="4439110">
                  <a:extLst>
                    <a:ext uri="{9D8B030D-6E8A-4147-A177-3AD203B41FA5}">
                      <a16:colId xmlns:a16="http://schemas.microsoft.com/office/drawing/2014/main" val="415170739"/>
                    </a:ext>
                  </a:extLst>
                </a:gridCol>
              </a:tblGrid>
              <a:tr h="370840">
                <a:tc>
                  <a:txBody>
                    <a:bodyPr/>
                    <a:lstStyle/>
                    <a:p>
                      <a:r>
                        <a:rPr lang="en-US" dirty="0"/>
                        <a:t>advantages </a:t>
                      </a:r>
                    </a:p>
                  </a:txBody>
                  <a:tcPr/>
                </a:tc>
                <a:tc>
                  <a:txBody>
                    <a:bodyPr/>
                    <a:lstStyle/>
                    <a:p>
                      <a:r>
                        <a:rPr lang="en-US" dirty="0"/>
                        <a:t>disadvantages </a:t>
                      </a:r>
                    </a:p>
                  </a:txBody>
                  <a:tcPr/>
                </a:tc>
                <a:extLst>
                  <a:ext uri="{0D108BD9-81ED-4DB2-BD59-A6C34878D82A}">
                    <a16:rowId xmlns:a16="http://schemas.microsoft.com/office/drawing/2014/main" val="4000138242"/>
                  </a:ext>
                </a:extLst>
              </a:tr>
              <a:tr h="370840">
                <a:tc>
                  <a:txBody>
                    <a:bodyPr/>
                    <a:lstStyle/>
                    <a:p>
                      <a:r>
                        <a:rPr lang="en-US" dirty="0"/>
                        <a:t>It’s easy to implement.</a:t>
                      </a:r>
                    </a:p>
                  </a:txBody>
                  <a:tcPr/>
                </a:tc>
                <a:tc>
                  <a:txBody>
                    <a:bodyPr/>
                    <a:lstStyle/>
                    <a:p>
                      <a:r>
                        <a:rPr lang="en-US" i="0" dirty="0"/>
                        <a:t>It may eliminate valid data points that result from extreme events</a:t>
                      </a:r>
                    </a:p>
                  </a:txBody>
                  <a:tcPr/>
                </a:tc>
                <a:extLst>
                  <a:ext uri="{0D108BD9-81ED-4DB2-BD59-A6C34878D82A}">
                    <a16:rowId xmlns:a16="http://schemas.microsoft.com/office/drawing/2014/main" val="1843745357"/>
                  </a:ext>
                </a:extLst>
              </a:tr>
              <a:tr h="370840">
                <a:tc>
                  <a:txBody>
                    <a:bodyPr/>
                    <a:lstStyle/>
                    <a:p>
                      <a:r>
                        <a:rPr lang="en-US" dirty="0"/>
                        <a:t>It helps identify trends.</a:t>
                      </a:r>
                    </a:p>
                  </a:txBody>
                  <a:tcPr/>
                </a:tc>
                <a:tc>
                  <a:txBody>
                    <a:bodyPr/>
                    <a:lstStyle/>
                    <a:p>
                      <a:r>
                        <a:rPr lang="en-US" i="0" dirty="0"/>
                        <a:t>may lead to inaccurate predictions if the test data is only seasonal and not fully representative</a:t>
                      </a:r>
                    </a:p>
                  </a:txBody>
                  <a:tcPr/>
                </a:tc>
                <a:extLst>
                  <a:ext uri="{0D108BD9-81ED-4DB2-BD59-A6C34878D82A}">
                    <a16:rowId xmlns:a16="http://schemas.microsoft.com/office/drawing/2014/main" val="533379859"/>
                  </a:ext>
                </a:extLst>
              </a:tr>
              <a:tr h="370840">
                <a:tc>
                  <a:txBody>
                    <a:bodyPr/>
                    <a:lstStyle/>
                    <a:p>
                      <a:r>
                        <a:rPr lang="en-US" dirty="0"/>
                        <a:t>It eliminates data points that you’ve decided are not of interest.</a:t>
                      </a:r>
                    </a:p>
                  </a:txBody>
                  <a:tcPr/>
                </a:tc>
                <a:tc>
                  <a:txBody>
                    <a:bodyPr/>
                    <a:lstStyle/>
                    <a:p>
                      <a:r>
                        <a:rPr lang="en-US" i="0" dirty="0"/>
                        <a:t>may be vulnerable to significant disruption from outliers within the data</a:t>
                      </a:r>
                    </a:p>
                  </a:txBody>
                  <a:tcPr/>
                </a:tc>
                <a:extLst>
                  <a:ext uri="{0D108BD9-81ED-4DB2-BD59-A6C34878D82A}">
                    <a16:rowId xmlns:a16="http://schemas.microsoft.com/office/drawing/2014/main" val="2874367568"/>
                  </a:ext>
                </a:extLst>
              </a:tr>
              <a:tr h="370840">
                <a:tc>
                  <a:txBody>
                    <a:bodyPr/>
                    <a:lstStyle/>
                    <a:p>
                      <a:r>
                        <a:rPr lang="en-US" dirty="0"/>
                        <a:t>It helps predict the general direction of the next observed data points.</a:t>
                      </a:r>
                    </a:p>
                  </a:txBody>
                  <a:tcPr/>
                </a:tc>
                <a:tc>
                  <a:txBody>
                    <a:bodyPr/>
                    <a:lstStyle/>
                    <a:p>
                      <a:endParaRPr lang="en-US" i="0" dirty="0"/>
                    </a:p>
                  </a:txBody>
                  <a:tcPr/>
                </a:tc>
                <a:extLst>
                  <a:ext uri="{0D108BD9-81ED-4DB2-BD59-A6C34878D82A}">
                    <a16:rowId xmlns:a16="http://schemas.microsoft.com/office/drawing/2014/main" val="1840110519"/>
                  </a:ext>
                </a:extLst>
              </a:tr>
              <a:tr h="370840">
                <a:tc>
                  <a:txBody>
                    <a:bodyPr/>
                    <a:lstStyle/>
                    <a:p>
                      <a:r>
                        <a:rPr lang="en-US" dirty="0"/>
                        <a:t>It generates nice smooth graphs.</a:t>
                      </a:r>
                    </a:p>
                  </a:txBody>
                  <a:tcPr/>
                </a:tc>
                <a:tc>
                  <a:txBody>
                    <a:bodyPr/>
                    <a:lstStyle/>
                    <a:p>
                      <a:endParaRPr lang="en-US" i="0" dirty="0"/>
                    </a:p>
                  </a:txBody>
                  <a:tcPr/>
                </a:tc>
                <a:extLst>
                  <a:ext uri="{0D108BD9-81ED-4DB2-BD59-A6C34878D82A}">
                    <a16:rowId xmlns:a16="http://schemas.microsoft.com/office/drawing/2014/main" val="3548715712"/>
                  </a:ext>
                </a:extLst>
              </a:tr>
            </a:tbl>
          </a:graphicData>
        </a:graphic>
      </p:graphicFrame>
      <p:sp>
        <p:nvSpPr>
          <p:cNvPr id="6" name="Callout: Line with Border and Accent Bar 5">
            <a:extLst>
              <a:ext uri="{FF2B5EF4-FFF2-40B4-BE49-F238E27FC236}">
                <a16:creationId xmlns:a16="http://schemas.microsoft.com/office/drawing/2014/main" id="{2F1CA783-4FBE-4452-B1DC-13499F113631}"/>
              </a:ext>
            </a:extLst>
          </p:cNvPr>
          <p:cNvSpPr/>
          <p:nvPr/>
        </p:nvSpPr>
        <p:spPr>
          <a:xfrm>
            <a:off x="4700469" y="3355319"/>
            <a:ext cx="4307505" cy="1314922"/>
          </a:xfrm>
          <a:prstGeom prst="accentBorderCallout1">
            <a:avLst>
              <a:gd name="adj1" fmla="val 18750"/>
              <a:gd name="adj2" fmla="val -8333"/>
              <a:gd name="adj3" fmla="val 67672"/>
              <a:gd name="adj4" fmla="val -43421"/>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compare smoothed graphs to untouched graphs</a:t>
            </a:r>
          </a:p>
          <a:p>
            <a:pPr marL="171450" indent="-171450">
              <a:buFont typeface="Arial" panose="020B0604020202020204" pitchFamily="34" charset="0"/>
              <a:buChar char="•"/>
            </a:pPr>
            <a:r>
              <a:rPr lang="en-US" sz="1200" dirty="0"/>
              <a:t>Data points removed during data smoothing may not be noise; they could be valid, real data points that are result from rare-but-real events.</a:t>
            </a:r>
          </a:p>
          <a:p>
            <a:pPr marL="171450" indent="-171450">
              <a:buFont typeface="Arial" panose="020B0604020202020204" pitchFamily="34" charset="0"/>
              <a:buChar char="•"/>
            </a:pPr>
            <a:r>
              <a:rPr lang="en-US" sz="1200" dirty="0"/>
              <a:t>Data smoothing can be helpful in moderation, but its overuse can lead to a misrepresentation of data.</a:t>
            </a:r>
          </a:p>
        </p:txBody>
      </p:sp>
      <p:pic>
        <p:nvPicPr>
          <p:cNvPr id="7" name="Picture 6">
            <a:extLst>
              <a:ext uri="{FF2B5EF4-FFF2-40B4-BE49-F238E27FC236}">
                <a16:creationId xmlns:a16="http://schemas.microsoft.com/office/drawing/2014/main" id="{08C2163A-FC4F-4BD0-BE9C-D4CCF462397C}"/>
              </a:ext>
            </a:extLst>
          </p:cNvPr>
          <p:cNvPicPr>
            <a:picLocks noChangeAspect="1"/>
          </p:cNvPicPr>
          <p:nvPr/>
        </p:nvPicPr>
        <p:blipFill>
          <a:blip r:embed="rId2"/>
          <a:stretch>
            <a:fillRect/>
          </a:stretch>
        </p:blipFill>
        <p:spPr>
          <a:xfrm>
            <a:off x="7912205" y="109431"/>
            <a:ext cx="1087470" cy="710184"/>
          </a:xfrm>
          <a:prstGeom prst="rect">
            <a:avLst/>
          </a:prstGeom>
        </p:spPr>
      </p:pic>
    </p:spTree>
    <p:extLst>
      <p:ext uri="{BB962C8B-B14F-4D97-AF65-F5344CB8AC3E}">
        <p14:creationId xmlns:p14="http://schemas.microsoft.com/office/powerpoint/2010/main" val="350405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9E81-A224-4DE8-9188-85FC42B814C9}"/>
              </a:ext>
            </a:extLst>
          </p:cNvPr>
          <p:cNvSpPr>
            <a:spLocks noGrp="1"/>
          </p:cNvSpPr>
          <p:nvPr>
            <p:ph type="title"/>
          </p:nvPr>
        </p:nvSpPr>
        <p:spPr/>
        <p:txBody>
          <a:bodyPr/>
          <a:lstStyle/>
          <a:p>
            <a:r>
              <a:rPr lang="en-US" dirty="0"/>
              <a:t>REMOVING OBSERVATIONS AND VARIABLES</a:t>
            </a:r>
          </a:p>
        </p:txBody>
      </p:sp>
      <p:sp>
        <p:nvSpPr>
          <p:cNvPr id="3" name="Slide Number Placeholder 2">
            <a:extLst>
              <a:ext uri="{FF2B5EF4-FFF2-40B4-BE49-F238E27FC236}">
                <a16:creationId xmlns:a16="http://schemas.microsoft.com/office/drawing/2014/main" id="{8B5DDEB6-E8EF-4AE9-857B-E3B87221253C}"/>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sp>
        <p:nvSpPr>
          <p:cNvPr id="4" name="Date Placeholder 3">
            <a:extLst>
              <a:ext uri="{FF2B5EF4-FFF2-40B4-BE49-F238E27FC236}">
                <a16:creationId xmlns:a16="http://schemas.microsoft.com/office/drawing/2014/main" id="{80BFA186-5EDA-4AC5-A0AD-4F92A1199F13}"/>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5715F678-3543-4834-A029-2F79492C5619}"/>
              </a:ext>
            </a:extLst>
          </p:cNvPr>
          <p:cNvPicPr>
            <a:picLocks noChangeAspect="1"/>
          </p:cNvPicPr>
          <p:nvPr/>
        </p:nvPicPr>
        <p:blipFill>
          <a:blip r:embed="rId2"/>
          <a:stretch>
            <a:fillRect/>
          </a:stretch>
        </p:blipFill>
        <p:spPr>
          <a:xfrm>
            <a:off x="7912205" y="109431"/>
            <a:ext cx="1087470" cy="710184"/>
          </a:xfrm>
          <a:prstGeom prst="rect">
            <a:avLst/>
          </a:prstGeom>
        </p:spPr>
      </p:pic>
      <p:graphicFrame>
        <p:nvGraphicFramePr>
          <p:cNvPr id="6" name="Table 5">
            <a:extLst>
              <a:ext uri="{FF2B5EF4-FFF2-40B4-BE49-F238E27FC236}">
                <a16:creationId xmlns:a16="http://schemas.microsoft.com/office/drawing/2014/main" id="{13A988FB-650B-4121-87D2-CB7337F0499E}"/>
              </a:ext>
            </a:extLst>
          </p:cNvPr>
          <p:cNvGraphicFramePr>
            <a:graphicFrameLocks noGrp="1"/>
          </p:cNvGraphicFramePr>
          <p:nvPr>
            <p:extLst>
              <p:ext uri="{D42A27DB-BD31-4B8C-83A1-F6EECF244321}">
                <p14:modId xmlns:p14="http://schemas.microsoft.com/office/powerpoint/2010/main" val="57262002"/>
              </p:ext>
            </p:extLst>
          </p:nvPr>
        </p:nvGraphicFramePr>
        <p:xfrm>
          <a:off x="166256" y="967767"/>
          <a:ext cx="8890196" cy="3639820"/>
        </p:xfrm>
        <a:graphic>
          <a:graphicData uri="http://schemas.openxmlformats.org/drawingml/2006/table">
            <a:tbl>
              <a:tblPr firstRow="1" bandRow="1">
                <a:tableStyleId>{912C8C85-51F0-491E-9774-3900AFEF0FD7}</a:tableStyleId>
              </a:tblPr>
              <a:tblGrid>
                <a:gridCol w="1821242">
                  <a:extLst>
                    <a:ext uri="{9D8B030D-6E8A-4147-A177-3AD203B41FA5}">
                      <a16:colId xmlns:a16="http://schemas.microsoft.com/office/drawing/2014/main" val="303420833"/>
                    </a:ext>
                  </a:extLst>
                </a:gridCol>
                <a:gridCol w="7068954">
                  <a:extLst>
                    <a:ext uri="{9D8B030D-6E8A-4147-A177-3AD203B41FA5}">
                      <a16:colId xmlns:a16="http://schemas.microsoft.com/office/drawing/2014/main" val="415170739"/>
                    </a:ext>
                  </a:extLst>
                </a:gridCol>
              </a:tblGrid>
              <a:tr h="370840">
                <a:tc>
                  <a:txBody>
                    <a:bodyPr/>
                    <a:lstStyle/>
                    <a:p>
                      <a:r>
                        <a:rPr lang="en-US" dirty="0"/>
                        <a:t>Diligence</a:t>
                      </a:r>
                    </a:p>
                  </a:txBody>
                  <a:tcPr/>
                </a:tc>
                <a:tc>
                  <a:txBody>
                    <a:bodyPr/>
                    <a:lstStyle/>
                    <a:p>
                      <a:r>
                        <a:rPr lang="en-US" dirty="0"/>
                        <a:t>Comments</a:t>
                      </a:r>
                    </a:p>
                  </a:txBody>
                  <a:tcPr/>
                </a:tc>
                <a:extLst>
                  <a:ext uri="{0D108BD9-81ED-4DB2-BD59-A6C34878D82A}">
                    <a16:rowId xmlns:a16="http://schemas.microsoft.com/office/drawing/2014/main" val="4000138242"/>
                  </a:ext>
                </a:extLst>
              </a:tr>
              <a:tr h="370840">
                <a:tc>
                  <a:txBody>
                    <a:bodyPr/>
                    <a:lstStyle/>
                    <a:p>
                      <a:r>
                        <a:rPr lang="en-US" dirty="0">
                          <a:solidFill>
                            <a:srgbClr val="0070C0"/>
                          </a:solidFill>
                        </a:rPr>
                        <a:t>feature selection</a:t>
                      </a:r>
                    </a:p>
                  </a:txBody>
                  <a:tcPr/>
                </a:tc>
                <a:tc>
                  <a:txBody>
                    <a:bodyPr/>
                    <a:lstStyle/>
                    <a:p>
                      <a:pPr marL="285750" indent="-285750">
                        <a:buFont typeface="Arial" panose="020B0604020202020204" pitchFamily="34" charset="0"/>
                        <a:buChar char="•"/>
                      </a:pPr>
                      <a:r>
                        <a:rPr lang="en-US" i="0" dirty="0"/>
                        <a:t>large number of variables can present a number of issues including the problems of </a:t>
                      </a:r>
                      <a:r>
                        <a:rPr lang="en-US" i="0" dirty="0">
                          <a:solidFill>
                            <a:srgbClr val="FF0000"/>
                          </a:solidFill>
                        </a:rPr>
                        <a:t>over fitting</a:t>
                      </a:r>
                    </a:p>
                    <a:p>
                      <a:pPr marL="285750" indent="-285750">
                        <a:buFont typeface="Arial" panose="020B0604020202020204" pitchFamily="34" charset="0"/>
                        <a:buChar char="•"/>
                      </a:pPr>
                      <a:r>
                        <a:rPr lang="en-US" i="0" dirty="0">
                          <a:solidFill>
                            <a:srgbClr val="FF0000"/>
                          </a:solidFill>
                        </a:rPr>
                        <a:t>Domain experts can help</a:t>
                      </a:r>
                    </a:p>
                    <a:p>
                      <a:pPr marL="285750" indent="-285750">
                        <a:buFont typeface="Arial" panose="020B0604020202020204" pitchFamily="34" charset="0"/>
                        <a:buChar char="•"/>
                      </a:pPr>
                      <a:endParaRPr lang="en-US" i="0" dirty="0">
                        <a:solidFill>
                          <a:srgbClr val="FF0000"/>
                        </a:solidFill>
                      </a:endParaRPr>
                    </a:p>
                    <a:p>
                      <a:pPr marL="285750" indent="-285750">
                        <a:buFont typeface="Arial" panose="020B0604020202020204" pitchFamily="34" charset="0"/>
                        <a:buChar char="•"/>
                      </a:pPr>
                      <a:r>
                        <a:rPr lang="en-US" i="0" dirty="0">
                          <a:solidFill>
                            <a:schemeClr val="tx1"/>
                          </a:solidFill>
                        </a:rPr>
                        <a:t>variables that are not relevant to the problem</a:t>
                      </a:r>
                    </a:p>
                    <a:p>
                      <a:pPr marL="285750" indent="-285750">
                        <a:buFont typeface="Arial" panose="020B0604020202020204" pitchFamily="34" charset="0"/>
                        <a:buChar char="•"/>
                      </a:pPr>
                      <a:r>
                        <a:rPr lang="en-US" i="0" dirty="0">
                          <a:solidFill>
                            <a:schemeClr val="tx1"/>
                          </a:solidFill>
                        </a:rPr>
                        <a:t>Variables that contain the same value for almost all observations </a:t>
                      </a:r>
                      <a:r>
                        <a:rPr lang="en-US" i="0" dirty="0">
                          <a:solidFill>
                            <a:schemeClr val="tx1"/>
                          </a:solidFill>
                          <a:highlight>
                            <a:srgbClr val="FFFF00"/>
                          </a:highlight>
                        </a:rPr>
                        <a:t>do not provide much value</a:t>
                      </a:r>
                    </a:p>
                    <a:p>
                      <a:pPr marL="285750" indent="-285750">
                        <a:buFont typeface="Arial" panose="020B0604020202020204" pitchFamily="34" charset="0"/>
                        <a:buChar char="•"/>
                      </a:pPr>
                      <a:r>
                        <a:rPr lang="en-US" i="0" dirty="0">
                          <a:solidFill>
                            <a:schemeClr val="tx1"/>
                          </a:solidFill>
                        </a:rPr>
                        <a:t>examining the relationships between the variables</a:t>
                      </a:r>
                    </a:p>
                    <a:p>
                      <a:pPr marL="628650" lvl="1" indent="-285750">
                        <a:buFont typeface="Arial" panose="020B0604020202020204" pitchFamily="34" charset="0"/>
                        <a:buChar char="•"/>
                      </a:pPr>
                      <a:r>
                        <a:rPr lang="en-US" i="0" dirty="0">
                          <a:solidFill>
                            <a:schemeClr val="tx1"/>
                          </a:solidFill>
                        </a:rPr>
                        <a:t>there should be </a:t>
                      </a:r>
                      <a:r>
                        <a:rPr lang="en-US" i="0" dirty="0">
                          <a:solidFill>
                            <a:schemeClr val="tx1"/>
                          </a:solidFill>
                          <a:highlight>
                            <a:srgbClr val="FFFF00"/>
                          </a:highlight>
                        </a:rPr>
                        <a:t>little relationship </a:t>
                      </a:r>
                      <a:r>
                        <a:rPr lang="en-US" i="0" dirty="0">
                          <a:solidFill>
                            <a:schemeClr val="tx1"/>
                          </a:solidFill>
                        </a:rPr>
                        <a:t>between the variables (predictors)</a:t>
                      </a:r>
                    </a:p>
                    <a:p>
                      <a:pPr marL="628650" lvl="1" indent="-285750">
                        <a:buFont typeface="Arial" panose="020B0604020202020204" pitchFamily="34" charset="0"/>
                        <a:buChar char="•"/>
                      </a:pPr>
                      <a:r>
                        <a:rPr lang="en-US" i="0" dirty="0">
                          <a:solidFill>
                            <a:schemeClr val="tx1"/>
                          </a:solidFill>
                          <a:highlight>
                            <a:srgbClr val="FFFF00"/>
                          </a:highlight>
                        </a:rPr>
                        <a:t>Strong relationships </a:t>
                      </a:r>
                      <a:r>
                        <a:rPr lang="en-US" i="0" dirty="0">
                          <a:solidFill>
                            <a:schemeClr val="tx1"/>
                          </a:solidFill>
                        </a:rPr>
                        <a:t>between the independent variables and the response variables are important</a:t>
                      </a:r>
                    </a:p>
                    <a:p>
                      <a:pPr marL="628650" lvl="1" indent="-285750">
                        <a:buFont typeface="Arial" panose="020B0604020202020204" pitchFamily="34" charset="0"/>
                        <a:buChar char="•"/>
                      </a:pPr>
                      <a:r>
                        <a:rPr lang="en-US" i="0" dirty="0">
                          <a:solidFill>
                            <a:schemeClr val="tx1"/>
                          </a:solidFill>
                        </a:rPr>
                        <a:t>Use </a:t>
                      </a:r>
                      <a:r>
                        <a:rPr lang="en-US" i="0" dirty="0">
                          <a:solidFill>
                            <a:srgbClr val="0070C0"/>
                          </a:solidFill>
                        </a:rPr>
                        <a:t>Bivariate data visualizations</a:t>
                      </a:r>
                      <a:r>
                        <a:rPr lang="en-US" i="0" dirty="0">
                          <a:solidFill>
                            <a:schemeClr val="tx1"/>
                          </a:solidFill>
                        </a:rPr>
                        <a:t>, such as </a:t>
                      </a:r>
                      <a:r>
                        <a:rPr lang="en-US" i="0" dirty="0">
                          <a:solidFill>
                            <a:schemeClr val="tx1"/>
                          </a:solidFill>
                          <a:highlight>
                            <a:srgbClr val="FFFF00"/>
                          </a:highlight>
                        </a:rPr>
                        <a:t>scatterplot</a:t>
                      </a:r>
                      <a:r>
                        <a:rPr lang="en-US" i="0" dirty="0">
                          <a:solidFill>
                            <a:schemeClr val="tx1"/>
                          </a:solidFill>
                        </a:rPr>
                        <a:t> matrices</a:t>
                      </a:r>
                    </a:p>
                    <a:p>
                      <a:pPr marL="628650" lvl="1" indent="-285750">
                        <a:buFont typeface="Arial" panose="020B0604020202020204" pitchFamily="34" charset="0"/>
                        <a:buChar char="•"/>
                      </a:pPr>
                      <a:r>
                        <a:rPr lang="en-US" i="0" dirty="0">
                          <a:solidFill>
                            <a:schemeClr val="tx1"/>
                          </a:solidFill>
                        </a:rPr>
                        <a:t>Calculating a </a:t>
                      </a:r>
                      <a:r>
                        <a:rPr lang="en-US" i="0" dirty="0">
                          <a:solidFill>
                            <a:srgbClr val="0070C0"/>
                          </a:solidFill>
                        </a:rPr>
                        <a:t>correlation coefficient </a:t>
                      </a:r>
                      <a:r>
                        <a:rPr lang="en-US" i="0" dirty="0">
                          <a:solidFill>
                            <a:schemeClr val="tx1"/>
                          </a:solidFill>
                        </a:rPr>
                        <a:t>for each pair of continuous variables</a:t>
                      </a:r>
                      <a:endParaRPr lang="en-US" i="0" dirty="0">
                        <a:solidFill>
                          <a:schemeClr val="tx1"/>
                        </a:solidFill>
                        <a:highlight>
                          <a:srgbClr val="FFFF00"/>
                        </a:highlight>
                      </a:endParaRPr>
                    </a:p>
                  </a:txBody>
                  <a:tcPr/>
                </a:tc>
                <a:extLst>
                  <a:ext uri="{0D108BD9-81ED-4DB2-BD59-A6C34878D82A}">
                    <a16:rowId xmlns:a16="http://schemas.microsoft.com/office/drawing/2014/main" val="1843745357"/>
                  </a:ext>
                </a:extLst>
              </a:tr>
              <a:tr h="370840">
                <a:tc>
                  <a:txBody>
                    <a:bodyPr/>
                    <a:lstStyle/>
                    <a:p>
                      <a:r>
                        <a:rPr lang="en-US" dirty="0">
                          <a:solidFill>
                            <a:srgbClr val="0070C0"/>
                          </a:solidFill>
                        </a:rPr>
                        <a:t>feature extraction</a:t>
                      </a:r>
                    </a:p>
                    <a:p>
                      <a:endParaRPr lang="en-US" dirty="0"/>
                    </a:p>
                  </a:txBody>
                  <a:tcPr/>
                </a:tc>
                <a:tc>
                  <a:txBody>
                    <a:bodyPr/>
                    <a:lstStyle/>
                    <a:p>
                      <a:pPr marL="285750" indent="-285750">
                        <a:buFont typeface="Arial" panose="020B0604020202020204" pitchFamily="34" charset="0"/>
                        <a:buChar char="•"/>
                      </a:pPr>
                      <a:r>
                        <a:rPr lang="en-US" dirty="0"/>
                        <a:t>Techniques, such as </a:t>
                      </a:r>
                      <a:r>
                        <a:rPr lang="en-US" dirty="0">
                          <a:solidFill>
                            <a:srgbClr val="0070C0"/>
                          </a:solidFill>
                        </a:rPr>
                        <a:t>principal component analysis</a:t>
                      </a:r>
                      <a:r>
                        <a:rPr lang="en-US" dirty="0"/>
                        <a:t>, can be used to reduce the number of continuous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LDA/SVD</a:t>
                      </a:r>
                    </a:p>
                  </a:txBody>
                  <a:tcPr/>
                </a:tc>
                <a:extLst>
                  <a:ext uri="{0D108BD9-81ED-4DB2-BD59-A6C34878D82A}">
                    <a16:rowId xmlns:a16="http://schemas.microsoft.com/office/drawing/2014/main" val="2503882832"/>
                  </a:ext>
                </a:extLst>
              </a:tr>
            </a:tbl>
          </a:graphicData>
        </a:graphic>
      </p:graphicFrame>
    </p:spTree>
    <p:extLst>
      <p:ext uri="{BB962C8B-B14F-4D97-AF65-F5344CB8AC3E}">
        <p14:creationId xmlns:p14="http://schemas.microsoft.com/office/powerpoint/2010/main" val="4264873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03E6-D509-442E-8791-33A8C946E91E}"/>
              </a:ext>
            </a:extLst>
          </p:cNvPr>
          <p:cNvSpPr>
            <a:spLocks noGrp="1"/>
          </p:cNvSpPr>
          <p:nvPr>
            <p:ph type="title"/>
          </p:nvPr>
        </p:nvSpPr>
        <p:spPr/>
        <p:txBody>
          <a:bodyPr/>
          <a:lstStyle/>
          <a:p>
            <a:r>
              <a:rPr lang="en-US" dirty="0"/>
              <a:t>Transformation</a:t>
            </a:r>
          </a:p>
        </p:txBody>
      </p:sp>
      <p:sp>
        <p:nvSpPr>
          <p:cNvPr id="3" name="Slide Number Placeholder 2">
            <a:extLst>
              <a:ext uri="{FF2B5EF4-FFF2-40B4-BE49-F238E27FC236}">
                <a16:creationId xmlns:a16="http://schemas.microsoft.com/office/drawing/2014/main" id="{CC897A60-B035-4E20-A0B6-8252C015D675}"/>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sp>
        <p:nvSpPr>
          <p:cNvPr id="4" name="Date Placeholder 3">
            <a:extLst>
              <a:ext uri="{FF2B5EF4-FFF2-40B4-BE49-F238E27FC236}">
                <a16:creationId xmlns:a16="http://schemas.microsoft.com/office/drawing/2014/main" id="{39F46869-0B2C-4494-8AFA-55B20113C814}"/>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pic>
        <p:nvPicPr>
          <p:cNvPr id="5" name="Picture 4">
            <a:extLst>
              <a:ext uri="{FF2B5EF4-FFF2-40B4-BE49-F238E27FC236}">
                <a16:creationId xmlns:a16="http://schemas.microsoft.com/office/drawing/2014/main" id="{A4CA463C-E05E-4186-AA50-2AC45F7284A0}"/>
              </a:ext>
            </a:extLst>
          </p:cNvPr>
          <p:cNvPicPr>
            <a:picLocks noChangeAspect="1"/>
          </p:cNvPicPr>
          <p:nvPr/>
        </p:nvPicPr>
        <p:blipFill>
          <a:blip r:embed="rId2"/>
          <a:stretch>
            <a:fillRect/>
          </a:stretch>
        </p:blipFill>
        <p:spPr>
          <a:xfrm>
            <a:off x="7912205" y="109431"/>
            <a:ext cx="1087470" cy="710184"/>
          </a:xfrm>
          <a:prstGeom prst="rect">
            <a:avLst/>
          </a:prstGeom>
        </p:spPr>
      </p:pic>
      <p:sp>
        <p:nvSpPr>
          <p:cNvPr id="6" name="Rectangle 5">
            <a:extLst>
              <a:ext uri="{FF2B5EF4-FFF2-40B4-BE49-F238E27FC236}">
                <a16:creationId xmlns:a16="http://schemas.microsoft.com/office/drawing/2014/main" id="{44C5A050-5677-4BA0-9DBB-A3402F8E6229}"/>
              </a:ext>
            </a:extLst>
          </p:cNvPr>
          <p:cNvSpPr/>
          <p:nvPr/>
        </p:nvSpPr>
        <p:spPr>
          <a:xfrm>
            <a:off x="124097" y="938115"/>
            <a:ext cx="8647612" cy="2554545"/>
          </a:xfrm>
          <a:prstGeom prst="rect">
            <a:avLst/>
          </a:prstGeom>
        </p:spPr>
        <p:txBody>
          <a:bodyPr wrap="square">
            <a:spAutoFit/>
          </a:bodyPr>
          <a:lstStyle/>
          <a:p>
            <a:r>
              <a:rPr lang="en-US" sz="1600" b="1" dirty="0"/>
              <a:t>CONVERTING TEXT TO NUMBERS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use variables that have been assigned as nominal or ordinal and described using text values within certain numerical analysis methods, it is necessary to convert the variable’s values into numbers.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a variable with values “low,” “medium” and “high” may have </a:t>
            </a:r>
          </a:p>
          <a:p>
            <a:pPr marL="742950" lvl="1" indent="-285750">
              <a:buFont typeface="Arial" panose="020B0604020202020204" pitchFamily="34" charset="0"/>
              <a:buChar char="•"/>
            </a:pPr>
            <a:r>
              <a:rPr lang="en-US" sz="1600" dirty="0"/>
              <a:t>“low” replaced by 0</a:t>
            </a:r>
          </a:p>
          <a:p>
            <a:pPr marL="742950" lvl="1" indent="-285750">
              <a:buFont typeface="Arial" panose="020B0604020202020204" pitchFamily="34" charset="0"/>
              <a:buChar char="•"/>
            </a:pPr>
            <a:r>
              <a:rPr lang="en-US" sz="1600" dirty="0"/>
              <a:t>“medium” replaced by 1</a:t>
            </a:r>
          </a:p>
          <a:p>
            <a:pPr marL="742950" lvl="1" indent="-285750">
              <a:buFont typeface="Arial" panose="020B0604020202020204" pitchFamily="34" charset="0"/>
              <a:buChar char="•"/>
            </a:pPr>
            <a:r>
              <a:rPr lang="en-US" sz="1600" dirty="0"/>
              <a:t> “high” replaced by 2</a:t>
            </a:r>
          </a:p>
        </p:txBody>
      </p:sp>
    </p:spTree>
    <p:extLst>
      <p:ext uri="{BB962C8B-B14F-4D97-AF65-F5344CB8AC3E}">
        <p14:creationId xmlns:p14="http://schemas.microsoft.com/office/powerpoint/2010/main" val="3458883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CD31-D9D1-4D59-BDCB-BA6279223147}"/>
              </a:ext>
            </a:extLst>
          </p:cNvPr>
          <p:cNvSpPr>
            <a:spLocks noGrp="1"/>
          </p:cNvSpPr>
          <p:nvPr>
            <p:ph type="title"/>
          </p:nvPr>
        </p:nvSpPr>
        <p:spPr/>
        <p:txBody>
          <a:bodyPr/>
          <a:lstStyle/>
          <a:p>
            <a:r>
              <a:rPr lang="en-US" dirty="0"/>
              <a:t>GENERATING GROUPS - clustering</a:t>
            </a:r>
          </a:p>
        </p:txBody>
      </p:sp>
      <p:sp>
        <p:nvSpPr>
          <p:cNvPr id="3" name="Slide Number Placeholder 2">
            <a:extLst>
              <a:ext uri="{FF2B5EF4-FFF2-40B4-BE49-F238E27FC236}">
                <a16:creationId xmlns:a16="http://schemas.microsoft.com/office/drawing/2014/main" id="{850EDA32-2072-424A-8850-8784710B754B}"/>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sp>
        <p:nvSpPr>
          <p:cNvPr id="4" name="Date Placeholder 3">
            <a:extLst>
              <a:ext uri="{FF2B5EF4-FFF2-40B4-BE49-F238E27FC236}">
                <a16:creationId xmlns:a16="http://schemas.microsoft.com/office/drawing/2014/main" id="{0F592AE8-CDB2-49E4-ACE4-46346E68BABF}"/>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61C20828-ACD7-4B41-BD40-95857604B620}"/>
              </a:ext>
            </a:extLst>
          </p:cNvPr>
          <p:cNvSpPr/>
          <p:nvPr/>
        </p:nvSpPr>
        <p:spPr>
          <a:xfrm>
            <a:off x="117564" y="891540"/>
            <a:ext cx="8778241" cy="2308324"/>
          </a:xfrm>
          <a:prstGeom prst="rect">
            <a:avLst/>
          </a:prstGeom>
        </p:spPr>
        <p:txBody>
          <a:bodyPr wrap="square">
            <a:spAutoFit/>
          </a:bodyPr>
          <a:lstStyle/>
          <a:p>
            <a:pPr marL="285750" indent="-285750">
              <a:buFont typeface="Arial" panose="020B0604020202020204" pitchFamily="34" charset="0"/>
              <a:buChar char="•"/>
            </a:pPr>
            <a:r>
              <a:rPr lang="en-US" sz="1600" dirty="0"/>
              <a:t>Generally, larger data sets take </a:t>
            </a:r>
            <a:r>
              <a:rPr lang="en-US" sz="1600" dirty="0">
                <a:highlight>
                  <a:srgbClr val="FFFF00"/>
                </a:highlight>
              </a:rPr>
              <a:t>more computational </a:t>
            </a:r>
            <a:r>
              <a:rPr lang="en-US" sz="1600" dirty="0"/>
              <a:t>time to analyze and creating </a:t>
            </a:r>
            <a:r>
              <a:rPr lang="en-US" sz="1600" dirty="0">
                <a:solidFill>
                  <a:srgbClr val="0070C0"/>
                </a:solidFill>
              </a:rPr>
              <a:t>subsets</a:t>
            </a:r>
            <a:r>
              <a:rPr lang="en-US" sz="1600" dirty="0"/>
              <a:t> from the data can </a:t>
            </a:r>
            <a:r>
              <a:rPr lang="en-US" sz="1600" dirty="0">
                <a:highlight>
                  <a:srgbClr val="FFFF00"/>
                </a:highlight>
              </a:rPr>
              <a:t>speed up </a:t>
            </a:r>
            <a:r>
              <a:rPr lang="en-US" sz="1600" dirty="0"/>
              <a:t>the analysis.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Another reason for creating subsets is when a data set that has </a:t>
            </a:r>
            <a:r>
              <a:rPr lang="en-US" sz="1600" dirty="0">
                <a:highlight>
                  <a:srgbClr val="FFFF00"/>
                </a:highlight>
              </a:rPr>
              <a:t>been built up over time </a:t>
            </a:r>
            <a:r>
              <a:rPr lang="en-US" sz="1600" dirty="0"/>
              <a:t>for operational purposes, but is now to be used to answer an alternative business research question.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One approach -  </a:t>
            </a:r>
            <a:r>
              <a:rPr lang="en-US" sz="1600" dirty="0">
                <a:highlight>
                  <a:srgbClr val="FFFF00"/>
                </a:highlight>
              </a:rPr>
              <a:t>random subset </a:t>
            </a:r>
            <a:r>
              <a:rPr lang="en-US" sz="1600" dirty="0"/>
              <a:t>which is effective where the data set closely matches the target population.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84524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07D7-1551-4465-8143-E84A719BD567}"/>
              </a:ext>
            </a:extLst>
          </p:cNvPr>
          <p:cNvSpPr>
            <a:spLocks noGrp="1"/>
          </p:cNvSpPr>
          <p:nvPr>
            <p:ph type="title"/>
          </p:nvPr>
        </p:nvSpPr>
        <p:spPr>
          <a:xfrm>
            <a:off x="-1" y="-24638"/>
            <a:ext cx="9144000" cy="891540"/>
          </a:xfrm>
        </p:spPr>
        <p:txBody>
          <a:bodyPr/>
          <a:lstStyle/>
          <a:p>
            <a:r>
              <a:rPr lang="en-US" dirty="0"/>
              <a:t>PREPARING UNSTRUCTURED DATA</a:t>
            </a:r>
          </a:p>
        </p:txBody>
      </p:sp>
      <p:sp>
        <p:nvSpPr>
          <p:cNvPr id="3" name="Slide Number Placeholder 2">
            <a:extLst>
              <a:ext uri="{FF2B5EF4-FFF2-40B4-BE49-F238E27FC236}">
                <a16:creationId xmlns:a16="http://schemas.microsoft.com/office/drawing/2014/main" id="{E77FF246-95FC-44A6-8E10-8C57A906DA92}"/>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sp>
        <p:nvSpPr>
          <p:cNvPr id="4" name="Date Placeholder 3">
            <a:extLst>
              <a:ext uri="{FF2B5EF4-FFF2-40B4-BE49-F238E27FC236}">
                <a16:creationId xmlns:a16="http://schemas.microsoft.com/office/drawing/2014/main" id="{78B8DF8B-C17F-43DA-81E6-FB8E56F9D347}"/>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sp>
        <p:nvSpPr>
          <p:cNvPr id="5" name="Rectangle 4">
            <a:extLst>
              <a:ext uri="{FF2B5EF4-FFF2-40B4-BE49-F238E27FC236}">
                <a16:creationId xmlns:a16="http://schemas.microsoft.com/office/drawing/2014/main" id="{92798E27-3C45-4442-81C8-1C3A3803D1AF}"/>
              </a:ext>
            </a:extLst>
          </p:cNvPr>
          <p:cNvSpPr/>
          <p:nvPr/>
        </p:nvSpPr>
        <p:spPr>
          <a:xfrm>
            <a:off x="101236" y="866902"/>
            <a:ext cx="8941526" cy="2308324"/>
          </a:xfrm>
          <a:prstGeom prst="rect">
            <a:avLst/>
          </a:prstGeom>
        </p:spPr>
        <p:txBody>
          <a:bodyPr wrap="square">
            <a:spAutoFit/>
          </a:bodyPr>
          <a:lstStyle/>
          <a:p>
            <a:pPr marL="285750" indent="-285750">
              <a:buFont typeface="Arial" panose="020B0604020202020204" pitchFamily="34" charset="0"/>
              <a:buChar char="•"/>
            </a:pPr>
            <a:r>
              <a:rPr lang="en-US" sz="1600" dirty="0"/>
              <a:t>In many disciplines, the focus of a data analysis or data mining project is </a:t>
            </a:r>
            <a:r>
              <a:rPr lang="en-US" sz="1600" dirty="0">
                <a:highlight>
                  <a:srgbClr val="FFFF00"/>
                </a:highlight>
              </a:rPr>
              <a:t>not a simple data table </a:t>
            </a:r>
            <a:r>
              <a:rPr lang="en-US" sz="1600" dirty="0"/>
              <a:t>of observations and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in the </a:t>
            </a:r>
            <a:r>
              <a:rPr lang="en-US" sz="1600" dirty="0">
                <a:solidFill>
                  <a:srgbClr val="0070C0"/>
                </a:solidFill>
              </a:rPr>
              <a:t>life sciences</a:t>
            </a:r>
            <a:r>
              <a:rPr lang="en-US" sz="1600" dirty="0"/>
              <a:t>, the focus of the analysis is genes, proteins, biological pathways, and chemical structures.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other disciplines, the focus of the analysis could be documents, web logs, device readouts, audio or video information, and so on.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22119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9EDC-FDE1-4BBB-A166-F11F53677102}"/>
              </a:ext>
            </a:extLst>
          </p:cNvPr>
          <p:cNvSpPr>
            <a:spLocks noGrp="1"/>
          </p:cNvSpPr>
          <p:nvPr>
            <p:ph type="title"/>
          </p:nvPr>
        </p:nvSpPr>
        <p:spPr/>
        <p:txBody>
          <a:bodyPr/>
          <a:lstStyle/>
          <a:p>
            <a:r>
              <a:rPr lang="en-US" dirty="0"/>
              <a:t>TYPES OF features</a:t>
            </a:r>
          </a:p>
        </p:txBody>
      </p:sp>
      <p:sp>
        <p:nvSpPr>
          <p:cNvPr id="3" name="Slide Number Placeholder 2">
            <a:extLst>
              <a:ext uri="{FF2B5EF4-FFF2-40B4-BE49-F238E27FC236}">
                <a16:creationId xmlns:a16="http://schemas.microsoft.com/office/drawing/2014/main" id="{BFDE8C40-547A-437E-BDCF-3E5A1B66FC15}"/>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
        <p:nvSpPr>
          <p:cNvPr id="4" name="Date Placeholder 3">
            <a:extLst>
              <a:ext uri="{FF2B5EF4-FFF2-40B4-BE49-F238E27FC236}">
                <a16:creationId xmlns:a16="http://schemas.microsoft.com/office/drawing/2014/main" id="{5769D828-2190-478D-B72B-2835373E3C85}"/>
              </a:ext>
            </a:extLst>
          </p:cNvPr>
          <p:cNvSpPr>
            <a:spLocks noGrp="1"/>
          </p:cNvSpPr>
          <p:nvPr>
            <p:ph type="dt" sz="half" idx="2"/>
          </p:nvPr>
        </p:nvSpPr>
        <p:spPr/>
        <p:txBody>
          <a:bodyPr/>
          <a:lstStyle/>
          <a:p>
            <a:pPr algn="l"/>
            <a:fld id="{B7D6B663-8DAB-4EA1-B019-BBACB021B42A}" type="datetime1">
              <a:rPr lang="en-US" smtClean="0"/>
              <a:pPr algn="l"/>
              <a:t>3/16/19</a:t>
            </a:fld>
            <a:r>
              <a:rPr lang="en-US"/>
              <a:t> – </a:t>
            </a:r>
            <a:r>
              <a:rPr lang="en-US">
                <a:solidFill>
                  <a:srgbClr val="FF0000">
                    <a:alpha val="70000"/>
                  </a:srgbClr>
                </a:solidFill>
              </a:rPr>
              <a:t>content to be used for explanation/reference educational purposes,</a:t>
            </a:r>
            <a:endParaRPr lang="en-US" dirty="0">
              <a:solidFill>
                <a:srgbClr val="FF0000">
                  <a:alpha val="70000"/>
                </a:srgbClr>
              </a:solidFill>
            </a:endParaRPr>
          </a:p>
        </p:txBody>
      </p:sp>
      <p:graphicFrame>
        <p:nvGraphicFramePr>
          <p:cNvPr id="5" name="Table 4">
            <a:extLst>
              <a:ext uri="{FF2B5EF4-FFF2-40B4-BE49-F238E27FC236}">
                <a16:creationId xmlns:a16="http://schemas.microsoft.com/office/drawing/2014/main" id="{B0C90CC9-5BAB-4322-8EFE-C7B35D163391}"/>
              </a:ext>
            </a:extLst>
          </p:cNvPr>
          <p:cNvGraphicFramePr>
            <a:graphicFrameLocks noGrp="1"/>
          </p:cNvGraphicFramePr>
          <p:nvPr>
            <p:extLst>
              <p:ext uri="{D42A27DB-BD31-4B8C-83A1-F6EECF244321}">
                <p14:modId xmlns:p14="http://schemas.microsoft.com/office/powerpoint/2010/main" val="782733394"/>
              </p:ext>
            </p:extLst>
          </p:nvPr>
        </p:nvGraphicFramePr>
        <p:xfrm>
          <a:off x="211182" y="981718"/>
          <a:ext cx="8853618" cy="3771900"/>
        </p:xfrm>
        <a:graphic>
          <a:graphicData uri="http://schemas.openxmlformats.org/drawingml/2006/table">
            <a:tbl>
              <a:tblPr firstRow="1" bandRow="1">
                <a:tableStyleId>{912C8C85-51F0-491E-9774-3900AFEF0FD7}</a:tableStyleId>
              </a:tblPr>
              <a:tblGrid>
                <a:gridCol w="1822998">
                  <a:extLst>
                    <a:ext uri="{9D8B030D-6E8A-4147-A177-3AD203B41FA5}">
                      <a16:colId xmlns:a16="http://schemas.microsoft.com/office/drawing/2014/main" val="2989559252"/>
                    </a:ext>
                  </a:extLst>
                </a:gridCol>
                <a:gridCol w="7030620">
                  <a:extLst>
                    <a:ext uri="{9D8B030D-6E8A-4147-A177-3AD203B41FA5}">
                      <a16:colId xmlns:a16="http://schemas.microsoft.com/office/drawing/2014/main" val="1276787483"/>
                    </a:ext>
                  </a:extLst>
                </a:gridCol>
              </a:tblGrid>
              <a:tr h="195784">
                <a:tc>
                  <a:txBody>
                    <a:bodyPr/>
                    <a:lstStyle/>
                    <a:p>
                      <a:r>
                        <a:rPr lang="en-US" dirty="0"/>
                        <a:t>Type of variable</a:t>
                      </a:r>
                    </a:p>
                  </a:txBody>
                  <a:tcPr/>
                </a:tc>
                <a:tc>
                  <a:txBody>
                    <a:bodyPr/>
                    <a:lstStyle/>
                    <a:p>
                      <a:r>
                        <a:rPr lang="en-US" dirty="0"/>
                        <a:t>What is it?</a:t>
                      </a:r>
                    </a:p>
                  </a:txBody>
                  <a:tcPr/>
                </a:tc>
                <a:extLst>
                  <a:ext uri="{0D108BD9-81ED-4DB2-BD59-A6C34878D82A}">
                    <a16:rowId xmlns:a16="http://schemas.microsoft.com/office/drawing/2014/main" val="3059160198"/>
                  </a:ext>
                </a:extLst>
              </a:tr>
              <a:tr h="180724">
                <a:tc>
                  <a:txBody>
                    <a:bodyPr/>
                    <a:lstStyle/>
                    <a:p>
                      <a:r>
                        <a:rPr lang="en-US" sz="1200" dirty="0">
                          <a:highlight>
                            <a:srgbClr val="FFFF00"/>
                          </a:highlight>
                        </a:rPr>
                        <a:t>discrete</a:t>
                      </a:r>
                      <a:r>
                        <a:rPr lang="en-US" sz="1200" dirty="0"/>
                        <a:t> variable</a:t>
                      </a:r>
                    </a:p>
                  </a:txBody>
                  <a:tcPr/>
                </a:tc>
                <a:tc>
                  <a:txBody>
                    <a:bodyPr/>
                    <a:lstStyle/>
                    <a:p>
                      <a:pPr marL="171450" indent="-171450">
                        <a:buFont typeface="Arial" panose="020B0604020202020204" pitchFamily="34" charset="0"/>
                        <a:buChar char="•"/>
                      </a:pPr>
                      <a:r>
                        <a:rPr lang="en-US" sz="1200" dirty="0"/>
                        <a:t>variable contain a fixed number of distinct values. </a:t>
                      </a:r>
                    </a:p>
                    <a:p>
                      <a:pPr marL="171450" indent="-171450">
                        <a:buFont typeface="Arial" panose="020B0604020202020204" pitchFamily="34" charset="0"/>
                        <a:buChar char="•"/>
                      </a:pPr>
                      <a:r>
                        <a:rPr lang="en-US" sz="1200" dirty="0"/>
                        <a:t>Represented in terms of integers</a:t>
                      </a:r>
                    </a:p>
                    <a:p>
                      <a:r>
                        <a:rPr lang="en-US" sz="1200" b="0" i="0" kern="1200" dirty="0">
                          <a:solidFill>
                            <a:schemeClr val="tx1"/>
                          </a:solidFill>
                          <a:effectLst/>
                          <a:latin typeface="+mn-lt"/>
                          <a:ea typeface="+mn-ea"/>
                          <a:cs typeface="+mn-cs"/>
                        </a:rPr>
                        <a:t>E.g. (number of kids, cars, pets, PIN Code, click counts, word counts in documents)</a:t>
                      </a:r>
                    </a:p>
                  </a:txBody>
                  <a:tcPr/>
                </a:tc>
                <a:extLst>
                  <a:ext uri="{0D108BD9-81ED-4DB2-BD59-A6C34878D82A}">
                    <a16:rowId xmlns:a16="http://schemas.microsoft.com/office/drawing/2014/main" val="2366473888"/>
                  </a:ext>
                </a:extLst>
              </a:tr>
              <a:tr h="301206">
                <a:tc>
                  <a:txBody>
                    <a:bodyPr/>
                    <a:lstStyle/>
                    <a:p>
                      <a:r>
                        <a:rPr lang="en-US" sz="1200" dirty="0">
                          <a:highlight>
                            <a:srgbClr val="FFFF00"/>
                          </a:highlight>
                        </a:rPr>
                        <a:t>continuous</a:t>
                      </a:r>
                      <a:r>
                        <a:rPr lang="en-US" sz="1200" dirty="0"/>
                        <a:t> variable</a:t>
                      </a:r>
                    </a:p>
                  </a:txBody>
                  <a:tcPr/>
                </a:tc>
                <a:tc>
                  <a:txBody>
                    <a:bodyPr/>
                    <a:lstStyle/>
                    <a:p>
                      <a:pPr marL="285750" indent="-285750">
                        <a:buFont typeface="Arial" panose="020B0604020202020204" pitchFamily="34" charset="0"/>
                        <a:buChar char="•"/>
                      </a:pPr>
                      <a:r>
                        <a:rPr lang="en-US" sz="1200" dirty="0"/>
                        <a:t>is a numeric variable </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synonymous for Quantitative</a:t>
                      </a:r>
                    </a:p>
                    <a:p>
                      <a:pPr marL="285750" indent="-285750">
                        <a:buFont typeface="Arial" panose="020B0604020202020204" pitchFamily="34" charset="0"/>
                        <a:buChar char="•"/>
                      </a:pPr>
                      <a:r>
                        <a:rPr lang="en-US" sz="1200" dirty="0"/>
                        <a:t>Real /floating numbers</a:t>
                      </a:r>
                    </a:p>
                    <a:p>
                      <a:pPr marL="0" indent="0">
                        <a:buFont typeface="Arial" panose="020B0604020202020204" pitchFamily="34" charset="0"/>
                        <a:buNone/>
                      </a:pPr>
                      <a:r>
                        <a:rPr lang="en-US" sz="1200" dirty="0"/>
                        <a:t>E.g. (height, age, temperature, oxygen level, etc..)</a:t>
                      </a:r>
                    </a:p>
                  </a:txBody>
                  <a:tcPr/>
                </a:tc>
                <a:extLst>
                  <a:ext uri="{0D108BD9-81ED-4DB2-BD59-A6C34878D82A}">
                    <a16:rowId xmlns:a16="http://schemas.microsoft.com/office/drawing/2014/main" val="174724213"/>
                  </a:ext>
                </a:extLst>
              </a:tr>
              <a:tr h="180724">
                <a:tc>
                  <a:txBody>
                    <a:bodyPr/>
                    <a:lstStyle/>
                    <a:p>
                      <a:r>
                        <a:rPr lang="en-US" sz="1200" dirty="0"/>
                        <a:t>ordinal variable</a:t>
                      </a:r>
                    </a:p>
                  </a:txBody>
                  <a:tcPr/>
                </a:tc>
                <a:tc>
                  <a:txBody>
                    <a:bodyPr/>
                    <a:lstStyle/>
                    <a:p>
                      <a:r>
                        <a:rPr lang="en-US" sz="1200" dirty="0"/>
                        <a:t>Is a categorical variable that </a:t>
                      </a:r>
                      <a:r>
                        <a:rPr lang="en-US" sz="1200" dirty="0">
                          <a:highlight>
                            <a:srgbClr val="FFFF00"/>
                          </a:highlight>
                        </a:rPr>
                        <a:t>can be ranked </a:t>
                      </a:r>
                      <a:r>
                        <a:rPr lang="en-US" sz="1200" dirty="0"/>
                        <a:t>(grades, T-shirt size, levels of satisfaction)</a:t>
                      </a:r>
                    </a:p>
                  </a:txBody>
                  <a:tcPr/>
                </a:tc>
                <a:extLst>
                  <a:ext uri="{0D108BD9-81ED-4DB2-BD59-A6C34878D82A}">
                    <a16:rowId xmlns:a16="http://schemas.microsoft.com/office/drawing/2014/main" val="1906197499"/>
                  </a:ext>
                </a:extLst>
              </a:tr>
              <a:tr h="301206">
                <a:tc>
                  <a:txBody>
                    <a:bodyPr/>
                    <a:lstStyle/>
                    <a:p>
                      <a:r>
                        <a:rPr lang="en-US" sz="1200" dirty="0"/>
                        <a:t>nominal variable</a:t>
                      </a:r>
                    </a:p>
                  </a:txBody>
                  <a:tcPr/>
                </a:tc>
                <a:tc>
                  <a:txBody>
                    <a:bodyPr/>
                    <a:lstStyle/>
                    <a:p>
                      <a:pPr marL="285750" indent="-285750">
                        <a:buFont typeface="Arial" panose="020B0604020202020204" pitchFamily="34" charset="0"/>
                        <a:buChar char="•"/>
                      </a:pPr>
                      <a:r>
                        <a:rPr lang="en-US" sz="1200" dirty="0"/>
                        <a:t>Is a categorical variable that </a:t>
                      </a:r>
                      <a:r>
                        <a:rPr lang="en-US" sz="1200" dirty="0">
                          <a:highlight>
                            <a:srgbClr val="FFFF00"/>
                          </a:highlight>
                        </a:rPr>
                        <a:t>can't be ranked </a:t>
                      </a:r>
                      <a:r>
                        <a:rPr lang="en-US" sz="1200" dirty="0"/>
                        <a:t>(race, religion, sex, Industry)</a:t>
                      </a:r>
                    </a:p>
                    <a:p>
                      <a:pPr marL="285750" indent="-285750">
                        <a:buFont typeface="Arial" panose="020B0604020202020204" pitchFamily="34" charset="0"/>
                        <a:buChar char="•"/>
                      </a:pPr>
                      <a:r>
                        <a:rPr lang="en-US" sz="1200" dirty="0"/>
                        <a:t>Nominal is synonymous for Categorical and Qualitative </a:t>
                      </a:r>
                    </a:p>
                  </a:txBody>
                  <a:tcPr/>
                </a:tc>
                <a:extLst>
                  <a:ext uri="{0D108BD9-81ED-4DB2-BD59-A6C34878D82A}">
                    <a16:rowId xmlns:a16="http://schemas.microsoft.com/office/drawing/2014/main" val="612884346"/>
                  </a:ext>
                </a:extLst>
              </a:tr>
              <a:tr h="421689">
                <a:tc>
                  <a:txBody>
                    <a:bodyPr/>
                    <a:lstStyle/>
                    <a:p>
                      <a:r>
                        <a:rPr lang="en-US" sz="1200" dirty="0">
                          <a:highlight>
                            <a:srgbClr val="FFFF00"/>
                          </a:highlight>
                        </a:rPr>
                        <a:t>Dichotomous/ binary</a:t>
                      </a:r>
                    </a:p>
                  </a:txBody>
                  <a:tcPr/>
                </a:tc>
                <a:tc>
                  <a:txBody>
                    <a:bodyPr/>
                    <a:lstStyle/>
                    <a:p>
                      <a:pPr marL="285750" indent="-285750">
                        <a:buFont typeface="Arial" panose="020B0604020202020204" pitchFamily="34" charset="0"/>
                        <a:buChar char="•"/>
                      </a:pPr>
                      <a:r>
                        <a:rPr lang="en-US" sz="1200" dirty="0"/>
                        <a:t>contains only 2 values. E.g. the values of a variable Gender may only be “male” or “female.” </a:t>
                      </a:r>
                    </a:p>
                    <a:p>
                      <a:pPr marL="285750" indent="-285750">
                        <a:buFont typeface="Arial" panose="020B0604020202020204" pitchFamily="34" charset="0"/>
                        <a:buChar char="•"/>
                      </a:pPr>
                      <a:r>
                        <a:rPr lang="en-US" sz="1200" dirty="0"/>
                        <a:t>A binary variable is a widely used </a:t>
                      </a:r>
                      <a:r>
                        <a:rPr lang="en-US" sz="1200" dirty="0">
                          <a:solidFill>
                            <a:srgbClr val="0070C0"/>
                          </a:solidFill>
                        </a:rPr>
                        <a:t>dichotomous</a:t>
                      </a:r>
                      <a:r>
                        <a:rPr lang="en-US" sz="1200" dirty="0"/>
                        <a:t> variable with values 0 or 1. </a:t>
                      </a:r>
                    </a:p>
                    <a:p>
                      <a:pPr marL="0" indent="0">
                        <a:buFont typeface="Arial" panose="020B0604020202020204" pitchFamily="34" charset="0"/>
                        <a:buNone/>
                      </a:pPr>
                      <a:r>
                        <a:rPr lang="en-US" sz="1200" dirty="0"/>
                        <a:t>E.g. a variable </a:t>
                      </a:r>
                      <a:r>
                        <a:rPr lang="en-US" sz="1200" dirty="0">
                          <a:solidFill>
                            <a:srgbClr val="0070C0"/>
                          </a:solidFill>
                        </a:rPr>
                        <a:t>Purchase</a:t>
                      </a:r>
                      <a:r>
                        <a:rPr lang="en-US" sz="1200" dirty="0"/>
                        <a:t> may indicate 0 to indicate that a customer did not buy and 1 to indicate that they did buy;</a:t>
                      </a:r>
                    </a:p>
                  </a:txBody>
                  <a:tcPr/>
                </a:tc>
                <a:extLst>
                  <a:ext uri="{0D108BD9-81ED-4DB2-BD59-A6C34878D82A}">
                    <a16:rowId xmlns:a16="http://schemas.microsoft.com/office/drawing/2014/main" val="1200769523"/>
                  </a:ext>
                </a:extLst>
              </a:tr>
              <a:tr h="421689">
                <a:tc>
                  <a:txBody>
                    <a:bodyPr/>
                    <a:lstStyle/>
                    <a:p>
                      <a:r>
                        <a:rPr lang="en-US" sz="1200" dirty="0"/>
                        <a:t>Reference Numbers, </a:t>
                      </a:r>
                    </a:p>
                    <a:p>
                      <a:r>
                        <a:rPr lang="en-US" sz="1200" dirty="0"/>
                        <a:t>ID columns </a:t>
                      </a:r>
                    </a:p>
                  </a:txBody>
                  <a:tcPr/>
                </a:tc>
                <a:tc>
                  <a:txBody>
                    <a:bodyPr/>
                    <a:lstStyle/>
                    <a:p>
                      <a:pPr marL="285750" indent="-285750">
                        <a:buFont typeface="Arial" panose="020B0604020202020204" pitchFamily="34" charset="0"/>
                        <a:buChar char="•"/>
                      </a:pPr>
                      <a:r>
                        <a:rPr lang="en-US" sz="1200" dirty="0"/>
                        <a:t>not used directly in data analysis, </a:t>
                      </a:r>
                    </a:p>
                    <a:p>
                      <a:pPr marL="285750" indent="-285750">
                        <a:buFont typeface="Arial" panose="020B0604020202020204" pitchFamily="34" charset="0"/>
                        <a:buChar char="•"/>
                      </a:pPr>
                      <a:r>
                        <a:rPr lang="en-US" sz="1200" dirty="0"/>
                        <a:t>may be helpful for preparing data tables or interpreting the results</a:t>
                      </a:r>
                    </a:p>
                  </a:txBody>
                  <a:tcPr/>
                </a:tc>
                <a:extLst>
                  <a:ext uri="{0D108BD9-81ED-4DB2-BD59-A6C34878D82A}">
                    <a16:rowId xmlns:a16="http://schemas.microsoft.com/office/drawing/2014/main" val="2363143755"/>
                  </a:ext>
                </a:extLst>
              </a:tr>
            </a:tbl>
          </a:graphicData>
        </a:graphic>
      </p:graphicFrame>
    </p:spTree>
    <p:extLst>
      <p:ext uri="{BB962C8B-B14F-4D97-AF65-F5344CB8AC3E}">
        <p14:creationId xmlns:p14="http://schemas.microsoft.com/office/powerpoint/2010/main" val="16457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types</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5" name="Rectangle 4">
            <a:extLst>
              <a:ext uri="{FF2B5EF4-FFF2-40B4-BE49-F238E27FC236}">
                <a16:creationId xmlns:a16="http://schemas.microsoft.com/office/drawing/2014/main" id="{0DDA0B73-6178-4A9F-9F80-B6A54EE77F5C}"/>
              </a:ext>
            </a:extLst>
          </p:cNvPr>
          <p:cNvSpPr/>
          <p:nvPr/>
        </p:nvSpPr>
        <p:spPr>
          <a:xfrm>
            <a:off x="0" y="891540"/>
            <a:ext cx="8932985" cy="2800767"/>
          </a:xfrm>
          <a:prstGeom prst="rect">
            <a:avLst/>
          </a:prstGeom>
        </p:spPr>
        <p:txBody>
          <a:bodyPr wrap="square">
            <a:spAutoFit/>
          </a:bodyPr>
          <a:lstStyle/>
          <a:p>
            <a:r>
              <a:rPr lang="en-US" sz="1600" dirty="0">
                <a:solidFill>
                  <a:srgbClr val="0070C0"/>
                </a:solidFill>
              </a:rPr>
              <a:t>Dependent and Independent Variables</a:t>
            </a:r>
          </a:p>
          <a:p>
            <a:endParaRPr lang="en-US" sz="1600" dirty="0">
              <a:solidFill>
                <a:srgbClr val="0070C0"/>
              </a:solidFill>
            </a:endParaRPr>
          </a:p>
          <a:p>
            <a:pPr marL="285750" indent="-285750">
              <a:buFont typeface="Arial" panose="020B0604020202020204" pitchFamily="34" charset="0"/>
              <a:buChar char="•"/>
            </a:pPr>
            <a:r>
              <a:rPr lang="en-US" sz="1600" dirty="0"/>
              <a:t>An </a:t>
            </a:r>
            <a:r>
              <a:rPr lang="en-US" sz="1600" dirty="0">
                <a:solidFill>
                  <a:srgbClr val="0070C0"/>
                </a:solidFill>
              </a:rPr>
              <a:t>independent</a:t>
            </a:r>
            <a:r>
              <a:rPr lang="en-US" sz="1600" dirty="0"/>
              <a:t> variable, sometimes called an </a:t>
            </a:r>
            <a:r>
              <a:rPr lang="en-US" sz="1600" dirty="0">
                <a:solidFill>
                  <a:srgbClr val="0070C0"/>
                </a:solidFill>
              </a:rPr>
              <a:t>experimental</a:t>
            </a:r>
            <a:r>
              <a:rPr lang="en-US" sz="1600" dirty="0"/>
              <a:t> or </a:t>
            </a:r>
            <a:r>
              <a:rPr lang="en-US" sz="1600" dirty="0">
                <a:solidFill>
                  <a:srgbClr val="0070C0"/>
                </a:solidFill>
              </a:rPr>
              <a:t>predictor</a:t>
            </a:r>
            <a:r>
              <a:rPr lang="en-US" sz="1600" dirty="0"/>
              <a:t> variable, is a variable that is being manipulated in an experiment in order to observe the effect on a </a:t>
            </a:r>
            <a:r>
              <a:rPr lang="en-US" sz="1600" dirty="0">
                <a:solidFill>
                  <a:srgbClr val="0070C0"/>
                </a:solidFill>
              </a:rPr>
              <a:t>dependent</a:t>
            </a:r>
            <a:r>
              <a:rPr lang="en-US" sz="1600" dirty="0"/>
              <a:t> variable, sometimes called an </a:t>
            </a:r>
            <a:r>
              <a:rPr lang="en-US" sz="1600" dirty="0">
                <a:solidFill>
                  <a:srgbClr val="0070C0"/>
                </a:solidFill>
              </a:rPr>
              <a:t>outcome/response/target</a:t>
            </a:r>
            <a:r>
              <a:rPr lang="en-US" sz="1600" dirty="0"/>
              <a:t> variable.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Dependent Variable:  Test Mark (measured from 0 to 100)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Independent Variables: Revision time (measured in hours), Intelligence (measured using IQ score)</a:t>
            </a:r>
          </a:p>
          <a:p>
            <a:endParaRPr lang="en-US" sz="1600" dirty="0"/>
          </a:p>
        </p:txBody>
      </p:sp>
    </p:spTree>
    <p:extLst>
      <p:ext uri="{BB962C8B-B14F-4D97-AF65-F5344CB8AC3E}">
        <p14:creationId xmlns:p14="http://schemas.microsoft.com/office/powerpoint/2010/main" val="42030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 - Categorical</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6" name="Rectangle 5">
            <a:extLst>
              <a:ext uri="{FF2B5EF4-FFF2-40B4-BE49-F238E27FC236}">
                <a16:creationId xmlns:a16="http://schemas.microsoft.com/office/drawing/2014/main" id="{B35C691B-1EB6-41FA-B3AC-754822BDF092}"/>
              </a:ext>
            </a:extLst>
          </p:cNvPr>
          <p:cNvSpPr/>
          <p:nvPr/>
        </p:nvSpPr>
        <p:spPr>
          <a:xfrm>
            <a:off x="54708" y="891540"/>
            <a:ext cx="9089292"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Categorical</a:t>
            </a:r>
            <a:r>
              <a:rPr lang="en-US" sz="1600" dirty="0"/>
              <a:t> variables are also known as </a:t>
            </a:r>
            <a:r>
              <a:rPr lang="en-US" sz="1600" dirty="0">
                <a:solidFill>
                  <a:srgbClr val="0070C0"/>
                </a:solidFill>
              </a:rPr>
              <a:t>discrete</a:t>
            </a:r>
            <a:r>
              <a:rPr lang="en-US" sz="1600" dirty="0"/>
              <a:t> or </a:t>
            </a:r>
            <a:r>
              <a:rPr lang="en-US" sz="1600" dirty="0">
                <a:solidFill>
                  <a:srgbClr val="0070C0"/>
                </a:solidFill>
              </a:rPr>
              <a:t>qualitative</a:t>
            </a:r>
            <a:r>
              <a:rPr lang="en-US" sz="1600" dirty="0"/>
              <a:t>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Categorical variables can be further categorized as either </a:t>
            </a:r>
          </a:p>
          <a:p>
            <a:pPr marL="742950" lvl="1" indent="-285750">
              <a:buFont typeface="Arial" panose="020B0604020202020204" pitchFamily="34" charset="0"/>
              <a:buChar char="•"/>
            </a:pPr>
            <a:r>
              <a:rPr lang="en-US" sz="1600" dirty="0">
                <a:solidFill>
                  <a:srgbClr val="0070C0"/>
                </a:solidFill>
              </a:rPr>
              <a:t>nominal</a:t>
            </a:r>
            <a:r>
              <a:rPr lang="en-US" sz="1600" dirty="0"/>
              <a:t>, </a:t>
            </a:r>
          </a:p>
          <a:p>
            <a:pPr marL="742950" lvl="1" indent="-285750">
              <a:buFont typeface="Arial" panose="020B0604020202020204" pitchFamily="34" charset="0"/>
              <a:buChar char="•"/>
            </a:pPr>
            <a:r>
              <a:rPr lang="en-US" sz="1600" dirty="0">
                <a:solidFill>
                  <a:srgbClr val="0070C0"/>
                </a:solidFill>
              </a:rPr>
              <a:t>ordinal</a:t>
            </a:r>
            <a:r>
              <a:rPr lang="en-US" sz="1600" dirty="0"/>
              <a:t> or </a:t>
            </a:r>
          </a:p>
          <a:p>
            <a:pPr marL="742950" lvl="1" indent="-285750">
              <a:buFont typeface="Arial" panose="020B0604020202020204" pitchFamily="34" charset="0"/>
              <a:buChar char="•"/>
            </a:pPr>
            <a:r>
              <a:rPr lang="en-US" sz="1600" dirty="0">
                <a:solidFill>
                  <a:srgbClr val="0070C0"/>
                </a:solidFill>
              </a:rPr>
              <a:t>dichotomous</a:t>
            </a:r>
            <a:r>
              <a:rPr lang="en-US" sz="1600" dirty="0"/>
              <a:t>.</a:t>
            </a:r>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1190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 - Categorical</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6" name="Rectangle 5">
            <a:extLst>
              <a:ext uri="{FF2B5EF4-FFF2-40B4-BE49-F238E27FC236}">
                <a16:creationId xmlns:a16="http://schemas.microsoft.com/office/drawing/2014/main" id="{B35C691B-1EB6-41FA-B3AC-754822BDF092}"/>
              </a:ext>
            </a:extLst>
          </p:cNvPr>
          <p:cNvSpPr/>
          <p:nvPr/>
        </p:nvSpPr>
        <p:spPr>
          <a:xfrm>
            <a:off x="54708" y="891540"/>
            <a:ext cx="9089292"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Nominal variables </a:t>
            </a:r>
            <a:r>
              <a:rPr lang="en-US" sz="1600" dirty="0"/>
              <a:t>are variables that have two or more categories, but which </a:t>
            </a:r>
            <a:r>
              <a:rPr lang="en-US" sz="1600" dirty="0">
                <a:highlight>
                  <a:srgbClr val="FFFF00"/>
                </a:highlight>
              </a:rPr>
              <a:t>do not have an intrinsic order</a:t>
            </a:r>
            <a:r>
              <a:rPr lang="en-US" sz="1600" dirty="0"/>
              <a:t>.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For example, a real estate agent could classify their types of property into </a:t>
            </a:r>
            <a:r>
              <a:rPr lang="en-US" sz="1600" dirty="0">
                <a:highlight>
                  <a:srgbClr val="FFFF00"/>
                </a:highlight>
              </a:rPr>
              <a:t>distinct categories </a:t>
            </a:r>
            <a:r>
              <a:rPr lang="en-US" sz="1600" dirty="0"/>
              <a:t>such as houses, condos, co-ops or bungalows.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So "type of property" is a nominal variable with 4 categories called houses, condos, co-ops and bungalows. </a:t>
            </a:r>
          </a:p>
          <a:p>
            <a:endParaRPr lang="en-US" sz="1600" dirty="0"/>
          </a:p>
          <a:p>
            <a:endParaRPr lang="en-US" sz="1600" dirty="0"/>
          </a:p>
        </p:txBody>
      </p:sp>
    </p:spTree>
    <p:extLst>
      <p:ext uri="{BB962C8B-B14F-4D97-AF65-F5344CB8AC3E}">
        <p14:creationId xmlns:p14="http://schemas.microsoft.com/office/powerpoint/2010/main" val="132362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D1E-2D8B-4322-A01F-100FA1190AEF}"/>
              </a:ext>
            </a:extLst>
          </p:cNvPr>
          <p:cNvSpPr>
            <a:spLocks noGrp="1"/>
          </p:cNvSpPr>
          <p:nvPr>
            <p:ph type="title"/>
          </p:nvPr>
        </p:nvSpPr>
        <p:spPr/>
        <p:txBody>
          <a:bodyPr/>
          <a:lstStyle/>
          <a:p>
            <a:r>
              <a:rPr lang="en-US" dirty="0"/>
              <a:t>feature type - Categorical</a:t>
            </a:r>
          </a:p>
        </p:txBody>
      </p:sp>
      <p:sp>
        <p:nvSpPr>
          <p:cNvPr id="3" name="Date Placeholder 2">
            <a:extLst>
              <a:ext uri="{FF2B5EF4-FFF2-40B4-BE49-F238E27FC236}">
                <a16:creationId xmlns:a16="http://schemas.microsoft.com/office/drawing/2014/main" id="{5A50E0AE-0731-439F-893A-C183BD823E74}"/>
              </a:ext>
            </a:extLst>
          </p:cNvPr>
          <p:cNvSpPr>
            <a:spLocks noGrp="1"/>
          </p:cNvSpPr>
          <p:nvPr>
            <p:ph type="dt" sz="half" idx="10"/>
          </p:nvPr>
        </p:nvSpPr>
        <p:spPr>
          <a:xfrm>
            <a:off x="0" y="4853965"/>
            <a:ext cx="742384" cy="242976"/>
          </a:xfrm>
          <a:prstGeom prst="rect">
            <a:avLst/>
          </a:prstGeom>
        </p:spPr>
        <p:txBody>
          <a:bodyPr vert="horz" lIns="91440" tIns="45720" rIns="91440" bIns="45720" rtlCol="0" anchor="ctr"/>
          <a:lstStyle>
            <a:defPPr>
              <a:defRPr lang="en-US"/>
            </a:defPPr>
            <a:lvl1pPr marL="0" algn="r" defTabSz="914400" rtl="0" eaLnBrk="1" latinLnBrk="0" hangingPunct="1">
              <a:defRPr sz="788" kern="120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04B242-A112-40FA-B30F-F44D6727C9BE}" type="datetime1">
              <a:rPr lang="en-US" smtClean="0"/>
              <a:pPr/>
              <a:t>3/16/19</a:t>
            </a:fld>
            <a:endParaRPr lang="en-US"/>
          </a:p>
        </p:txBody>
      </p:sp>
      <p:sp>
        <p:nvSpPr>
          <p:cNvPr id="4" name="Slide Number Placeholder 3">
            <a:extLst>
              <a:ext uri="{FF2B5EF4-FFF2-40B4-BE49-F238E27FC236}">
                <a16:creationId xmlns:a16="http://schemas.microsoft.com/office/drawing/2014/main" id="{775B209D-E7F2-4973-9E3B-5AC5FCD1B3F9}"/>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
        <p:nvSpPr>
          <p:cNvPr id="6" name="Rectangle 5">
            <a:extLst>
              <a:ext uri="{FF2B5EF4-FFF2-40B4-BE49-F238E27FC236}">
                <a16:creationId xmlns:a16="http://schemas.microsoft.com/office/drawing/2014/main" id="{B35C691B-1EB6-41FA-B3AC-754822BDF092}"/>
              </a:ext>
            </a:extLst>
          </p:cNvPr>
          <p:cNvSpPr/>
          <p:nvPr/>
        </p:nvSpPr>
        <p:spPr>
          <a:xfrm>
            <a:off x="54708" y="891540"/>
            <a:ext cx="9089292" cy="280076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Dichotomous</a:t>
            </a:r>
            <a:r>
              <a:rPr lang="en-US" sz="1600" dirty="0"/>
              <a:t> variables are nominal variables which have only 2 categories or levels.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if we were looking at gender, we would most probably categorize somebody as either </a:t>
            </a:r>
            <a:r>
              <a:rPr lang="en-US" sz="1600" dirty="0">
                <a:highlight>
                  <a:srgbClr val="FFFF00"/>
                </a:highlight>
              </a:rPr>
              <a:t>"male" or "female". </a:t>
            </a:r>
            <a:r>
              <a:rPr lang="en-US" sz="1600" dirty="0"/>
              <a:t>This is an example of a dichotomous variable (and also a nominal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Another example might be if we asked a person if they owned a mobile phone. Here, we may categorize mobile phone ownership as either </a:t>
            </a:r>
            <a:r>
              <a:rPr lang="en-US" sz="1600" dirty="0">
                <a:highlight>
                  <a:srgbClr val="FFFF00"/>
                </a:highlight>
              </a:rPr>
              <a:t>"Yes" or "No".</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real estate agent example, if type of property had been classified as either </a:t>
            </a:r>
            <a:r>
              <a:rPr lang="en-US" sz="1600" dirty="0">
                <a:highlight>
                  <a:srgbClr val="FFFF00"/>
                </a:highlight>
              </a:rPr>
              <a:t>residential or commercial </a:t>
            </a:r>
            <a:r>
              <a:rPr lang="en-US" sz="1600" dirty="0"/>
              <a:t>then "type of property" would be a </a:t>
            </a:r>
            <a:r>
              <a:rPr lang="en-US" sz="1600" dirty="0">
                <a:solidFill>
                  <a:srgbClr val="0070C0"/>
                </a:solidFill>
              </a:rPr>
              <a:t>dichotomous</a:t>
            </a:r>
            <a:r>
              <a:rPr lang="en-US" sz="1600" dirty="0"/>
              <a:t> variable.</a:t>
            </a:r>
          </a:p>
          <a:p>
            <a:endParaRPr lang="en-US" sz="1600" dirty="0"/>
          </a:p>
        </p:txBody>
      </p:sp>
    </p:spTree>
    <p:extLst>
      <p:ext uri="{BB962C8B-B14F-4D97-AF65-F5344CB8AC3E}">
        <p14:creationId xmlns:p14="http://schemas.microsoft.com/office/powerpoint/2010/main" val="2385592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172147</TotalTime>
  <Words>4502</Words>
  <Application>Microsoft Office PowerPoint</Application>
  <PresentationFormat>On-screen Show (16:9)</PresentationFormat>
  <Paragraphs>593</Paragraphs>
  <Slides>44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Calibri</vt:lpstr>
      <vt:lpstr>Gill Sans MT</vt:lpstr>
      <vt:lpstr>inherit</vt:lpstr>
      <vt:lpstr>Verdana</vt:lpstr>
      <vt:lpstr>Arial</vt:lpstr>
      <vt:lpstr>Parcel</vt:lpstr>
      <vt:lpstr>1_Parcel</vt:lpstr>
      <vt:lpstr>data science with python</vt:lpstr>
      <vt:lpstr>What is data?</vt:lpstr>
      <vt:lpstr>OBSERVATIONS AND VARIABLES</vt:lpstr>
      <vt:lpstr>features</vt:lpstr>
      <vt:lpstr>TYPES OF features</vt:lpstr>
      <vt:lpstr>feature types</vt:lpstr>
      <vt:lpstr>feature type - Categorical</vt:lpstr>
      <vt:lpstr>feature type - Categorical</vt:lpstr>
      <vt:lpstr>feature type - Categorical</vt:lpstr>
      <vt:lpstr>feature type - Categorical</vt:lpstr>
      <vt:lpstr>feature type - Continuous </vt:lpstr>
      <vt:lpstr>Types of data sets</vt:lpstr>
      <vt:lpstr>Record data</vt:lpstr>
      <vt:lpstr>Data matrix</vt:lpstr>
      <vt:lpstr>Document data</vt:lpstr>
      <vt:lpstr>Transaction data</vt:lpstr>
      <vt:lpstr>Graph data</vt:lpstr>
      <vt:lpstr>Time series data</vt:lpstr>
      <vt:lpstr>Data quality</vt:lpstr>
      <vt:lpstr>Noise and outliers</vt:lpstr>
      <vt:lpstr>Missing values</vt:lpstr>
      <vt:lpstr>Duplicate data</vt:lpstr>
      <vt:lpstr>PREPARING DATA TABLES</vt:lpstr>
      <vt:lpstr>activities</vt:lpstr>
      <vt:lpstr>aggregation</vt:lpstr>
      <vt:lpstr>sampling</vt:lpstr>
      <vt:lpstr>Types of sampling</vt:lpstr>
      <vt:lpstr>CLEANING THE DATA</vt:lpstr>
      <vt:lpstr>CLEANING THE DATA</vt:lpstr>
      <vt:lpstr>CLEANING THE DATA</vt:lpstr>
      <vt:lpstr>Transformation</vt:lpstr>
      <vt:lpstr>Transformation</vt:lpstr>
      <vt:lpstr>Why scale?</vt:lpstr>
      <vt:lpstr>PowerPoint Presentation</vt:lpstr>
      <vt:lpstr>Min-Max Scaler</vt:lpstr>
      <vt:lpstr>Standard Scaler</vt:lpstr>
      <vt:lpstr>Robust Scaler</vt:lpstr>
      <vt:lpstr>CLEANING THE DATA – time series</vt:lpstr>
      <vt:lpstr>Data smoothing</vt:lpstr>
      <vt:lpstr>CLEANING THE DATA - Data Smoothing </vt:lpstr>
      <vt:lpstr>REMOVING OBSERVATIONS AND VARIABLES</vt:lpstr>
      <vt:lpstr>Transformation</vt:lpstr>
      <vt:lpstr>GENERATING GROUPS - clustering</vt:lpstr>
      <vt:lpstr>PREPARING UNSTRUCTURED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2230</cp:revision>
  <cp:lastPrinted>2017-04-27T07:15:37Z</cp:lastPrinted>
  <dcterms:modified xsi:type="dcterms:W3CDTF">2019-03-16T04:57:34Z</dcterms:modified>
</cp:coreProperties>
</file>