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532" r:id="rId3"/>
    <p:sldId id="531" r:id="rId4"/>
    <p:sldId id="536" r:id="rId5"/>
    <p:sldId id="537" r:id="rId6"/>
    <p:sldId id="538" r:id="rId7"/>
    <p:sldId id="539" r:id="rId8"/>
    <p:sldId id="540" r:id="rId9"/>
    <p:sldId id="541" r:id="rId10"/>
    <p:sldId id="549" r:id="rId11"/>
    <p:sldId id="542" r:id="rId12"/>
    <p:sldId id="543" r:id="rId13"/>
    <p:sldId id="544" r:id="rId14"/>
    <p:sldId id="380" r:id="rId15"/>
    <p:sldId id="550" r:id="rId16"/>
    <p:sldId id="551" r:id="rId17"/>
    <p:sldId id="552" r:id="rId18"/>
    <p:sldId id="553" r:id="rId19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8" autoAdjust="0"/>
    <p:restoredTop sz="95628" autoAdjust="0"/>
  </p:normalViewPr>
  <p:slideViewPr>
    <p:cSldViewPr snapToGrid="0">
      <p:cViewPr varScale="1">
        <p:scale>
          <a:sx n="123" d="100"/>
          <a:sy n="123" d="100"/>
        </p:scale>
        <p:origin x="114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12/19/18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49CB33-727B-46B9-AC74-6A245EC0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DEE90A7-2003-4972-8CCD-0420D384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D939D1F-A883-4326-9705-E6DD2C5697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3421E1-0695-458C-8A09-8CF8F141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129903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1519-96E6-48B0-BEFE-BE8240CD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6571" y="4868863"/>
            <a:ext cx="374196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/>
              <a:t>content to be used for explanation/reference educational purposes,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EDAB-477D-49A3-989C-402B8D6CB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3B00-6AE5-4F85-8E1C-2C03D6B93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7F3-BD81-40D6-9C40-4ACC598C88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-1" y="4853965"/>
            <a:ext cx="3875315" cy="242976"/>
          </a:xfrm>
        </p:spPr>
        <p:txBody>
          <a:bodyPr/>
          <a:lstStyle/>
          <a:p>
            <a:fld id="{F7E8B682-9A6D-4246-AAE7-4FA3B8662F3D}" type="datetime1">
              <a:rPr lang="en-US" smtClean="0"/>
              <a:t>12/19/18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A450-B39D-4D15-BE48-35DE0F30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C08F5-B679-4E54-A3A9-5D48F1D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106D-6B5A-479B-827B-1FAFC21DE2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52784-487B-4DEF-A4D8-5E351FBF76F7}"/>
              </a:ext>
            </a:extLst>
          </p:cNvPr>
          <p:cNvSpPr/>
          <p:nvPr/>
        </p:nvSpPr>
        <p:spPr>
          <a:xfrm>
            <a:off x="69742" y="975887"/>
            <a:ext cx="8942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Kendall’s rank correlation coefficient can be calculated in Python using the </a:t>
            </a:r>
            <a:r>
              <a:rPr lang="en-US" sz="1600" dirty="0" err="1">
                <a:solidFill>
                  <a:srgbClr val="0070C0"/>
                </a:solidFill>
              </a:rPr>
              <a:t>kendalltau</a:t>
            </a:r>
            <a:r>
              <a:rPr lang="en-US" sz="1600" dirty="0">
                <a:solidFill>
                  <a:srgbClr val="0070C0"/>
                </a:solidFill>
              </a:rPr>
              <a:t>() SciPy </a:t>
            </a:r>
            <a:r>
              <a:rPr lang="en-US" sz="1600" dirty="0"/>
              <a:t>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test takes the 2 data samples as arguments and </a:t>
            </a:r>
            <a:r>
              <a:rPr lang="en-US" sz="1600" dirty="0">
                <a:highlight>
                  <a:srgbClr val="FFFF00"/>
                </a:highlight>
              </a:rPr>
              <a:t>returns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correlation coefficient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p-value.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statistical hypothesis test, the method assumes (H</a:t>
            </a:r>
            <a:r>
              <a:rPr lang="en-US" sz="1600" baseline="-25000" dirty="0"/>
              <a:t>0</a:t>
            </a:r>
            <a:r>
              <a:rPr lang="en-US" sz="1600" dirty="0"/>
              <a:t>) that there is no association between the two samples.</a:t>
            </a:r>
          </a:p>
        </p:txBody>
      </p:sp>
    </p:spTree>
    <p:extLst>
      <p:ext uri="{BB962C8B-B14F-4D97-AF65-F5344CB8AC3E}">
        <p14:creationId xmlns:p14="http://schemas.microsoft.com/office/powerpoint/2010/main" val="329809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8D6-ACAE-4BA6-986F-D8503292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Comparing Two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9A306-13DF-401F-AFE7-D9F206B82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0F96-B7BD-4BB4-A4C6-F8B98888B4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788F6-5232-4D7E-B378-C025D35AD2EE}"/>
              </a:ext>
            </a:extLst>
          </p:cNvPr>
          <p:cNvSpPr/>
          <p:nvPr/>
        </p:nvSpPr>
        <p:spPr>
          <a:xfrm>
            <a:off x="120650" y="891540"/>
            <a:ext cx="89344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t test </a:t>
            </a:r>
            <a:r>
              <a:rPr lang="en-US" sz="1600" dirty="0"/>
              <a:t>(also called Student’s T Test) compares two means and tells us if they are different from each other.  The </a:t>
            </a:r>
            <a:r>
              <a:rPr lang="en-US" sz="1600" dirty="0">
                <a:solidFill>
                  <a:srgbClr val="0070C0"/>
                </a:solidFill>
              </a:rPr>
              <a:t>t test </a:t>
            </a:r>
            <a:r>
              <a:rPr lang="en-US" sz="1600" dirty="0"/>
              <a:t>also tells us how significant the differences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concept can be extended to compare the </a:t>
            </a:r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 values of two </a:t>
            </a:r>
            <a:r>
              <a:rPr lang="en-US" sz="1600" dirty="0">
                <a:solidFill>
                  <a:srgbClr val="0070C0"/>
                </a:solidFill>
              </a:rPr>
              <a:t>subsets</a:t>
            </a:r>
            <a:r>
              <a:rPr lang="en-US" sz="1600" dirty="0"/>
              <a:t>. We can explore if the means of two groups are different enough to say the difference is significant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differentiability</a:t>
            </a:r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classification problem,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observation can be classified either into </a:t>
            </a:r>
            <a:r>
              <a:rPr lang="en-US" sz="1600" dirty="0">
                <a:highlight>
                  <a:srgbClr val="FFFF00"/>
                </a:highlight>
              </a:rPr>
              <a:t>class C1 </a:t>
            </a:r>
            <a:r>
              <a:rPr lang="en-US" sz="1600" dirty="0"/>
              <a:t>or </a:t>
            </a:r>
            <a:r>
              <a:rPr lang="en-US" sz="1600" dirty="0">
                <a:highlight>
                  <a:srgbClr val="FFFF00"/>
                </a:highlight>
              </a:rPr>
              <a:t>class C2</a:t>
            </a:r>
            <a:r>
              <a:rPr lang="en-US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t-Statistics</a:t>
            </a:r>
            <a:r>
              <a:rPr lang="en-US" sz="1600" dirty="0"/>
              <a:t> helps us evaluate if the values of a particular </a:t>
            </a:r>
            <a:r>
              <a:rPr lang="en-US" sz="1600" dirty="0">
                <a:solidFill>
                  <a:srgbClr val="0070C0"/>
                </a:solidFill>
              </a:rPr>
              <a:t>feature</a:t>
            </a:r>
            <a:r>
              <a:rPr lang="en-US" sz="1600" dirty="0"/>
              <a:t> for class C1 is significantly different from values of </a:t>
            </a:r>
            <a:r>
              <a:rPr lang="en-US" sz="1600" dirty="0">
                <a:solidFill>
                  <a:srgbClr val="0070C0"/>
                </a:solidFill>
              </a:rPr>
              <a:t>same feature </a:t>
            </a:r>
            <a:r>
              <a:rPr lang="en-US" sz="1600" dirty="0"/>
              <a:t>for class C2.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this holds, then the </a:t>
            </a:r>
            <a:r>
              <a:rPr lang="en-US" sz="1600" dirty="0">
                <a:solidFill>
                  <a:srgbClr val="0070C0"/>
                </a:solidFill>
              </a:rPr>
              <a:t>feature</a:t>
            </a:r>
            <a:r>
              <a:rPr lang="en-US" sz="1600" dirty="0"/>
              <a:t> can helps us to better </a:t>
            </a:r>
            <a:r>
              <a:rPr lang="en-US" sz="1600" dirty="0">
                <a:highlight>
                  <a:srgbClr val="FFFF00"/>
                </a:highlight>
              </a:rPr>
              <a:t>differentiate</a:t>
            </a:r>
            <a:r>
              <a:rPr lang="en-US" sz="1600" dirty="0"/>
              <a:t> our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38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F569-BFC1-4F55-98F2-81199377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92422-EE3E-4473-8E4F-275FB8AA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75E5-5D02-478B-B056-940A20A250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7AD19-85F3-4A9E-A497-B7FB1A945332}"/>
              </a:ext>
            </a:extLst>
          </p:cNvPr>
          <p:cNvSpPr/>
          <p:nvPr/>
        </p:nvSpPr>
        <p:spPr>
          <a:xfrm>
            <a:off x="107950" y="891540"/>
            <a:ext cx="89090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the salary of a person impact his chances to get a loan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</a:t>
            </a:r>
            <a:r>
              <a:rPr lang="en-US" sz="1600" dirty="0">
                <a:solidFill>
                  <a:srgbClr val="0070C0"/>
                </a:solidFill>
              </a:rPr>
              <a:t>mean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variance</a:t>
            </a:r>
            <a:r>
              <a:rPr lang="en-US" sz="16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Salaries of individuals when the loan was approved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Salaries of individuals when the loan was not approved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0070C0"/>
                </a:solidFill>
              </a:rPr>
              <a:t>t-statistics</a:t>
            </a:r>
            <a:r>
              <a:rPr lang="en-US" sz="1600" dirty="0"/>
              <a:t> to check whether these two samples are significantly different or not.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t- Statistics </a:t>
            </a:r>
            <a:r>
              <a:rPr lang="en-US" sz="1600" dirty="0"/>
              <a:t>is computed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the </a:t>
            </a:r>
            <a:r>
              <a:rPr lang="en-US" sz="1600" dirty="0">
                <a:solidFill>
                  <a:srgbClr val="0070C0"/>
                </a:solidFill>
              </a:rPr>
              <a:t>t-Statistic</a:t>
            </a:r>
            <a:r>
              <a:rPr lang="en-US" sz="1600" dirty="0"/>
              <a:t> for each feature,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sort these values in descending order in order to select the </a:t>
            </a:r>
            <a:r>
              <a:rPr lang="en-US" sz="1600" dirty="0">
                <a:highlight>
                  <a:srgbClr val="FFFF00"/>
                </a:highlight>
              </a:rPr>
              <a:t>important features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8C49-34A4-4AC8-BBF8-DF88880D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78" y="2756806"/>
            <a:ext cx="1475922" cy="7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FD39-5CCB-4B74-AD93-1BA31008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9C840-FA1D-43F6-AE3B-FF5CF01A7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B365-CEB3-4C16-8C83-7C09FF834C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4DEFF-8800-4486-83AB-BC349351D322}"/>
              </a:ext>
            </a:extLst>
          </p:cNvPr>
          <p:cNvSpPr/>
          <p:nvPr/>
        </p:nvSpPr>
        <p:spPr>
          <a:xfrm>
            <a:off x="63500" y="942886"/>
            <a:ext cx="84645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abs(</a:t>
            </a:r>
            <a:r>
              <a:rPr lang="en-US" sz="1600" dirty="0">
                <a:solidFill>
                  <a:srgbClr val="0070C0"/>
                </a:solidFill>
              </a:rPr>
              <a:t>t-statistic</a:t>
            </a:r>
            <a:r>
              <a:rPr lang="en-US" sz="1600" dirty="0"/>
              <a:t>) &lt;= critical value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Accept null hypothesis that the means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abs(</a:t>
            </a:r>
            <a:r>
              <a:rPr lang="en-US" sz="1600" dirty="0">
                <a:solidFill>
                  <a:srgbClr val="0070C0"/>
                </a:solidFill>
              </a:rPr>
              <a:t>t-statistic</a:t>
            </a:r>
            <a:r>
              <a:rPr lang="en-US" sz="1600" dirty="0"/>
              <a:t>) &gt; critical value  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Reject the null hypothesis that the means are equal.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mean is smaller or greater than the second mean.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p &gt;   alpha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Accept null hypothesis that the means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p &lt;= alpha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Reject null hypothesis that the means are equal.</a:t>
            </a:r>
          </a:p>
        </p:txBody>
      </p:sp>
    </p:spTree>
    <p:extLst>
      <p:ext uri="{BB962C8B-B14F-4D97-AF65-F5344CB8AC3E}">
        <p14:creationId xmlns:p14="http://schemas.microsoft.com/office/powerpoint/2010/main" val="30090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A08A-1C7A-4CE1-A585-FE4111D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8A9E6-4DD1-4CCD-BD34-D7D4A37B7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B1CF9-20A6-43D9-9126-10A5403F4A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12/19/18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50979-A9DA-42C4-8003-165FF303567A}"/>
              </a:ext>
            </a:extLst>
          </p:cNvPr>
          <p:cNvSpPr/>
          <p:nvPr/>
        </p:nvSpPr>
        <p:spPr>
          <a:xfrm>
            <a:off x="91439" y="944812"/>
            <a:ext cx="87096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use with variables measured on a </a:t>
            </a:r>
            <a:r>
              <a:rPr lang="en-US" sz="1600" dirty="0">
                <a:solidFill>
                  <a:srgbClr val="0070C0"/>
                </a:solidFill>
              </a:rPr>
              <a:t>categorical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0070C0"/>
                </a:solidFill>
              </a:rPr>
              <a:t>nominal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0070C0"/>
                </a:solidFill>
              </a:rPr>
              <a:t>ordinal)</a:t>
            </a:r>
            <a:r>
              <a:rPr lang="en-US" sz="1600" dirty="0"/>
              <a:t>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to Use the Chi-Square Goodness of Fit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sampling method is simple random sampling.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variable under study is categorical.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expected value of the number of sample observations in each level of the variable is at least 5.</a:t>
            </a:r>
          </a:p>
        </p:txBody>
      </p:sp>
    </p:spTree>
    <p:extLst>
      <p:ext uri="{BB962C8B-B14F-4D97-AF65-F5344CB8AC3E}">
        <p14:creationId xmlns:p14="http://schemas.microsoft.com/office/powerpoint/2010/main" val="65334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A08A-1C7A-4CE1-A585-FE4111D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8A9E6-4DD1-4CCD-BD34-D7D4A37B7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B1CF9-20A6-43D9-9126-10A5403F4A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12/19/18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50979-A9DA-42C4-8003-165FF303567A}"/>
              </a:ext>
            </a:extLst>
          </p:cNvPr>
          <p:cNvSpPr/>
          <p:nvPr/>
        </p:nvSpPr>
        <p:spPr>
          <a:xfrm>
            <a:off x="91439" y="944812"/>
            <a:ext cx="8709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an analysis of whether there is a relationship between two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Null Hypothesis: </a:t>
            </a:r>
            <a:r>
              <a:rPr lang="en-US" sz="1600" dirty="0"/>
              <a:t>The two categorical variables are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Alternative Hypothesis</a:t>
            </a:r>
            <a:r>
              <a:rPr lang="en-US" sz="1600" dirty="0"/>
              <a:t>: The two categorical variables are 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chi-square test statistic is calculated by using the formula: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 represents the observed frequency.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 is the expected frequency under the null hypothesis &amp; computed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5E708-8765-4407-BE7E-9A1157E2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50" y="2055846"/>
            <a:ext cx="21336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A46A8-81BD-4FE6-9AD4-B52DEC96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50" y="2814189"/>
            <a:ext cx="2057400" cy="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6D7-BF78-4ABD-9A33-D0E8B12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18C4-645D-42B5-B9F7-E3E93AA8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Interpretation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35F86-C319-4488-9689-812EC79E9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52E38-6282-4966-8DC2-CDF100BCD4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41DAC-E210-43C0-8F4E-4770DEBB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69" y="959925"/>
            <a:ext cx="3696762" cy="208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524D-A8C1-4E37-AAD8-FB8B7E71A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97" y="3222260"/>
            <a:ext cx="508450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58D3-1DAC-48A7-811E-BDAE6310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(One-Way)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BF31-4676-4FB5-B966-90362DE0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analysis of variance (</a:t>
            </a:r>
            <a:r>
              <a:rPr lang="en-US" sz="1600" dirty="0">
                <a:solidFill>
                  <a:srgbClr val="0070C0"/>
                </a:solidFill>
              </a:rPr>
              <a:t>ANOVA</a:t>
            </a:r>
            <a:r>
              <a:rPr lang="en-US" sz="1600" dirty="0"/>
              <a:t>) can be thought of as an extension to the </a:t>
            </a:r>
            <a:r>
              <a:rPr lang="en-US" sz="1600" dirty="0">
                <a:solidFill>
                  <a:srgbClr val="0070C0"/>
                </a:solidFill>
              </a:rPr>
              <a:t>t-test</a:t>
            </a:r>
            <a:r>
              <a:rPr lang="en-US" sz="1600" dirty="0"/>
              <a:t>.</a:t>
            </a:r>
          </a:p>
          <a:p>
            <a:pPr lvl="1"/>
            <a:r>
              <a:rPr lang="en-US" sz="1450" dirty="0"/>
              <a:t>The </a:t>
            </a:r>
            <a:r>
              <a:rPr lang="en-US" sz="1450" dirty="0">
                <a:solidFill>
                  <a:srgbClr val="0070C0"/>
                </a:solidFill>
              </a:rPr>
              <a:t>independent t-test </a:t>
            </a:r>
            <a:r>
              <a:rPr lang="en-US" sz="1450" dirty="0"/>
              <a:t>is used to compare the </a:t>
            </a:r>
            <a:r>
              <a:rPr lang="en-US" sz="1450" dirty="0">
                <a:solidFill>
                  <a:srgbClr val="0070C0"/>
                </a:solidFill>
              </a:rPr>
              <a:t>means</a:t>
            </a:r>
            <a:r>
              <a:rPr lang="en-US" sz="1450" dirty="0"/>
              <a:t> of a </a:t>
            </a:r>
            <a:r>
              <a:rPr lang="en-US" sz="1450" dirty="0">
                <a:highlight>
                  <a:srgbClr val="FFFF00"/>
                </a:highlight>
              </a:rPr>
              <a:t>condition</a:t>
            </a:r>
            <a:r>
              <a:rPr lang="en-US" sz="1450" dirty="0"/>
              <a:t> between 2 groups but sometimes we want to compare more than 2 groups</a:t>
            </a:r>
          </a:p>
          <a:p>
            <a:pPr lvl="2"/>
            <a:r>
              <a:rPr lang="en-US" sz="1450" dirty="0"/>
              <a:t>E.g. to test whether </a:t>
            </a:r>
            <a:r>
              <a:rPr lang="en-US" sz="1450" dirty="0">
                <a:highlight>
                  <a:srgbClr val="FFFF00"/>
                </a:highlight>
              </a:rPr>
              <a:t>voter age </a:t>
            </a:r>
            <a:r>
              <a:rPr lang="en-US" sz="1450" dirty="0"/>
              <a:t>differs based on some </a:t>
            </a:r>
            <a:r>
              <a:rPr lang="en-US" sz="1450" dirty="0">
                <a:solidFill>
                  <a:srgbClr val="0070C0"/>
                </a:solidFill>
              </a:rPr>
              <a:t>categorical</a:t>
            </a:r>
            <a:r>
              <a:rPr lang="en-US" sz="1450" dirty="0"/>
              <a:t> variable like </a:t>
            </a:r>
            <a:r>
              <a:rPr lang="en-US" sz="1450" dirty="0">
                <a:highlight>
                  <a:srgbClr val="FFFF00"/>
                </a:highlight>
              </a:rPr>
              <a:t>race/Education </a:t>
            </a:r>
            <a:r>
              <a:rPr lang="en-US" sz="1450" dirty="0"/>
              <a:t>level, </a:t>
            </a:r>
          </a:p>
          <a:p>
            <a:pPr lvl="2"/>
            <a:r>
              <a:rPr lang="en-US" sz="1450" dirty="0"/>
              <a:t>compare the </a:t>
            </a:r>
            <a:r>
              <a:rPr lang="en-US" sz="1450" dirty="0">
                <a:solidFill>
                  <a:srgbClr val="0070C0"/>
                </a:solidFill>
              </a:rPr>
              <a:t>means</a:t>
            </a:r>
            <a:r>
              <a:rPr lang="en-US" sz="1450" dirty="0"/>
              <a:t> of each level. </a:t>
            </a:r>
          </a:p>
          <a:p>
            <a:pPr lvl="2"/>
            <a:r>
              <a:rPr lang="en-US" sz="1450" dirty="0"/>
              <a:t>Alternatively, a separate </a:t>
            </a:r>
            <a:r>
              <a:rPr lang="en-US" sz="1450" dirty="0">
                <a:solidFill>
                  <a:srgbClr val="0070C0"/>
                </a:solidFill>
              </a:rPr>
              <a:t>t-test</a:t>
            </a:r>
            <a:r>
              <a:rPr lang="en-US" sz="1450" dirty="0"/>
              <a:t> for each pair of groups, </a:t>
            </a:r>
          </a:p>
          <a:p>
            <a:pPr lvl="2"/>
            <a:r>
              <a:rPr lang="en-US" sz="1450" dirty="0"/>
              <a:t>The analysis of variance or ANOVA is a statistical inference test that lets you compare multiple groups at the same time.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H</a:t>
            </a:r>
            <a:r>
              <a:rPr lang="en-US" sz="1600" baseline="-250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: No difference between means, i.e. ͞x</a:t>
            </a:r>
            <a:r>
              <a:rPr lang="en-US" sz="1600" baseline="-25000" dirty="0"/>
              <a:t>1</a:t>
            </a:r>
            <a:r>
              <a:rPr lang="en-US" sz="1600" dirty="0"/>
              <a:t> = ͞x</a:t>
            </a:r>
            <a:r>
              <a:rPr lang="en-US" sz="1600" baseline="-25000" dirty="0"/>
              <a:t>2</a:t>
            </a:r>
            <a:r>
              <a:rPr lang="en-US" sz="1600" dirty="0"/>
              <a:t> = ͞x</a:t>
            </a:r>
            <a:r>
              <a:rPr lang="en-US" sz="1600" baseline="-25000" dirty="0"/>
              <a:t>3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</a:t>
            </a:r>
            <a:r>
              <a:rPr lang="en-US" sz="1600" baseline="-250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: Difference between means exist somewhere, i.e. ͞x</a:t>
            </a:r>
            <a:r>
              <a:rPr lang="en-US" sz="1600" baseline="-25000" dirty="0"/>
              <a:t>1</a:t>
            </a:r>
            <a:r>
              <a:rPr lang="en-US" sz="1600" dirty="0"/>
              <a:t> ≠ ͞x</a:t>
            </a:r>
            <a:r>
              <a:rPr lang="en-US" sz="1600" baseline="-25000" dirty="0"/>
              <a:t>2</a:t>
            </a:r>
            <a:r>
              <a:rPr lang="en-US" sz="1600" dirty="0"/>
              <a:t> ≠ ͞x3, or ͞x1 = ͞x2 ≠ ͞x3, or ͞x1 ≠ ͞x2 = ͞x3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E02A-BA11-45ED-828C-9956A714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DE3D-4362-4F66-8A0F-7D80D3533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3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6DF-E872-423D-A747-BC8FD9D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1848-9CA7-485D-8446-A9401EEE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There are 3 assumptions that need to be met for the results of an ANOVA test to be considered accurate and trust worthy. It’s important to note the </a:t>
            </a:r>
            <a:r>
              <a:rPr lang="en-US" sz="1600" dirty="0" err="1"/>
              <a:t>the</a:t>
            </a:r>
            <a:r>
              <a:rPr lang="en-US" sz="1600" dirty="0"/>
              <a:t> assumptions apply to the residuals and not the variables themselves. </a:t>
            </a:r>
          </a:p>
          <a:p>
            <a:endParaRPr lang="en-US" sz="1600" dirty="0"/>
          </a:p>
          <a:p>
            <a:r>
              <a:rPr lang="en-US" sz="1600" dirty="0"/>
              <a:t>The ANOVA assumptions are the same as for linear regression and are:</a:t>
            </a:r>
          </a:p>
          <a:p>
            <a:endParaRPr lang="en-US" sz="1600" dirty="0"/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Normality</a:t>
            </a:r>
            <a:r>
              <a:rPr lang="en-US" sz="1450" dirty="0"/>
              <a:t> - Caveat to this is, if group sizes are equal, the F-statistic is robust to violations of normality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Homogeneity of variance </a:t>
            </a:r>
            <a:r>
              <a:rPr lang="en-US" sz="1450" dirty="0"/>
              <a:t>- Same caveat as above, if group sizes are equal, the F-statistic is robust to this violation</a:t>
            </a:r>
          </a:p>
          <a:p>
            <a:pPr lvl="1"/>
            <a:endParaRPr lang="en-US" sz="1450" dirty="0"/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Independent 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1AE2-5206-4BD0-8436-5B7EAB14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3083-2D9F-4DB6-92B7-8735F6CA7D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3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A88-C39F-485E-9AD8-19EC026A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BF5A-1500-4718-A009-18589ED3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A152-FAFF-4EB5-9152-16CCC64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651-AE39-41B2-9B42-E4DEDE7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5357F-EEB1-4C53-86A7-DAD65C3E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AF20-1872-4760-AF14-8C10B8CDEF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E189B-C5B0-4C0E-9B05-C946C5158551}"/>
              </a:ext>
            </a:extLst>
          </p:cNvPr>
          <p:cNvSpPr/>
          <p:nvPr/>
        </p:nvSpPr>
        <p:spPr>
          <a:xfrm>
            <a:off x="110359" y="891540"/>
            <a:ext cx="86710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critical step in making sense of data is an understanding of the </a:t>
            </a:r>
            <a:r>
              <a:rPr lang="en-US" sz="1600" dirty="0">
                <a:highlight>
                  <a:srgbClr val="FFFF00"/>
                </a:highlight>
              </a:rPr>
              <a:t>relationships</a:t>
            </a:r>
            <a:r>
              <a:rPr lang="en-US" sz="1600" dirty="0"/>
              <a:t> between different </a:t>
            </a:r>
            <a:r>
              <a:rPr lang="en-US" sz="1600" dirty="0">
                <a:highlight>
                  <a:srgbClr val="FFFF00"/>
                </a:highlight>
              </a:rPr>
              <a:t>variables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E.g., is there a relationship between interest rates and inflation or education level and income?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existence of an association between variables </a:t>
            </a:r>
            <a:r>
              <a:rPr lang="en-US" sz="1600" dirty="0">
                <a:highlight>
                  <a:srgbClr val="FFFF00"/>
                </a:highlight>
              </a:rPr>
              <a:t>does not imply</a:t>
            </a:r>
            <a:r>
              <a:rPr lang="en-US" sz="1600" dirty="0"/>
              <a:t> that one variable </a:t>
            </a:r>
            <a:r>
              <a:rPr lang="en-US" sz="1600" dirty="0">
                <a:highlight>
                  <a:srgbClr val="FFFF00"/>
                </a:highlight>
              </a:rPr>
              <a:t>causes</a:t>
            </a:r>
            <a:r>
              <a:rPr lang="en-US" sz="1600" dirty="0"/>
              <a:t>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measure?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Summary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 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14545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387-999E-4BDF-A228-8D0E4921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E06-291F-44AC-8586-EAB1F166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B493-652B-4CAB-AB52-A5AC33035A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4D7D4-7361-412F-861C-F2A57DF8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34" y="998356"/>
            <a:ext cx="5457057" cy="3758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5874B8-8850-4549-9F45-035A63806646}"/>
              </a:ext>
            </a:extLst>
          </p:cNvPr>
          <p:cNvSpPr/>
          <p:nvPr/>
        </p:nvSpPr>
        <p:spPr>
          <a:xfrm>
            <a:off x="51239" y="891540"/>
            <a:ext cx="33221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or negative or no relationship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linear</a:t>
            </a:r>
            <a:r>
              <a:rPr lang="en-US" sz="1600" dirty="0"/>
              <a:t> or </a:t>
            </a:r>
            <a:r>
              <a:rPr lang="en-US" sz="1600" dirty="0">
                <a:highlight>
                  <a:srgbClr val="FFFF00"/>
                </a:highlight>
              </a:rPr>
              <a:t>nonlinear</a:t>
            </a:r>
            <a:r>
              <a:rPr lang="en-US" sz="1600" dirty="0"/>
              <a:t>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008CE-9E09-4E18-AE02-A58E4F46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18" y="1922591"/>
            <a:ext cx="488563" cy="3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CDF4-3E1F-422B-A58C-3F2257A1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tables – describe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D2683-04F8-4938-B42A-B6A8CDA3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FC56-6044-4DDB-896F-B01BACF171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A107D-D358-4FAC-BBF5-CBC5417D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008048"/>
            <a:ext cx="5043153" cy="3719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7527A4-D8D7-4E83-9A08-4F11B13491E3}"/>
              </a:ext>
            </a:extLst>
          </p:cNvPr>
          <p:cNvSpPr/>
          <p:nvPr/>
        </p:nvSpPr>
        <p:spPr>
          <a:xfrm>
            <a:off x="88490" y="953014"/>
            <a:ext cx="37868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Generates descriptive statistics that summarize the central tendency, dispersion and shape of a dataset’s distribution, excluding </a:t>
            </a:r>
            <a:r>
              <a:rPr lang="en-US" sz="1600" dirty="0" err="1"/>
              <a:t>NaN</a:t>
            </a:r>
            <a:r>
              <a:rPr lang="en-US" sz="1600" dirty="0"/>
              <a:t> values.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Analyzes both numeric and object series, as well as </a:t>
            </a:r>
            <a:r>
              <a:rPr lang="en-US" sz="1600" dirty="0" err="1"/>
              <a:t>DataFrame</a:t>
            </a:r>
            <a:r>
              <a:rPr lang="en-US" sz="1600" dirty="0"/>
              <a:t> column sets of mixed data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output will vary depending on what is provided.</a:t>
            </a:r>
          </a:p>
        </p:txBody>
      </p:sp>
    </p:spTree>
    <p:extLst>
      <p:ext uri="{BB962C8B-B14F-4D97-AF65-F5344CB8AC3E}">
        <p14:creationId xmlns:p14="http://schemas.microsoft.com/office/powerpoint/2010/main" val="40158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6C7F-3FF6-4095-85A3-9C0C2AFB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ABOUT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CF091-6F74-413E-9EE3-0DAB2020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57BA-09DE-453E-AB75-CF1A84E993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5C4BA-CD2A-49E8-8AD6-7B3CA7D7C209}"/>
              </a:ext>
            </a:extLst>
          </p:cNvPr>
          <p:cNvSpPr/>
          <p:nvPr/>
        </p:nvSpPr>
        <p:spPr>
          <a:xfrm>
            <a:off x="58855" y="891540"/>
            <a:ext cx="30746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Kendall Tau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t-Tests Comparing Two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Chi-Square</a:t>
            </a:r>
          </a:p>
        </p:txBody>
      </p:sp>
    </p:spTree>
    <p:extLst>
      <p:ext uri="{BB962C8B-B14F-4D97-AF65-F5344CB8AC3E}">
        <p14:creationId xmlns:p14="http://schemas.microsoft.com/office/powerpoint/2010/main" val="305001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E19D-1B9B-470A-9B20-B6A16430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1A221-3D47-43CB-8DE7-0C994E142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9213-AA20-4EE6-962B-951B274B7C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2F21A-64C4-43D2-9D4E-853904AA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96" y="1482601"/>
            <a:ext cx="1595899" cy="7361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BEFAA0-7DD6-476D-B683-8F2E4A5E6B80}"/>
              </a:ext>
            </a:extLst>
          </p:cNvPr>
          <p:cNvSpPr/>
          <p:nvPr/>
        </p:nvSpPr>
        <p:spPr>
          <a:xfrm>
            <a:off x="116724" y="1067103"/>
            <a:ext cx="3266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 = 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formula used to calculate </a:t>
            </a: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931F-413A-4EB0-9364-6B43F3C4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267535"/>
            <a:ext cx="2021567" cy="2518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69FE2-D3E9-4BD7-AF2D-38D5AED2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983" y="2286704"/>
            <a:ext cx="2844661" cy="2443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6D818-78C5-4845-A6F1-015C8CD9E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730" y="2298481"/>
            <a:ext cx="3823370" cy="228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8E1ED-053B-485E-8027-5AAAFDB98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1" y="2298481"/>
            <a:ext cx="844108" cy="7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4FA9-51D9-4EF5-92B7-35A18E6E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Kendall Tau (Rank correlation)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02427-D87A-4B87-8312-82BA87D1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3CF9-4DEF-4A54-99DA-49C9601CA7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A7AF3-2CFB-4492-93EC-B05DD6F0389C}"/>
              </a:ext>
            </a:extLst>
          </p:cNvPr>
          <p:cNvSpPr/>
          <p:nvPr/>
        </p:nvSpPr>
        <p:spPr>
          <a:xfrm>
            <a:off x="91439" y="955362"/>
            <a:ext cx="77332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a </a:t>
            </a:r>
            <a:r>
              <a:rPr lang="en-US" sz="1600" dirty="0">
                <a:highlight>
                  <a:srgbClr val="FFFF00"/>
                </a:highlight>
              </a:rPr>
              <a:t>ranking</a:t>
            </a:r>
            <a:r>
              <a:rPr lang="en-US" sz="1600" dirty="0"/>
              <a:t> of the observations for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counts of </a:t>
            </a:r>
            <a:r>
              <a:rPr lang="en-US" sz="1600" dirty="0">
                <a:solidFill>
                  <a:srgbClr val="0070C0"/>
                </a:solidFill>
              </a:rPr>
              <a:t>concordant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discordant</a:t>
            </a:r>
            <a:r>
              <a:rPr lang="en-US" sz="1600" dirty="0"/>
              <a:t> pairs of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 and B,  Variables X, 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38B636-FF9D-4835-92A7-4A9D1CB1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98649"/>
              </p:ext>
            </p:extLst>
          </p:nvPr>
        </p:nvGraphicFramePr>
        <p:xfrm>
          <a:off x="145869" y="2468142"/>
          <a:ext cx="8847908" cy="20345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23954">
                  <a:extLst>
                    <a:ext uri="{9D8B030D-6E8A-4147-A177-3AD203B41FA5}">
                      <a16:colId xmlns:a16="http://schemas.microsoft.com/office/drawing/2014/main" val="1792907782"/>
                    </a:ext>
                  </a:extLst>
                </a:gridCol>
                <a:gridCol w="4423954">
                  <a:extLst>
                    <a:ext uri="{9D8B030D-6E8A-4147-A177-3AD203B41FA5}">
                      <a16:colId xmlns:a16="http://schemas.microsoft.com/office/drawing/2014/main" val="2755388125"/>
                    </a:ext>
                  </a:extLst>
                </a:gridCol>
              </a:tblGrid>
              <a:tr h="238567">
                <a:tc>
                  <a:txBody>
                    <a:bodyPr/>
                    <a:lstStyle/>
                    <a:p>
                      <a:r>
                        <a:rPr lang="en-US" dirty="0"/>
                        <a:t>concordant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discordant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20448"/>
                  </a:ext>
                </a:extLst>
              </a:tr>
              <a:tr h="323535">
                <a:tc>
                  <a:txBody>
                    <a:bodyPr/>
                    <a:lstStyle/>
                    <a:p>
                      <a:r>
                        <a:rPr lang="en-US" sz="1200" dirty="0"/>
                        <a:t>difference of the values for Variable X</a:t>
                      </a:r>
                    </a:p>
                    <a:p>
                      <a:r>
                        <a:rPr lang="en-US" sz="1200" dirty="0"/>
                        <a:t>(X</a:t>
                      </a:r>
                      <a:r>
                        <a:rPr lang="en-US" sz="1200" baseline="-25000" dirty="0"/>
                        <a:t>B</a:t>
                      </a:r>
                      <a:r>
                        <a:rPr lang="en-US" sz="1200" dirty="0"/>
                        <a:t> − X</a:t>
                      </a:r>
                      <a:r>
                        <a:rPr lang="en-US" sz="1200" baseline="-25000" dirty="0"/>
                        <a:t>A</a:t>
                      </a:r>
                      <a:r>
                        <a:rPr lang="en-US" sz="1200" dirty="0"/>
                        <a:t> or 2 − 1 = 1)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difference of the values for Variable Y</a:t>
                      </a:r>
                    </a:p>
                    <a:p>
                      <a:r>
                        <a:rPr lang="en-US" sz="1200" dirty="0"/>
                        <a:t>(Y</a:t>
                      </a:r>
                      <a:r>
                        <a:rPr lang="en-US" sz="1200" baseline="-25000" dirty="0"/>
                        <a:t>B</a:t>
                      </a:r>
                      <a:r>
                        <a:rPr lang="en-US" sz="1200" dirty="0"/>
                        <a:t> − Y</a:t>
                      </a:r>
                      <a:r>
                        <a:rPr lang="en-US" sz="1200" baseline="-25000" dirty="0"/>
                        <a:t>A</a:t>
                      </a:r>
                      <a:r>
                        <a:rPr lang="en-US" sz="1200" dirty="0"/>
                        <a:t> or 4 − 2 = 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58015"/>
                  </a:ext>
                </a:extLst>
              </a:tr>
              <a:tr h="238567">
                <a:tc>
                  <a:txBody>
                    <a:bodyPr/>
                    <a:lstStyle/>
                    <a:p>
                      <a:r>
                        <a:rPr lang="en-US" sz="1200" dirty="0"/>
                        <a:t>Since these differences are in the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same direction</a:t>
                      </a:r>
                      <a:r>
                        <a:rPr lang="en-US" sz="1200" dirty="0"/>
                        <a:t>—</a:t>
                      </a:r>
                    </a:p>
                    <a:p>
                      <a:r>
                        <a:rPr lang="en-US" sz="1200" dirty="0"/>
                        <a:t>1 and 2 are both positive—the observations A and B are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concordant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discordant</a:t>
                      </a:r>
                      <a:r>
                        <a:rPr lang="en-US" sz="1200" dirty="0"/>
                        <a:t> pair occurs when the differences of the two</a:t>
                      </a:r>
                    </a:p>
                    <a:p>
                      <a:r>
                        <a:rPr lang="en-US" sz="1200" dirty="0"/>
                        <a:t>variables’ values move in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opposite directions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9207"/>
                  </a:ext>
                </a:extLst>
              </a:tr>
              <a:tr h="2385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0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8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4183-74F9-4D0A-BCEE-2CFDFAE7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23E34-5004-489D-91CD-1E7AFCFB7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13E2-4583-4BD2-84E5-E8F3B4C811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25F906-4635-40CC-8F8A-EAAB6F58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8173"/>
              </p:ext>
            </p:extLst>
          </p:nvPr>
        </p:nvGraphicFramePr>
        <p:xfrm>
          <a:off x="50800" y="1018552"/>
          <a:ext cx="4813300" cy="3078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49091827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27360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3128695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48395610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758616383"/>
                    </a:ext>
                  </a:extLst>
                </a:gridCol>
              </a:tblGrid>
              <a:tr h="273937">
                <a:tc>
                  <a:txBody>
                    <a:bodyPr/>
                    <a:lstStyle/>
                    <a:p>
                      <a:r>
                        <a:rPr lang="en-US" sz="1000" dirty="0"/>
                        <a:t>Observation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Variable 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Variable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Concordant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Discordant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16289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4317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665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0529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0310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43948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00980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696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656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2212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09016"/>
                  </a:ext>
                </a:extLst>
              </a:tr>
              <a:tr h="14111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4518"/>
                  </a:ext>
                </a:extLst>
              </a:tr>
            </a:tbl>
          </a:graphicData>
        </a:graphic>
      </p:graphicFrame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5A9C4815-96D1-499A-841B-61F734B4E9D6}"/>
              </a:ext>
            </a:extLst>
          </p:cNvPr>
          <p:cNvSpPr/>
          <p:nvPr/>
        </p:nvSpPr>
        <p:spPr>
          <a:xfrm>
            <a:off x="5194300" y="1018552"/>
            <a:ext cx="3898900" cy="3743948"/>
          </a:xfrm>
          <a:prstGeom prst="accentBorderCallout1">
            <a:avLst>
              <a:gd name="adj1" fmla="val 11697"/>
              <a:gd name="adj2" fmla="val -8007"/>
              <a:gd name="adj3" fmla="val 11719"/>
              <a:gd name="adj4" fmla="val -106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observations A–J are </a:t>
            </a:r>
            <a:r>
              <a:rPr lang="en-US" sz="1100" dirty="0">
                <a:highlight>
                  <a:srgbClr val="FFFF00"/>
                </a:highlight>
              </a:rPr>
              <a:t>ordered</a:t>
            </a:r>
            <a:r>
              <a:rPr lang="en-US" sz="1100" dirty="0"/>
              <a:t> using Variable X, and each unique pair of observations is compared.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is compared with all other observations (B, C, . . . , J) and the number of </a:t>
            </a:r>
            <a:r>
              <a:rPr lang="en-US" sz="1100" dirty="0">
                <a:solidFill>
                  <a:srgbClr val="0070C0"/>
                </a:solidFill>
              </a:rPr>
              <a:t>concordant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0070C0"/>
                </a:solidFill>
              </a:rPr>
              <a:t>discordant</a:t>
            </a:r>
            <a:r>
              <a:rPr lang="en-US" sz="1100" dirty="0"/>
              <a:t> pairs are counted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observations A, there are eight concordant pairs (A–B, A–D, A–E, A–F, A–G, A–H, A–I, A–J) and one  discordant pair (A–C).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repeated for all other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Observation B is compared to observations C through J, observation C compared to D though J,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Range between -1 to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1 indicating a perfect ranking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−1 a perfect disagreement of the rankings.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A zero value— assigned when the ranks are tied —indicates a lack of association,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Cannot SQ the </a:t>
            </a:r>
            <a:r>
              <a:rPr lang="en-US" sz="1100" dirty="0" err="1"/>
              <a:t>coeff</a:t>
            </a:r>
            <a:r>
              <a:rPr lang="en-US" sz="1100" dirty="0"/>
              <a:t> to get </a:t>
            </a:r>
            <a:r>
              <a:rPr lang="en-US" sz="1100" dirty="0" err="1">
                <a:solidFill>
                  <a:srgbClr val="0070C0"/>
                </a:solidFill>
              </a:rPr>
              <a:t>coeff</a:t>
            </a:r>
            <a:r>
              <a:rPr lang="en-US" sz="1100" dirty="0">
                <a:solidFill>
                  <a:srgbClr val="0070C0"/>
                </a:solidFill>
              </a:rPr>
              <a:t> of determination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61FCC-FF51-4855-8785-6D3F95BADC7D}"/>
              </a:ext>
            </a:extLst>
          </p:cNvPr>
          <p:cNvSpPr/>
          <p:nvPr/>
        </p:nvSpPr>
        <p:spPr>
          <a:xfrm>
            <a:off x="1657351" y="4166736"/>
            <a:ext cx="276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𝜏</a:t>
            </a:r>
            <a:r>
              <a:rPr lang="en-US" sz="1200" baseline="-25000" dirty="0"/>
              <a:t>A</a:t>
            </a:r>
            <a:r>
              <a:rPr lang="en-US" sz="1200" dirty="0"/>
              <a:t> = (39 − 6) / 45</a:t>
            </a:r>
          </a:p>
          <a:p>
            <a:r>
              <a:rPr lang="en-US" sz="1200" dirty="0"/>
              <a:t>𝜏</a:t>
            </a:r>
            <a:r>
              <a:rPr lang="en-US" sz="1200" baseline="-25000" dirty="0"/>
              <a:t>A</a:t>
            </a:r>
            <a:r>
              <a:rPr lang="en-US" sz="1200" dirty="0"/>
              <a:t> = 0.73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15F05-1FA2-402B-AA20-7E380230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207648"/>
            <a:ext cx="1538514" cy="3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0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170633</TotalTime>
  <Words>1524</Words>
  <Application>Microsoft Office PowerPoint</Application>
  <PresentationFormat>On-screen Show (16:9)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data science with python</vt:lpstr>
      <vt:lpstr>UNDERSTANDING RELATIONSHIPS</vt:lpstr>
      <vt:lpstr>overview</vt:lpstr>
      <vt:lpstr>Scatterplots</vt:lpstr>
      <vt:lpstr>Summary tables – describe method</vt:lpstr>
      <vt:lpstr>METRICS ABOUT RELATIONSHIPS</vt:lpstr>
      <vt:lpstr>Correlation Coefficient</vt:lpstr>
      <vt:lpstr>Kendall Tau (Rank correlation)</vt:lpstr>
      <vt:lpstr>explanation</vt:lpstr>
      <vt:lpstr>interpretation</vt:lpstr>
      <vt:lpstr>t-Tests Comparing Two Groups</vt:lpstr>
      <vt:lpstr>explanation</vt:lpstr>
      <vt:lpstr>Interpretation</vt:lpstr>
      <vt:lpstr>Chi-square test</vt:lpstr>
      <vt:lpstr>Chi-square test</vt:lpstr>
      <vt:lpstr>Chi-square test</vt:lpstr>
      <vt:lpstr>ANOVA (One-Way)</vt:lpstr>
      <vt:lpstr>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2175</cp:revision>
  <cp:lastPrinted>2017-04-27T07:15:37Z</cp:lastPrinted>
  <dcterms:modified xsi:type="dcterms:W3CDTF">2018-12-19T09:08:28Z</dcterms:modified>
</cp:coreProperties>
</file>